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81" r:id="rId5"/>
    <p:sldMasterId id="2147483701" r:id="rId6"/>
  </p:sldMasterIdLst>
  <p:notesMasterIdLst>
    <p:notesMasterId r:id="rId119"/>
  </p:notesMasterIdLst>
  <p:sldIdLst>
    <p:sldId id="256" r:id="rId7"/>
    <p:sldId id="257" r:id="rId8"/>
    <p:sldId id="258" r:id="rId9"/>
    <p:sldId id="259" r:id="rId10"/>
    <p:sldId id="260" r:id="rId11"/>
    <p:sldId id="261" r:id="rId12"/>
    <p:sldId id="384" r:id="rId13"/>
    <p:sldId id="262" r:id="rId14"/>
    <p:sldId id="387" r:id="rId15"/>
    <p:sldId id="264" r:id="rId16"/>
    <p:sldId id="266" r:id="rId17"/>
    <p:sldId id="267" r:id="rId18"/>
    <p:sldId id="268" r:id="rId19"/>
    <p:sldId id="390" r:id="rId20"/>
    <p:sldId id="2145707795" r:id="rId21"/>
    <p:sldId id="342" r:id="rId22"/>
    <p:sldId id="388" r:id="rId23"/>
    <p:sldId id="366" r:id="rId24"/>
    <p:sldId id="2145706447" r:id="rId25"/>
    <p:sldId id="329" r:id="rId26"/>
    <p:sldId id="298" r:id="rId27"/>
    <p:sldId id="269" r:id="rId28"/>
    <p:sldId id="383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331" r:id="rId37"/>
    <p:sldId id="2145706462" r:id="rId38"/>
    <p:sldId id="2145706463" r:id="rId39"/>
    <p:sldId id="336" r:id="rId40"/>
    <p:sldId id="337" r:id="rId41"/>
    <p:sldId id="2145707788" r:id="rId42"/>
    <p:sldId id="2145707789" r:id="rId43"/>
    <p:sldId id="2145707790" r:id="rId44"/>
    <p:sldId id="263" r:id="rId45"/>
    <p:sldId id="2145707791" r:id="rId46"/>
    <p:sldId id="2145707792" r:id="rId47"/>
    <p:sldId id="2145707793" r:id="rId48"/>
    <p:sldId id="2145707794" r:id="rId49"/>
    <p:sldId id="343" r:id="rId50"/>
    <p:sldId id="344" r:id="rId51"/>
    <p:sldId id="345" r:id="rId52"/>
    <p:sldId id="346" r:id="rId53"/>
    <p:sldId id="347" r:id="rId54"/>
    <p:sldId id="348" r:id="rId55"/>
    <p:sldId id="349" r:id="rId56"/>
    <p:sldId id="350" r:id="rId57"/>
    <p:sldId id="351" r:id="rId58"/>
    <p:sldId id="352" r:id="rId59"/>
    <p:sldId id="353" r:id="rId60"/>
    <p:sldId id="354" r:id="rId61"/>
    <p:sldId id="355" r:id="rId62"/>
    <p:sldId id="356" r:id="rId63"/>
    <p:sldId id="357" r:id="rId64"/>
    <p:sldId id="358" r:id="rId65"/>
    <p:sldId id="359" r:id="rId66"/>
    <p:sldId id="360" r:id="rId67"/>
    <p:sldId id="386" r:id="rId68"/>
    <p:sldId id="363" r:id="rId69"/>
    <p:sldId id="364" r:id="rId70"/>
    <p:sldId id="365" r:id="rId71"/>
    <p:sldId id="368" r:id="rId72"/>
    <p:sldId id="369" r:id="rId73"/>
    <p:sldId id="370" r:id="rId74"/>
    <p:sldId id="371" r:id="rId75"/>
    <p:sldId id="372" r:id="rId76"/>
    <p:sldId id="373" r:id="rId77"/>
    <p:sldId id="374" r:id="rId78"/>
    <p:sldId id="375" r:id="rId79"/>
    <p:sldId id="376" r:id="rId80"/>
    <p:sldId id="377" r:id="rId81"/>
    <p:sldId id="378" r:id="rId82"/>
    <p:sldId id="389" r:id="rId83"/>
    <p:sldId id="301" r:id="rId84"/>
    <p:sldId id="302" r:id="rId85"/>
    <p:sldId id="2145706530" r:id="rId86"/>
    <p:sldId id="881" r:id="rId87"/>
    <p:sldId id="305" r:id="rId88"/>
    <p:sldId id="306" r:id="rId89"/>
    <p:sldId id="307" r:id="rId90"/>
    <p:sldId id="309" r:id="rId91"/>
    <p:sldId id="2145706579" r:id="rId92"/>
    <p:sldId id="312" r:id="rId93"/>
    <p:sldId id="879" r:id="rId94"/>
    <p:sldId id="313" r:id="rId95"/>
    <p:sldId id="2145707767" r:id="rId96"/>
    <p:sldId id="2145707786" r:id="rId97"/>
    <p:sldId id="321" r:id="rId98"/>
    <p:sldId id="2145706538" r:id="rId99"/>
    <p:sldId id="322" r:id="rId100"/>
    <p:sldId id="327" r:id="rId101"/>
    <p:sldId id="328" r:id="rId102"/>
    <p:sldId id="277" r:id="rId103"/>
    <p:sldId id="278" r:id="rId104"/>
    <p:sldId id="279" r:id="rId105"/>
    <p:sldId id="280" r:id="rId106"/>
    <p:sldId id="281" r:id="rId107"/>
    <p:sldId id="282" r:id="rId108"/>
    <p:sldId id="283" r:id="rId109"/>
    <p:sldId id="284" r:id="rId110"/>
    <p:sldId id="285" r:id="rId111"/>
    <p:sldId id="385" r:id="rId112"/>
    <p:sldId id="287" r:id="rId113"/>
    <p:sldId id="288" r:id="rId114"/>
    <p:sldId id="289" r:id="rId115"/>
    <p:sldId id="290" r:id="rId116"/>
    <p:sldId id="299" r:id="rId117"/>
    <p:sldId id="380" r:id="rId118"/>
  </p:sldIdLst>
  <p:sldSz cx="12192000" cy="6858000"/>
  <p:notesSz cx="6858000" cy="9144000"/>
  <p:embeddedFontLst>
    <p:embeddedFont>
      <p:font typeface="Abadi" panose="020B0604020104020204" pitchFamily="34" charset="0"/>
      <p:regular r:id="rId120"/>
      <p:bold r:id="rId121"/>
      <p:italic r:id="rId122"/>
      <p:boldItalic r:id="rId123"/>
    </p:embeddedFont>
    <p:embeddedFont>
      <p:font typeface="ADLaM Display" panose="02010000000000000000" pitchFamily="2" charset="0"/>
      <p:regular r:id="rId124"/>
    </p:embeddedFont>
    <p:embeddedFont>
      <p:font typeface="Arial Narrow" panose="020B0606020202030204" pitchFamily="34" charset="0"/>
      <p:regular r:id="rId125"/>
      <p:bold r:id="rId126"/>
      <p:italic r:id="rId127"/>
      <p:boldItalic r:id="rId128"/>
    </p:embeddedFont>
    <p:embeddedFont>
      <p:font typeface="Gadugi" panose="020B0502040204020203" pitchFamily="34" charset="0"/>
      <p:regular r:id="rId129"/>
      <p:bold r:id="rId130"/>
    </p:embeddedFont>
    <p:embeddedFont>
      <p:font typeface="Helvetica" panose="020B0604020202020204" pitchFamily="34" charset="0"/>
      <p:regular r:id="rId131"/>
      <p:bold r:id="rId132"/>
      <p:italic r:id="rId133"/>
      <p:boldItalic r:id="rId134"/>
    </p:embeddedFont>
    <p:embeddedFont>
      <p:font typeface="Helvetica Neue" panose="020B0604020202020204" charset="0"/>
      <p:regular r:id="rId135"/>
      <p:bold r:id="rId136"/>
      <p:italic r:id="rId137"/>
      <p:boldItalic r:id="rId138"/>
    </p:embeddedFont>
    <p:embeddedFont>
      <p:font typeface="Montserrat Medium" panose="00000600000000000000" pitchFamily="2" charset="0"/>
      <p:regular r:id="rId139"/>
      <p:bold r:id="rId140"/>
      <p:italic r:id="rId141"/>
      <p:boldItalic r:id="rId142"/>
    </p:embeddedFont>
    <p:embeddedFont>
      <p:font typeface="Verdana" panose="020B0604030504040204" pitchFamily="34" charset="0"/>
      <p:regular r:id="rId143"/>
      <p:bold r:id="rId144"/>
      <p:italic r:id="rId145"/>
      <p:boldItalic r:id="rId1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52" roundtripDataSignature="AMtx7mhFnOaWxO0hhxFTb5Ic6bqxPNlh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921026-E90A-4876-95A3-10B1BD6D80AD}" v="2" dt="2026-07-03T23:01:02.462"/>
    <p1510:client id="{3B8108D7-B00F-9027-6C7E-6A8F4541F34F}" v="27" dt="2026-07-03T12:51:44.245"/>
    <p1510:client id="{75801EA9-83B2-BDE8-CC9A-AE1D8A03D468}" v="224" dt="2026-07-03T20:52:33.322"/>
    <p1510:client id="{E50F6729-FCAA-563F-26C7-ECBD78BA9832}" v="39" dt="2026-07-03T01:01:16.416"/>
    <p1510:client id="{EA71A01D-A067-20BA-9398-D012BF54C8C4}" v="83" dt="2026-07-03T02:18:23.558"/>
  </p1510:revLst>
</p1510:revInfo>
</file>

<file path=ppt/tableStyles.xml><?xml version="1.0" encoding="utf-8"?>
<a:tblStyleLst xmlns:a="http://schemas.openxmlformats.org/drawingml/2006/main" def="{A9CB0EA3-8DE6-4AAC-BCEA-3BD768B3A37B}">
  <a:tblStyle styleId="{A9CB0EA3-8DE6-4AAC-BCEA-3BD768B3A37B}" styleName="Table_0">
    <a:wholeTbl>
      <a:tcTxStyle b="off" i="off">
        <a:font>
          <a:latin typeface="Helvetica"/>
          <a:ea typeface="Helvetica"/>
          <a:cs typeface="Helvetica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563A3DF-D6FA-4955-93D8-3495701C0EB5}" styleName="Table_1">
    <a:wholeTbl>
      <a:tcTxStyle b="off" i="off">
        <a:font>
          <a:latin typeface="Helvetica"/>
          <a:ea typeface="Helvetica"/>
          <a:cs typeface="Helvetica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BF1E8"/>
          </a:solidFill>
        </a:fill>
      </a:tcStyle>
    </a:wholeTbl>
    <a:band1H>
      <a:tcTxStyle/>
      <a:tcStyle>
        <a:tcBdr/>
        <a:fill>
          <a:solidFill>
            <a:srgbClr val="D4E2CE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4E2CE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6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"/>
          <a:ea typeface="Helvetica"/>
          <a:cs typeface="Helvetica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6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649F45F-FF5B-4141-ABCA-7FB4EED242A0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501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63" Type="http://schemas.openxmlformats.org/officeDocument/2006/relationships/slide" Target="slides/slide57.xml"/><Relationship Id="rId84" Type="http://schemas.openxmlformats.org/officeDocument/2006/relationships/slide" Target="slides/slide78.xml"/><Relationship Id="rId138" Type="http://schemas.openxmlformats.org/officeDocument/2006/relationships/font" Target="fonts/font19.fntdata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53" Type="http://schemas.openxmlformats.org/officeDocument/2006/relationships/slide" Target="slides/slide47.xml"/><Relationship Id="rId74" Type="http://schemas.openxmlformats.org/officeDocument/2006/relationships/slide" Target="slides/slide68.xml"/><Relationship Id="rId128" Type="http://schemas.openxmlformats.org/officeDocument/2006/relationships/font" Target="fonts/font9.fntdata"/><Relationship Id="rId5" Type="http://schemas.openxmlformats.org/officeDocument/2006/relationships/slideMaster" Target="slideMasters/slideMaster2.xml"/><Relationship Id="rId95" Type="http://schemas.openxmlformats.org/officeDocument/2006/relationships/slide" Target="slides/slide89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113" Type="http://schemas.openxmlformats.org/officeDocument/2006/relationships/slide" Target="slides/slide107.xml"/><Relationship Id="rId118" Type="http://schemas.openxmlformats.org/officeDocument/2006/relationships/slide" Target="slides/slide112.xml"/><Relationship Id="rId134" Type="http://schemas.openxmlformats.org/officeDocument/2006/relationships/font" Target="fonts/font15.fntdata"/><Relationship Id="rId139" Type="http://schemas.openxmlformats.org/officeDocument/2006/relationships/font" Target="fonts/font20.fntdata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155" Type="http://schemas.openxmlformats.org/officeDocument/2006/relationships/theme" Target="theme/them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59" Type="http://schemas.openxmlformats.org/officeDocument/2006/relationships/slide" Target="slides/slide53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124" Type="http://schemas.openxmlformats.org/officeDocument/2006/relationships/font" Target="fonts/font5.fntdata"/><Relationship Id="rId129" Type="http://schemas.openxmlformats.org/officeDocument/2006/relationships/font" Target="fonts/font10.fntdata"/><Relationship Id="rId54" Type="http://schemas.openxmlformats.org/officeDocument/2006/relationships/slide" Target="slides/slide48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40" Type="http://schemas.openxmlformats.org/officeDocument/2006/relationships/font" Target="fonts/font21.fntdata"/><Relationship Id="rId145" Type="http://schemas.openxmlformats.org/officeDocument/2006/relationships/font" Target="fonts/font26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49" Type="http://schemas.openxmlformats.org/officeDocument/2006/relationships/slide" Target="slides/slide43.xml"/><Relationship Id="rId114" Type="http://schemas.openxmlformats.org/officeDocument/2006/relationships/slide" Target="slides/slide108.xml"/><Relationship Id="rId119" Type="http://schemas.openxmlformats.org/officeDocument/2006/relationships/notesMaster" Target="notesMasters/notesMaster1.xml"/><Relationship Id="rId44" Type="http://schemas.openxmlformats.org/officeDocument/2006/relationships/slide" Target="slides/slide38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130" Type="http://schemas.openxmlformats.org/officeDocument/2006/relationships/font" Target="fonts/font11.fntdata"/><Relationship Id="rId135" Type="http://schemas.openxmlformats.org/officeDocument/2006/relationships/font" Target="fonts/font16.fntdata"/><Relationship Id="rId156" Type="http://schemas.openxmlformats.org/officeDocument/2006/relationships/tableStyles" Target="tableStyles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font" Target="fonts/font1.fntdata"/><Relationship Id="rId125" Type="http://schemas.openxmlformats.org/officeDocument/2006/relationships/font" Target="fonts/font6.fntdata"/><Relationship Id="rId141" Type="http://schemas.openxmlformats.org/officeDocument/2006/relationships/font" Target="fonts/font22.fntdata"/><Relationship Id="rId146" Type="http://schemas.openxmlformats.org/officeDocument/2006/relationships/font" Target="fonts/font27.fntdata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Relationship Id="rId131" Type="http://schemas.openxmlformats.org/officeDocument/2006/relationships/font" Target="fonts/font12.fntdata"/><Relationship Id="rId136" Type="http://schemas.openxmlformats.org/officeDocument/2006/relationships/font" Target="fonts/font17.fntdata"/><Relationship Id="rId157" Type="http://schemas.microsoft.com/office/2015/10/relationships/revisionInfo" Target="revisionInfo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52" Type="http://customschemas.google.com/relationships/presentationmetadata" Target="metadata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26" Type="http://schemas.openxmlformats.org/officeDocument/2006/relationships/font" Target="fonts/font7.fnt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font" Target="fonts/font2.fntdata"/><Relationship Id="rId142" Type="http://schemas.openxmlformats.org/officeDocument/2006/relationships/font" Target="fonts/font23.fntdata"/><Relationship Id="rId3" Type="http://schemas.openxmlformats.org/officeDocument/2006/relationships/customXml" Target="../customXml/item3.xml"/><Relationship Id="rId25" Type="http://schemas.openxmlformats.org/officeDocument/2006/relationships/slide" Target="slides/slide19.xml"/><Relationship Id="rId46" Type="http://schemas.openxmlformats.org/officeDocument/2006/relationships/slide" Target="slides/slide40.xml"/><Relationship Id="rId67" Type="http://schemas.openxmlformats.org/officeDocument/2006/relationships/slide" Target="slides/slide61.xml"/><Relationship Id="rId116" Type="http://schemas.openxmlformats.org/officeDocument/2006/relationships/slide" Target="slides/slide110.xml"/><Relationship Id="rId137" Type="http://schemas.openxmlformats.org/officeDocument/2006/relationships/font" Target="fonts/font18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62" Type="http://schemas.openxmlformats.org/officeDocument/2006/relationships/slide" Target="slides/slide56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111" Type="http://schemas.openxmlformats.org/officeDocument/2006/relationships/slide" Target="slides/slide105.xml"/><Relationship Id="rId132" Type="http://schemas.openxmlformats.org/officeDocument/2006/relationships/font" Target="fonts/font13.fntdata"/><Relationship Id="rId153" Type="http://schemas.openxmlformats.org/officeDocument/2006/relationships/presProps" Target="presProps.xml"/><Relationship Id="rId15" Type="http://schemas.openxmlformats.org/officeDocument/2006/relationships/slide" Target="slides/slide9.xml"/><Relationship Id="rId36" Type="http://schemas.openxmlformats.org/officeDocument/2006/relationships/slide" Target="slides/slide30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27" Type="http://schemas.openxmlformats.org/officeDocument/2006/relationships/font" Target="fonts/font8.fntdata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52" Type="http://schemas.openxmlformats.org/officeDocument/2006/relationships/slide" Target="slides/slide46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font" Target="fonts/font3.fntdata"/><Relationship Id="rId143" Type="http://schemas.openxmlformats.org/officeDocument/2006/relationships/font" Target="fonts/font2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47" Type="http://schemas.openxmlformats.org/officeDocument/2006/relationships/slide" Target="slides/slide41.xml"/><Relationship Id="rId68" Type="http://schemas.openxmlformats.org/officeDocument/2006/relationships/slide" Target="slides/slide62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33" Type="http://schemas.openxmlformats.org/officeDocument/2006/relationships/font" Target="fonts/font14.fntdata"/><Relationship Id="rId154" Type="http://schemas.openxmlformats.org/officeDocument/2006/relationships/viewProps" Target="viewProps.xml"/><Relationship Id="rId16" Type="http://schemas.openxmlformats.org/officeDocument/2006/relationships/slide" Target="slides/slide10.xml"/><Relationship Id="rId37" Type="http://schemas.openxmlformats.org/officeDocument/2006/relationships/slide" Target="slides/slide31.xml"/><Relationship Id="rId58" Type="http://schemas.openxmlformats.org/officeDocument/2006/relationships/slide" Target="slides/slide52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font" Target="fonts/font4.fntdata"/><Relationship Id="rId144" Type="http://schemas.openxmlformats.org/officeDocument/2006/relationships/font" Target="fonts/font25.fntdata"/><Relationship Id="rId90" Type="http://schemas.openxmlformats.org/officeDocument/2006/relationships/slide" Target="slides/slide8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08E864-EA97-4534-85C3-3B715706900A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490EB01E-C364-4030-A091-D46F83834580}">
      <dgm:prSet phldrT="[Texto]" phldr="0" custT="1"/>
      <dgm:spPr/>
      <dgm:t>
        <a:bodyPr/>
        <a:lstStyle/>
        <a:p>
          <a:r>
            <a:rPr lang="es-CO" sz="3600"/>
            <a:t>Procesos de Santurbán</a:t>
          </a:r>
        </a:p>
      </dgm:t>
    </dgm:pt>
    <dgm:pt modelId="{738C8573-6CCD-4B08-BE27-444750203F4D}" type="parTrans" cxnId="{ADD122CE-0474-4541-AF26-AFA6F18030C0}">
      <dgm:prSet/>
      <dgm:spPr/>
      <dgm:t>
        <a:bodyPr/>
        <a:lstStyle/>
        <a:p>
          <a:endParaRPr lang="es-CO"/>
        </a:p>
      </dgm:t>
    </dgm:pt>
    <dgm:pt modelId="{D9B077D4-26E4-41A7-AAFD-5875ECA45852}" type="sibTrans" cxnId="{ADD122CE-0474-4541-AF26-AFA6F18030C0}">
      <dgm:prSet/>
      <dgm:spPr/>
      <dgm:t>
        <a:bodyPr/>
        <a:lstStyle/>
        <a:p>
          <a:endParaRPr lang="es-CO"/>
        </a:p>
      </dgm:t>
    </dgm:pt>
    <dgm:pt modelId="{D557E930-A04F-4B28-BB22-D97BC8FA2CBA}">
      <dgm:prSet phldrT="[Texto]" phldr="0"/>
      <dgm:spPr/>
      <dgm:t>
        <a:bodyPr/>
        <a:lstStyle/>
        <a:p>
          <a:r>
            <a:rPr lang="es-CO"/>
            <a:t>1. Delimitación participativa</a:t>
          </a:r>
        </a:p>
      </dgm:t>
    </dgm:pt>
    <dgm:pt modelId="{4DDB8FA8-77DD-4C71-87CF-307A966EDE6F}" type="parTrans" cxnId="{7EF3BF60-1E95-45CA-85B5-C27A7C08FB07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C1C3F711-F5C5-4A8D-9ECC-2A69ABCD4D1A}" type="sibTrans" cxnId="{7EF3BF60-1E95-45CA-85B5-C27A7C08FB07}">
      <dgm:prSet/>
      <dgm:spPr/>
      <dgm:t>
        <a:bodyPr/>
        <a:lstStyle/>
        <a:p>
          <a:endParaRPr lang="es-CO"/>
        </a:p>
      </dgm:t>
    </dgm:pt>
    <dgm:pt modelId="{C8378A98-F893-451E-BDF5-771DB8A7F422}">
      <dgm:prSet phldrT="[Texto]" phldr="0"/>
      <dgm:spPr/>
      <dgm:t>
        <a:bodyPr/>
        <a:lstStyle/>
        <a:p>
          <a:r>
            <a:rPr lang="es-CO"/>
            <a:t>2. Sujeto de derechos</a:t>
          </a:r>
        </a:p>
      </dgm:t>
    </dgm:pt>
    <dgm:pt modelId="{5109806C-5ECE-40B6-9306-0F9DFF035490}" type="parTrans" cxnId="{2B6F6326-3994-4320-89B3-51EDDC1D1E4B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CACB2120-18F3-40CD-A06E-BFE34233B1F4}" type="sibTrans" cxnId="{2B6F6326-3994-4320-89B3-51EDDC1D1E4B}">
      <dgm:prSet/>
      <dgm:spPr/>
      <dgm:t>
        <a:bodyPr/>
        <a:lstStyle/>
        <a:p>
          <a:endParaRPr lang="es-CO"/>
        </a:p>
      </dgm:t>
    </dgm:pt>
    <dgm:pt modelId="{307D0DB4-809F-46C2-94FE-B2A187DFE852}">
      <dgm:prSet phldrT="[Texto]" phldr="0"/>
      <dgm:spPr/>
      <dgm:t>
        <a:bodyPr/>
        <a:lstStyle/>
        <a:p>
          <a:r>
            <a:rPr lang="es-CO"/>
            <a:t>3. Paros campesinos</a:t>
          </a:r>
        </a:p>
      </dgm:t>
    </dgm:pt>
    <dgm:pt modelId="{113AE859-1460-4036-ADD8-A5C38326D392}" type="parTrans" cxnId="{C7D6E581-8EB2-4258-8EBB-B352AA6E28F6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527800A1-ED13-4508-A4E8-5F6294141F50}" type="sibTrans" cxnId="{C7D6E581-8EB2-4258-8EBB-B352AA6E28F6}">
      <dgm:prSet/>
      <dgm:spPr/>
      <dgm:t>
        <a:bodyPr/>
        <a:lstStyle/>
        <a:p>
          <a:endParaRPr lang="es-CO"/>
        </a:p>
      </dgm:t>
    </dgm:pt>
    <dgm:pt modelId="{C3BE99FE-AEE6-41C4-9968-F93716388071}">
      <dgm:prSet phldrT="[Texto]" phldr="0"/>
      <dgm:spPr/>
      <dgm:t>
        <a:bodyPr/>
        <a:lstStyle/>
        <a:p>
          <a:r>
            <a:rPr lang="es-CO"/>
            <a:t>4. Reserva temporal</a:t>
          </a:r>
        </a:p>
      </dgm:t>
    </dgm:pt>
    <dgm:pt modelId="{9A7A0136-4221-47F3-8F7E-B5F64168C4F2}" type="parTrans" cxnId="{96690BD1-F480-4F0B-A1D3-EAFD06A28B17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0C1B1A7B-72EA-4F01-A8ED-844B11EEA273}" type="sibTrans" cxnId="{96690BD1-F480-4F0B-A1D3-EAFD06A28B17}">
      <dgm:prSet/>
      <dgm:spPr/>
      <dgm:t>
        <a:bodyPr/>
        <a:lstStyle/>
        <a:p>
          <a:endParaRPr lang="es-CO"/>
        </a:p>
      </dgm:t>
    </dgm:pt>
    <dgm:pt modelId="{EA177DA6-DFF2-41F0-AF5F-653E6E655896}">
      <dgm:prSet phldrT="[Texto]" phldr="0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s-CO"/>
            <a:t>DBBSE (apoyo de las demás direcciones)</a:t>
          </a:r>
        </a:p>
      </dgm:t>
    </dgm:pt>
    <dgm:pt modelId="{44A5D451-9FBC-437D-BC41-C420CDB0043B}" type="parTrans" cxnId="{383F66D1-EA7C-423B-A72F-9411ED96E757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D8E998EB-83F9-4A84-8DBE-F356314871C6}" type="sibTrans" cxnId="{383F66D1-EA7C-423B-A72F-9411ED96E757}">
      <dgm:prSet/>
      <dgm:spPr/>
      <dgm:t>
        <a:bodyPr/>
        <a:lstStyle/>
        <a:p>
          <a:endParaRPr lang="es-CO"/>
        </a:p>
      </dgm:t>
    </dgm:pt>
    <dgm:pt modelId="{838D5716-8B98-40BA-9154-0E33AFEE5BB5}">
      <dgm:prSet phldrT="[Texto]" phldr="0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s-CO" dirty="0"/>
            <a:t>DBBSE</a:t>
          </a:r>
        </a:p>
      </dgm:t>
    </dgm:pt>
    <dgm:pt modelId="{88C61F47-AE84-4C66-B97C-EFBB9DC4EB57}" type="parTrans" cxnId="{43C9AACF-63B9-4310-9787-372E88E9121B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91B0773C-7830-4336-8DEE-CB0413E58BA0}" type="sibTrans" cxnId="{43C9AACF-63B9-4310-9787-372E88E9121B}">
      <dgm:prSet/>
      <dgm:spPr/>
      <dgm:t>
        <a:bodyPr/>
        <a:lstStyle/>
        <a:p>
          <a:endParaRPr lang="es-CO"/>
        </a:p>
      </dgm:t>
    </dgm:pt>
    <dgm:pt modelId="{882F22A8-51DE-4D8F-AEAD-9C0A3AAE1A0A}">
      <dgm:prSet phldrT="[Texto]" phldr="0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s-CO"/>
            <a:t>3.1 Santander (Tona)</a:t>
          </a:r>
        </a:p>
      </dgm:t>
    </dgm:pt>
    <dgm:pt modelId="{AC06EBC1-4410-4840-9828-D817FCE63317}" type="parTrans" cxnId="{AC2BF0AD-1AB1-45E1-8C16-6CD64895565D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587E1710-184A-47C3-A44A-B2501C16FDA3}" type="sibTrans" cxnId="{AC2BF0AD-1AB1-45E1-8C16-6CD64895565D}">
      <dgm:prSet/>
      <dgm:spPr/>
      <dgm:t>
        <a:bodyPr/>
        <a:lstStyle/>
        <a:p>
          <a:endParaRPr lang="es-CO"/>
        </a:p>
      </dgm:t>
    </dgm:pt>
    <dgm:pt modelId="{56D73309-FDEC-4FE2-9FA5-7C0FA254F56D}">
      <dgm:prSet phldrT="[Texto]" phldr="0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s-CO"/>
            <a:t>3.2 Norte de Santander (La Laguna)</a:t>
          </a:r>
        </a:p>
      </dgm:t>
    </dgm:pt>
    <dgm:pt modelId="{3A5F7215-CDCB-4E95-8568-AB30ABF5B7FA}" type="parTrans" cxnId="{EA6BA339-DE0C-4CD9-922E-2885C3DC6810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DAEE5404-35E3-4B85-AAEC-285D17C086B7}" type="sibTrans" cxnId="{EA6BA339-DE0C-4CD9-922E-2885C3DC6810}">
      <dgm:prSet/>
      <dgm:spPr/>
      <dgm:t>
        <a:bodyPr/>
        <a:lstStyle/>
        <a:p>
          <a:endParaRPr lang="es-CO"/>
        </a:p>
      </dgm:t>
    </dgm:pt>
    <dgm:pt modelId="{69717161-7B81-43F9-9266-97D9755B8947}">
      <dgm:prSet phldrT="[Texto]" phldr="0"/>
      <dgm:spPr>
        <a:solidFill>
          <a:srgbClr val="00B050"/>
        </a:solidFill>
      </dgm:spPr>
      <dgm:t>
        <a:bodyPr/>
        <a:lstStyle/>
        <a:p>
          <a:r>
            <a:rPr lang="es-CO"/>
            <a:t>Pendientes1  mesa  jurídica</a:t>
          </a:r>
        </a:p>
      </dgm:t>
    </dgm:pt>
    <dgm:pt modelId="{CC80C336-C08C-46FE-9105-5AF9A53945E2}" type="parTrans" cxnId="{3CE4627B-2244-4B2D-911F-E72764217EF2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EB5B1659-895C-4E67-B254-A9A1EECC6ADF}" type="sibTrans" cxnId="{3CE4627B-2244-4B2D-911F-E72764217EF2}">
      <dgm:prSet/>
      <dgm:spPr/>
      <dgm:t>
        <a:bodyPr/>
        <a:lstStyle/>
        <a:p>
          <a:endParaRPr lang="es-CO"/>
        </a:p>
      </dgm:t>
    </dgm:pt>
    <dgm:pt modelId="{F7B76B19-A4F9-4780-82DF-CCFF589DCB04}">
      <dgm:prSet phldrT="[Texto]" phldr="0"/>
      <dgm:spPr>
        <a:solidFill>
          <a:srgbClr val="00B050"/>
        </a:solidFill>
      </dgm:spPr>
      <dgm:t>
        <a:bodyPr/>
        <a:lstStyle/>
        <a:p>
          <a:r>
            <a:rPr lang="es-CO"/>
            <a:t>Pendiente </a:t>
          </a:r>
          <a:r>
            <a:rPr lang="es-CO" err="1"/>
            <a:t>doc</a:t>
          </a:r>
          <a:r>
            <a:rPr lang="es-CO"/>
            <a:t> caracterización agropecuaria Berlín</a:t>
          </a:r>
        </a:p>
      </dgm:t>
    </dgm:pt>
    <dgm:pt modelId="{79ED7069-74B3-4614-B099-397E71B4C5FE}" type="parTrans" cxnId="{BF5CB3A0-BF94-41B7-BFD2-C649E7455AE5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BD259310-35F6-4C48-B65F-8D6D2607BDF3}" type="sibTrans" cxnId="{BF5CB3A0-BF94-41B7-BFD2-C649E7455AE5}">
      <dgm:prSet/>
      <dgm:spPr/>
      <dgm:t>
        <a:bodyPr/>
        <a:lstStyle/>
        <a:p>
          <a:endParaRPr lang="es-CO"/>
        </a:p>
      </dgm:t>
    </dgm:pt>
    <dgm:pt modelId="{9B934D10-C818-4FC3-A7F7-BA56D9BCA168}">
      <dgm:prSet phldrT="[Texto]" phldr="0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es-CO"/>
            <a:t>Apoyo a la DGIRH – cumplimiento cronograma (integridad ecológica y conectividad ecológica)</a:t>
          </a:r>
        </a:p>
      </dgm:t>
    </dgm:pt>
    <dgm:pt modelId="{26AAEA97-77CB-44E9-824A-BCD98D391733}" type="parTrans" cxnId="{91246F0D-C8AB-4A78-A448-1EE3C5CFBD4F}">
      <dgm:prSet>
        <dgm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DECD7BE7-D43E-4E9B-A0F7-F7E70A2DDD1C}" type="sibTrans" cxnId="{91246F0D-C8AB-4A78-A448-1EE3C5CFBD4F}">
      <dgm:prSet/>
      <dgm:spPr/>
      <dgm:t>
        <a:bodyPr/>
        <a:lstStyle/>
        <a:p>
          <a:endParaRPr lang="es-CO"/>
        </a:p>
      </dgm:t>
    </dgm:pt>
    <dgm:pt modelId="{6FBED7C8-BEA9-4C5F-9BF9-BA854E8C0075}">
      <dgm:prSet phldrT="[Texto]" phldr="0" custT="1"/>
      <dgm:spPr>
        <a:gradFill rotWithShape="0">
          <a:gsLst>
            <a:gs pos="0">
              <a:srgbClr val="ED7D3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ED7D3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ED7D3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10795" tIns="10795" rIns="10795" bIns="10795" numCol="1" spcCol="1270" anchor="ctr" anchorCtr="0"/>
        <a:lstStyle/>
        <a:p>
          <a:r>
            <a:rPr lang="es-MX" sz="1700" kern="1200">
              <a:solidFill>
                <a:prstClr val="white"/>
              </a:solidFill>
              <a:latin typeface="Helvetica"/>
              <a:ea typeface="+mn-ea"/>
              <a:cs typeface="+mn-cs"/>
            </a:rPr>
            <a:t>5.  Pacto de cumplimiento</a:t>
          </a:r>
          <a:r>
            <a:rPr lang="es-MX" sz="1700" kern="1200"/>
            <a:t> Bosque Alto</a:t>
          </a:r>
          <a:endParaRPr lang="es-CO" sz="1700" kern="1200"/>
        </a:p>
      </dgm:t>
    </dgm:pt>
    <dgm:pt modelId="{F7A530F0-8C12-4ED8-9203-F7A68693CF6D}" type="parTrans" cxnId="{6330A955-400C-4FDA-B56B-CE6002CE75E9}">
      <dgm:prSet/>
      <dgm:spPr/>
      <dgm:t>
        <a:bodyPr/>
        <a:lstStyle/>
        <a:p>
          <a:endParaRPr lang="es-CO"/>
        </a:p>
      </dgm:t>
    </dgm:pt>
    <dgm:pt modelId="{0B665297-BA69-41F4-88A9-5AF665FB5B14}" type="sibTrans" cxnId="{6330A955-400C-4FDA-B56B-CE6002CE75E9}">
      <dgm:prSet/>
      <dgm:spPr/>
      <dgm:t>
        <a:bodyPr/>
        <a:lstStyle/>
        <a:p>
          <a:endParaRPr lang="es-CO"/>
        </a:p>
      </dgm:t>
    </dgm:pt>
    <dgm:pt modelId="{CCEB7E3D-17CC-4DCB-BD47-BB13C36A951E}">
      <dgm:prSet phldrT="[Texto]" phldr="0" custT="1"/>
      <dgm:spPr>
        <a:solidFill>
          <a:prstClr val="black">
            <a:lumMod val="75000"/>
            <a:lumOff val="25000"/>
          </a:prst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10795" tIns="10795" rIns="10795" bIns="10795" numCol="1" spcCol="1270" anchor="ctr" anchorCtr="0"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>
              <a:solidFill>
                <a:prstClr val="white"/>
              </a:solidFill>
              <a:latin typeface="Helvetica"/>
              <a:ea typeface="+mn-ea"/>
              <a:cs typeface="+mn-cs"/>
            </a:rPr>
            <a:t>Términos de Referencia Estudios</a:t>
          </a:r>
          <a:endParaRPr lang="es-CO" sz="1700" kern="1200">
            <a:solidFill>
              <a:prstClr val="white"/>
            </a:solidFill>
            <a:latin typeface="Helvetica"/>
            <a:ea typeface="+mn-ea"/>
            <a:cs typeface="+mn-cs"/>
          </a:endParaRPr>
        </a:p>
      </dgm:t>
    </dgm:pt>
    <dgm:pt modelId="{7AF5B8CB-A223-43F9-975D-BAB2531265F9}" type="parTrans" cxnId="{581B79D3-198D-4653-88CB-7EB8048F9F46}">
      <dgm:prSet/>
      <dgm:spPr/>
      <dgm:t>
        <a:bodyPr/>
        <a:lstStyle/>
        <a:p>
          <a:endParaRPr lang="es-CO"/>
        </a:p>
      </dgm:t>
    </dgm:pt>
    <dgm:pt modelId="{0BD4B3B6-2CDD-4A56-AB40-48EA81E22E00}" type="sibTrans" cxnId="{581B79D3-198D-4653-88CB-7EB8048F9F46}">
      <dgm:prSet/>
      <dgm:spPr/>
      <dgm:t>
        <a:bodyPr/>
        <a:lstStyle/>
        <a:p>
          <a:endParaRPr lang="es-CO"/>
        </a:p>
      </dgm:t>
    </dgm:pt>
    <dgm:pt modelId="{E8C1B611-6DE6-4B7D-AF39-0E665330D797}">
      <dgm:prSet phldrT="[Texto]" phldr="0" custT="1"/>
      <dgm:spPr>
        <a:solidFill>
          <a:srgbClr val="00B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 spcFirstLastPara="0" vert="horz" wrap="square" lIns="10795" tIns="10795" rIns="10795" bIns="10795" numCol="1" spcCol="1270" anchor="ctr" anchorCtr="0"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>
              <a:solidFill>
                <a:prstClr val="white"/>
              </a:solidFill>
              <a:latin typeface="Helvetica"/>
              <a:ea typeface="+mn-ea"/>
              <a:cs typeface="+mn-cs"/>
            </a:rPr>
            <a:t>Enviados a FPVB</a:t>
          </a:r>
          <a:endParaRPr lang="es-CO" sz="1700" kern="1200">
            <a:solidFill>
              <a:prstClr val="white"/>
            </a:solidFill>
            <a:latin typeface="Helvetica"/>
            <a:ea typeface="+mn-ea"/>
            <a:cs typeface="+mn-cs"/>
          </a:endParaRPr>
        </a:p>
      </dgm:t>
    </dgm:pt>
    <dgm:pt modelId="{5409A0AC-398F-44AA-BDF2-64707A05C137}" type="parTrans" cxnId="{DA7382CC-6A4F-4A2B-AB96-AFD7FD28B7CD}">
      <dgm:prSet/>
      <dgm:spPr/>
      <dgm:t>
        <a:bodyPr/>
        <a:lstStyle/>
        <a:p>
          <a:endParaRPr lang="es-CO"/>
        </a:p>
      </dgm:t>
    </dgm:pt>
    <dgm:pt modelId="{59113349-8599-4D32-8D32-50A98AFCA205}" type="sibTrans" cxnId="{DA7382CC-6A4F-4A2B-AB96-AFD7FD28B7CD}">
      <dgm:prSet/>
      <dgm:spPr/>
      <dgm:t>
        <a:bodyPr/>
        <a:lstStyle/>
        <a:p>
          <a:endParaRPr lang="es-CO"/>
        </a:p>
      </dgm:t>
    </dgm:pt>
    <dgm:pt modelId="{6655D8A5-FC08-46E1-9F1A-06BFDBD40745}" type="pres">
      <dgm:prSet presAssocID="{4308E864-EA97-4534-85C3-3B715706900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D3CBA9D-3854-4ABD-9E5A-FB9B2C2AFD79}" type="pres">
      <dgm:prSet presAssocID="{490EB01E-C364-4030-A091-D46F83834580}" presName="root1" presStyleCnt="0"/>
      <dgm:spPr/>
    </dgm:pt>
    <dgm:pt modelId="{F8978421-A45E-4260-B2DB-8D55830A70E2}" type="pres">
      <dgm:prSet presAssocID="{490EB01E-C364-4030-A091-D46F83834580}" presName="LevelOneTextNode" presStyleLbl="node0" presStyleIdx="0" presStyleCnt="1" custScaleX="159896">
        <dgm:presLayoutVars>
          <dgm:chPref val="3"/>
        </dgm:presLayoutVars>
      </dgm:prSet>
      <dgm:spPr/>
    </dgm:pt>
    <dgm:pt modelId="{9E168231-B41E-4FDE-8F10-CDE2E9602B13}" type="pres">
      <dgm:prSet presAssocID="{490EB01E-C364-4030-A091-D46F83834580}" presName="level2hierChild" presStyleCnt="0"/>
      <dgm:spPr/>
    </dgm:pt>
    <dgm:pt modelId="{DB97B4FC-2527-4CC7-935E-07536A0D3B63}" type="pres">
      <dgm:prSet presAssocID="{4DDB8FA8-77DD-4C71-87CF-307A966EDE6F}" presName="conn2-1" presStyleLbl="parChTrans1D2" presStyleIdx="0" presStyleCnt="5"/>
      <dgm:spPr/>
    </dgm:pt>
    <dgm:pt modelId="{BB7AC59A-A6F7-4B6F-8AAC-C5744F05EB3E}" type="pres">
      <dgm:prSet presAssocID="{4DDB8FA8-77DD-4C71-87CF-307A966EDE6F}" presName="connTx" presStyleLbl="parChTrans1D2" presStyleIdx="0" presStyleCnt="5"/>
      <dgm:spPr/>
    </dgm:pt>
    <dgm:pt modelId="{B7BCEAB0-05C7-4D44-B5E0-EF40B9DC7656}" type="pres">
      <dgm:prSet presAssocID="{D557E930-A04F-4B28-BB22-D97BC8FA2CBA}" presName="root2" presStyleCnt="0"/>
      <dgm:spPr/>
    </dgm:pt>
    <dgm:pt modelId="{4F033192-6F3F-4456-951B-AF9FCA7FE3D7}" type="pres">
      <dgm:prSet presAssocID="{D557E930-A04F-4B28-BB22-D97BC8FA2CBA}" presName="LevelTwoTextNode" presStyleLbl="node2" presStyleIdx="0" presStyleCnt="5">
        <dgm:presLayoutVars>
          <dgm:chPref val="3"/>
        </dgm:presLayoutVars>
      </dgm:prSet>
      <dgm:spPr/>
    </dgm:pt>
    <dgm:pt modelId="{EF2400A3-B4E0-4F6D-9652-0BAF0BBD3EDE}" type="pres">
      <dgm:prSet presAssocID="{D557E930-A04F-4B28-BB22-D97BC8FA2CBA}" presName="level3hierChild" presStyleCnt="0"/>
      <dgm:spPr/>
    </dgm:pt>
    <dgm:pt modelId="{80507D30-A608-4836-B8D7-B17861DCAAE9}" type="pres">
      <dgm:prSet presAssocID="{44A5D451-9FBC-437D-BC41-C420CDB0043B}" presName="conn2-1" presStyleLbl="parChTrans1D3" presStyleIdx="0" presStyleCnt="6"/>
      <dgm:spPr/>
    </dgm:pt>
    <dgm:pt modelId="{D35BD61F-7231-45EF-A1BA-F60E7E1A9B44}" type="pres">
      <dgm:prSet presAssocID="{44A5D451-9FBC-437D-BC41-C420CDB0043B}" presName="connTx" presStyleLbl="parChTrans1D3" presStyleIdx="0" presStyleCnt="6"/>
      <dgm:spPr/>
    </dgm:pt>
    <dgm:pt modelId="{0181D0FD-264B-41EC-B0A9-FB129FFD39F1}" type="pres">
      <dgm:prSet presAssocID="{EA177DA6-DFF2-41F0-AF5F-653E6E655896}" presName="root2" presStyleCnt="0"/>
      <dgm:spPr/>
    </dgm:pt>
    <dgm:pt modelId="{01852FA4-8F2A-4DC8-8DD0-6F34E860D9CF}" type="pres">
      <dgm:prSet presAssocID="{EA177DA6-DFF2-41F0-AF5F-653E6E655896}" presName="LevelTwoTextNode" presStyleLbl="node3" presStyleIdx="0" presStyleCnt="6" custScaleX="155214">
        <dgm:presLayoutVars>
          <dgm:chPref val="3"/>
        </dgm:presLayoutVars>
      </dgm:prSet>
      <dgm:spPr/>
    </dgm:pt>
    <dgm:pt modelId="{10748F32-C8A6-4DB4-BB4C-5F06FAD22D07}" type="pres">
      <dgm:prSet presAssocID="{EA177DA6-DFF2-41F0-AF5F-653E6E655896}" presName="level3hierChild" presStyleCnt="0"/>
      <dgm:spPr/>
    </dgm:pt>
    <dgm:pt modelId="{AB1E088E-2C5D-47A2-9A05-192D8E420747}" type="pres">
      <dgm:prSet presAssocID="{5109806C-5ECE-40B6-9306-0F9DFF035490}" presName="conn2-1" presStyleLbl="parChTrans1D2" presStyleIdx="1" presStyleCnt="5"/>
      <dgm:spPr/>
    </dgm:pt>
    <dgm:pt modelId="{4B86564D-23CC-4C91-86C4-4B2234111630}" type="pres">
      <dgm:prSet presAssocID="{5109806C-5ECE-40B6-9306-0F9DFF035490}" presName="connTx" presStyleLbl="parChTrans1D2" presStyleIdx="1" presStyleCnt="5"/>
      <dgm:spPr/>
    </dgm:pt>
    <dgm:pt modelId="{135BA2CB-0AD5-4F62-9C58-D9DA3A608D9A}" type="pres">
      <dgm:prSet presAssocID="{C8378A98-F893-451E-BDF5-771DB8A7F422}" presName="root2" presStyleCnt="0"/>
      <dgm:spPr/>
    </dgm:pt>
    <dgm:pt modelId="{666E0401-216B-46AB-8F1F-057296CC7436}" type="pres">
      <dgm:prSet presAssocID="{C8378A98-F893-451E-BDF5-771DB8A7F422}" presName="LevelTwoTextNode" presStyleLbl="node2" presStyleIdx="1" presStyleCnt="5">
        <dgm:presLayoutVars>
          <dgm:chPref val="3"/>
        </dgm:presLayoutVars>
      </dgm:prSet>
      <dgm:spPr/>
    </dgm:pt>
    <dgm:pt modelId="{D7B81229-4FA1-4F4F-9EDB-B6FEB37EEE39}" type="pres">
      <dgm:prSet presAssocID="{C8378A98-F893-451E-BDF5-771DB8A7F422}" presName="level3hierChild" presStyleCnt="0"/>
      <dgm:spPr/>
    </dgm:pt>
    <dgm:pt modelId="{939EF80F-13E8-4C4B-801E-9EFED60C669C}" type="pres">
      <dgm:prSet presAssocID="{88C61F47-AE84-4C66-B97C-EFBB9DC4EB57}" presName="conn2-1" presStyleLbl="parChTrans1D3" presStyleIdx="1" presStyleCnt="6"/>
      <dgm:spPr/>
    </dgm:pt>
    <dgm:pt modelId="{D44C8C61-B666-4BE9-A9AF-8F52FAEBC323}" type="pres">
      <dgm:prSet presAssocID="{88C61F47-AE84-4C66-B97C-EFBB9DC4EB57}" presName="connTx" presStyleLbl="parChTrans1D3" presStyleIdx="1" presStyleCnt="6"/>
      <dgm:spPr/>
    </dgm:pt>
    <dgm:pt modelId="{C80E4F23-A5A8-4AFB-B91A-6AE04576CDAE}" type="pres">
      <dgm:prSet presAssocID="{838D5716-8B98-40BA-9154-0E33AFEE5BB5}" presName="root2" presStyleCnt="0"/>
      <dgm:spPr/>
    </dgm:pt>
    <dgm:pt modelId="{8F9606A6-6AB7-46A3-A090-2283D993BEA5}" type="pres">
      <dgm:prSet presAssocID="{838D5716-8B98-40BA-9154-0E33AFEE5BB5}" presName="LevelTwoTextNode" presStyleLbl="node3" presStyleIdx="1" presStyleCnt="6" custScaleX="155213" custLinFactNeighborX="534" custLinFactNeighborY="5715">
        <dgm:presLayoutVars>
          <dgm:chPref val="3"/>
        </dgm:presLayoutVars>
      </dgm:prSet>
      <dgm:spPr/>
    </dgm:pt>
    <dgm:pt modelId="{80571CE1-9EBE-445E-A6DF-A847C8970EC6}" type="pres">
      <dgm:prSet presAssocID="{838D5716-8B98-40BA-9154-0E33AFEE5BB5}" presName="level3hierChild" presStyleCnt="0"/>
      <dgm:spPr/>
    </dgm:pt>
    <dgm:pt modelId="{2B483971-96C4-42AD-B409-BC4CBCD3FCAE}" type="pres">
      <dgm:prSet presAssocID="{113AE859-1460-4036-ADD8-A5C38326D392}" presName="conn2-1" presStyleLbl="parChTrans1D2" presStyleIdx="2" presStyleCnt="5"/>
      <dgm:spPr/>
    </dgm:pt>
    <dgm:pt modelId="{F93F0CCA-9E06-4845-A7F0-724CD7A5EFF5}" type="pres">
      <dgm:prSet presAssocID="{113AE859-1460-4036-ADD8-A5C38326D392}" presName="connTx" presStyleLbl="parChTrans1D2" presStyleIdx="2" presStyleCnt="5"/>
      <dgm:spPr/>
    </dgm:pt>
    <dgm:pt modelId="{E4E6344B-435B-41BB-9E50-F5B7B2324AE8}" type="pres">
      <dgm:prSet presAssocID="{307D0DB4-809F-46C2-94FE-B2A187DFE852}" presName="root2" presStyleCnt="0"/>
      <dgm:spPr/>
    </dgm:pt>
    <dgm:pt modelId="{2F582337-4837-43CA-8DCE-08A32F5EAD60}" type="pres">
      <dgm:prSet presAssocID="{307D0DB4-809F-46C2-94FE-B2A187DFE852}" presName="LevelTwoTextNode" presStyleLbl="node2" presStyleIdx="2" presStyleCnt="5">
        <dgm:presLayoutVars>
          <dgm:chPref val="3"/>
        </dgm:presLayoutVars>
      </dgm:prSet>
      <dgm:spPr/>
    </dgm:pt>
    <dgm:pt modelId="{D587DE59-087E-412B-8030-A82C1BB2AA60}" type="pres">
      <dgm:prSet presAssocID="{307D0DB4-809F-46C2-94FE-B2A187DFE852}" presName="level3hierChild" presStyleCnt="0"/>
      <dgm:spPr/>
    </dgm:pt>
    <dgm:pt modelId="{29D024A7-B0BD-4035-B064-2518D293D549}" type="pres">
      <dgm:prSet presAssocID="{AC06EBC1-4410-4840-9828-D817FCE63317}" presName="conn2-1" presStyleLbl="parChTrans1D3" presStyleIdx="2" presStyleCnt="6"/>
      <dgm:spPr/>
    </dgm:pt>
    <dgm:pt modelId="{899506C5-75E7-4677-9170-ED3ECCC10A51}" type="pres">
      <dgm:prSet presAssocID="{AC06EBC1-4410-4840-9828-D817FCE63317}" presName="connTx" presStyleLbl="parChTrans1D3" presStyleIdx="2" presStyleCnt="6"/>
      <dgm:spPr/>
    </dgm:pt>
    <dgm:pt modelId="{55302985-C0D1-4C3F-B0AA-03F5D9249CB4}" type="pres">
      <dgm:prSet presAssocID="{882F22A8-51DE-4D8F-AEAD-9C0A3AAE1A0A}" presName="root2" presStyleCnt="0"/>
      <dgm:spPr/>
    </dgm:pt>
    <dgm:pt modelId="{FBB19112-3321-4E1E-98B2-B662742E11AB}" type="pres">
      <dgm:prSet presAssocID="{882F22A8-51DE-4D8F-AEAD-9C0A3AAE1A0A}" presName="LevelTwoTextNode" presStyleLbl="node3" presStyleIdx="2" presStyleCnt="6">
        <dgm:presLayoutVars>
          <dgm:chPref val="3"/>
        </dgm:presLayoutVars>
      </dgm:prSet>
      <dgm:spPr/>
    </dgm:pt>
    <dgm:pt modelId="{43F7BC95-C9AE-4C56-A391-3AD598516AF0}" type="pres">
      <dgm:prSet presAssocID="{882F22A8-51DE-4D8F-AEAD-9C0A3AAE1A0A}" presName="level3hierChild" presStyleCnt="0"/>
      <dgm:spPr/>
    </dgm:pt>
    <dgm:pt modelId="{72584179-1F51-4C50-8609-1ED7B391D21D}" type="pres">
      <dgm:prSet presAssocID="{79ED7069-74B3-4614-B099-397E71B4C5FE}" presName="conn2-1" presStyleLbl="parChTrans1D4" presStyleIdx="0" presStyleCnt="3"/>
      <dgm:spPr/>
    </dgm:pt>
    <dgm:pt modelId="{6492BB35-E871-4097-B93B-56CAC43B14EF}" type="pres">
      <dgm:prSet presAssocID="{79ED7069-74B3-4614-B099-397E71B4C5FE}" presName="connTx" presStyleLbl="parChTrans1D4" presStyleIdx="0" presStyleCnt="3"/>
      <dgm:spPr/>
    </dgm:pt>
    <dgm:pt modelId="{DE815D33-9B3D-43D4-A650-79F6FE42CA90}" type="pres">
      <dgm:prSet presAssocID="{F7B76B19-A4F9-4780-82DF-CCFF589DCB04}" presName="root2" presStyleCnt="0"/>
      <dgm:spPr/>
    </dgm:pt>
    <dgm:pt modelId="{CD4333CE-5135-44D6-9B0D-ED0A25C89069}" type="pres">
      <dgm:prSet presAssocID="{F7B76B19-A4F9-4780-82DF-CCFF589DCB04}" presName="LevelTwoTextNode" presStyleLbl="node4" presStyleIdx="0" presStyleCnt="3">
        <dgm:presLayoutVars>
          <dgm:chPref val="3"/>
        </dgm:presLayoutVars>
      </dgm:prSet>
      <dgm:spPr/>
    </dgm:pt>
    <dgm:pt modelId="{DBAD809E-7FEF-486D-A662-B42C7CF8A449}" type="pres">
      <dgm:prSet presAssocID="{F7B76B19-A4F9-4780-82DF-CCFF589DCB04}" presName="level3hierChild" presStyleCnt="0"/>
      <dgm:spPr/>
    </dgm:pt>
    <dgm:pt modelId="{62F0EFF1-37A5-4807-9A73-152A59C66570}" type="pres">
      <dgm:prSet presAssocID="{3A5F7215-CDCB-4E95-8568-AB30ABF5B7FA}" presName="conn2-1" presStyleLbl="parChTrans1D3" presStyleIdx="3" presStyleCnt="6"/>
      <dgm:spPr/>
    </dgm:pt>
    <dgm:pt modelId="{08C47EE5-B3A0-4BAF-975A-74C4B1241514}" type="pres">
      <dgm:prSet presAssocID="{3A5F7215-CDCB-4E95-8568-AB30ABF5B7FA}" presName="connTx" presStyleLbl="parChTrans1D3" presStyleIdx="3" presStyleCnt="6"/>
      <dgm:spPr/>
    </dgm:pt>
    <dgm:pt modelId="{CEAC16B3-487A-4436-AF95-2DDFFFEA9E89}" type="pres">
      <dgm:prSet presAssocID="{56D73309-FDEC-4FE2-9FA5-7C0FA254F56D}" presName="root2" presStyleCnt="0"/>
      <dgm:spPr/>
    </dgm:pt>
    <dgm:pt modelId="{90ECF581-2D1C-4B0A-B9B3-A14898561942}" type="pres">
      <dgm:prSet presAssocID="{56D73309-FDEC-4FE2-9FA5-7C0FA254F56D}" presName="LevelTwoTextNode" presStyleLbl="node3" presStyleIdx="3" presStyleCnt="6">
        <dgm:presLayoutVars>
          <dgm:chPref val="3"/>
        </dgm:presLayoutVars>
      </dgm:prSet>
      <dgm:spPr/>
    </dgm:pt>
    <dgm:pt modelId="{F436B1DE-6DBF-43E2-A503-8993819F6466}" type="pres">
      <dgm:prSet presAssocID="{56D73309-FDEC-4FE2-9FA5-7C0FA254F56D}" presName="level3hierChild" presStyleCnt="0"/>
      <dgm:spPr/>
    </dgm:pt>
    <dgm:pt modelId="{E56BA556-BA41-490F-ABFC-8567074A2B3A}" type="pres">
      <dgm:prSet presAssocID="{CC80C336-C08C-46FE-9105-5AF9A53945E2}" presName="conn2-1" presStyleLbl="parChTrans1D4" presStyleIdx="1" presStyleCnt="3"/>
      <dgm:spPr/>
    </dgm:pt>
    <dgm:pt modelId="{A1CE145C-A9CF-4B4F-99C2-0EC497C5B7BB}" type="pres">
      <dgm:prSet presAssocID="{CC80C336-C08C-46FE-9105-5AF9A53945E2}" presName="connTx" presStyleLbl="parChTrans1D4" presStyleIdx="1" presStyleCnt="3"/>
      <dgm:spPr/>
    </dgm:pt>
    <dgm:pt modelId="{02C550F3-E678-4C4E-A174-A4843EAD09C0}" type="pres">
      <dgm:prSet presAssocID="{69717161-7B81-43F9-9266-97D9755B8947}" presName="root2" presStyleCnt="0"/>
      <dgm:spPr/>
    </dgm:pt>
    <dgm:pt modelId="{E1A70A7D-1B0E-445E-8D95-5D55FAFAAA1C}" type="pres">
      <dgm:prSet presAssocID="{69717161-7B81-43F9-9266-97D9755B8947}" presName="LevelTwoTextNode" presStyleLbl="node4" presStyleIdx="1" presStyleCnt="3">
        <dgm:presLayoutVars>
          <dgm:chPref val="3"/>
        </dgm:presLayoutVars>
      </dgm:prSet>
      <dgm:spPr/>
    </dgm:pt>
    <dgm:pt modelId="{487785E0-185B-4058-AB92-3119DC038A58}" type="pres">
      <dgm:prSet presAssocID="{69717161-7B81-43F9-9266-97D9755B8947}" presName="level3hierChild" presStyleCnt="0"/>
      <dgm:spPr/>
    </dgm:pt>
    <dgm:pt modelId="{328C4622-C137-4D2A-A52E-173D76D489E9}" type="pres">
      <dgm:prSet presAssocID="{9A7A0136-4221-47F3-8F7E-B5F64168C4F2}" presName="conn2-1" presStyleLbl="parChTrans1D2" presStyleIdx="3" presStyleCnt="5"/>
      <dgm:spPr/>
    </dgm:pt>
    <dgm:pt modelId="{C19E5520-3704-41E9-830E-2DB9F1A95E59}" type="pres">
      <dgm:prSet presAssocID="{9A7A0136-4221-47F3-8F7E-B5F64168C4F2}" presName="connTx" presStyleLbl="parChTrans1D2" presStyleIdx="3" presStyleCnt="5"/>
      <dgm:spPr/>
    </dgm:pt>
    <dgm:pt modelId="{03E226C0-3EAF-4648-A53A-C60E74C76F8C}" type="pres">
      <dgm:prSet presAssocID="{C3BE99FE-AEE6-41C4-9968-F93716388071}" presName="root2" presStyleCnt="0"/>
      <dgm:spPr/>
    </dgm:pt>
    <dgm:pt modelId="{34212C02-BF0E-41F3-B629-A997A59E43B6}" type="pres">
      <dgm:prSet presAssocID="{C3BE99FE-AEE6-41C4-9968-F93716388071}" presName="LevelTwoTextNode" presStyleLbl="node2" presStyleIdx="3" presStyleCnt="5">
        <dgm:presLayoutVars>
          <dgm:chPref val="3"/>
        </dgm:presLayoutVars>
      </dgm:prSet>
      <dgm:spPr/>
    </dgm:pt>
    <dgm:pt modelId="{00DC665E-2912-4359-92F9-26ACE0DFECF5}" type="pres">
      <dgm:prSet presAssocID="{C3BE99FE-AEE6-41C4-9968-F93716388071}" presName="level3hierChild" presStyleCnt="0"/>
      <dgm:spPr/>
    </dgm:pt>
    <dgm:pt modelId="{5AFCD447-9B32-40BF-9EE4-DFA5E7227FF7}" type="pres">
      <dgm:prSet presAssocID="{26AAEA97-77CB-44E9-824A-BCD98D391733}" presName="conn2-1" presStyleLbl="parChTrans1D3" presStyleIdx="4" presStyleCnt="6"/>
      <dgm:spPr/>
    </dgm:pt>
    <dgm:pt modelId="{BE5F9505-A2BB-484B-A373-00AF022510EF}" type="pres">
      <dgm:prSet presAssocID="{26AAEA97-77CB-44E9-824A-BCD98D391733}" presName="connTx" presStyleLbl="parChTrans1D3" presStyleIdx="4" presStyleCnt="6"/>
      <dgm:spPr/>
    </dgm:pt>
    <dgm:pt modelId="{56D9D5EC-EB40-4233-8BA6-5811127A83CA}" type="pres">
      <dgm:prSet presAssocID="{9B934D10-C818-4FC3-A7F7-BA56D9BCA168}" presName="root2" presStyleCnt="0"/>
      <dgm:spPr/>
    </dgm:pt>
    <dgm:pt modelId="{3D059F68-A557-4D70-A637-136E355ED21B}" type="pres">
      <dgm:prSet presAssocID="{9B934D10-C818-4FC3-A7F7-BA56D9BCA168}" presName="LevelTwoTextNode" presStyleLbl="node3" presStyleIdx="4" presStyleCnt="6" custScaleX="178379">
        <dgm:presLayoutVars>
          <dgm:chPref val="3"/>
        </dgm:presLayoutVars>
      </dgm:prSet>
      <dgm:spPr/>
    </dgm:pt>
    <dgm:pt modelId="{857DF3F9-C69D-4F9A-B642-97A5227F0E7A}" type="pres">
      <dgm:prSet presAssocID="{9B934D10-C818-4FC3-A7F7-BA56D9BCA168}" presName="level3hierChild" presStyleCnt="0"/>
      <dgm:spPr/>
    </dgm:pt>
    <dgm:pt modelId="{0C54BD82-603A-4C11-9382-E90A464A920B}" type="pres">
      <dgm:prSet presAssocID="{F7A530F0-8C12-4ED8-9203-F7A68693CF6D}" presName="conn2-1" presStyleLbl="parChTrans1D2" presStyleIdx="4" presStyleCnt="5"/>
      <dgm:spPr/>
    </dgm:pt>
    <dgm:pt modelId="{DFF90E02-B429-4142-9E1C-9237A318C317}" type="pres">
      <dgm:prSet presAssocID="{F7A530F0-8C12-4ED8-9203-F7A68693CF6D}" presName="connTx" presStyleLbl="parChTrans1D2" presStyleIdx="4" presStyleCnt="5"/>
      <dgm:spPr/>
    </dgm:pt>
    <dgm:pt modelId="{DBAE30F1-E546-4950-A981-146905F849AE}" type="pres">
      <dgm:prSet presAssocID="{6FBED7C8-BEA9-4C5F-9BF9-BA854E8C0075}" presName="root2" presStyleCnt="0"/>
      <dgm:spPr/>
    </dgm:pt>
    <dgm:pt modelId="{7568D2EB-1292-4282-8732-4EFAAB74CDEB}" type="pres">
      <dgm:prSet presAssocID="{6FBED7C8-BEA9-4C5F-9BF9-BA854E8C0075}" presName="LevelTwoTextNode" presStyleLbl="node2" presStyleIdx="4" presStyleCnt="5">
        <dgm:presLayoutVars>
          <dgm:chPref val="3"/>
        </dgm:presLayoutVars>
      </dgm:prSet>
      <dgm:spPr>
        <a:xfrm>
          <a:off x="2359531" y="4668358"/>
          <a:ext cx="2447847" cy="746295"/>
        </a:xfrm>
        <a:prstGeom prst="rect">
          <a:avLst/>
        </a:prstGeom>
      </dgm:spPr>
    </dgm:pt>
    <dgm:pt modelId="{8464C248-C398-4554-8992-49C13373DEF9}" type="pres">
      <dgm:prSet presAssocID="{6FBED7C8-BEA9-4C5F-9BF9-BA854E8C0075}" presName="level3hierChild" presStyleCnt="0"/>
      <dgm:spPr/>
    </dgm:pt>
    <dgm:pt modelId="{BAB021EF-FFD2-4F06-98DF-169A74B2D7C0}" type="pres">
      <dgm:prSet presAssocID="{7AF5B8CB-A223-43F9-975D-BAB2531265F9}" presName="conn2-1" presStyleLbl="parChTrans1D3" presStyleIdx="5" presStyleCnt="6"/>
      <dgm:spPr/>
    </dgm:pt>
    <dgm:pt modelId="{3E0624D1-84CA-4ADA-96C4-83466C8007CE}" type="pres">
      <dgm:prSet presAssocID="{7AF5B8CB-A223-43F9-975D-BAB2531265F9}" presName="connTx" presStyleLbl="parChTrans1D3" presStyleIdx="5" presStyleCnt="6"/>
      <dgm:spPr/>
    </dgm:pt>
    <dgm:pt modelId="{37266EB3-62DB-411F-B265-1E9C622B2AD9}" type="pres">
      <dgm:prSet presAssocID="{CCEB7E3D-17CC-4DCB-BD47-BB13C36A951E}" presName="root2" presStyleCnt="0"/>
      <dgm:spPr/>
    </dgm:pt>
    <dgm:pt modelId="{CDA1ACD8-B51E-4E62-B758-BC39EDB311F9}" type="pres">
      <dgm:prSet presAssocID="{CCEB7E3D-17CC-4DCB-BD47-BB13C36A951E}" presName="LevelTwoTextNode" presStyleLbl="node3" presStyleIdx="5" presStyleCnt="6">
        <dgm:presLayoutVars>
          <dgm:chPref val="3"/>
        </dgm:presLayoutVars>
      </dgm:prSet>
      <dgm:spPr>
        <a:xfrm>
          <a:off x="5296948" y="4668358"/>
          <a:ext cx="2447847" cy="746295"/>
        </a:xfrm>
        <a:prstGeom prst="rect">
          <a:avLst/>
        </a:prstGeom>
      </dgm:spPr>
    </dgm:pt>
    <dgm:pt modelId="{F09762EF-B73E-47D5-AB0F-BFAED8B5DCAC}" type="pres">
      <dgm:prSet presAssocID="{CCEB7E3D-17CC-4DCB-BD47-BB13C36A951E}" presName="level3hierChild" presStyleCnt="0"/>
      <dgm:spPr/>
    </dgm:pt>
    <dgm:pt modelId="{007BD844-4344-4CCF-B367-4D3E7A5BE5E5}" type="pres">
      <dgm:prSet presAssocID="{5409A0AC-398F-44AA-BDF2-64707A05C137}" presName="conn2-1" presStyleLbl="parChTrans1D4" presStyleIdx="2" presStyleCnt="3"/>
      <dgm:spPr/>
    </dgm:pt>
    <dgm:pt modelId="{FC6BECC0-C503-4304-8732-BFE7FF52CA5F}" type="pres">
      <dgm:prSet presAssocID="{5409A0AC-398F-44AA-BDF2-64707A05C137}" presName="connTx" presStyleLbl="parChTrans1D4" presStyleIdx="2" presStyleCnt="3"/>
      <dgm:spPr/>
    </dgm:pt>
    <dgm:pt modelId="{DA1C3949-7863-4CDE-9C70-42C5F3324CCA}" type="pres">
      <dgm:prSet presAssocID="{E8C1B611-6DE6-4B7D-AF39-0E665330D797}" presName="root2" presStyleCnt="0"/>
      <dgm:spPr/>
    </dgm:pt>
    <dgm:pt modelId="{9087BAF6-1E6D-41F4-9F5F-2AFA65549E53}" type="pres">
      <dgm:prSet presAssocID="{E8C1B611-6DE6-4B7D-AF39-0E665330D797}" presName="LevelTwoTextNode" presStyleLbl="node4" presStyleIdx="2" presStyleCnt="3">
        <dgm:presLayoutVars>
          <dgm:chPref val="3"/>
        </dgm:presLayoutVars>
      </dgm:prSet>
      <dgm:spPr>
        <a:xfrm>
          <a:off x="8234366" y="4668358"/>
          <a:ext cx="2447847" cy="746295"/>
        </a:xfrm>
        <a:prstGeom prst="rect">
          <a:avLst/>
        </a:prstGeom>
      </dgm:spPr>
    </dgm:pt>
    <dgm:pt modelId="{E7C971AC-A9E5-4963-8B9E-098A974E9785}" type="pres">
      <dgm:prSet presAssocID="{E8C1B611-6DE6-4B7D-AF39-0E665330D797}" presName="level3hierChild" presStyleCnt="0"/>
      <dgm:spPr/>
    </dgm:pt>
  </dgm:ptLst>
  <dgm:cxnLst>
    <dgm:cxn modelId="{F4A4BF07-9A43-439D-B2AC-2207FCC7B819}" type="presOf" srcId="{5109806C-5ECE-40B6-9306-0F9DFF035490}" destId="{AB1E088E-2C5D-47A2-9A05-192D8E420747}" srcOrd="0" destOrd="0" presId="urn:microsoft.com/office/officeart/2008/layout/HorizontalMultiLevelHierarchy"/>
    <dgm:cxn modelId="{4F4BED0A-AC26-4571-91A9-6F582B90919B}" type="presOf" srcId="{CCEB7E3D-17CC-4DCB-BD47-BB13C36A951E}" destId="{CDA1ACD8-B51E-4E62-B758-BC39EDB311F9}" srcOrd="0" destOrd="0" presId="urn:microsoft.com/office/officeart/2008/layout/HorizontalMultiLevelHierarchy"/>
    <dgm:cxn modelId="{91246F0D-C8AB-4A78-A448-1EE3C5CFBD4F}" srcId="{C3BE99FE-AEE6-41C4-9968-F93716388071}" destId="{9B934D10-C818-4FC3-A7F7-BA56D9BCA168}" srcOrd="0" destOrd="0" parTransId="{26AAEA97-77CB-44E9-824A-BCD98D391733}" sibTransId="{DECD7BE7-D43E-4E9B-A0F7-F7E70A2DDD1C}"/>
    <dgm:cxn modelId="{F5004D0E-AEE0-4034-8818-EDF8A5361E81}" type="presOf" srcId="{C3BE99FE-AEE6-41C4-9968-F93716388071}" destId="{34212C02-BF0E-41F3-B629-A997A59E43B6}" srcOrd="0" destOrd="0" presId="urn:microsoft.com/office/officeart/2008/layout/HorizontalMultiLevelHierarchy"/>
    <dgm:cxn modelId="{74E2DF10-0148-4A52-82A2-8DBF40077912}" type="presOf" srcId="{69717161-7B81-43F9-9266-97D9755B8947}" destId="{E1A70A7D-1B0E-445E-8D95-5D55FAFAAA1C}" srcOrd="0" destOrd="0" presId="urn:microsoft.com/office/officeart/2008/layout/HorizontalMultiLevelHierarchy"/>
    <dgm:cxn modelId="{24921112-8245-42AF-91C5-E7BDEF6B9011}" type="presOf" srcId="{307D0DB4-809F-46C2-94FE-B2A187DFE852}" destId="{2F582337-4837-43CA-8DCE-08A32F5EAD60}" srcOrd="0" destOrd="0" presId="urn:microsoft.com/office/officeart/2008/layout/HorizontalMultiLevelHierarchy"/>
    <dgm:cxn modelId="{E64BEC19-F2E0-431C-B85A-0CAD470ACCF5}" type="presOf" srcId="{6FBED7C8-BEA9-4C5F-9BF9-BA854E8C0075}" destId="{7568D2EB-1292-4282-8732-4EFAAB74CDEB}" srcOrd="0" destOrd="0" presId="urn:microsoft.com/office/officeart/2008/layout/HorizontalMultiLevelHierarchy"/>
    <dgm:cxn modelId="{BEEE9E22-B26C-4505-BDE7-C5FB3CFD3A12}" type="presOf" srcId="{AC06EBC1-4410-4840-9828-D817FCE63317}" destId="{29D024A7-B0BD-4035-B064-2518D293D549}" srcOrd="0" destOrd="0" presId="urn:microsoft.com/office/officeart/2008/layout/HorizontalMultiLevelHierarchy"/>
    <dgm:cxn modelId="{2B6F6326-3994-4320-89B3-51EDDC1D1E4B}" srcId="{490EB01E-C364-4030-A091-D46F83834580}" destId="{C8378A98-F893-451E-BDF5-771DB8A7F422}" srcOrd="1" destOrd="0" parTransId="{5109806C-5ECE-40B6-9306-0F9DFF035490}" sibTransId="{CACB2120-18F3-40CD-A06E-BFE34233B1F4}"/>
    <dgm:cxn modelId="{7BCC1929-95A5-4D49-B250-4BDF8328BF07}" type="presOf" srcId="{113AE859-1460-4036-ADD8-A5C38326D392}" destId="{2B483971-96C4-42AD-B409-BC4CBCD3FCAE}" srcOrd="0" destOrd="0" presId="urn:microsoft.com/office/officeart/2008/layout/HorizontalMultiLevelHierarchy"/>
    <dgm:cxn modelId="{4E0D5935-0AEF-4DF8-830E-490237D4DF4F}" type="presOf" srcId="{79ED7069-74B3-4614-B099-397E71B4C5FE}" destId="{72584179-1F51-4C50-8609-1ED7B391D21D}" srcOrd="0" destOrd="0" presId="urn:microsoft.com/office/officeart/2008/layout/HorizontalMultiLevelHierarchy"/>
    <dgm:cxn modelId="{EA6BA339-DE0C-4CD9-922E-2885C3DC6810}" srcId="{307D0DB4-809F-46C2-94FE-B2A187DFE852}" destId="{56D73309-FDEC-4FE2-9FA5-7C0FA254F56D}" srcOrd="1" destOrd="0" parTransId="{3A5F7215-CDCB-4E95-8568-AB30ABF5B7FA}" sibTransId="{DAEE5404-35E3-4B85-AAEC-285D17C086B7}"/>
    <dgm:cxn modelId="{A9CE443C-76EF-4312-8885-ABA61BACD8D6}" type="presOf" srcId="{CC80C336-C08C-46FE-9105-5AF9A53945E2}" destId="{A1CE145C-A9CF-4B4F-99C2-0EC497C5B7BB}" srcOrd="1" destOrd="0" presId="urn:microsoft.com/office/officeart/2008/layout/HorizontalMultiLevelHierarchy"/>
    <dgm:cxn modelId="{5CA2AF5C-2891-45D3-9F1D-72CCFB88F19B}" type="presOf" srcId="{CC80C336-C08C-46FE-9105-5AF9A53945E2}" destId="{E56BA556-BA41-490F-ABFC-8567074A2B3A}" srcOrd="0" destOrd="0" presId="urn:microsoft.com/office/officeart/2008/layout/HorizontalMultiLevelHierarchy"/>
    <dgm:cxn modelId="{61AC295E-7B4E-4B8D-AA93-D29E60FD0AD9}" type="presOf" srcId="{5409A0AC-398F-44AA-BDF2-64707A05C137}" destId="{FC6BECC0-C503-4304-8732-BFE7FF52CA5F}" srcOrd="1" destOrd="0" presId="urn:microsoft.com/office/officeart/2008/layout/HorizontalMultiLevelHierarchy"/>
    <dgm:cxn modelId="{7EF3BF60-1E95-45CA-85B5-C27A7C08FB07}" srcId="{490EB01E-C364-4030-A091-D46F83834580}" destId="{D557E930-A04F-4B28-BB22-D97BC8FA2CBA}" srcOrd="0" destOrd="0" parTransId="{4DDB8FA8-77DD-4C71-87CF-307A966EDE6F}" sibTransId="{C1C3F711-F5C5-4A8D-9ECC-2A69ABCD4D1A}"/>
    <dgm:cxn modelId="{8C1A0265-0F4B-4ABB-83C2-40CE970773BD}" type="presOf" srcId="{490EB01E-C364-4030-A091-D46F83834580}" destId="{F8978421-A45E-4260-B2DB-8D55830A70E2}" srcOrd="0" destOrd="0" presId="urn:microsoft.com/office/officeart/2008/layout/HorizontalMultiLevelHierarchy"/>
    <dgm:cxn modelId="{AC825865-6893-45B1-8F9C-89C98F2591D5}" type="presOf" srcId="{26AAEA97-77CB-44E9-824A-BCD98D391733}" destId="{BE5F9505-A2BB-484B-A373-00AF022510EF}" srcOrd="1" destOrd="0" presId="urn:microsoft.com/office/officeart/2008/layout/HorizontalMultiLevelHierarchy"/>
    <dgm:cxn modelId="{82891966-D369-4DED-B37B-1A1A4AFCF33D}" type="presOf" srcId="{113AE859-1460-4036-ADD8-A5C38326D392}" destId="{F93F0CCA-9E06-4845-A7F0-724CD7A5EFF5}" srcOrd="1" destOrd="0" presId="urn:microsoft.com/office/officeart/2008/layout/HorizontalMultiLevelHierarchy"/>
    <dgm:cxn modelId="{37336448-5A8C-4D5E-9999-77A1126BB5A6}" type="presOf" srcId="{9B934D10-C818-4FC3-A7F7-BA56D9BCA168}" destId="{3D059F68-A557-4D70-A637-136E355ED21B}" srcOrd="0" destOrd="0" presId="urn:microsoft.com/office/officeart/2008/layout/HorizontalMultiLevelHierarchy"/>
    <dgm:cxn modelId="{45392F4C-B50F-4E09-A203-4724FA6FB5B4}" type="presOf" srcId="{D557E930-A04F-4B28-BB22-D97BC8FA2CBA}" destId="{4F033192-6F3F-4456-951B-AF9FCA7FE3D7}" srcOrd="0" destOrd="0" presId="urn:microsoft.com/office/officeart/2008/layout/HorizontalMultiLevelHierarchy"/>
    <dgm:cxn modelId="{EDB0674D-C5DB-4FF7-A4C2-8692A8E6611B}" type="presOf" srcId="{E8C1B611-6DE6-4B7D-AF39-0E665330D797}" destId="{9087BAF6-1E6D-41F4-9F5F-2AFA65549E53}" srcOrd="0" destOrd="0" presId="urn:microsoft.com/office/officeart/2008/layout/HorizontalMultiLevelHierarchy"/>
    <dgm:cxn modelId="{4C517D73-E3D4-4152-AC2F-B40FA2DB0A21}" type="presOf" srcId="{44A5D451-9FBC-437D-BC41-C420CDB0043B}" destId="{80507D30-A608-4836-B8D7-B17861DCAAE9}" srcOrd="0" destOrd="0" presId="urn:microsoft.com/office/officeart/2008/layout/HorizontalMultiLevelHierarchy"/>
    <dgm:cxn modelId="{6330A955-400C-4FDA-B56B-CE6002CE75E9}" srcId="{490EB01E-C364-4030-A091-D46F83834580}" destId="{6FBED7C8-BEA9-4C5F-9BF9-BA854E8C0075}" srcOrd="4" destOrd="0" parTransId="{F7A530F0-8C12-4ED8-9203-F7A68693CF6D}" sibTransId="{0B665297-BA69-41F4-88A9-5AF665FB5B14}"/>
    <dgm:cxn modelId="{0D90D277-EC18-4993-B040-D96FD4782C3A}" type="presOf" srcId="{4DDB8FA8-77DD-4C71-87CF-307A966EDE6F}" destId="{BB7AC59A-A6F7-4B6F-8AAC-C5744F05EB3E}" srcOrd="1" destOrd="0" presId="urn:microsoft.com/office/officeart/2008/layout/HorizontalMultiLevelHierarchy"/>
    <dgm:cxn modelId="{34425679-1D0D-4E47-A747-9BDF04A87E79}" type="presOf" srcId="{5409A0AC-398F-44AA-BDF2-64707A05C137}" destId="{007BD844-4344-4CCF-B367-4D3E7A5BE5E5}" srcOrd="0" destOrd="0" presId="urn:microsoft.com/office/officeart/2008/layout/HorizontalMultiLevelHierarchy"/>
    <dgm:cxn modelId="{E9C8C659-FE2A-4755-89A7-DDF32DB946C9}" type="presOf" srcId="{F7A530F0-8C12-4ED8-9203-F7A68693CF6D}" destId="{DFF90E02-B429-4142-9E1C-9237A318C317}" srcOrd="1" destOrd="0" presId="urn:microsoft.com/office/officeart/2008/layout/HorizontalMultiLevelHierarchy"/>
    <dgm:cxn modelId="{3CE4627B-2244-4B2D-911F-E72764217EF2}" srcId="{56D73309-FDEC-4FE2-9FA5-7C0FA254F56D}" destId="{69717161-7B81-43F9-9266-97D9755B8947}" srcOrd="0" destOrd="0" parTransId="{CC80C336-C08C-46FE-9105-5AF9A53945E2}" sibTransId="{EB5B1659-895C-4E67-B254-A9A1EECC6ADF}"/>
    <dgm:cxn modelId="{6C13F080-C069-41DB-AAC9-5BE6352F51CC}" type="presOf" srcId="{F7B76B19-A4F9-4780-82DF-CCFF589DCB04}" destId="{CD4333CE-5135-44D6-9B0D-ED0A25C89069}" srcOrd="0" destOrd="0" presId="urn:microsoft.com/office/officeart/2008/layout/HorizontalMultiLevelHierarchy"/>
    <dgm:cxn modelId="{C7D6E581-8EB2-4258-8EBB-B352AA6E28F6}" srcId="{490EB01E-C364-4030-A091-D46F83834580}" destId="{307D0DB4-809F-46C2-94FE-B2A187DFE852}" srcOrd="2" destOrd="0" parTransId="{113AE859-1460-4036-ADD8-A5C38326D392}" sibTransId="{527800A1-ED13-4508-A4E8-5F6294141F50}"/>
    <dgm:cxn modelId="{48B7F282-921A-45DD-91E0-CC08EB6BD84E}" type="presOf" srcId="{3A5F7215-CDCB-4E95-8568-AB30ABF5B7FA}" destId="{62F0EFF1-37A5-4807-9A73-152A59C66570}" srcOrd="0" destOrd="0" presId="urn:microsoft.com/office/officeart/2008/layout/HorizontalMultiLevelHierarchy"/>
    <dgm:cxn modelId="{E0773188-E924-4F11-8C52-1C4A183877C9}" type="presOf" srcId="{838D5716-8B98-40BA-9154-0E33AFEE5BB5}" destId="{8F9606A6-6AB7-46A3-A090-2283D993BEA5}" srcOrd="0" destOrd="0" presId="urn:microsoft.com/office/officeart/2008/layout/HorizontalMultiLevelHierarchy"/>
    <dgm:cxn modelId="{F3F9018B-09F2-4D72-ACD5-FDE088F96F7A}" type="presOf" srcId="{9A7A0136-4221-47F3-8F7E-B5F64168C4F2}" destId="{328C4622-C137-4D2A-A52E-173D76D489E9}" srcOrd="0" destOrd="0" presId="urn:microsoft.com/office/officeart/2008/layout/HorizontalMultiLevelHierarchy"/>
    <dgm:cxn modelId="{9E01A490-EADE-491A-8B05-506A915272F1}" type="presOf" srcId="{7AF5B8CB-A223-43F9-975D-BAB2531265F9}" destId="{3E0624D1-84CA-4ADA-96C4-83466C8007CE}" srcOrd="1" destOrd="0" presId="urn:microsoft.com/office/officeart/2008/layout/HorizontalMultiLevelHierarchy"/>
    <dgm:cxn modelId="{E1BFEF91-5EF6-4238-B985-5B5AE72AB1D4}" type="presOf" srcId="{5109806C-5ECE-40B6-9306-0F9DFF035490}" destId="{4B86564D-23CC-4C91-86C4-4B2234111630}" srcOrd="1" destOrd="0" presId="urn:microsoft.com/office/officeart/2008/layout/HorizontalMultiLevelHierarchy"/>
    <dgm:cxn modelId="{BF5CB3A0-BF94-41B7-BFD2-C649E7455AE5}" srcId="{882F22A8-51DE-4D8F-AEAD-9C0A3AAE1A0A}" destId="{F7B76B19-A4F9-4780-82DF-CCFF589DCB04}" srcOrd="0" destOrd="0" parTransId="{79ED7069-74B3-4614-B099-397E71B4C5FE}" sibTransId="{BD259310-35F6-4C48-B65F-8D6D2607BDF3}"/>
    <dgm:cxn modelId="{5629D9A6-E924-4B89-A75A-AFD451BEE00F}" type="presOf" srcId="{882F22A8-51DE-4D8F-AEAD-9C0A3AAE1A0A}" destId="{FBB19112-3321-4E1E-98B2-B662742E11AB}" srcOrd="0" destOrd="0" presId="urn:microsoft.com/office/officeart/2008/layout/HorizontalMultiLevelHierarchy"/>
    <dgm:cxn modelId="{C74EACA9-3937-4757-83CE-F7C67272C818}" type="presOf" srcId="{C8378A98-F893-451E-BDF5-771DB8A7F422}" destId="{666E0401-216B-46AB-8F1F-057296CC7436}" srcOrd="0" destOrd="0" presId="urn:microsoft.com/office/officeart/2008/layout/HorizontalMultiLevelHierarchy"/>
    <dgm:cxn modelId="{3483D0AC-6DFD-49C9-BCDD-95F9502DA364}" type="presOf" srcId="{4308E864-EA97-4534-85C3-3B715706900A}" destId="{6655D8A5-FC08-46E1-9F1A-06BFDBD40745}" srcOrd="0" destOrd="0" presId="urn:microsoft.com/office/officeart/2008/layout/HorizontalMultiLevelHierarchy"/>
    <dgm:cxn modelId="{AC2BF0AD-1AB1-45E1-8C16-6CD64895565D}" srcId="{307D0DB4-809F-46C2-94FE-B2A187DFE852}" destId="{882F22A8-51DE-4D8F-AEAD-9C0A3AAE1A0A}" srcOrd="0" destOrd="0" parTransId="{AC06EBC1-4410-4840-9828-D817FCE63317}" sibTransId="{587E1710-184A-47C3-A44A-B2501C16FDA3}"/>
    <dgm:cxn modelId="{2A877CB1-F0B4-4AB9-B127-075C0071385C}" type="presOf" srcId="{56D73309-FDEC-4FE2-9FA5-7C0FA254F56D}" destId="{90ECF581-2D1C-4B0A-B9B3-A14898561942}" srcOrd="0" destOrd="0" presId="urn:microsoft.com/office/officeart/2008/layout/HorizontalMultiLevelHierarchy"/>
    <dgm:cxn modelId="{A8005FB8-6382-48B5-9010-43E47F7B9F45}" type="presOf" srcId="{9A7A0136-4221-47F3-8F7E-B5F64168C4F2}" destId="{C19E5520-3704-41E9-830E-2DB9F1A95E59}" srcOrd="1" destOrd="0" presId="urn:microsoft.com/office/officeart/2008/layout/HorizontalMultiLevelHierarchy"/>
    <dgm:cxn modelId="{CCDFC7BD-7E26-469B-A389-DC20698AF1AC}" type="presOf" srcId="{3A5F7215-CDCB-4E95-8568-AB30ABF5B7FA}" destId="{08C47EE5-B3A0-4BAF-975A-74C4B1241514}" srcOrd="1" destOrd="0" presId="urn:microsoft.com/office/officeart/2008/layout/HorizontalMultiLevelHierarchy"/>
    <dgm:cxn modelId="{FE976CC4-F3CB-4C9E-88A7-F39A002C64BB}" type="presOf" srcId="{F7A530F0-8C12-4ED8-9203-F7A68693CF6D}" destId="{0C54BD82-603A-4C11-9382-E90A464A920B}" srcOrd="0" destOrd="0" presId="urn:microsoft.com/office/officeart/2008/layout/HorizontalMultiLevelHierarchy"/>
    <dgm:cxn modelId="{792AEBC4-5F02-48AD-8389-EF4EF6810964}" type="presOf" srcId="{EA177DA6-DFF2-41F0-AF5F-653E6E655896}" destId="{01852FA4-8F2A-4DC8-8DD0-6F34E860D9CF}" srcOrd="0" destOrd="0" presId="urn:microsoft.com/office/officeart/2008/layout/HorizontalMultiLevelHierarchy"/>
    <dgm:cxn modelId="{197592C5-A2DD-4CCF-8493-11FAD572C099}" type="presOf" srcId="{4DDB8FA8-77DD-4C71-87CF-307A966EDE6F}" destId="{DB97B4FC-2527-4CC7-935E-07536A0D3B63}" srcOrd="0" destOrd="0" presId="urn:microsoft.com/office/officeart/2008/layout/HorizontalMultiLevelHierarchy"/>
    <dgm:cxn modelId="{DA7382CC-6A4F-4A2B-AB96-AFD7FD28B7CD}" srcId="{CCEB7E3D-17CC-4DCB-BD47-BB13C36A951E}" destId="{E8C1B611-6DE6-4B7D-AF39-0E665330D797}" srcOrd="0" destOrd="0" parTransId="{5409A0AC-398F-44AA-BDF2-64707A05C137}" sibTransId="{59113349-8599-4D32-8D32-50A98AFCA205}"/>
    <dgm:cxn modelId="{ADD122CE-0474-4541-AF26-AFA6F18030C0}" srcId="{4308E864-EA97-4534-85C3-3B715706900A}" destId="{490EB01E-C364-4030-A091-D46F83834580}" srcOrd="0" destOrd="0" parTransId="{738C8573-6CCD-4B08-BE27-444750203F4D}" sibTransId="{D9B077D4-26E4-41A7-AAFD-5875ECA45852}"/>
    <dgm:cxn modelId="{43C9AACF-63B9-4310-9787-372E88E9121B}" srcId="{C8378A98-F893-451E-BDF5-771DB8A7F422}" destId="{838D5716-8B98-40BA-9154-0E33AFEE5BB5}" srcOrd="0" destOrd="0" parTransId="{88C61F47-AE84-4C66-B97C-EFBB9DC4EB57}" sibTransId="{91B0773C-7830-4336-8DEE-CB0413E58BA0}"/>
    <dgm:cxn modelId="{96690BD1-F480-4F0B-A1D3-EAFD06A28B17}" srcId="{490EB01E-C364-4030-A091-D46F83834580}" destId="{C3BE99FE-AEE6-41C4-9968-F93716388071}" srcOrd="3" destOrd="0" parTransId="{9A7A0136-4221-47F3-8F7E-B5F64168C4F2}" sibTransId="{0C1B1A7B-72EA-4F01-A8ED-844B11EEA273}"/>
    <dgm:cxn modelId="{383F66D1-EA7C-423B-A72F-9411ED96E757}" srcId="{D557E930-A04F-4B28-BB22-D97BC8FA2CBA}" destId="{EA177DA6-DFF2-41F0-AF5F-653E6E655896}" srcOrd="0" destOrd="0" parTransId="{44A5D451-9FBC-437D-BC41-C420CDB0043B}" sibTransId="{D8E998EB-83F9-4A84-8DBE-F356314871C6}"/>
    <dgm:cxn modelId="{581B79D3-198D-4653-88CB-7EB8048F9F46}" srcId="{6FBED7C8-BEA9-4C5F-9BF9-BA854E8C0075}" destId="{CCEB7E3D-17CC-4DCB-BD47-BB13C36A951E}" srcOrd="0" destOrd="0" parTransId="{7AF5B8CB-A223-43F9-975D-BAB2531265F9}" sibTransId="{0BD4B3B6-2CDD-4A56-AB40-48EA81E22E00}"/>
    <dgm:cxn modelId="{A12FB2D7-A303-4D90-B7C1-A375F230C6A5}" type="presOf" srcId="{88C61F47-AE84-4C66-B97C-EFBB9DC4EB57}" destId="{D44C8C61-B666-4BE9-A9AF-8F52FAEBC323}" srcOrd="1" destOrd="0" presId="urn:microsoft.com/office/officeart/2008/layout/HorizontalMultiLevelHierarchy"/>
    <dgm:cxn modelId="{829C74DD-F3F8-4D6B-954A-9B440F359927}" type="presOf" srcId="{AC06EBC1-4410-4840-9828-D817FCE63317}" destId="{899506C5-75E7-4677-9170-ED3ECCC10A51}" srcOrd="1" destOrd="0" presId="urn:microsoft.com/office/officeart/2008/layout/HorizontalMultiLevelHierarchy"/>
    <dgm:cxn modelId="{A21475EC-23B2-4AF0-972A-B575320F1417}" type="presOf" srcId="{7AF5B8CB-A223-43F9-975D-BAB2531265F9}" destId="{BAB021EF-FFD2-4F06-98DF-169A74B2D7C0}" srcOrd="0" destOrd="0" presId="urn:microsoft.com/office/officeart/2008/layout/HorizontalMultiLevelHierarchy"/>
    <dgm:cxn modelId="{CB3601FA-098B-44B7-A12F-A83A95A2C40F}" type="presOf" srcId="{26AAEA97-77CB-44E9-824A-BCD98D391733}" destId="{5AFCD447-9B32-40BF-9EE4-DFA5E7227FF7}" srcOrd="0" destOrd="0" presId="urn:microsoft.com/office/officeart/2008/layout/HorizontalMultiLevelHierarchy"/>
    <dgm:cxn modelId="{27330CFA-21B1-4231-A7DB-C0028C2D24B7}" type="presOf" srcId="{44A5D451-9FBC-437D-BC41-C420CDB0043B}" destId="{D35BD61F-7231-45EF-A1BA-F60E7E1A9B44}" srcOrd="1" destOrd="0" presId="urn:microsoft.com/office/officeart/2008/layout/HorizontalMultiLevelHierarchy"/>
    <dgm:cxn modelId="{FCD3C7FA-EB66-4FAF-ACCD-AAB27315D803}" type="presOf" srcId="{88C61F47-AE84-4C66-B97C-EFBB9DC4EB57}" destId="{939EF80F-13E8-4C4B-801E-9EFED60C669C}" srcOrd="0" destOrd="0" presId="urn:microsoft.com/office/officeart/2008/layout/HorizontalMultiLevelHierarchy"/>
    <dgm:cxn modelId="{816159FF-F537-4EF8-BE49-893132C51793}" type="presOf" srcId="{79ED7069-74B3-4614-B099-397E71B4C5FE}" destId="{6492BB35-E871-4097-B93B-56CAC43B14EF}" srcOrd="1" destOrd="0" presId="urn:microsoft.com/office/officeart/2008/layout/HorizontalMultiLevelHierarchy"/>
    <dgm:cxn modelId="{B5A7A2FF-D717-4680-B8E0-01149B4CFEE7}" type="presParOf" srcId="{6655D8A5-FC08-46E1-9F1A-06BFDBD40745}" destId="{0D3CBA9D-3854-4ABD-9E5A-FB9B2C2AFD79}" srcOrd="0" destOrd="0" presId="urn:microsoft.com/office/officeart/2008/layout/HorizontalMultiLevelHierarchy"/>
    <dgm:cxn modelId="{A10EA164-2204-4C4D-BC85-B61E325E019E}" type="presParOf" srcId="{0D3CBA9D-3854-4ABD-9E5A-FB9B2C2AFD79}" destId="{F8978421-A45E-4260-B2DB-8D55830A70E2}" srcOrd="0" destOrd="0" presId="urn:microsoft.com/office/officeart/2008/layout/HorizontalMultiLevelHierarchy"/>
    <dgm:cxn modelId="{92916FF3-24D7-49B7-AC6B-6629333D254A}" type="presParOf" srcId="{0D3CBA9D-3854-4ABD-9E5A-FB9B2C2AFD79}" destId="{9E168231-B41E-4FDE-8F10-CDE2E9602B13}" srcOrd="1" destOrd="0" presId="urn:microsoft.com/office/officeart/2008/layout/HorizontalMultiLevelHierarchy"/>
    <dgm:cxn modelId="{9295E113-D0A1-4806-B83E-3EC74B50CC3F}" type="presParOf" srcId="{9E168231-B41E-4FDE-8F10-CDE2E9602B13}" destId="{DB97B4FC-2527-4CC7-935E-07536A0D3B63}" srcOrd="0" destOrd="0" presId="urn:microsoft.com/office/officeart/2008/layout/HorizontalMultiLevelHierarchy"/>
    <dgm:cxn modelId="{E0D0187A-BF42-414B-9D7D-CF3ED468750E}" type="presParOf" srcId="{DB97B4FC-2527-4CC7-935E-07536A0D3B63}" destId="{BB7AC59A-A6F7-4B6F-8AAC-C5744F05EB3E}" srcOrd="0" destOrd="0" presId="urn:microsoft.com/office/officeart/2008/layout/HorizontalMultiLevelHierarchy"/>
    <dgm:cxn modelId="{79336C72-0EC5-4C0A-9934-0C1970838EE9}" type="presParOf" srcId="{9E168231-B41E-4FDE-8F10-CDE2E9602B13}" destId="{B7BCEAB0-05C7-4D44-B5E0-EF40B9DC7656}" srcOrd="1" destOrd="0" presId="urn:microsoft.com/office/officeart/2008/layout/HorizontalMultiLevelHierarchy"/>
    <dgm:cxn modelId="{F13A2DBD-370E-4200-8473-21EE247ECA18}" type="presParOf" srcId="{B7BCEAB0-05C7-4D44-B5E0-EF40B9DC7656}" destId="{4F033192-6F3F-4456-951B-AF9FCA7FE3D7}" srcOrd="0" destOrd="0" presId="urn:microsoft.com/office/officeart/2008/layout/HorizontalMultiLevelHierarchy"/>
    <dgm:cxn modelId="{1EFB3958-2837-4FD4-B379-493BC095ED78}" type="presParOf" srcId="{B7BCEAB0-05C7-4D44-B5E0-EF40B9DC7656}" destId="{EF2400A3-B4E0-4F6D-9652-0BAF0BBD3EDE}" srcOrd="1" destOrd="0" presId="urn:microsoft.com/office/officeart/2008/layout/HorizontalMultiLevelHierarchy"/>
    <dgm:cxn modelId="{F24DE03B-8E43-47EA-A539-881B6C2EB1D2}" type="presParOf" srcId="{EF2400A3-B4E0-4F6D-9652-0BAF0BBD3EDE}" destId="{80507D30-A608-4836-B8D7-B17861DCAAE9}" srcOrd="0" destOrd="0" presId="urn:microsoft.com/office/officeart/2008/layout/HorizontalMultiLevelHierarchy"/>
    <dgm:cxn modelId="{860844C1-1E08-4A8D-95B5-476F07782ADB}" type="presParOf" srcId="{80507D30-A608-4836-B8D7-B17861DCAAE9}" destId="{D35BD61F-7231-45EF-A1BA-F60E7E1A9B44}" srcOrd="0" destOrd="0" presId="urn:microsoft.com/office/officeart/2008/layout/HorizontalMultiLevelHierarchy"/>
    <dgm:cxn modelId="{492490F2-4128-4ECF-B0E0-02BDC7253DA7}" type="presParOf" srcId="{EF2400A3-B4E0-4F6D-9652-0BAF0BBD3EDE}" destId="{0181D0FD-264B-41EC-B0A9-FB129FFD39F1}" srcOrd="1" destOrd="0" presId="urn:microsoft.com/office/officeart/2008/layout/HorizontalMultiLevelHierarchy"/>
    <dgm:cxn modelId="{0E0E7BA2-1FA7-4FC9-B0D0-C3AEB48A0727}" type="presParOf" srcId="{0181D0FD-264B-41EC-B0A9-FB129FFD39F1}" destId="{01852FA4-8F2A-4DC8-8DD0-6F34E860D9CF}" srcOrd="0" destOrd="0" presId="urn:microsoft.com/office/officeart/2008/layout/HorizontalMultiLevelHierarchy"/>
    <dgm:cxn modelId="{A3E5FA43-90E1-41D8-9BB1-98F650E635C8}" type="presParOf" srcId="{0181D0FD-264B-41EC-B0A9-FB129FFD39F1}" destId="{10748F32-C8A6-4DB4-BB4C-5F06FAD22D07}" srcOrd="1" destOrd="0" presId="urn:microsoft.com/office/officeart/2008/layout/HorizontalMultiLevelHierarchy"/>
    <dgm:cxn modelId="{6430D7C1-1930-4458-AF90-572564C42200}" type="presParOf" srcId="{9E168231-B41E-4FDE-8F10-CDE2E9602B13}" destId="{AB1E088E-2C5D-47A2-9A05-192D8E420747}" srcOrd="2" destOrd="0" presId="urn:microsoft.com/office/officeart/2008/layout/HorizontalMultiLevelHierarchy"/>
    <dgm:cxn modelId="{A7779469-8115-48FC-94D8-B17FB51AEB55}" type="presParOf" srcId="{AB1E088E-2C5D-47A2-9A05-192D8E420747}" destId="{4B86564D-23CC-4C91-86C4-4B2234111630}" srcOrd="0" destOrd="0" presId="urn:microsoft.com/office/officeart/2008/layout/HorizontalMultiLevelHierarchy"/>
    <dgm:cxn modelId="{A6AF223A-AEA6-40E4-989B-E12947BD55A2}" type="presParOf" srcId="{9E168231-B41E-4FDE-8F10-CDE2E9602B13}" destId="{135BA2CB-0AD5-4F62-9C58-D9DA3A608D9A}" srcOrd="3" destOrd="0" presId="urn:microsoft.com/office/officeart/2008/layout/HorizontalMultiLevelHierarchy"/>
    <dgm:cxn modelId="{F4C771A0-538D-4E16-836E-CFFDB94DE2B5}" type="presParOf" srcId="{135BA2CB-0AD5-4F62-9C58-D9DA3A608D9A}" destId="{666E0401-216B-46AB-8F1F-057296CC7436}" srcOrd="0" destOrd="0" presId="urn:microsoft.com/office/officeart/2008/layout/HorizontalMultiLevelHierarchy"/>
    <dgm:cxn modelId="{E9E415A7-1825-468A-98CC-192BEBF13E5D}" type="presParOf" srcId="{135BA2CB-0AD5-4F62-9C58-D9DA3A608D9A}" destId="{D7B81229-4FA1-4F4F-9EDB-B6FEB37EEE39}" srcOrd="1" destOrd="0" presId="urn:microsoft.com/office/officeart/2008/layout/HorizontalMultiLevelHierarchy"/>
    <dgm:cxn modelId="{5BB02F54-CC2B-4B9E-93D3-1D6B5FA1C83E}" type="presParOf" srcId="{D7B81229-4FA1-4F4F-9EDB-B6FEB37EEE39}" destId="{939EF80F-13E8-4C4B-801E-9EFED60C669C}" srcOrd="0" destOrd="0" presId="urn:microsoft.com/office/officeart/2008/layout/HorizontalMultiLevelHierarchy"/>
    <dgm:cxn modelId="{47CA8C2C-0334-4504-965C-372438148AC1}" type="presParOf" srcId="{939EF80F-13E8-4C4B-801E-9EFED60C669C}" destId="{D44C8C61-B666-4BE9-A9AF-8F52FAEBC323}" srcOrd="0" destOrd="0" presId="urn:microsoft.com/office/officeart/2008/layout/HorizontalMultiLevelHierarchy"/>
    <dgm:cxn modelId="{9DD9B21E-3900-42BD-BA1C-E3E3BF4E40D1}" type="presParOf" srcId="{D7B81229-4FA1-4F4F-9EDB-B6FEB37EEE39}" destId="{C80E4F23-A5A8-4AFB-B91A-6AE04576CDAE}" srcOrd="1" destOrd="0" presId="urn:microsoft.com/office/officeart/2008/layout/HorizontalMultiLevelHierarchy"/>
    <dgm:cxn modelId="{312C1F53-8B90-4CAF-8748-23296DA6A858}" type="presParOf" srcId="{C80E4F23-A5A8-4AFB-B91A-6AE04576CDAE}" destId="{8F9606A6-6AB7-46A3-A090-2283D993BEA5}" srcOrd="0" destOrd="0" presId="urn:microsoft.com/office/officeart/2008/layout/HorizontalMultiLevelHierarchy"/>
    <dgm:cxn modelId="{848AF1A6-4A12-4898-9010-2A1C92F505A4}" type="presParOf" srcId="{C80E4F23-A5A8-4AFB-B91A-6AE04576CDAE}" destId="{80571CE1-9EBE-445E-A6DF-A847C8970EC6}" srcOrd="1" destOrd="0" presId="urn:microsoft.com/office/officeart/2008/layout/HorizontalMultiLevelHierarchy"/>
    <dgm:cxn modelId="{FC08EBB5-B12D-44C3-93D4-30D40D9CD1B3}" type="presParOf" srcId="{9E168231-B41E-4FDE-8F10-CDE2E9602B13}" destId="{2B483971-96C4-42AD-B409-BC4CBCD3FCAE}" srcOrd="4" destOrd="0" presId="urn:microsoft.com/office/officeart/2008/layout/HorizontalMultiLevelHierarchy"/>
    <dgm:cxn modelId="{A8C9D7CE-6C13-4AF2-B3EC-D918732FB179}" type="presParOf" srcId="{2B483971-96C4-42AD-B409-BC4CBCD3FCAE}" destId="{F93F0CCA-9E06-4845-A7F0-724CD7A5EFF5}" srcOrd="0" destOrd="0" presId="urn:microsoft.com/office/officeart/2008/layout/HorizontalMultiLevelHierarchy"/>
    <dgm:cxn modelId="{3F73C162-4771-4CB7-8128-10138A524ADC}" type="presParOf" srcId="{9E168231-B41E-4FDE-8F10-CDE2E9602B13}" destId="{E4E6344B-435B-41BB-9E50-F5B7B2324AE8}" srcOrd="5" destOrd="0" presId="urn:microsoft.com/office/officeart/2008/layout/HorizontalMultiLevelHierarchy"/>
    <dgm:cxn modelId="{EDF74C28-E374-4706-8F88-2B565F9114F3}" type="presParOf" srcId="{E4E6344B-435B-41BB-9E50-F5B7B2324AE8}" destId="{2F582337-4837-43CA-8DCE-08A32F5EAD60}" srcOrd="0" destOrd="0" presId="urn:microsoft.com/office/officeart/2008/layout/HorizontalMultiLevelHierarchy"/>
    <dgm:cxn modelId="{C4205323-D42D-476B-85BE-0EC5C7F658D9}" type="presParOf" srcId="{E4E6344B-435B-41BB-9E50-F5B7B2324AE8}" destId="{D587DE59-087E-412B-8030-A82C1BB2AA60}" srcOrd="1" destOrd="0" presId="urn:microsoft.com/office/officeart/2008/layout/HorizontalMultiLevelHierarchy"/>
    <dgm:cxn modelId="{4F98F4AB-3AB5-4C72-8D27-E1EE11D5B31F}" type="presParOf" srcId="{D587DE59-087E-412B-8030-A82C1BB2AA60}" destId="{29D024A7-B0BD-4035-B064-2518D293D549}" srcOrd="0" destOrd="0" presId="urn:microsoft.com/office/officeart/2008/layout/HorizontalMultiLevelHierarchy"/>
    <dgm:cxn modelId="{CFDDF346-E634-4BA1-B1DF-F65F84E8429A}" type="presParOf" srcId="{29D024A7-B0BD-4035-B064-2518D293D549}" destId="{899506C5-75E7-4677-9170-ED3ECCC10A51}" srcOrd="0" destOrd="0" presId="urn:microsoft.com/office/officeart/2008/layout/HorizontalMultiLevelHierarchy"/>
    <dgm:cxn modelId="{FD95BB86-7AAC-4B61-AA1F-68C4CA273933}" type="presParOf" srcId="{D587DE59-087E-412B-8030-A82C1BB2AA60}" destId="{55302985-C0D1-4C3F-B0AA-03F5D9249CB4}" srcOrd="1" destOrd="0" presId="urn:microsoft.com/office/officeart/2008/layout/HorizontalMultiLevelHierarchy"/>
    <dgm:cxn modelId="{E86FCB30-06AA-41DA-90E9-4B7A63FCCEE0}" type="presParOf" srcId="{55302985-C0D1-4C3F-B0AA-03F5D9249CB4}" destId="{FBB19112-3321-4E1E-98B2-B662742E11AB}" srcOrd="0" destOrd="0" presId="urn:microsoft.com/office/officeart/2008/layout/HorizontalMultiLevelHierarchy"/>
    <dgm:cxn modelId="{F1E3F791-3D4E-4241-8B5B-39E1984B799E}" type="presParOf" srcId="{55302985-C0D1-4C3F-B0AA-03F5D9249CB4}" destId="{43F7BC95-C9AE-4C56-A391-3AD598516AF0}" srcOrd="1" destOrd="0" presId="urn:microsoft.com/office/officeart/2008/layout/HorizontalMultiLevelHierarchy"/>
    <dgm:cxn modelId="{3CE305CB-64D1-465F-9973-E006FBA6AAE3}" type="presParOf" srcId="{43F7BC95-C9AE-4C56-A391-3AD598516AF0}" destId="{72584179-1F51-4C50-8609-1ED7B391D21D}" srcOrd="0" destOrd="0" presId="urn:microsoft.com/office/officeart/2008/layout/HorizontalMultiLevelHierarchy"/>
    <dgm:cxn modelId="{6B48E558-FFBB-4A2E-BDCE-67776C3BDA31}" type="presParOf" srcId="{72584179-1F51-4C50-8609-1ED7B391D21D}" destId="{6492BB35-E871-4097-B93B-56CAC43B14EF}" srcOrd="0" destOrd="0" presId="urn:microsoft.com/office/officeart/2008/layout/HorizontalMultiLevelHierarchy"/>
    <dgm:cxn modelId="{4A41D67A-2BC9-4C33-9323-9208E195CBA3}" type="presParOf" srcId="{43F7BC95-C9AE-4C56-A391-3AD598516AF0}" destId="{DE815D33-9B3D-43D4-A650-79F6FE42CA90}" srcOrd="1" destOrd="0" presId="urn:microsoft.com/office/officeart/2008/layout/HorizontalMultiLevelHierarchy"/>
    <dgm:cxn modelId="{6E9677E6-A990-46BE-BCC4-D12A40C34898}" type="presParOf" srcId="{DE815D33-9B3D-43D4-A650-79F6FE42CA90}" destId="{CD4333CE-5135-44D6-9B0D-ED0A25C89069}" srcOrd="0" destOrd="0" presId="urn:microsoft.com/office/officeart/2008/layout/HorizontalMultiLevelHierarchy"/>
    <dgm:cxn modelId="{67BD72FF-866C-4BD8-ADD1-69E1E9141C8F}" type="presParOf" srcId="{DE815D33-9B3D-43D4-A650-79F6FE42CA90}" destId="{DBAD809E-7FEF-486D-A662-B42C7CF8A449}" srcOrd="1" destOrd="0" presId="urn:microsoft.com/office/officeart/2008/layout/HorizontalMultiLevelHierarchy"/>
    <dgm:cxn modelId="{16CE3950-C7CC-423A-8B0E-EF56AB7BA567}" type="presParOf" srcId="{D587DE59-087E-412B-8030-A82C1BB2AA60}" destId="{62F0EFF1-37A5-4807-9A73-152A59C66570}" srcOrd="2" destOrd="0" presId="urn:microsoft.com/office/officeart/2008/layout/HorizontalMultiLevelHierarchy"/>
    <dgm:cxn modelId="{35DEBF9B-B485-42B2-A827-133E87C2F49D}" type="presParOf" srcId="{62F0EFF1-37A5-4807-9A73-152A59C66570}" destId="{08C47EE5-B3A0-4BAF-975A-74C4B1241514}" srcOrd="0" destOrd="0" presId="urn:microsoft.com/office/officeart/2008/layout/HorizontalMultiLevelHierarchy"/>
    <dgm:cxn modelId="{C6585671-2F54-4690-B5AF-3D9AD7503238}" type="presParOf" srcId="{D587DE59-087E-412B-8030-A82C1BB2AA60}" destId="{CEAC16B3-487A-4436-AF95-2DDFFFEA9E89}" srcOrd="3" destOrd="0" presId="urn:microsoft.com/office/officeart/2008/layout/HorizontalMultiLevelHierarchy"/>
    <dgm:cxn modelId="{3F2998AF-FC79-4B44-AB75-C35C89A7787D}" type="presParOf" srcId="{CEAC16B3-487A-4436-AF95-2DDFFFEA9E89}" destId="{90ECF581-2D1C-4B0A-B9B3-A14898561942}" srcOrd="0" destOrd="0" presId="urn:microsoft.com/office/officeart/2008/layout/HorizontalMultiLevelHierarchy"/>
    <dgm:cxn modelId="{F3C720F8-1122-4CB8-A962-1DEB7E0EE6EA}" type="presParOf" srcId="{CEAC16B3-487A-4436-AF95-2DDFFFEA9E89}" destId="{F436B1DE-6DBF-43E2-A503-8993819F6466}" srcOrd="1" destOrd="0" presId="urn:microsoft.com/office/officeart/2008/layout/HorizontalMultiLevelHierarchy"/>
    <dgm:cxn modelId="{F1D61AD6-41A5-49BD-8A77-EAC6A0679453}" type="presParOf" srcId="{F436B1DE-6DBF-43E2-A503-8993819F6466}" destId="{E56BA556-BA41-490F-ABFC-8567074A2B3A}" srcOrd="0" destOrd="0" presId="urn:microsoft.com/office/officeart/2008/layout/HorizontalMultiLevelHierarchy"/>
    <dgm:cxn modelId="{68A357E2-E721-4AC8-8949-BD109407CDB2}" type="presParOf" srcId="{E56BA556-BA41-490F-ABFC-8567074A2B3A}" destId="{A1CE145C-A9CF-4B4F-99C2-0EC497C5B7BB}" srcOrd="0" destOrd="0" presId="urn:microsoft.com/office/officeart/2008/layout/HorizontalMultiLevelHierarchy"/>
    <dgm:cxn modelId="{79AD4320-148D-44F8-BB1E-F1C417C290D5}" type="presParOf" srcId="{F436B1DE-6DBF-43E2-A503-8993819F6466}" destId="{02C550F3-E678-4C4E-A174-A4843EAD09C0}" srcOrd="1" destOrd="0" presId="urn:microsoft.com/office/officeart/2008/layout/HorizontalMultiLevelHierarchy"/>
    <dgm:cxn modelId="{DEB81255-D8BE-49A1-832D-E5749B3E09E8}" type="presParOf" srcId="{02C550F3-E678-4C4E-A174-A4843EAD09C0}" destId="{E1A70A7D-1B0E-445E-8D95-5D55FAFAAA1C}" srcOrd="0" destOrd="0" presId="urn:microsoft.com/office/officeart/2008/layout/HorizontalMultiLevelHierarchy"/>
    <dgm:cxn modelId="{35757605-0000-4B2E-8C95-1575B2C73F63}" type="presParOf" srcId="{02C550F3-E678-4C4E-A174-A4843EAD09C0}" destId="{487785E0-185B-4058-AB92-3119DC038A58}" srcOrd="1" destOrd="0" presId="urn:microsoft.com/office/officeart/2008/layout/HorizontalMultiLevelHierarchy"/>
    <dgm:cxn modelId="{EEF5EE71-E36B-48DD-9629-02654A03FF09}" type="presParOf" srcId="{9E168231-B41E-4FDE-8F10-CDE2E9602B13}" destId="{328C4622-C137-4D2A-A52E-173D76D489E9}" srcOrd="6" destOrd="0" presId="urn:microsoft.com/office/officeart/2008/layout/HorizontalMultiLevelHierarchy"/>
    <dgm:cxn modelId="{C739C98C-C779-480E-837A-E72BFC72A5C8}" type="presParOf" srcId="{328C4622-C137-4D2A-A52E-173D76D489E9}" destId="{C19E5520-3704-41E9-830E-2DB9F1A95E59}" srcOrd="0" destOrd="0" presId="urn:microsoft.com/office/officeart/2008/layout/HorizontalMultiLevelHierarchy"/>
    <dgm:cxn modelId="{4AF938D8-890C-47DE-8227-5007AC658759}" type="presParOf" srcId="{9E168231-B41E-4FDE-8F10-CDE2E9602B13}" destId="{03E226C0-3EAF-4648-A53A-C60E74C76F8C}" srcOrd="7" destOrd="0" presId="urn:microsoft.com/office/officeart/2008/layout/HorizontalMultiLevelHierarchy"/>
    <dgm:cxn modelId="{E517D522-B060-49C0-A99D-9B092C2A9B5D}" type="presParOf" srcId="{03E226C0-3EAF-4648-A53A-C60E74C76F8C}" destId="{34212C02-BF0E-41F3-B629-A997A59E43B6}" srcOrd="0" destOrd="0" presId="urn:microsoft.com/office/officeart/2008/layout/HorizontalMultiLevelHierarchy"/>
    <dgm:cxn modelId="{83F0F917-694B-4340-B7E7-ED37302BA052}" type="presParOf" srcId="{03E226C0-3EAF-4648-A53A-C60E74C76F8C}" destId="{00DC665E-2912-4359-92F9-26ACE0DFECF5}" srcOrd="1" destOrd="0" presId="urn:microsoft.com/office/officeart/2008/layout/HorizontalMultiLevelHierarchy"/>
    <dgm:cxn modelId="{5FC769E0-6B8C-46D3-BC10-2AAE3F481E02}" type="presParOf" srcId="{00DC665E-2912-4359-92F9-26ACE0DFECF5}" destId="{5AFCD447-9B32-40BF-9EE4-DFA5E7227FF7}" srcOrd="0" destOrd="0" presId="urn:microsoft.com/office/officeart/2008/layout/HorizontalMultiLevelHierarchy"/>
    <dgm:cxn modelId="{44CD0C91-8764-4B7F-8381-E0F2BA37E1D4}" type="presParOf" srcId="{5AFCD447-9B32-40BF-9EE4-DFA5E7227FF7}" destId="{BE5F9505-A2BB-484B-A373-00AF022510EF}" srcOrd="0" destOrd="0" presId="urn:microsoft.com/office/officeart/2008/layout/HorizontalMultiLevelHierarchy"/>
    <dgm:cxn modelId="{B015B389-5A9A-4F0D-9021-4D8A454E04CE}" type="presParOf" srcId="{00DC665E-2912-4359-92F9-26ACE0DFECF5}" destId="{56D9D5EC-EB40-4233-8BA6-5811127A83CA}" srcOrd="1" destOrd="0" presId="urn:microsoft.com/office/officeart/2008/layout/HorizontalMultiLevelHierarchy"/>
    <dgm:cxn modelId="{AB426A91-E0BE-40E9-91C9-C2D9A774A64F}" type="presParOf" srcId="{56D9D5EC-EB40-4233-8BA6-5811127A83CA}" destId="{3D059F68-A557-4D70-A637-136E355ED21B}" srcOrd="0" destOrd="0" presId="urn:microsoft.com/office/officeart/2008/layout/HorizontalMultiLevelHierarchy"/>
    <dgm:cxn modelId="{1EBDDEFA-7496-4716-8371-63B6C87F8A8D}" type="presParOf" srcId="{56D9D5EC-EB40-4233-8BA6-5811127A83CA}" destId="{857DF3F9-C69D-4F9A-B642-97A5227F0E7A}" srcOrd="1" destOrd="0" presId="urn:microsoft.com/office/officeart/2008/layout/HorizontalMultiLevelHierarchy"/>
    <dgm:cxn modelId="{1137999B-1CDA-42B4-A125-3DE13C57B0C7}" type="presParOf" srcId="{9E168231-B41E-4FDE-8F10-CDE2E9602B13}" destId="{0C54BD82-603A-4C11-9382-E90A464A920B}" srcOrd="8" destOrd="0" presId="urn:microsoft.com/office/officeart/2008/layout/HorizontalMultiLevelHierarchy"/>
    <dgm:cxn modelId="{3E00EE11-7D8F-4CC8-A41C-D2258C22F5E0}" type="presParOf" srcId="{0C54BD82-603A-4C11-9382-E90A464A920B}" destId="{DFF90E02-B429-4142-9E1C-9237A318C317}" srcOrd="0" destOrd="0" presId="urn:microsoft.com/office/officeart/2008/layout/HorizontalMultiLevelHierarchy"/>
    <dgm:cxn modelId="{5EAC7A90-46EF-43C2-BB03-B62462BDFB54}" type="presParOf" srcId="{9E168231-B41E-4FDE-8F10-CDE2E9602B13}" destId="{DBAE30F1-E546-4950-A981-146905F849AE}" srcOrd="9" destOrd="0" presId="urn:microsoft.com/office/officeart/2008/layout/HorizontalMultiLevelHierarchy"/>
    <dgm:cxn modelId="{325869D6-61AF-4A6A-9F38-8DD17A0164DC}" type="presParOf" srcId="{DBAE30F1-E546-4950-A981-146905F849AE}" destId="{7568D2EB-1292-4282-8732-4EFAAB74CDEB}" srcOrd="0" destOrd="0" presId="urn:microsoft.com/office/officeart/2008/layout/HorizontalMultiLevelHierarchy"/>
    <dgm:cxn modelId="{416F028E-CC9F-4B72-829F-6FE181D23EEF}" type="presParOf" srcId="{DBAE30F1-E546-4950-A981-146905F849AE}" destId="{8464C248-C398-4554-8992-49C13373DEF9}" srcOrd="1" destOrd="0" presId="urn:microsoft.com/office/officeart/2008/layout/HorizontalMultiLevelHierarchy"/>
    <dgm:cxn modelId="{8B54843B-A127-4940-909F-3C258F5DD7F8}" type="presParOf" srcId="{8464C248-C398-4554-8992-49C13373DEF9}" destId="{BAB021EF-FFD2-4F06-98DF-169A74B2D7C0}" srcOrd="0" destOrd="0" presId="urn:microsoft.com/office/officeart/2008/layout/HorizontalMultiLevelHierarchy"/>
    <dgm:cxn modelId="{C82ACE6D-1F08-4C5C-BFBA-65646AA2C04A}" type="presParOf" srcId="{BAB021EF-FFD2-4F06-98DF-169A74B2D7C0}" destId="{3E0624D1-84CA-4ADA-96C4-83466C8007CE}" srcOrd="0" destOrd="0" presId="urn:microsoft.com/office/officeart/2008/layout/HorizontalMultiLevelHierarchy"/>
    <dgm:cxn modelId="{8876B672-FF65-467C-A548-EAAA7F4FBCC5}" type="presParOf" srcId="{8464C248-C398-4554-8992-49C13373DEF9}" destId="{37266EB3-62DB-411F-B265-1E9C622B2AD9}" srcOrd="1" destOrd="0" presId="urn:microsoft.com/office/officeart/2008/layout/HorizontalMultiLevelHierarchy"/>
    <dgm:cxn modelId="{D8C0EA60-2B49-426D-92EC-4DE16F3EA49A}" type="presParOf" srcId="{37266EB3-62DB-411F-B265-1E9C622B2AD9}" destId="{CDA1ACD8-B51E-4E62-B758-BC39EDB311F9}" srcOrd="0" destOrd="0" presId="urn:microsoft.com/office/officeart/2008/layout/HorizontalMultiLevelHierarchy"/>
    <dgm:cxn modelId="{771FD183-7035-421B-99FA-A0C314432DF4}" type="presParOf" srcId="{37266EB3-62DB-411F-B265-1E9C622B2AD9}" destId="{F09762EF-B73E-47D5-AB0F-BFAED8B5DCAC}" srcOrd="1" destOrd="0" presId="urn:microsoft.com/office/officeart/2008/layout/HorizontalMultiLevelHierarchy"/>
    <dgm:cxn modelId="{A46F96FB-136D-4167-B446-FE43517972D3}" type="presParOf" srcId="{F09762EF-B73E-47D5-AB0F-BFAED8B5DCAC}" destId="{007BD844-4344-4CCF-B367-4D3E7A5BE5E5}" srcOrd="0" destOrd="0" presId="urn:microsoft.com/office/officeart/2008/layout/HorizontalMultiLevelHierarchy"/>
    <dgm:cxn modelId="{D0F2427B-F760-4B9E-9E10-DE1852EADDCD}" type="presParOf" srcId="{007BD844-4344-4CCF-B367-4D3E7A5BE5E5}" destId="{FC6BECC0-C503-4304-8732-BFE7FF52CA5F}" srcOrd="0" destOrd="0" presId="urn:microsoft.com/office/officeart/2008/layout/HorizontalMultiLevelHierarchy"/>
    <dgm:cxn modelId="{53F85E84-B9B9-42CE-A838-82BE02AA868C}" type="presParOf" srcId="{F09762EF-B73E-47D5-AB0F-BFAED8B5DCAC}" destId="{DA1C3949-7863-4CDE-9C70-42C5F3324CCA}" srcOrd="1" destOrd="0" presId="urn:microsoft.com/office/officeart/2008/layout/HorizontalMultiLevelHierarchy"/>
    <dgm:cxn modelId="{EA1778B8-2CD0-4BD7-B33A-B679E3540299}" type="presParOf" srcId="{DA1C3949-7863-4CDE-9C70-42C5F3324CCA}" destId="{9087BAF6-1E6D-41F4-9F5F-2AFA65549E53}" srcOrd="0" destOrd="0" presId="urn:microsoft.com/office/officeart/2008/layout/HorizontalMultiLevelHierarchy"/>
    <dgm:cxn modelId="{5C342C7E-6A19-4A9C-8E00-6BF532E8AC18}" type="presParOf" srcId="{DA1C3949-7863-4CDE-9C70-42C5F3324CCA}" destId="{E7C971AC-A9E5-4963-8B9E-098A974E978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7BD844-4344-4CCF-B367-4D3E7A5BE5E5}">
      <dsp:nvSpPr>
        <dsp:cNvPr id="0" name=""/>
        <dsp:cNvSpPr/>
      </dsp:nvSpPr>
      <dsp:spPr>
        <a:xfrm>
          <a:off x="8044433" y="5222512"/>
          <a:ext cx="51158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1586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8287436" y="5255442"/>
        <a:ext cx="25579" cy="25579"/>
      </dsp:txXfrm>
    </dsp:sp>
    <dsp:sp modelId="{BAB021EF-FFD2-4F06-98DF-169A74B2D7C0}">
      <dsp:nvSpPr>
        <dsp:cNvPr id="0" name=""/>
        <dsp:cNvSpPr/>
      </dsp:nvSpPr>
      <dsp:spPr>
        <a:xfrm>
          <a:off x="4974914" y="5222512"/>
          <a:ext cx="51158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1586" y="4572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217918" y="5255442"/>
        <a:ext cx="25579" cy="25579"/>
      </dsp:txXfrm>
    </dsp:sp>
    <dsp:sp modelId="{0C54BD82-603A-4C11-9382-E90A464A920B}">
      <dsp:nvSpPr>
        <dsp:cNvPr id="0" name=""/>
        <dsp:cNvSpPr/>
      </dsp:nvSpPr>
      <dsp:spPr>
        <a:xfrm>
          <a:off x="1905395" y="2831177"/>
          <a:ext cx="511586" cy="24370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5793" y="0"/>
              </a:lnTo>
              <a:lnTo>
                <a:pt x="255793" y="2437054"/>
              </a:lnTo>
              <a:lnTo>
                <a:pt x="511586" y="2437054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900" kern="1200"/>
        </a:p>
      </dsp:txBody>
      <dsp:txXfrm>
        <a:off x="2098934" y="3987450"/>
        <a:ext cx="124508" cy="124508"/>
      </dsp:txXfrm>
    </dsp:sp>
    <dsp:sp modelId="{5AFCD447-9B32-40BF-9EE4-DFA5E7227FF7}">
      <dsp:nvSpPr>
        <dsp:cNvPr id="0" name=""/>
        <dsp:cNvSpPr/>
      </dsp:nvSpPr>
      <dsp:spPr>
        <a:xfrm>
          <a:off x="4974914" y="4247690"/>
          <a:ext cx="51158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1586" y="4572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217918" y="4280620"/>
        <a:ext cx="25579" cy="25579"/>
      </dsp:txXfrm>
    </dsp:sp>
    <dsp:sp modelId="{328C4622-C137-4D2A-A52E-173D76D489E9}">
      <dsp:nvSpPr>
        <dsp:cNvPr id="0" name=""/>
        <dsp:cNvSpPr/>
      </dsp:nvSpPr>
      <dsp:spPr>
        <a:xfrm>
          <a:off x="1905395" y="2831177"/>
          <a:ext cx="511586" cy="14622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5793" y="0"/>
              </a:lnTo>
              <a:lnTo>
                <a:pt x="255793" y="1462232"/>
              </a:lnTo>
              <a:lnTo>
                <a:pt x="511586" y="1462232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2122460" y="3523565"/>
        <a:ext cx="77457" cy="77457"/>
      </dsp:txXfrm>
    </dsp:sp>
    <dsp:sp modelId="{E56BA556-BA41-490F-ABFC-8567074A2B3A}">
      <dsp:nvSpPr>
        <dsp:cNvPr id="0" name=""/>
        <dsp:cNvSpPr/>
      </dsp:nvSpPr>
      <dsp:spPr>
        <a:xfrm>
          <a:off x="8044433" y="3272868"/>
          <a:ext cx="51158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1586" y="4572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8287436" y="3305798"/>
        <a:ext cx="25579" cy="25579"/>
      </dsp:txXfrm>
    </dsp:sp>
    <dsp:sp modelId="{62F0EFF1-37A5-4807-9A73-152A59C66570}">
      <dsp:nvSpPr>
        <dsp:cNvPr id="0" name=""/>
        <dsp:cNvSpPr/>
      </dsp:nvSpPr>
      <dsp:spPr>
        <a:xfrm>
          <a:off x="4974914" y="2831177"/>
          <a:ext cx="511586" cy="4874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5793" y="0"/>
              </a:lnTo>
              <a:lnTo>
                <a:pt x="255793" y="487410"/>
              </a:lnTo>
              <a:lnTo>
                <a:pt x="511586" y="48741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213042" y="3057217"/>
        <a:ext cx="35330" cy="35330"/>
      </dsp:txXfrm>
    </dsp:sp>
    <dsp:sp modelId="{72584179-1F51-4C50-8609-1ED7B391D21D}">
      <dsp:nvSpPr>
        <dsp:cNvPr id="0" name=""/>
        <dsp:cNvSpPr/>
      </dsp:nvSpPr>
      <dsp:spPr>
        <a:xfrm>
          <a:off x="8044433" y="2298046"/>
          <a:ext cx="51158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1586" y="4572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8287436" y="2330976"/>
        <a:ext cx="25579" cy="25579"/>
      </dsp:txXfrm>
    </dsp:sp>
    <dsp:sp modelId="{29D024A7-B0BD-4035-B064-2518D293D549}">
      <dsp:nvSpPr>
        <dsp:cNvPr id="0" name=""/>
        <dsp:cNvSpPr/>
      </dsp:nvSpPr>
      <dsp:spPr>
        <a:xfrm>
          <a:off x="4974914" y="2343766"/>
          <a:ext cx="511586" cy="487410"/>
        </a:xfrm>
        <a:custGeom>
          <a:avLst/>
          <a:gdLst/>
          <a:ahLst/>
          <a:cxnLst/>
          <a:rect l="0" t="0" r="0" b="0"/>
          <a:pathLst>
            <a:path>
              <a:moveTo>
                <a:pt x="0" y="487410"/>
              </a:moveTo>
              <a:lnTo>
                <a:pt x="255793" y="487410"/>
              </a:lnTo>
              <a:lnTo>
                <a:pt x="255793" y="0"/>
              </a:lnTo>
              <a:lnTo>
                <a:pt x="511586" y="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213042" y="2569806"/>
        <a:ext cx="35330" cy="35330"/>
      </dsp:txXfrm>
    </dsp:sp>
    <dsp:sp modelId="{2B483971-96C4-42AD-B409-BC4CBCD3FCAE}">
      <dsp:nvSpPr>
        <dsp:cNvPr id="0" name=""/>
        <dsp:cNvSpPr/>
      </dsp:nvSpPr>
      <dsp:spPr>
        <a:xfrm>
          <a:off x="1905395" y="2785457"/>
          <a:ext cx="51158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1586" y="4572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2148399" y="2818387"/>
        <a:ext cx="25579" cy="25579"/>
      </dsp:txXfrm>
    </dsp:sp>
    <dsp:sp modelId="{939EF80F-13E8-4C4B-801E-9EFED60C669C}">
      <dsp:nvSpPr>
        <dsp:cNvPr id="0" name=""/>
        <dsp:cNvSpPr/>
      </dsp:nvSpPr>
      <dsp:spPr>
        <a:xfrm>
          <a:off x="4974914" y="1323224"/>
          <a:ext cx="5252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2622" y="45720"/>
              </a:lnTo>
              <a:lnTo>
                <a:pt x="262622" y="90288"/>
              </a:lnTo>
              <a:lnTo>
                <a:pt x="525245" y="90288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224359" y="1355766"/>
        <a:ext cx="26356" cy="26356"/>
      </dsp:txXfrm>
    </dsp:sp>
    <dsp:sp modelId="{AB1E088E-2C5D-47A2-9A05-192D8E420747}">
      <dsp:nvSpPr>
        <dsp:cNvPr id="0" name=""/>
        <dsp:cNvSpPr/>
      </dsp:nvSpPr>
      <dsp:spPr>
        <a:xfrm>
          <a:off x="1905395" y="1368944"/>
          <a:ext cx="511586" cy="1462232"/>
        </a:xfrm>
        <a:custGeom>
          <a:avLst/>
          <a:gdLst/>
          <a:ahLst/>
          <a:cxnLst/>
          <a:rect l="0" t="0" r="0" b="0"/>
          <a:pathLst>
            <a:path>
              <a:moveTo>
                <a:pt x="0" y="1462232"/>
              </a:moveTo>
              <a:lnTo>
                <a:pt x="255793" y="1462232"/>
              </a:lnTo>
              <a:lnTo>
                <a:pt x="255793" y="0"/>
              </a:lnTo>
              <a:lnTo>
                <a:pt x="511586" y="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2122460" y="2061332"/>
        <a:ext cx="77457" cy="77457"/>
      </dsp:txXfrm>
    </dsp:sp>
    <dsp:sp modelId="{80507D30-A608-4836-B8D7-B17861DCAAE9}">
      <dsp:nvSpPr>
        <dsp:cNvPr id="0" name=""/>
        <dsp:cNvSpPr/>
      </dsp:nvSpPr>
      <dsp:spPr>
        <a:xfrm>
          <a:off x="4974914" y="348402"/>
          <a:ext cx="51158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1586" y="4572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500" kern="1200"/>
        </a:p>
      </dsp:txBody>
      <dsp:txXfrm>
        <a:off x="5217918" y="381333"/>
        <a:ext cx="25579" cy="25579"/>
      </dsp:txXfrm>
    </dsp:sp>
    <dsp:sp modelId="{DB97B4FC-2527-4CC7-935E-07536A0D3B63}">
      <dsp:nvSpPr>
        <dsp:cNvPr id="0" name=""/>
        <dsp:cNvSpPr/>
      </dsp:nvSpPr>
      <dsp:spPr>
        <a:xfrm>
          <a:off x="1905395" y="394122"/>
          <a:ext cx="511586" cy="2437054"/>
        </a:xfrm>
        <a:custGeom>
          <a:avLst/>
          <a:gdLst/>
          <a:ahLst/>
          <a:cxnLst/>
          <a:rect l="0" t="0" r="0" b="0"/>
          <a:pathLst>
            <a:path>
              <a:moveTo>
                <a:pt x="0" y="2437054"/>
              </a:moveTo>
              <a:lnTo>
                <a:pt x="255793" y="2437054"/>
              </a:lnTo>
              <a:lnTo>
                <a:pt x="255793" y="0"/>
              </a:lnTo>
              <a:lnTo>
                <a:pt x="511586" y="0"/>
              </a:lnTo>
            </a:path>
          </a:pathLst>
        </a:custGeom>
        <a:noFill/>
        <a:ln w="19050" cap="flat" cmpd="sng" algn="ctr">
          <a:solidFill>
            <a:schemeClr val="dk1"/>
          </a:solidFill>
          <a:prstDash val="solid"/>
          <a:miter lim="800000"/>
        </a:ln>
        <a:effectLst/>
      </dsp:spPr>
      <dsp:style>
        <a:lnRef idx="3">
          <a:schemeClr val="dk1"/>
        </a:lnRef>
        <a:fillRef idx="0">
          <a:schemeClr val="dk1"/>
        </a:fillRef>
        <a:effectRef idx="2">
          <a:schemeClr val="dk1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900" kern="1200"/>
        </a:p>
      </dsp:txBody>
      <dsp:txXfrm>
        <a:off x="2098934" y="1550395"/>
        <a:ext cx="124508" cy="124508"/>
      </dsp:txXfrm>
    </dsp:sp>
    <dsp:sp modelId="{F8978421-A45E-4260-B2DB-8D55830A70E2}">
      <dsp:nvSpPr>
        <dsp:cNvPr id="0" name=""/>
        <dsp:cNvSpPr/>
      </dsp:nvSpPr>
      <dsp:spPr>
        <a:xfrm rot="16200000">
          <a:off x="-770341" y="2207697"/>
          <a:ext cx="4104512" cy="124696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3600" kern="1200"/>
            <a:t>Procesos de Santurbán</a:t>
          </a:r>
        </a:p>
      </dsp:txBody>
      <dsp:txXfrm>
        <a:off x="-770341" y="2207697"/>
        <a:ext cx="4104512" cy="1246960"/>
      </dsp:txXfrm>
    </dsp:sp>
    <dsp:sp modelId="{4F033192-6F3F-4456-951B-AF9FCA7FE3D7}">
      <dsp:nvSpPr>
        <dsp:cNvPr id="0" name=""/>
        <dsp:cNvSpPr/>
      </dsp:nvSpPr>
      <dsp:spPr>
        <a:xfrm>
          <a:off x="2416982" y="4194"/>
          <a:ext cx="2557932" cy="77985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1. Delimitación participativa</a:t>
          </a:r>
        </a:p>
      </dsp:txBody>
      <dsp:txXfrm>
        <a:off x="2416982" y="4194"/>
        <a:ext cx="2557932" cy="779857"/>
      </dsp:txXfrm>
    </dsp:sp>
    <dsp:sp modelId="{01852FA4-8F2A-4DC8-8DD0-6F34E860D9CF}">
      <dsp:nvSpPr>
        <dsp:cNvPr id="0" name=""/>
        <dsp:cNvSpPr/>
      </dsp:nvSpPr>
      <dsp:spPr>
        <a:xfrm>
          <a:off x="5486500" y="4194"/>
          <a:ext cx="3970269" cy="779857"/>
        </a:xfrm>
        <a:prstGeom prst="rect">
          <a:avLst/>
        </a:prstGeom>
        <a:solidFill>
          <a:schemeClr val="tx1">
            <a:lumMod val="75000"/>
            <a:lumOff val="2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DBBSE (apoyo de las demás direcciones)</a:t>
          </a:r>
        </a:p>
      </dsp:txBody>
      <dsp:txXfrm>
        <a:off x="5486500" y="4194"/>
        <a:ext cx="3970269" cy="779857"/>
      </dsp:txXfrm>
    </dsp:sp>
    <dsp:sp modelId="{666E0401-216B-46AB-8F1F-057296CC7436}">
      <dsp:nvSpPr>
        <dsp:cNvPr id="0" name=""/>
        <dsp:cNvSpPr/>
      </dsp:nvSpPr>
      <dsp:spPr>
        <a:xfrm>
          <a:off x="2416982" y="979016"/>
          <a:ext cx="2557932" cy="77985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2. Sujeto de derechos</a:t>
          </a:r>
        </a:p>
      </dsp:txBody>
      <dsp:txXfrm>
        <a:off x="2416982" y="979016"/>
        <a:ext cx="2557932" cy="779857"/>
      </dsp:txXfrm>
    </dsp:sp>
    <dsp:sp modelId="{8F9606A6-6AB7-46A3-A090-2283D993BEA5}">
      <dsp:nvSpPr>
        <dsp:cNvPr id="0" name=""/>
        <dsp:cNvSpPr/>
      </dsp:nvSpPr>
      <dsp:spPr>
        <a:xfrm>
          <a:off x="5500160" y="1023584"/>
          <a:ext cx="3970243" cy="779857"/>
        </a:xfrm>
        <a:prstGeom prst="rect">
          <a:avLst/>
        </a:prstGeom>
        <a:solidFill>
          <a:schemeClr val="tx1">
            <a:lumMod val="75000"/>
            <a:lumOff val="2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/>
            <a:t>DBBSE</a:t>
          </a:r>
        </a:p>
      </dsp:txBody>
      <dsp:txXfrm>
        <a:off x="5500160" y="1023584"/>
        <a:ext cx="3970243" cy="779857"/>
      </dsp:txXfrm>
    </dsp:sp>
    <dsp:sp modelId="{2F582337-4837-43CA-8DCE-08A32F5EAD60}">
      <dsp:nvSpPr>
        <dsp:cNvPr id="0" name=""/>
        <dsp:cNvSpPr/>
      </dsp:nvSpPr>
      <dsp:spPr>
        <a:xfrm>
          <a:off x="2416982" y="2441248"/>
          <a:ext cx="2557932" cy="77985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3. Paros campesinos</a:t>
          </a:r>
        </a:p>
      </dsp:txBody>
      <dsp:txXfrm>
        <a:off x="2416982" y="2441248"/>
        <a:ext cx="2557932" cy="779857"/>
      </dsp:txXfrm>
    </dsp:sp>
    <dsp:sp modelId="{FBB19112-3321-4E1E-98B2-B662742E11AB}">
      <dsp:nvSpPr>
        <dsp:cNvPr id="0" name=""/>
        <dsp:cNvSpPr/>
      </dsp:nvSpPr>
      <dsp:spPr>
        <a:xfrm>
          <a:off x="5486500" y="1953837"/>
          <a:ext cx="2557932" cy="779857"/>
        </a:xfrm>
        <a:prstGeom prst="rect">
          <a:avLst/>
        </a:prstGeom>
        <a:solidFill>
          <a:schemeClr val="tx1">
            <a:lumMod val="75000"/>
            <a:lumOff val="2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3.1 Santander (Tona)</a:t>
          </a:r>
        </a:p>
      </dsp:txBody>
      <dsp:txXfrm>
        <a:off x="5486500" y="1953837"/>
        <a:ext cx="2557932" cy="779857"/>
      </dsp:txXfrm>
    </dsp:sp>
    <dsp:sp modelId="{CD4333CE-5135-44D6-9B0D-ED0A25C89069}">
      <dsp:nvSpPr>
        <dsp:cNvPr id="0" name=""/>
        <dsp:cNvSpPr/>
      </dsp:nvSpPr>
      <dsp:spPr>
        <a:xfrm>
          <a:off x="8556019" y="1953837"/>
          <a:ext cx="2557932" cy="779857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Pendiente </a:t>
          </a:r>
          <a:r>
            <a:rPr lang="es-CO" sz="1800" kern="1200" err="1"/>
            <a:t>doc</a:t>
          </a:r>
          <a:r>
            <a:rPr lang="es-CO" sz="1800" kern="1200"/>
            <a:t> caracterización agropecuaria Berlín</a:t>
          </a:r>
        </a:p>
      </dsp:txBody>
      <dsp:txXfrm>
        <a:off x="8556019" y="1953837"/>
        <a:ext cx="2557932" cy="779857"/>
      </dsp:txXfrm>
    </dsp:sp>
    <dsp:sp modelId="{90ECF581-2D1C-4B0A-B9B3-A14898561942}">
      <dsp:nvSpPr>
        <dsp:cNvPr id="0" name=""/>
        <dsp:cNvSpPr/>
      </dsp:nvSpPr>
      <dsp:spPr>
        <a:xfrm>
          <a:off x="5486500" y="2928659"/>
          <a:ext cx="2557932" cy="779857"/>
        </a:xfrm>
        <a:prstGeom prst="rect">
          <a:avLst/>
        </a:prstGeom>
        <a:solidFill>
          <a:schemeClr val="tx1">
            <a:lumMod val="75000"/>
            <a:lumOff val="2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3.2 Norte de Santander (La Laguna)</a:t>
          </a:r>
        </a:p>
      </dsp:txBody>
      <dsp:txXfrm>
        <a:off x="5486500" y="2928659"/>
        <a:ext cx="2557932" cy="779857"/>
      </dsp:txXfrm>
    </dsp:sp>
    <dsp:sp modelId="{E1A70A7D-1B0E-445E-8D95-5D55FAFAAA1C}">
      <dsp:nvSpPr>
        <dsp:cNvPr id="0" name=""/>
        <dsp:cNvSpPr/>
      </dsp:nvSpPr>
      <dsp:spPr>
        <a:xfrm>
          <a:off x="8556019" y="2928659"/>
          <a:ext cx="2557932" cy="779857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Pendientes1  mesa  jurídica</a:t>
          </a:r>
        </a:p>
      </dsp:txBody>
      <dsp:txXfrm>
        <a:off x="8556019" y="2928659"/>
        <a:ext cx="2557932" cy="779857"/>
      </dsp:txXfrm>
    </dsp:sp>
    <dsp:sp modelId="{34212C02-BF0E-41F3-B629-A997A59E43B6}">
      <dsp:nvSpPr>
        <dsp:cNvPr id="0" name=""/>
        <dsp:cNvSpPr/>
      </dsp:nvSpPr>
      <dsp:spPr>
        <a:xfrm>
          <a:off x="2416982" y="3903481"/>
          <a:ext cx="2557932" cy="77985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4. Reserva temporal</a:t>
          </a:r>
        </a:p>
      </dsp:txBody>
      <dsp:txXfrm>
        <a:off x="2416982" y="3903481"/>
        <a:ext cx="2557932" cy="779857"/>
      </dsp:txXfrm>
    </dsp:sp>
    <dsp:sp modelId="{3D059F68-A557-4D70-A637-136E355ED21B}">
      <dsp:nvSpPr>
        <dsp:cNvPr id="0" name=""/>
        <dsp:cNvSpPr/>
      </dsp:nvSpPr>
      <dsp:spPr>
        <a:xfrm>
          <a:off x="5486500" y="3903481"/>
          <a:ext cx="4562814" cy="779857"/>
        </a:xfrm>
        <a:prstGeom prst="rect">
          <a:avLst/>
        </a:prstGeom>
        <a:solidFill>
          <a:schemeClr val="tx1">
            <a:lumMod val="75000"/>
            <a:lumOff val="2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/>
            <a:t>Apoyo a la DGIRH – cumplimiento cronograma (integridad ecológica y conectividad ecológica)</a:t>
          </a:r>
        </a:p>
      </dsp:txBody>
      <dsp:txXfrm>
        <a:off x="5486500" y="3903481"/>
        <a:ext cx="4562814" cy="779857"/>
      </dsp:txXfrm>
    </dsp:sp>
    <dsp:sp modelId="{7568D2EB-1292-4282-8732-4EFAAB74CDEB}">
      <dsp:nvSpPr>
        <dsp:cNvPr id="0" name=""/>
        <dsp:cNvSpPr/>
      </dsp:nvSpPr>
      <dsp:spPr>
        <a:xfrm>
          <a:off x="2416982" y="4878303"/>
          <a:ext cx="2557932" cy="779857"/>
        </a:xfrm>
        <a:prstGeom prst="rect">
          <a:avLst/>
        </a:prstGeom>
        <a:gradFill rotWithShape="0">
          <a:gsLst>
            <a:gs pos="0">
              <a:srgbClr val="ED7D3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ED7D3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ED7D3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>
              <a:solidFill>
                <a:prstClr val="white"/>
              </a:solidFill>
              <a:latin typeface="Helvetica"/>
              <a:ea typeface="+mn-ea"/>
              <a:cs typeface="+mn-cs"/>
            </a:rPr>
            <a:t>5.  Pacto de cumplimiento</a:t>
          </a:r>
          <a:r>
            <a:rPr lang="es-MX" sz="1700" kern="1200"/>
            <a:t> Bosque Alto</a:t>
          </a:r>
          <a:endParaRPr lang="es-CO" sz="1700" kern="1200"/>
        </a:p>
      </dsp:txBody>
      <dsp:txXfrm>
        <a:off x="2416982" y="4878303"/>
        <a:ext cx="2557932" cy="779857"/>
      </dsp:txXfrm>
    </dsp:sp>
    <dsp:sp modelId="{CDA1ACD8-B51E-4E62-B758-BC39EDB311F9}">
      <dsp:nvSpPr>
        <dsp:cNvPr id="0" name=""/>
        <dsp:cNvSpPr/>
      </dsp:nvSpPr>
      <dsp:spPr>
        <a:xfrm>
          <a:off x="5486500" y="4878303"/>
          <a:ext cx="2557932" cy="779857"/>
        </a:xfrm>
        <a:prstGeom prst="rect">
          <a:avLst/>
        </a:prstGeom>
        <a:solidFill>
          <a:prstClr val="black">
            <a:lumMod val="75000"/>
            <a:lumOff val="25000"/>
          </a:prst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>
              <a:solidFill>
                <a:prstClr val="white"/>
              </a:solidFill>
              <a:latin typeface="Helvetica"/>
              <a:ea typeface="+mn-ea"/>
              <a:cs typeface="+mn-cs"/>
            </a:rPr>
            <a:t>Términos de Referencia Estudios</a:t>
          </a:r>
          <a:endParaRPr lang="es-CO" sz="1700" kern="1200">
            <a:solidFill>
              <a:prstClr val="white"/>
            </a:solidFill>
            <a:latin typeface="Helvetica"/>
            <a:ea typeface="+mn-ea"/>
            <a:cs typeface="+mn-cs"/>
          </a:endParaRPr>
        </a:p>
      </dsp:txBody>
      <dsp:txXfrm>
        <a:off x="5486500" y="4878303"/>
        <a:ext cx="2557932" cy="779857"/>
      </dsp:txXfrm>
    </dsp:sp>
    <dsp:sp modelId="{9087BAF6-1E6D-41F4-9F5F-2AFA65549E53}">
      <dsp:nvSpPr>
        <dsp:cNvPr id="0" name=""/>
        <dsp:cNvSpPr/>
      </dsp:nvSpPr>
      <dsp:spPr>
        <a:xfrm>
          <a:off x="8556019" y="4878303"/>
          <a:ext cx="2557932" cy="779857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>
              <a:solidFill>
                <a:prstClr val="white"/>
              </a:solidFill>
              <a:latin typeface="Helvetica"/>
              <a:ea typeface="+mn-ea"/>
              <a:cs typeface="+mn-cs"/>
            </a:rPr>
            <a:t>Enviados a FPVB</a:t>
          </a:r>
          <a:endParaRPr lang="es-CO" sz="1700" kern="1200">
            <a:solidFill>
              <a:prstClr val="white"/>
            </a:solidFill>
            <a:latin typeface="Helvetica"/>
            <a:ea typeface="+mn-ea"/>
            <a:cs typeface="+mn-cs"/>
          </a:endParaRPr>
        </a:p>
      </dsp:txBody>
      <dsp:txXfrm>
        <a:off x="8556019" y="4878303"/>
        <a:ext cx="2557932" cy="7798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marL="1371600" lvl="2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marL="1828800" lvl="3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marL="2286000" lvl="4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marL="2743200" lvl="5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72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66885921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6" name="Google Shape;73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4797396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865806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44:notes"/>
          <p:cNvSpPr txBox="1"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endParaRPr/>
          </a:p>
        </p:txBody>
      </p:sp>
      <p:sp>
        <p:nvSpPr>
          <p:cNvPr id="837" name="Google Shape;837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74678034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1" name="Google Shape;2451;p1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2" name="Google Shape;2452;p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2">
          <a:extLst>
            <a:ext uri="{FF2B5EF4-FFF2-40B4-BE49-F238E27FC236}">
              <a16:creationId xmlns:a16="http://schemas.microsoft.com/office/drawing/2014/main" id="{4BCF748C-E1FC-7B86-D748-2E2C2A0CB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" name="Google Shape;1843;p87:notes">
            <a:extLst>
              <a:ext uri="{FF2B5EF4-FFF2-40B4-BE49-F238E27FC236}">
                <a16:creationId xmlns:a16="http://schemas.microsoft.com/office/drawing/2014/main" id="{A5751D18-22B8-BC48-B7CF-09C6C2E397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4" name="Google Shape;1844;p87:notes">
            <a:extLst>
              <a:ext uri="{FF2B5EF4-FFF2-40B4-BE49-F238E27FC236}">
                <a16:creationId xmlns:a16="http://schemas.microsoft.com/office/drawing/2014/main" id="{DB4F52D9-4FD1-6F20-2137-1FEB5E79D5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7845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" name="Google Shape;1843;p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4" name="Google Shape;1844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005704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7">
          <a:extLst>
            <a:ext uri="{FF2B5EF4-FFF2-40B4-BE49-F238E27FC236}">
              <a16:creationId xmlns:a16="http://schemas.microsoft.com/office/drawing/2014/main" id="{71281187-1CF4-A6A1-BBF4-8E671B2E8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" name="Google Shape;2088;p107:notes">
            <a:extLst>
              <a:ext uri="{FF2B5EF4-FFF2-40B4-BE49-F238E27FC236}">
                <a16:creationId xmlns:a16="http://schemas.microsoft.com/office/drawing/2014/main" id="{94A5EA1A-A753-1D85-5A8F-DDC8ECE98D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9" name="Google Shape;2089;p107:notes">
            <a:extLst>
              <a:ext uri="{FF2B5EF4-FFF2-40B4-BE49-F238E27FC236}">
                <a16:creationId xmlns:a16="http://schemas.microsoft.com/office/drawing/2014/main" id="{7FA85F82-D8E0-A7E6-009B-10B6F0C93E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976627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" name="Google Shape;2147;p1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8" name="Google Shape;2148;p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85195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2" name="Google Shape;2432;p1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3" name="Google Shape;2433;p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4590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9" name="Google Shape;1629;p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0" name="Google Shape;1630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6962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8" name="Google Shape;828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9" name="Google Shape;829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7837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4" name="Google Shape;112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9" name="Google Shape;51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6" name="Google Shape;1646;p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7" name="Google Shape;1647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5" name="Google Shape;1685;p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6" name="Google Shape;1686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9" name="Google Shape;1729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0" name="Google Shape;1730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4" name="Google Shape;1854;p8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5" name="Google Shape;1855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538163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" name="Google Shape;1863;p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4" name="Google Shape;1864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428104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1" name="Google Shape;1871;p9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2" name="Google Shape;1872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077247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" name="Google Shape;1885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6" name="Google Shape;1886;p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7" name="Google Shape;1887;p9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720572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" name="Google Shape;1894;p9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5" name="Google Shape;1895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534000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0" name="Google Shape;1920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21" name="Google Shape;1921;p9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Se debe modificar la gráfica, ya que la categoría de NV sale y los temas de los temas se van a reorganizar de acuerdo con las nuevas categorías.</a:t>
            </a:r>
            <a:endParaRPr/>
          </a:p>
        </p:txBody>
      </p:sp>
      <p:sp>
        <p:nvSpPr>
          <p:cNvPr id="1922" name="Google Shape;1922;p9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49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751768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1" name="Google Shape;1931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2" name="Google Shape;1932;p9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r>
              <a:rPr lang="es-CO"/>
              <a:t>Las tarifas de servicio de acueducto se refieren al ajuste que está realizando la CRA para incluir dentro de la tarifa que se cobra a los usuarios, un valor para hacer inversiones para la protección del recurso hídrico; los aportes de acueducto, se refieren a aportes adicionales directos de los acueductos a la conservación del recurso hídrico: donaciones, compras de predios, entre otras.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3" name="Google Shape;1933;p9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50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23482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2" name="Google Shape;1942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3" name="Google Shape;1943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r>
              <a:rPr lang="es-CO"/>
              <a:t>El PSA es el incentivo clave para atender a los productores en sus procesos de conservación y reconversión; es un pago en dinero o especie para actividades de conservación, restauración y producción sostenible y está reglamentada la forma como se debe calcular su valor. La idea que es un incentivo temporal (de 3 a 5 años) después de ese período los productores deben buscar otros incentivos como los del sector agropecuario, deducción el impuesto predial, negocios verdes y otros.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4" name="Google Shape;1944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51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557649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0" name="Google Shape;1950;p9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1" name="Google Shape;1951;p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0408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8" name="Google Shape;1958;p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9" name="Google Shape;1959;p9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r>
              <a:rPr lang="es-CO"/>
              <a:t>En el componente de demanda se incluyeron las necesidades financieras establecidas por las comunidades, las cuales fueron clasificadas en las categorías de negocios verdes, compra de predios, etc.; estos requerimientos de recursos por parte de la comunidades deben ser tenidos en cuenta para la priorización geográfica y temática que debe ser desarrollada por el mecanismo financiero (plataforma colaborativa) considerando los recursos disponibles bajo los lineamientos de la Instancia de Coordinación. Por esta razón, en la propuesta a concertar lo que se va a tratar de hacer es priorizar las actividades; preguntar cuál de ellas considera la comunidad que debe hacerse primero. No debe afirmarse que todas las necesidades serán atendidas en el corto plazo; sino que serán tenidas en cuenta en los ejercicios de priorización desarrollados por la instancia de coordinación y la plataforma colaborativa.</a:t>
            </a:r>
            <a:endParaRPr/>
          </a:p>
        </p:txBody>
      </p:sp>
      <p:sp>
        <p:nvSpPr>
          <p:cNvPr id="1960" name="Google Shape;1960;p9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53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65822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9" name="Google Shape;1969;p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0" name="Google Shape;1970;p9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r>
              <a:rPr lang="es-CO"/>
              <a:t>En el componente de demanda se incluyeron las necesidades financieras establecidas por las comunidades, las cuales fueron clasificadas en las categorías de negocios verdes, compra de predios, etc.; estos requerimientos de recursos por parte de la comunidades deben ser tenidos en cuenta para la priorización geográfica y temática que debe ser desarrollada por el mecanismo financiero (plataforma colaborativa) considerando los recursos disponibles bajo los lineamientos de la Instancia de Coordinación. Por esta razón, en la propuesta a concertar lo que se va a tratar de hacer es priorizar las actividades; preguntar cuál de ellas considera la comunidad que debe hacerse primero. No debe afirmarse que todas las necesidades serán atendidas en el corto plazo; sino que serán tenidas en cuenta en los ejercicios de priorización desarrollados por la instancia de coordinación y la plataforma colaborativa.</a:t>
            </a:r>
            <a:endParaRPr/>
          </a:p>
        </p:txBody>
      </p:sp>
      <p:sp>
        <p:nvSpPr>
          <p:cNvPr id="1971" name="Google Shape;1971;p9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54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719458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0" name="Google Shape;1980;p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1" name="Google Shape;1981;p9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Se propusieron otras fuentes que no quedaron incluidas en la propuesta como: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/>
              <a:t>Sobretasa ambiental del predial. Requiere modificación de ley. No está contemplada dentro de las prioridades de modificación normativa del MADS.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Compensaciones (Gremio arcilla) e inversión forzosa del 1% (parágrafo 1, art. 43 Ley 99). No se han logrado avances con ANLA, dificultades técnicas con ecosistemas equivalentes.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Proyecto Acueducto Metropolitano, Ecopetrol, EIS Aguas Kapital, CENS-EPM, Asozulia, Bavaria-Postobón-Cocacola, Bancolombia-Sector financiero, Gremio Carbón, Cámara de Comercio de Cúcuta, Homecenter-Grandes superficies-Centros Comerciales, Fenalco, Empresas telefonía. Alianza biocuenca (como fuente no mecanismo). Todos estos son Sector Privado y en el marco de incentivos tributarios.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Modificación artículo 3, decreto 3172 2003 (modificación normativa).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Para el tema del nivel nacional, del presupuesto general, se tiene como respuesta el % del impuesto al carbono y la ampliación de cobertura del FCP.</a:t>
            </a:r>
            <a:endParaRPr/>
          </a:p>
        </p:txBody>
      </p:sp>
      <p:sp>
        <p:nvSpPr>
          <p:cNvPr id="1982" name="Google Shape;1982;p9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Verdana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000000"/>
                </a:solidFill>
              </a:rPr>
              <a:t>55</a:t>
            </a:fld>
            <a:endParaRPr sz="1200" b="0" i="0" u="none" strike="noStrike" cap="non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75776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2" name="Google Shape;1992;p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93" name="Google Shape;1993;p1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Se propusieron otras fuentes que no quedaron incluidas en la propuesta como: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/>
              <a:t>Sobretasa ambiental del predial. Requiere modificación de ley. No está contemplada dentro de las prioridades de modificación normativa del MADS.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Compensaciones (Gremio arcilla) e inversión forzosa del 1% (parágrafo 1, art. 43 Ley 99). No se han logrado avances con ANLA, dificultades técnicas con ecosistemas equivalentes.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Proyecto Acueducto Metropolitano, Ecopetrol, EIS Aguas Kapital, CENS-EPM, Asozulia, Bavaria-Postobón-Cocacola, Bancolombia-Sector financiero, Gremio Carbón, Cámara de Comercio de Cúcuta, Homecenter-Grandes superficies-Centros Comerciales, Fenalco, Empresas telefonía. Alianza biocuenca (como fuente no mecanismo). Todos estos son Sector Privado y en el marco de incentivos tributarios.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Modificación artículo 3, decreto 3172 2003 (modificación normativa).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Para el tema del nivel nacional, del presupuesto general, se tiene como respuesta el % del impuesto al carbono y la ampliación de cobertura del FCP.</a:t>
            </a:r>
            <a:endParaRPr/>
          </a:p>
        </p:txBody>
      </p:sp>
      <p:sp>
        <p:nvSpPr>
          <p:cNvPr id="1994" name="Google Shape;1994;p1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Verdana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000000"/>
                </a:solidFill>
              </a:rPr>
              <a:t>56</a:t>
            </a:fld>
            <a:endParaRPr sz="1200" b="0" i="0" u="none" strike="noStrike" cap="non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76959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4" name="Google Shape;2004;p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5" name="Google Shape;2005;p10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Se propusieron otras fuentes que no quedaron incluidas en la propuesta como: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/>
              <a:t>Sobretasa ambiental del predial. Requiere modificación de ley. No está contemplada dentro de las prioridades de modificación normativa del MADS.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Compensaciones (Gremio arcilla) e inversión forzosa del 1% (parágrafo 1, art. 43 Ley 99). No se han logrado avances con ANLA, dificultades técnicas con ecosistemas equivalentes.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Proyecto Acueducto Metropolitano, Ecopetrol, EIS Aguas Kapital, CENS-EPM, Asozulia, Bavaria-Postobón-Cocacola, Bancolombia-Sector financiero, Gremio Carbón, Cámara de Comercio de Cúcuta, Homecenter-Grandes superficies-Centros Comerciales, Fenalco, Empresas telefonía. Alianza biocuenca (como fuente no mecanismo). Todos estos son Sector Privado y en el marco de incentivos tributarios.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Modificación artículo 3, decreto 3172 2003 (modificación normativa).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Para el tema del nivel nacional, del presupuesto general, se tiene como respuesta el % del impuesto al carbono y la ampliación de cobertura del FCP.</a:t>
            </a:r>
            <a:endParaRPr/>
          </a:p>
        </p:txBody>
      </p:sp>
      <p:sp>
        <p:nvSpPr>
          <p:cNvPr id="2006" name="Google Shape;2006;p10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Verdana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000000"/>
                </a:solidFill>
              </a:rPr>
              <a:t>57</a:t>
            </a:fld>
            <a:endParaRPr sz="1200" b="0" i="0" u="none" strike="noStrike" cap="non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3645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6" name="Google Shape;2016;p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7" name="Google Shape;2017;p10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r>
              <a:rPr lang="es-CO"/>
              <a:t>El PSA es el incentivo clave para atender a los productores en sus procesos de conservación y reconversión; es un pago en dinero o especie para actividades de conservación, restauración y producción sostenible y está reglamentada la forma como se debe calcular su valor. La idea que es un incentivo temporal (de 3 a 5 años) después de ese período los productores deben buscar otros incentivos como los del sector agropecuario, deducción el impuesto predial, negocios verdes y otros.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8" name="Google Shape;2018;p10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58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809223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8" name="Google Shape;2028;p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29" name="Google Shape;2029;p10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El Fondo de convergencia planteado es una plataforma colaborativa.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En la propuesta dice: “El fondo de convergencia y articulación de fuentes de financiación, funcionará en el marco de la alianza </a:t>
            </a:r>
            <a:r>
              <a:rPr lang="es-CO" err="1"/>
              <a:t>biocuenca</a:t>
            </a:r>
            <a:r>
              <a:rPr lang="es-CO"/>
              <a:t>, quien se encargará de generar la dinámica requerida para su funcionamiento”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err="1"/>
              <a:t>Corponor</a:t>
            </a:r>
            <a:r>
              <a:rPr lang="es-CO"/>
              <a:t> y algunos municipios plantearon un Fondo de convergencia, que también se puede considerar como una plataforma colaborativa. En la propuesta de </a:t>
            </a:r>
            <a:r>
              <a:rPr lang="es-CO" err="1"/>
              <a:t>Corponor</a:t>
            </a:r>
            <a:r>
              <a:rPr lang="es-CO"/>
              <a:t> dice: “El fondo de convergencia y articulación de fuentes de financiación, funcionará en el marco de la alianza </a:t>
            </a:r>
            <a:r>
              <a:rPr lang="es-CO" err="1"/>
              <a:t>biocuenca</a:t>
            </a:r>
            <a:r>
              <a:rPr lang="es-CO"/>
              <a:t>, quien se encargará de generar la dinámica requerida para su funcionamiento”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En este componente la concertación se concentra en que la comunidad decida si se trabaja en los fondos de agua existentes o en conformación o se plantea una plataforma colaborativa nueva. Para el caso de Norte de Santander es la alianza </a:t>
            </a:r>
            <a:r>
              <a:rPr lang="es-CO" err="1"/>
              <a:t>Biocuenca</a:t>
            </a:r>
            <a:r>
              <a:rPr lang="es-CO"/>
              <a:t> (ya funcionando) y para el caso de Santander el Fondo de Agua de Bucaramanga (en conformación).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0" name="Google Shape;2030;p10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Verdana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000000"/>
                </a:solidFill>
              </a:rPr>
              <a:t>59</a:t>
            </a:fld>
            <a:endParaRPr sz="1200" b="0" i="0" u="none" strike="noStrike" cap="non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06940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2" name="Google Shape;2042;p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3" name="Google Shape;2043;p10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El Fondo de convergencia planteado es una plataforma colaborativa.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En la propuesta dice: “El fondo de convergencia y articulación de fuentes de financiación, funcionará en el marco de la alianza biocuenca, quien se encargará de generar la dinámica requerida para su funcionamiento”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Corponor y algunos municipios plantearon un Fondo de convergencia, que también se puede considerar como una plataforma colaborativa. En la propuesta de Corponor dice: “El fondo de convergencia y articulación de fuentes de financiación, funcionará en el marco de la alianza biocuenca, quien se encargará de generar la dinámica requerida para su funcionamiento”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En este componente la concertación se concentra en que la comunidad decida si se trabaja en los fondos de agua existentes o en conformación o se plantea una plataforma colaborativa nueva. Para el caso de Norte de Santander es la alianza Biocuenca (ya funcionando) y para el caso de Santander el Fondo de Agua de Bucaramanga (en conformación).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4" name="Google Shape;2044;p10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Verdana"/>
              <a:buNone/>
            </a:pPr>
            <a:fld id="{00000000-1234-1234-1234-123412341234}" type="slidenum">
              <a:rPr lang="es-CO" sz="1200" b="0" i="0" u="none" strike="noStrike" cap="none">
                <a:solidFill>
                  <a:srgbClr val="000000"/>
                </a:solidFill>
              </a:rPr>
              <a:t>60</a:t>
            </a:fld>
            <a:endParaRPr sz="1200" b="0" i="0" u="none" strike="noStrike" cap="non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17195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Google Shape;2061;p10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2" name="Google Shape;2062;p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92496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" name="Google Shape;2078;p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79" name="Google Shape;2079;p1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El Fondo de convergencia planteado es una plataforma colaborativa.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En la propuesta dice: “El fondo de convergencia y articulación de fuentes de financiación, funcionará en el marco de la alianza biocuenca, quien se encargará de generar la dinámica requerida para su funcionamiento”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Corponor y algunos municipios plantearon un Fondo de convergencia, que también se puede considerar como una plataforma colaborativa. En la propuesta de Corponor dice: “El fondo de convergencia y articulación de fuentes de financiación, funcionará en el marco de la alianza biocuenca, quien se encargará de generar la dinámica requerida para su funcionamiento”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/>
              <a:t>En este componente la concertación se concentra en que la comunidad decida si se trabaja en los fondos de agua existentes o en conformación o se plantea una plataforma colaborativa nueva. Para el caso de Norte de Santander es la alianza Biocuenca (ya funcionando) y para el caso de Santander el Fondo de Agua de Bucaramanga (en conformación).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0" name="Google Shape;2080;p1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Verdana"/>
              <a:buNone/>
              <a:tabLst/>
              <a:defRPr/>
            </a:pPr>
            <a:fld id="{00000000-1234-1234-1234-123412341234}" type="slidenum">
              <a:rPr kumimoji="0" lang="es-CO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Verdana"/>
                <a:buNone/>
                <a:tabLst/>
                <a:defRPr/>
              </a:pPr>
              <a:t>62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407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" name="Google Shape;2099;p10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0" name="Google Shape;2100;p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8" name="Google Shape;2108;p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9" name="Google Shape;2109;p10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0" name="Google Shape;2110;p10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64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" name="Google Shape;2130;p1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1" name="Google Shape;2131;p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3" name="Google Shape;2163;p113:notes"/>
          <p:cNvSpPr txBox="1"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endParaRPr/>
          </a:p>
        </p:txBody>
      </p:sp>
      <p:sp>
        <p:nvSpPr>
          <p:cNvPr id="2164" name="Google Shape;2164;p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2" name="Google Shape;2172;p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3" name="Google Shape;2173;p1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4" name="Google Shape;2174;p1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67</a:t>
            </a:fld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9" name="Google Shape;2189;p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0" name="Google Shape;2190;p1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1" name="Google Shape;2191;p1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68</a:t>
            </a:fld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3" name="Google Shape;2213;p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14" name="Google Shape;2214;p1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5" name="Google Shape;2215;p1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69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1" name="Google Shape;2241;p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2" name="Google Shape;2242;p1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3" name="Google Shape;2243;p1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70</a:t>
            </a:fld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0" name="Google Shape;2270;p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1" name="Google Shape;2271;p1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2" name="Google Shape;2272;p1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71</a:t>
            </a:fld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9" name="Google Shape;2299;p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0" name="Google Shape;2300;p1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1" name="Google Shape;2301;p1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72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8" name="Google Shape;2328;p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9" name="Google Shape;2329;p1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0" name="Google Shape;2330;p1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73</a:t>
            </a:fld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3" name="Google Shape;2353;p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54" name="Google Shape;2354;p1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5" name="Google Shape;2355;p1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74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0" name="Google Shape;2370;p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1" name="Google Shape;2371;p1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2" name="Google Shape;2372;p1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75</a:t>
            </a:fld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2" name="Google Shape;2432;p1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3" name="Google Shape;2433;p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45:notes"/>
          <p:cNvSpPr txBox="1">
            <a:spLocks noGrp="1"/>
          </p:cNvSpPr>
          <p:nvPr>
            <p:ph type="body" idx="1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endParaRPr/>
          </a:p>
        </p:txBody>
      </p:sp>
      <p:sp>
        <p:nvSpPr>
          <p:cNvPr id="843" name="Google Shape;84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0" name="Google Shape;850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443072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8" name="Google Shape;858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15679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7D11099A-1DB3-72CC-3C9C-C53DCD9F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1ef932b166a_0_785:notes">
            <a:extLst>
              <a:ext uri="{FF2B5EF4-FFF2-40B4-BE49-F238E27FC236}">
                <a16:creationId xmlns:a16="http://schemas.microsoft.com/office/drawing/2014/main" id="{4112DB86-6DD5-D9CA-C1F8-3879CC20FD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1ef932b166a_0_785:notes">
            <a:extLst>
              <a:ext uri="{FF2B5EF4-FFF2-40B4-BE49-F238E27FC236}">
                <a16:creationId xmlns:a16="http://schemas.microsoft.com/office/drawing/2014/main" id="{0381B694-E7A0-2AB7-5AAA-5D182F348F0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5051322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9" name="Google Shape;959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473634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Google Shape;963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4" name="Google Shape;964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616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" name="Google Shape;973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390116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0" name="Google Shape;990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168473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7" name="Google Shape;1207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4101492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p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9" name="Google Shape;1269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4440013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9" name="Google Shape;1429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6058693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g4620f6ae49f2ee6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5" name="Google Shape;755;g4620f6ae49f2ee6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0" name="Google Shape;1440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Verdana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090826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" name="Google Shape;1593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4" name="Google Shape;1594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247569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Google Shape;1598;p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9" name="Google Shape;1599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418542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01060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9" name="Google Shape;58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672719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2" name="Google Shape;60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496459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78754482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6" name="Google Shape;656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101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0828680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Google Shape;66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874219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4" name="Google Shape;67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0217729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4" name="Google Shape;68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7905783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5" name="Google Shape;69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656469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70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210241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6" name="Google Shape;71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685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eño personalizado">
  <p:cSld name="Diseño personalizad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pic>
        <p:nvPicPr>
          <p:cNvPr id="19" name="Google Shape;19;p1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76573" y="2139929"/>
            <a:ext cx="2638853" cy="1783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4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4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98" name="Google Shape;98;p14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14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0" name="Google Shape;100;p14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1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4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 sz="3200"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4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12" name="Google Shape;112;p14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3" name="Google Shape;113;p1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4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Verdana"/>
              <a:buNone/>
              <a:defRPr sz="3200"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4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14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0" name="Google Shape;120;p1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4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6" name="Google Shape;126;p1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4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4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1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a de título">
  <p:cSld name="1_Diapositiva de título 2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1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50"/>
          <p:cNvSpPr txBox="1"/>
          <p:nvPr/>
        </p:nvSpPr>
        <p:spPr>
          <a:xfrm>
            <a:off x="4966524" y="6639446"/>
            <a:ext cx="2258952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1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www.minambiente.gov.co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546D40A-96B8-D561-0EFF-E423FA89EF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313BFB8C-7C89-7EF4-B485-960E5A2254D0}"/>
              </a:ext>
            </a:extLst>
          </p:cNvPr>
          <p:cNvSpPr txBox="1"/>
          <p:nvPr/>
        </p:nvSpPr>
        <p:spPr>
          <a:xfrm>
            <a:off x="5139649" y="6639447"/>
            <a:ext cx="19127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1682752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6573" y="2139929"/>
            <a:ext cx="2638853" cy="178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532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2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Verdana"/>
              <a:buNone/>
              <a:defRPr sz="6000"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2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3" name="Google Shape;23;p1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sp>
        <p:nvSpPr>
          <p:cNvPr id="26" name="Google Shape;26;p128"/>
          <p:cNvSpPr/>
          <p:nvPr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8738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22190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159440"/>
            <a:ext cx="693185" cy="46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9848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7898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159440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743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94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4740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6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703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07207" y="6251575"/>
            <a:ext cx="693185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6348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85108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940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2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Verdana"/>
              <a:buNone/>
              <a:defRPr sz="6000"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pic>
        <p:nvPicPr>
          <p:cNvPr id="33" name="Google Shape;33;p1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1607" y="159440"/>
            <a:ext cx="693185" cy="46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0364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15859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63454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69620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346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6731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4244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546D40A-96B8-D561-0EFF-E423FA89E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313BFB8C-7C89-7EF4-B485-960E5A2254D0}"/>
              </a:ext>
            </a:extLst>
          </p:cNvPr>
          <p:cNvSpPr txBox="1"/>
          <p:nvPr userDrawn="1"/>
        </p:nvSpPr>
        <p:spPr>
          <a:xfrm>
            <a:off x="5139648" y="6639446"/>
            <a:ext cx="19127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Helvetica" pitchFamily="2" charset="0"/>
              </a:rPr>
              <a:t>www.minambiente.gov.co</a:t>
            </a:r>
          </a:p>
        </p:txBody>
      </p:sp>
    </p:spTree>
    <p:extLst>
      <p:ext uri="{BB962C8B-B14F-4D97-AF65-F5344CB8AC3E}">
        <p14:creationId xmlns:p14="http://schemas.microsoft.com/office/powerpoint/2010/main" val="22118331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35"/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  <a:defRPr sz="60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135"/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135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135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135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066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Solo el título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36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36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36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136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9748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sp>
        <p:nvSpPr>
          <p:cNvPr id="40" name="Google Shape;40;p130"/>
          <p:cNvSpPr/>
          <p:nvPr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51"/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  <a:defRPr sz="60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151"/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98989"/>
              </a:buClr>
              <a:buSzPts val="2400"/>
              <a:buNone/>
              <a:defRPr sz="2400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0" name="Google Shape;160;p151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151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151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494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52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5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152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52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152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492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53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153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5181603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153"/>
          <p:cNvSpPr txBox="1">
            <a:spLocks noGrp="1"/>
          </p:cNvSpPr>
          <p:nvPr>
            <p:ph type="body" idx="2"/>
          </p:nvPr>
        </p:nvSpPr>
        <p:spPr>
          <a:xfrm>
            <a:off x="6172200" y="1825627"/>
            <a:ext cx="5181603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153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153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p153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861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54"/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154"/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154"/>
          <p:cNvSpPr txBox="1">
            <a:spLocks noGrp="1"/>
          </p:cNvSpPr>
          <p:nvPr>
            <p:ph type="body" idx="2"/>
          </p:nvPr>
        </p:nvSpPr>
        <p:spPr>
          <a:xfrm>
            <a:off x="839784" y="2505071"/>
            <a:ext cx="5157782" cy="3684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0" name="Google Shape;180;p154"/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 b="1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154"/>
          <p:cNvSpPr txBox="1">
            <a:spLocks noGrp="1"/>
          </p:cNvSpPr>
          <p:nvPr>
            <p:ph type="body" idx="4"/>
          </p:nvPr>
        </p:nvSpPr>
        <p:spPr>
          <a:xfrm>
            <a:off x="6172200" y="2505071"/>
            <a:ext cx="5183184" cy="3684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2" name="Google Shape;182;p154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154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54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078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55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55"/>
          <p:cNvSpPr txBox="1">
            <a:spLocks noGrp="1"/>
          </p:cNvSpPr>
          <p:nvPr>
            <p:ph type="body" idx="1"/>
          </p:nvPr>
        </p:nvSpPr>
        <p:spPr>
          <a:xfrm>
            <a:off x="5183184" y="987423"/>
            <a:ext cx="6172200" cy="487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155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9" name="Google Shape;189;p155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155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55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07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56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156"/>
          <p:cNvSpPr>
            <a:spLocks noGrp="1"/>
          </p:cNvSpPr>
          <p:nvPr>
            <p:ph type="pic" idx="2"/>
          </p:nvPr>
        </p:nvSpPr>
        <p:spPr>
          <a:xfrm>
            <a:off x="5183184" y="987423"/>
            <a:ext cx="6172200" cy="4873623"/>
          </a:xfrm>
          <a:prstGeom prst="rect">
            <a:avLst/>
          </a:prstGeom>
          <a:noFill/>
          <a:ln>
            <a:noFill/>
          </a:ln>
        </p:spPr>
      </p:sp>
      <p:sp>
        <p:nvSpPr>
          <p:cNvPr id="195" name="Google Shape;195;p156"/>
          <p:cNvSpPr txBox="1">
            <a:spLocks noGrp="1"/>
          </p:cNvSpPr>
          <p:nvPr>
            <p:ph type="body" idx="1"/>
          </p:nvPr>
        </p:nvSpPr>
        <p:spPr>
          <a:xfrm>
            <a:off x="839784" y="2057400"/>
            <a:ext cx="3932240" cy="3811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 sz="16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156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56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156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97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57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157"/>
          <p:cNvSpPr txBox="1">
            <a:spLocks noGrp="1"/>
          </p:cNvSpPr>
          <p:nvPr>
            <p:ph type="body" idx="1"/>
          </p:nvPr>
        </p:nvSpPr>
        <p:spPr>
          <a:xfrm rot="5400000">
            <a:off x="3920335" y="-1256505"/>
            <a:ext cx="4351336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2" name="Google Shape;202;p157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157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04" name="Google Shape;204;p157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74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58"/>
          <p:cNvSpPr txBox="1">
            <a:spLocks noGrp="1"/>
          </p:cNvSpPr>
          <p:nvPr>
            <p:ph type="title"/>
          </p:nvPr>
        </p:nvSpPr>
        <p:spPr>
          <a:xfrm rot="5400000">
            <a:off x="7133436" y="1956596"/>
            <a:ext cx="5811834" cy="2628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158"/>
          <p:cNvSpPr txBox="1">
            <a:spLocks noGrp="1"/>
          </p:cNvSpPr>
          <p:nvPr>
            <p:ph type="body" idx="1"/>
          </p:nvPr>
        </p:nvSpPr>
        <p:spPr>
          <a:xfrm rot="5400000">
            <a:off x="1799434" y="-596102"/>
            <a:ext cx="5811834" cy="7734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  <a:defRPr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8" name="Google Shape;208;p158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158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158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92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a de título">
  <p:cSld name="1_Diapositiva de título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Verdana"/>
              <a:buNone/>
              <a:defRPr sz="6000"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3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Verdana"/>
                <a:ea typeface="Verdana"/>
                <a:cs typeface="Verdana"/>
                <a:sym typeface="Verdan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5" name="Google Shape;45;p1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sp>
        <p:nvSpPr>
          <p:cNvPr id="48" name="Google Shape;48;p132"/>
          <p:cNvSpPr/>
          <p:nvPr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93BB5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>
  <p:cSld name="Encabezado de secció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Verdana"/>
              <a:buNone/>
              <a:defRPr sz="6000"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pic>
        <p:nvPicPr>
          <p:cNvPr id="55" name="Google Shape;55;p1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749407" y="159440"/>
            <a:ext cx="693185" cy="469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Encabezado de sección">
  <p:cSld name="4_Encabezado de secció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Verdana"/>
              <a:buNone/>
              <a:defRPr sz="6000"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4" name="Google Shape;84;p1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  <p:pic>
        <p:nvPicPr>
          <p:cNvPr id="87" name="Google Shape;87;p1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1607" y="6251575"/>
            <a:ext cx="693185" cy="469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image" Target="../media/image11.jpeg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Verdana"/>
              <a:buNone/>
              <a:defRPr sz="4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2" name="Google Shape;12;p1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3" name="Google Shape;13;p1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4/07/2026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5986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34"/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sz="4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" name="Google Shape;141;p134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2" name="Google Shape;142;p134"/>
          <p:cNvSpPr txBox="1">
            <a:spLocks noGrp="1"/>
          </p:cNvSpPr>
          <p:nvPr>
            <p:ph type="dt" idx="10"/>
          </p:nvPr>
        </p:nvSpPr>
        <p:spPr>
          <a:xfrm>
            <a:off x="8382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3" name="Google Shape;143;p134"/>
          <p:cNvSpPr txBox="1">
            <a:spLocks noGrp="1"/>
          </p:cNvSpPr>
          <p:nvPr>
            <p:ph type="ftr" idx="11"/>
          </p:nvPr>
        </p:nvSpPr>
        <p:spPr>
          <a:xfrm>
            <a:off x="4038603" y="6356351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4" name="Google Shape;144;p134"/>
          <p:cNvSpPr txBox="1">
            <a:spLocks noGrp="1"/>
          </p:cNvSpPr>
          <p:nvPr>
            <p:ph type="sldNum" idx="12"/>
          </p:nvPr>
        </p:nvSpPr>
        <p:spPr>
          <a:xfrm>
            <a:off x="8610603" y="6356351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Montserrat Medium"/>
              <a:buNone/>
              <a:defRPr sz="1200" b="0" i="0" u="none" strike="noStrike" cap="none">
                <a:solidFill>
                  <a:srgbClr val="898989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983029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5.emf"/><Relationship Id="rId4" Type="http://schemas.openxmlformats.org/officeDocument/2006/relationships/package" Target="../embeddings/Microsoft_Excel_Worksheet.xlsx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3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3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5" Type="http://schemas.openxmlformats.org/officeDocument/2006/relationships/image" Target="../media/image6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jpeg"/><Relationship Id="rId14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90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10" Type="http://schemas.openxmlformats.org/officeDocument/2006/relationships/image" Target="../media/image95.png"/><Relationship Id="rId4" Type="http://schemas.openxmlformats.org/officeDocument/2006/relationships/image" Target="../media/image91.png"/><Relationship Id="rId9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10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10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e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1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1.png"/><Relationship Id="rId4" Type="http://schemas.openxmlformats.org/officeDocument/2006/relationships/image" Target="../media/image14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3.png"/><Relationship Id="rId4" Type="http://schemas.openxmlformats.org/officeDocument/2006/relationships/image" Target="../media/image14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5.png"/><Relationship Id="rId4" Type="http://schemas.openxmlformats.org/officeDocument/2006/relationships/image" Target="../media/image14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0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13" Type="http://schemas.openxmlformats.org/officeDocument/2006/relationships/image" Target="../media/image168.png"/><Relationship Id="rId3" Type="http://schemas.openxmlformats.org/officeDocument/2006/relationships/image" Target="../media/image158.png"/><Relationship Id="rId7" Type="http://schemas.openxmlformats.org/officeDocument/2006/relationships/image" Target="../media/image162.png"/><Relationship Id="rId12" Type="http://schemas.openxmlformats.org/officeDocument/2006/relationships/image" Target="../media/image16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1.png"/><Relationship Id="rId11" Type="http://schemas.openxmlformats.org/officeDocument/2006/relationships/image" Target="../media/image166.png"/><Relationship Id="rId5" Type="http://schemas.openxmlformats.org/officeDocument/2006/relationships/image" Target="../media/image160.png"/><Relationship Id="rId10" Type="http://schemas.openxmlformats.org/officeDocument/2006/relationships/image" Target="../media/image165.png"/><Relationship Id="rId4" Type="http://schemas.openxmlformats.org/officeDocument/2006/relationships/image" Target="../media/image159.png"/><Relationship Id="rId9" Type="http://schemas.openxmlformats.org/officeDocument/2006/relationships/image" Target="../media/image164.png"/><Relationship Id="rId14" Type="http://schemas.openxmlformats.org/officeDocument/2006/relationships/image" Target="../media/image16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2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8.png"/><Relationship Id="rId4" Type="http://schemas.openxmlformats.org/officeDocument/2006/relationships/image" Target="../media/image177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7.png"/><Relationship Id="rId5" Type="http://schemas.openxmlformats.org/officeDocument/2006/relationships/image" Target="../media/image186.png"/><Relationship Id="rId4" Type="http://schemas.openxmlformats.org/officeDocument/2006/relationships/image" Target="../media/image185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jpeg"/><Relationship Id="rId7" Type="http://schemas.openxmlformats.org/officeDocument/2006/relationships/image" Target="../media/image194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3.jpeg"/><Relationship Id="rId5" Type="http://schemas.openxmlformats.org/officeDocument/2006/relationships/image" Target="../media/image192.jpeg"/><Relationship Id="rId4" Type="http://schemas.openxmlformats.org/officeDocument/2006/relationships/image" Target="../media/image19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11" Type="http://schemas.openxmlformats.org/officeDocument/2006/relationships/image" Target="../media/image34.png"/><Relationship Id="rId5" Type="http://schemas.openxmlformats.org/officeDocument/2006/relationships/image" Target="../media/image28.jpe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9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1.png"/><Relationship Id="rId5" Type="http://schemas.openxmlformats.org/officeDocument/2006/relationships/image" Target="../media/image200.png"/><Relationship Id="rId4" Type="http://schemas.openxmlformats.org/officeDocument/2006/relationships/image" Target="../media/image199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4.png"/><Relationship Id="rId4" Type="http://schemas.openxmlformats.org/officeDocument/2006/relationships/image" Target="../media/image20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1.jpeg"/><Relationship Id="rId13" Type="http://schemas.openxmlformats.org/officeDocument/2006/relationships/image" Target="../media/image216.jpeg"/><Relationship Id="rId3" Type="http://schemas.openxmlformats.org/officeDocument/2006/relationships/image" Target="../media/image206.png"/><Relationship Id="rId7" Type="http://schemas.openxmlformats.org/officeDocument/2006/relationships/image" Target="../media/image210.png"/><Relationship Id="rId12" Type="http://schemas.openxmlformats.org/officeDocument/2006/relationships/image" Target="../media/image21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9.jpeg"/><Relationship Id="rId11" Type="http://schemas.openxmlformats.org/officeDocument/2006/relationships/image" Target="../media/image214.jpeg"/><Relationship Id="rId5" Type="http://schemas.openxmlformats.org/officeDocument/2006/relationships/image" Target="../media/image208.jpeg"/><Relationship Id="rId10" Type="http://schemas.openxmlformats.org/officeDocument/2006/relationships/image" Target="../media/image213.png"/><Relationship Id="rId4" Type="http://schemas.openxmlformats.org/officeDocument/2006/relationships/image" Target="../media/image207.jpeg"/><Relationship Id="rId9" Type="http://schemas.openxmlformats.org/officeDocument/2006/relationships/image" Target="../media/image212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18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9"/>
          <p:cNvSpPr txBox="1"/>
          <p:nvPr/>
        </p:nvSpPr>
        <p:spPr>
          <a:xfrm>
            <a:off x="980526" y="818866"/>
            <a:ext cx="992614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 remitió la invitación a todas las entidades para su participación en el espacio.</a:t>
            </a: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8" name="Google Shape;338;p9"/>
          <p:cNvSpPr txBox="1"/>
          <p:nvPr/>
        </p:nvSpPr>
        <p:spPr>
          <a:xfrm>
            <a:off x="0" y="335865"/>
            <a:ext cx="12192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Convocatoria Ciudad de Bucaramanga</a:t>
            </a:r>
            <a:endParaRPr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ACA144F-6845-E9E0-3A60-959EAECD1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6789" y="1633727"/>
            <a:ext cx="2838017" cy="334592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FA0CC5A-533C-04B8-F46F-5F7CF76411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3855" y="1304614"/>
            <a:ext cx="2717194" cy="2531547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4E93C2E-833C-6D0E-C5E7-13AA4463B3D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744"/>
          <a:stretch>
            <a:fillRect/>
          </a:stretch>
        </p:blipFill>
        <p:spPr>
          <a:xfrm>
            <a:off x="9263855" y="4030360"/>
            <a:ext cx="2863851" cy="266224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05636E63-5FBB-28C2-BDD9-CE79ECD23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577" y="3322410"/>
            <a:ext cx="2322054" cy="303398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BA93D148-30FB-63B6-3808-A9387FD7F8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268" y="972754"/>
            <a:ext cx="2030115" cy="224012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B5A31F6-4209-30D9-5F18-88715A8D27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4069" y="1302430"/>
            <a:ext cx="4379233" cy="5348968"/>
          </a:xfrm>
          <a:prstGeom prst="rect">
            <a:avLst/>
          </a:prstGeom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3" name="Google Shape;613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45933" y="1728845"/>
            <a:ext cx="3320485" cy="4696880"/>
          </a:xfrm>
          <a:prstGeom prst="rect">
            <a:avLst/>
          </a:prstGeom>
          <a:noFill/>
          <a:ln w="12700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  <p:sp>
        <p:nvSpPr>
          <p:cNvPr id="614" name="Google Shape;614;p25"/>
          <p:cNvSpPr/>
          <p:nvPr/>
        </p:nvSpPr>
        <p:spPr>
          <a:xfrm>
            <a:off x="994018" y="760175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  <p:grpSp>
        <p:nvGrpSpPr>
          <p:cNvPr id="615" name="Google Shape;615;p25"/>
          <p:cNvGrpSpPr/>
          <p:nvPr/>
        </p:nvGrpSpPr>
        <p:grpSpPr>
          <a:xfrm>
            <a:off x="370814" y="3525614"/>
            <a:ext cx="1405650" cy="2232643"/>
            <a:chOff x="3884716" y="3817990"/>
            <a:chExt cx="1405651" cy="2232640"/>
          </a:xfrm>
        </p:grpSpPr>
        <p:sp>
          <p:nvSpPr>
            <p:cNvPr id="616" name="Google Shape;616;p25"/>
            <p:cNvSpPr/>
            <p:nvPr/>
          </p:nvSpPr>
          <p:spPr>
            <a:xfrm>
              <a:off x="4156015" y="5912864"/>
              <a:ext cx="68808" cy="36467"/>
            </a:xfrm>
            <a:custGeom>
              <a:avLst/>
              <a:gdLst/>
              <a:ahLst/>
              <a:cxnLst/>
              <a:rect l="l" t="t" r="r" b="b"/>
              <a:pathLst>
                <a:path w="12" h="6" extrusionOk="0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17" name="Google Shape;617;p25"/>
            <p:cNvSpPr/>
            <p:nvPr/>
          </p:nvSpPr>
          <p:spPr>
            <a:xfrm>
              <a:off x="4150117" y="5949330"/>
              <a:ext cx="51115" cy="36467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18" name="Google Shape;618;p25"/>
            <p:cNvSpPr/>
            <p:nvPr/>
          </p:nvSpPr>
          <p:spPr>
            <a:xfrm>
              <a:off x="4144221" y="5902734"/>
              <a:ext cx="45216" cy="28364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19" name="Google Shape;619;p25"/>
            <p:cNvSpPr/>
            <p:nvPr/>
          </p:nvSpPr>
          <p:spPr>
            <a:xfrm>
              <a:off x="4120628" y="5925020"/>
              <a:ext cx="47182" cy="30391"/>
            </a:xfrm>
            <a:custGeom>
              <a:avLst/>
              <a:gdLst/>
              <a:ahLst/>
              <a:cxnLst/>
              <a:rect l="l" t="t" r="r" b="b"/>
              <a:pathLst>
                <a:path w="8" h="5" extrusionOk="0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0" name="Google Shape;620;p25"/>
            <p:cNvSpPr/>
            <p:nvPr/>
          </p:nvSpPr>
          <p:spPr>
            <a:xfrm>
              <a:off x="4108833" y="5884498"/>
              <a:ext cx="17693" cy="18233"/>
            </a:xfrm>
            <a:custGeom>
              <a:avLst/>
              <a:gdLst/>
              <a:ahLst/>
              <a:cxnLst/>
              <a:rect l="l" t="t" r="r" b="b"/>
              <a:pathLst>
                <a:path w="3" h="3" extrusionOk="0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1" name="Google Shape;621;p25"/>
            <p:cNvSpPr/>
            <p:nvPr/>
          </p:nvSpPr>
          <p:spPr>
            <a:xfrm>
              <a:off x="4108833" y="5835875"/>
              <a:ext cx="41285" cy="42545"/>
            </a:xfrm>
            <a:custGeom>
              <a:avLst/>
              <a:gdLst/>
              <a:ahLst/>
              <a:cxnLst/>
              <a:rect l="l" t="t" r="r" b="b"/>
              <a:pathLst>
                <a:path w="7" h="7" extrusionOk="0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2" name="Google Shape;622;p25"/>
            <p:cNvSpPr/>
            <p:nvPr/>
          </p:nvSpPr>
          <p:spPr>
            <a:xfrm>
              <a:off x="4102934" y="5758888"/>
              <a:ext cx="29488" cy="64830"/>
            </a:xfrm>
            <a:custGeom>
              <a:avLst/>
              <a:gdLst/>
              <a:ahLst/>
              <a:cxnLst/>
              <a:rect l="l" t="t" r="r" b="b"/>
              <a:pathLst>
                <a:path w="5" h="11" extrusionOk="0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3" name="Google Shape;623;p25"/>
            <p:cNvSpPr/>
            <p:nvPr/>
          </p:nvSpPr>
          <p:spPr>
            <a:xfrm>
              <a:off x="4097037" y="5811563"/>
              <a:ext cx="17693" cy="36467"/>
            </a:xfrm>
            <a:custGeom>
              <a:avLst/>
              <a:gdLst/>
              <a:ahLst/>
              <a:cxnLst/>
              <a:rect l="l" t="t" r="r" b="b"/>
              <a:pathLst>
                <a:path w="3" h="6" extrusionOk="0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4" name="Google Shape;624;p25"/>
            <p:cNvSpPr/>
            <p:nvPr/>
          </p:nvSpPr>
          <p:spPr>
            <a:xfrm>
              <a:off x="4097037" y="5734576"/>
              <a:ext cx="29488" cy="42545"/>
            </a:xfrm>
            <a:custGeom>
              <a:avLst/>
              <a:gdLst/>
              <a:ahLst/>
              <a:cxnLst/>
              <a:rect l="l" t="t" r="r" b="b"/>
              <a:pathLst>
                <a:path w="5" h="7" extrusionOk="0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5" name="Google Shape;625;p25"/>
            <p:cNvSpPr/>
            <p:nvPr/>
          </p:nvSpPr>
          <p:spPr>
            <a:xfrm>
              <a:off x="4126527" y="5617068"/>
              <a:ext cx="29488" cy="28364"/>
            </a:xfrm>
            <a:custGeom>
              <a:avLst/>
              <a:gdLst/>
              <a:ahLst/>
              <a:cxnLst/>
              <a:rect l="l" t="t" r="r" b="b"/>
              <a:pathLst>
                <a:path w="5" h="5" extrusionOk="0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6" name="Google Shape;626;p25"/>
            <p:cNvSpPr/>
            <p:nvPr/>
          </p:nvSpPr>
          <p:spPr>
            <a:xfrm>
              <a:off x="4132425" y="5509692"/>
              <a:ext cx="35386" cy="64830"/>
            </a:xfrm>
            <a:custGeom>
              <a:avLst/>
              <a:gdLst/>
              <a:ahLst/>
              <a:cxnLst/>
              <a:rect l="l" t="t" r="r" b="b"/>
              <a:pathLst>
                <a:path w="6" h="11" extrusionOk="0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7" name="Google Shape;627;p25"/>
            <p:cNvSpPr/>
            <p:nvPr/>
          </p:nvSpPr>
          <p:spPr>
            <a:xfrm>
              <a:off x="4248415" y="3824067"/>
              <a:ext cx="27523" cy="24312"/>
            </a:xfrm>
            <a:custGeom>
              <a:avLst/>
              <a:gdLst/>
              <a:ahLst/>
              <a:cxnLst/>
              <a:rect l="l" t="t" r="r" b="b"/>
              <a:pathLst>
                <a:path w="5" h="4" extrusionOk="0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8" name="Google Shape;628;p25"/>
            <p:cNvSpPr/>
            <p:nvPr/>
          </p:nvSpPr>
          <p:spPr>
            <a:xfrm>
              <a:off x="4496124" y="3860535"/>
              <a:ext cx="33421" cy="46599"/>
            </a:xfrm>
            <a:custGeom>
              <a:avLst/>
              <a:gdLst/>
              <a:ahLst/>
              <a:cxnLst/>
              <a:rect l="l" t="t" r="r" b="b"/>
              <a:pathLst>
                <a:path w="6" h="8" extrusionOk="0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29" name="Google Shape;629;p25"/>
            <p:cNvSpPr/>
            <p:nvPr/>
          </p:nvSpPr>
          <p:spPr>
            <a:xfrm>
              <a:off x="4812643" y="4182668"/>
              <a:ext cx="80604" cy="76987"/>
            </a:xfrm>
            <a:custGeom>
              <a:avLst/>
              <a:gdLst/>
              <a:ahLst/>
              <a:cxnLst/>
              <a:rect l="l" t="t" r="r" b="b"/>
              <a:pathLst>
                <a:path w="14" h="13" extrusionOk="0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0" name="Google Shape;630;p25"/>
            <p:cNvSpPr/>
            <p:nvPr/>
          </p:nvSpPr>
          <p:spPr>
            <a:xfrm>
              <a:off x="4771356" y="5122727"/>
              <a:ext cx="58978" cy="52677"/>
            </a:xfrm>
            <a:custGeom>
              <a:avLst/>
              <a:gdLst/>
              <a:ahLst/>
              <a:cxnLst/>
              <a:rect l="l" t="t" r="r" b="b"/>
              <a:pathLst>
                <a:path w="10" h="9" extrusionOk="0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1" name="Google Shape;631;p25"/>
            <p:cNvSpPr/>
            <p:nvPr/>
          </p:nvSpPr>
          <p:spPr>
            <a:xfrm>
              <a:off x="4293631" y="5925017"/>
              <a:ext cx="104196" cy="95222"/>
            </a:xfrm>
            <a:custGeom>
              <a:avLst/>
              <a:gdLst/>
              <a:ahLst/>
              <a:cxnLst/>
              <a:rect l="l" t="t" r="r" b="b"/>
              <a:pathLst>
                <a:path w="18" h="16" extrusionOk="0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2" name="Google Shape;632;p25"/>
            <p:cNvSpPr/>
            <p:nvPr/>
          </p:nvSpPr>
          <p:spPr>
            <a:xfrm>
              <a:off x="4183540" y="5912864"/>
              <a:ext cx="173004" cy="137766"/>
            </a:xfrm>
            <a:custGeom>
              <a:avLst/>
              <a:gdLst/>
              <a:ahLst/>
              <a:cxnLst/>
              <a:rect l="l" t="t" r="r" b="b"/>
              <a:pathLst>
                <a:path w="30" h="23" extrusionOk="0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3" name="Google Shape;633;p25"/>
            <p:cNvSpPr/>
            <p:nvPr/>
          </p:nvSpPr>
          <p:spPr>
            <a:xfrm>
              <a:off x="4156015" y="3848378"/>
              <a:ext cx="438408" cy="328209"/>
            </a:xfrm>
            <a:custGeom>
              <a:avLst/>
              <a:gdLst/>
              <a:ahLst/>
              <a:cxnLst/>
              <a:rect l="l" t="t" r="r" b="b"/>
              <a:pathLst>
                <a:path w="76" h="55" extrusionOk="0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4" name="Google Shape;634;p25"/>
            <p:cNvSpPr/>
            <p:nvPr/>
          </p:nvSpPr>
          <p:spPr>
            <a:xfrm>
              <a:off x="4507920" y="3937522"/>
              <a:ext cx="149410" cy="226911"/>
            </a:xfrm>
            <a:custGeom>
              <a:avLst/>
              <a:gdLst/>
              <a:ahLst/>
              <a:cxnLst/>
              <a:rect l="l" t="t" r="r" b="b"/>
              <a:pathLst>
                <a:path w="26" h="38" extrusionOk="0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5" name="Google Shape;635;p25"/>
            <p:cNvSpPr/>
            <p:nvPr/>
          </p:nvSpPr>
          <p:spPr>
            <a:xfrm>
              <a:off x="4604251" y="4008432"/>
              <a:ext cx="127786" cy="137766"/>
            </a:xfrm>
            <a:custGeom>
              <a:avLst/>
              <a:gdLst/>
              <a:ahLst/>
              <a:cxnLst/>
              <a:rect l="l" t="t" r="r" b="b"/>
              <a:pathLst>
                <a:path w="22" h="23" extrusionOk="0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6" name="Google Shape;636;p25"/>
            <p:cNvSpPr/>
            <p:nvPr/>
          </p:nvSpPr>
          <p:spPr>
            <a:xfrm>
              <a:off x="4708446" y="4020589"/>
              <a:ext cx="92400" cy="107379"/>
            </a:xfrm>
            <a:custGeom>
              <a:avLst/>
              <a:gdLst/>
              <a:ahLst/>
              <a:cxnLst/>
              <a:rect l="l" t="t" r="r" b="b"/>
              <a:pathLst>
                <a:path w="16" h="18" extrusionOk="0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7" name="Google Shape;637;p25"/>
            <p:cNvSpPr/>
            <p:nvPr/>
          </p:nvSpPr>
          <p:spPr>
            <a:xfrm>
              <a:off x="3884716" y="3817990"/>
              <a:ext cx="465931" cy="500421"/>
            </a:xfrm>
            <a:custGeom>
              <a:avLst/>
              <a:gdLst/>
              <a:ahLst/>
              <a:cxnLst/>
              <a:rect l="l" t="t" r="r" b="b"/>
              <a:pathLst>
                <a:path w="81" h="84" extrusionOk="0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solidFill>
              <a:srgbClr val="A4C86C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8" name="Google Shape;638;p25"/>
            <p:cNvSpPr/>
            <p:nvPr/>
          </p:nvSpPr>
          <p:spPr>
            <a:xfrm>
              <a:off x="3947625" y="4152277"/>
              <a:ext cx="161207" cy="196523"/>
            </a:xfrm>
            <a:custGeom>
              <a:avLst/>
              <a:gdLst/>
              <a:ahLst/>
              <a:cxnLst/>
              <a:rect l="l" t="t" r="r" b="b"/>
              <a:pathLst>
                <a:path w="28" h="33" extrusionOk="0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39" name="Google Shape;639;p25"/>
            <p:cNvSpPr/>
            <p:nvPr/>
          </p:nvSpPr>
          <p:spPr>
            <a:xfrm>
              <a:off x="3929932" y="4188746"/>
              <a:ext cx="369599" cy="565252"/>
            </a:xfrm>
            <a:custGeom>
              <a:avLst/>
              <a:gdLst/>
              <a:ahLst/>
              <a:cxnLst/>
              <a:rect l="l" t="t" r="r" b="b"/>
              <a:pathLst>
                <a:path w="64" h="95" extrusionOk="0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40" name="Google Shape;640;p25"/>
            <p:cNvSpPr/>
            <p:nvPr/>
          </p:nvSpPr>
          <p:spPr>
            <a:xfrm>
              <a:off x="4093106" y="4717529"/>
              <a:ext cx="251641" cy="1262193"/>
            </a:xfrm>
            <a:custGeom>
              <a:avLst/>
              <a:gdLst/>
              <a:ahLst/>
              <a:cxnLst/>
              <a:rect l="l" t="t" r="r" b="b"/>
              <a:pathLst>
                <a:path w="44" h="212" extrusionOk="0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41" name="Google Shape;641;p25"/>
            <p:cNvSpPr/>
            <p:nvPr/>
          </p:nvSpPr>
          <p:spPr>
            <a:xfrm>
              <a:off x="4264142" y="4474410"/>
              <a:ext cx="369599" cy="415328"/>
            </a:xfrm>
            <a:custGeom>
              <a:avLst/>
              <a:gdLst/>
              <a:ahLst/>
              <a:cxnLst/>
              <a:rect l="l" t="t" r="r" b="b"/>
              <a:pathLst>
                <a:path w="64" h="70" extrusionOk="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42" name="Google Shape;642;p25"/>
            <p:cNvSpPr/>
            <p:nvPr/>
          </p:nvSpPr>
          <p:spPr>
            <a:xfrm>
              <a:off x="4472533" y="4770203"/>
              <a:ext cx="259505" cy="263378"/>
            </a:xfrm>
            <a:custGeom>
              <a:avLst/>
              <a:gdLst/>
              <a:ahLst/>
              <a:cxnLst/>
              <a:rect l="l" t="t" r="r" b="b"/>
              <a:pathLst>
                <a:path w="45" h="44" extrusionOk="0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43" name="Google Shape;643;p25"/>
            <p:cNvSpPr/>
            <p:nvPr/>
          </p:nvSpPr>
          <p:spPr>
            <a:xfrm>
              <a:off x="4144221" y="4038821"/>
              <a:ext cx="1146146" cy="1197361"/>
            </a:xfrm>
            <a:custGeom>
              <a:avLst/>
              <a:gdLst/>
              <a:ahLst/>
              <a:cxnLst/>
              <a:rect l="l" t="t" r="r" b="b"/>
              <a:pathLst>
                <a:path w="199" h="201" extrusionOk="0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44" name="Google Shape;644;p25"/>
            <p:cNvSpPr/>
            <p:nvPr/>
          </p:nvSpPr>
          <p:spPr>
            <a:xfrm>
              <a:off x="4588524" y="5110571"/>
              <a:ext cx="155310" cy="166132"/>
            </a:xfrm>
            <a:custGeom>
              <a:avLst/>
              <a:gdLst/>
              <a:ahLst/>
              <a:cxnLst/>
              <a:rect l="l" t="t" r="r" b="b"/>
              <a:pathLst>
                <a:path w="27" h="28" extrusionOk="0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645" name="Google Shape;645;p25"/>
            <p:cNvSpPr/>
            <p:nvPr/>
          </p:nvSpPr>
          <p:spPr>
            <a:xfrm>
              <a:off x="4144221" y="4849218"/>
              <a:ext cx="593715" cy="1063645"/>
            </a:xfrm>
            <a:custGeom>
              <a:avLst/>
              <a:gdLst/>
              <a:ahLst/>
              <a:cxnLst/>
              <a:rect l="l" t="t" r="r" b="b"/>
              <a:pathLst>
                <a:path w="103" h="179" extrusionOk="0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solidFill>
              <a:srgbClr val="F66226"/>
            </a:solidFill>
            <a:ln w="952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646" name="Google Shape;646;p25"/>
          <p:cNvGrpSpPr/>
          <p:nvPr/>
        </p:nvGrpSpPr>
        <p:grpSpPr>
          <a:xfrm>
            <a:off x="510185" y="2838803"/>
            <a:ext cx="270039" cy="935998"/>
            <a:chOff x="320417" y="1669295"/>
            <a:chExt cx="244705" cy="1115479"/>
          </a:xfrm>
        </p:grpSpPr>
        <p:sp>
          <p:nvSpPr>
            <p:cNvPr id="647" name="Google Shape;647;p25"/>
            <p:cNvSpPr/>
            <p:nvPr/>
          </p:nvSpPr>
          <p:spPr>
            <a:xfrm>
              <a:off x="320417" y="1669295"/>
              <a:ext cx="244705" cy="444208"/>
            </a:xfrm>
            <a:custGeom>
              <a:avLst/>
              <a:gdLst/>
              <a:ahLst/>
              <a:cxnLst/>
              <a:rect l="l" t="t" r="r" b="b"/>
              <a:pathLst>
                <a:path w="2520" h="3439" extrusionOk="0">
                  <a:moveTo>
                    <a:pt x="1260" y="1982"/>
                  </a:moveTo>
                  <a:lnTo>
                    <a:pt x="1260" y="1982"/>
                  </a:lnTo>
                  <a:cubicBezTo>
                    <a:pt x="831" y="1982"/>
                    <a:pt x="485" y="1635"/>
                    <a:pt x="485" y="1208"/>
                  </a:cubicBezTo>
                  <a:lnTo>
                    <a:pt x="485" y="1208"/>
                  </a:lnTo>
                  <a:cubicBezTo>
                    <a:pt x="485" y="780"/>
                    <a:pt x="831" y="433"/>
                    <a:pt x="1260" y="433"/>
                  </a:cubicBezTo>
                  <a:lnTo>
                    <a:pt x="1260" y="433"/>
                  </a:lnTo>
                  <a:cubicBezTo>
                    <a:pt x="1687" y="433"/>
                    <a:pt x="2034" y="780"/>
                    <a:pt x="2034" y="1208"/>
                  </a:cubicBezTo>
                  <a:lnTo>
                    <a:pt x="2034" y="1208"/>
                  </a:lnTo>
                  <a:cubicBezTo>
                    <a:pt x="2034" y="1635"/>
                    <a:pt x="1687" y="1982"/>
                    <a:pt x="1260" y="1982"/>
                  </a:cubicBezTo>
                  <a:close/>
                  <a:moveTo>
                    <a:pt x="1260" y="0"/>
                  </a:moveTo>
                  <a:lnTo>
                    <a:pt x="1260" y="0"/>
                  </a:lnTo>
                  <a:cubicBezTo>
                    <a:pt x="564" y="0"/>
                    <a:pt x="0" y="564"/>
                    <a:pt x="0" y="1259"/>
                  </a:cubicBezTo>
                  <a:lnTo>
                    <a:pt x="0" y="1259"/>
                  </a:lnTo>
                  <a:cubicBezTo>
                    <a:pt x="0" y="2003"/>
                    <a:pt x="1260" y="3438"/>
                    <a:pt x="1260" y="3438"/>
                  </a:cubicBezTo>
                  <a:lnTo>
                    <a:pt x="1260" y="3438"/>
                  </a:lnTo>
                  <a:cubicBezTo>
                    <a:pt x="1260" y="3438"/>
                    <a:pt x="2519" y="2058"/>
                    <a:pt x="2519" y="1259"/>
                  </a:cubicBezTo>
                  <a:lnTo>
                    <a:pt x="2519" y="1259"/>
                  </a:lnTo>
                  <a:cubicBezTo>
                    <a:pt x="2519" y="564"/>
                    <a:pt x="1955" y="0"/>
                    <a:pt x="1260" y="0"/>
                  </a:cubicBezTo>
                  <a:close/>
                </a:path>
              </a:pathLst>
            </a:custGeom>
            <a:solidFill>
              <a:srgbClr val="FFBB4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>
                <a:solidFill>
                  <a:srgbClr val="AAAAAA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cxnSp>
          <p:nvCxnSpPr>
            <p:cNvPr id="648" name="Google Shape;648;p25"/>
            <p:cNvCxnSpPr>
              <a:stCxn id="647" idx="13"/>
            </p:cNvCxnSpPr>
            <p:nvPr/>
          </p:nvCxnSpPr>
          <p:spPr>
            <a:xfrm flipH="1">
              <a:off x="434971" y="2113374"/>
              <a:ext cx="7800" cy="671400"/>
            </a:xfrm>
            <a:prstGeom prst="straightConnector1">
              <a:avLst/>
            </a:prstGeom>
            <a:noFill/>
            <a:ln w="38100" cap="rnd" cmpd="sng">
              <a:solidFill>
                <a:srgbClr val="FFBB40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650" name="Google Shape;650;p25"/>
          <p:cNvSpPr txBox="1"/>
          <p:nvPr/>
        </p:nvSpPr>
        <p:spPr>
          <a:xfrm>
            <a:off x="5550039" y="3778593"/>
            <a:ext cx="6271147" cy="224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 Sentencia 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T-361 </a:t>
            </a: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 2017, indica: </a:t>
            </a:r>
            <a:endParaRPr sz="200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Valida el modelo de</a:t>
            </a:r>
            <a:r>
              <a:rPr lang="es-CO" sz="20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ZTBP</a:t>
            </a: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del </a:t>
            </a:r>
            <a:r>
              <a:rPr lang="es-CO" sz="2000" b="1" err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IAvH</a:t>
            </a:r>
            <a:endParaRPr sz="200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Mayor protección </a:t>
            </a:r>
            <a:endParaRPr sz="200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 recibe la información en la fase de Consulta e Iniciativa, como establece la sentencia. </a:t>
            </a:r>
          </a:p>
        </p:txBody>
      </p:sp>
      <p:sp>
        <p:nvSpPr>
          <p:cNvPr id="651" name="Google Shape;651;p25"/>
          <p:cNvSpPr txBox="1"/>
          <p:nvPr/>
        </p:nvSpPr>
        <p:spPr>
          <a:xfrm>
            <a:off x="2989264" y="1156820"/>
            <a:ext cx="60944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000"/>
              <a:buFont typeface="Verdana"/>
              <a:buNone/>
            </a:pPr>
            <a:r>
              <a:rPr lang="es-CO" sz="2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sp>
        <p:nvSpPr>
          <p:cNvPr id="652" name="Google Shape;652;p25"/>
          <p:cNvSpPr/>
          <p:nvPr/>
        </p:nvSpPr>
        <p:spPr>
          <a:xfrm>
            <a:off x="579204" y="2133802"/>
            <a:ext cx="2491052" cy="629285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75000"/>
            </a:avLst>
          </a:prstGeom>
          <a:solidFill>
            <a:srgbClr val="FFBB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5" name="Google Shape;649;p25">
            <a:extLst>
              <a:ext uri="{FF2B5EF4-FFF2-40B4-BE49-F238E27FC236}">
                <a16:creationId xmlns:a16="http://schemas.microsoft.com/office/drawing/2014/main" id="{27475DF9-A472-902A-2470-6BE52F6D82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87151"/>
              </p:ext>
            </p:extLst>
          </p:nvPr>
        </p:nvGraphicFramePr>
        <p:xfrm>
          <a:off x="5582420" y="1756806"/>
          <a:ext cx="5528088" cy="2011667"/>
        </p:xfrm>
        <a:graphic>
          <a:graphicData uri="http://schemas.openxmlformats.org/drawingml/2006/table">
            <a:tbl>
              <a:tblPr>
                <a:noFill/>
                <a:tableStyleId>{A9CB0EA3-8DE6-4AAC-BCEA-3BD768B3A37B}</a:tableStyleId>
              </a:tblPr>
              <a:tblGrid>
                <a:gridCol w="3144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3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36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2000" b="1" u="none" strike="noStrik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Área de páramo </a:t>
                      </a:r>
                      <a:r>
                        <a:rPr lang="es-CO" sz="2000" b="1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​</a:t>
                      </a:r>
                      <a:endParaRPr sz="2000" b="1" i="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82100" marR="82100" marT="41050" marB="41050" anchor="b">
                    <a:solidFill>
                      <a:srgbClr val="C4E0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2000" b="1" u="none" strike="noStrik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hectáreas</a:t>
                      </a:r>
                      <a:endParaRPr sz="2000" b="1" i="0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82100" marR="82100" marT="41050" marB="41050" anchor="b">
                    <a:solidFill>
                      <a:srgbClr val="C4E0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717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2000" u="none" strike="noStrik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Área en año </a:t>
                      </a:r>
                      <a:r>
                        <a:rPr lang="es-CO" sz="2000" b="1" u="none" strike="noStrik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2019</a:t>
                      </a:r>
                      <a:r>
                        <a:rPr lang="es-CO" sz="2000" b="1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​</a:t>
                      </a:r>
                      <a:endParaRPr sz="2000" b="1" i="0">
                        <a:solidFill>
                          <a:schemeClr val="dk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82100" marR="82100" marT="41050" marB="4105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3200" b="1" u="none" strike="noStrike">
                          <a:solidFill>
                            <a:srgbClr val="A4C86C"/>
                          </a:solidFill>
                          <a:latin typeface="Verdana"/>
                          <a:ea typeface="Verdana"/>
                          <a:cs typeface="Verdana"/>
                        </a:rPr>
                        <a:t>138.417*</a:t>
                      </a:r>
                      <a:r>
                        <a:rPr lang="es-CO" sz="3200" b="1" dirty="0">
                          <a:solidFill>
                            <a:srgbClr val="A4C86C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​</a:t>
                      </a:r>
                      <a:endParaRPr sz="3200" b="1" i="0" dirty="0">
                        <a:solidFill>
                          <a:srgbClr val="A4C86C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82100" marR="82100" marT="41050" marB="4105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987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2000" u="none" strike="noStrike" dirty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​Aumenta el área total del páramo en </a:t>
                      </a:r>
                      <a:r>
                        <a:rPr lang="es-CO" sz="2000" b="1" u="none" strike="noStrike" dirty="0">
                          <a:latin typeface="Verdana"/>
                          <a:ea typeface="Verdana"/>
                          <a:cs typeface="Verdana"/>
                        </a:rPr>
                        <a:t>8.937</a:t>
                      </a:r>
                      <a:r>
                        <a:rPr lang="es-CO" sz="2000" u="none" strike="noStrike" dirty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 hectáreas </a:t>
                      </a:r>
                      <a:r>
                        <a:rPr lang="es-CO" sz="2000" b="1" u="none" strike="noStrike">
                          <a:latin typeface="Verdana"/>
                          <a:ea typeface="Verdana"/>
                          <a:cs typeface="Verdana"/>
                        </a:rPr>
                        <a:t>(6,9 %)</a:t>
                      </a:r>
                      <a:r>
                        <a:rPr lang="es-CO" sz="2000" b="1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​</a:t>
                      </a:r>
                      <a:r>
                        <a:rPr lang="es-CO" sz="2000" dirty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.</a:t>
                      </a:r>
                      <a:endParaRPr sz="2000" b="0" i="0" dirty="0">
                        <a:solidFill>
                          <a:schemeClr val="dk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82100" marR="82100" marT="41050" marB="4105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444BC90F-ECC4-55C9-FE20-1642190A628B}"/>
              </a:ext>
            </a:extLst>
          </p:cNvPr>
          <p:cNvSpPr txBox="1"/>
          <p:nvPr/>
        </p:nvSpPr>
        <p:spPr>
          <a:xfrm>
            <a:off x="5725886" y="6302829"/>
            <a:ext cx="6096000" cy="6771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 rtl="0"/>
            <a:r>
              <a:rPr lang="es-CO" sz="1200" b="0" i="0">
                <a:solidFill>
                  <a:schemeClr val="dk1"/>
                </a:solidFill>
                <a:latin typeface="Verdana"/>
                <a:ea typeface="Verdana"/>
                <a:cs typeface="Verdana"/>
              </a:rPr>
              <a:t>* </a:t>
            </a:r>
            <a:r>
              <a:rPr lang="es-CO" sz="1200" b="0" i="0">
                <a:solidFill>
                  <a:srgbClr val="000000"/>
                </a:solidFill>
                <a:latin typeface="Arial"/>
                <a:ea typeface="Arial"/>
                <a:cs typeface="Arial"/>
              </a:rPr>
              <a:t>El área presentada corresponde al cálculo obtenido utilizando el sistema de referencia oficial Origen Nacional.</a:t>
            </a:r>
          </a:p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0850650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26"/>
          <p:cNvSpPr/>
          <p:nvPr/>
        </p:nvSpPr>
        <p:spPr>
          <a:xfrm>
            <a:off x="4069426" y="922423"/>
            <a:ext cx="3505200" cy="495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59" name="Google Shape;659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5704" y="1293910"/>
            <a:ext cx="4423592" cy="5291135"/>
          </a:xfrm>
          <a:prstGeom prst="rect">
            <a:avLst/>
          </a:prstGeom>
          <a:noFill/>
          <a:ln w="12700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  <p:sp>
        <p:nvSpPr>
          <p:cNvPr id="660" name="Google Shape;660;p26"/>
          <p:cNvSpPr txBox="1"/>
          <p:nvPr/>
        </p:nvSpPr>
        <p:spPr>
          <a:xfrm>
            <a:off x="5822026" y="1814368"/>
            <a:ext cx="5962816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 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Z</a:t>
            </a: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ona de 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</a:t>
            </a: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ransición 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B</a:t>
            </a: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osque-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</a:t>
            </a: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áramo fue construida a partir de la combinación de los modelos de individuales de las formas de crecimiento arbustal y  de bosque. Se distribuyó entre los 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2800</a:t>
            </a: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y 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3400</a:t>
            </a: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m de altitud a lo largo del CPJSB con una amplitud entre 100 y 550m.</a:t>
            </a:r>
            <a:endParaRPr sz="20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61" name="Google Shape;661;p26"/>
          <p:cNvSpPr txBox="1"/>
          <p:nvPr/>
        </p:nvSpPr>
        <p:spPr>
          <a:xfrm>
            <a:off x="6014877" y="4774426"/>
            <a:ext cx="5430553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El Ministerio esta cumpliendo en el desarrollo de la propuesta solicita en la Sentencia </a:t>
            </a:r>
            <a:endParaRPr sz="2000" b="1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T-361 y la Ley 1930 de 2018.</a:t>
            </a:r>
            <a:endParaRPr sz="20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62" name="Google Shape;662;p26"/>
          <p:cNvSpPr/>
          <p:nvPr/>
        </p:nvSpPr>
        <p:spPr>
          <a:xfrm>
            <a:off x="994018" y="760175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  <p:sp>
        <p:nvSpPr>
          <p:cNvPr id="663" name="Google Shape;663;p26"/>
          <p:cNvSpPr txBox="1"/>
          <p:nvPr/>
        </p:nvSpPr>
        <p:spPr>
          <a:xfrm>
            <a:off x="2989264" y="1156820"/>
            <a:ext cx="60944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000"/>
              <a:buFont typeface="Verdana"/>
              <a:buNone/>
            </a:pPr>
            <a:r>
              <a:rPr lang="es-CO" sz="2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0073589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27"/>
          <p:cNvSpPr txBox="1"/>
          <p:nvPr/>
        </p:nvSpPr>
        <p:spPr>
          <a:xfrm>
            <a:off x="120761" y="2525413"/>
            <a:ext cx="6646459" cy="4093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Ley 1930 de 2018, </a:t>
            </a:r>
            <a:endParaRPr sz="2000" b="1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</a:pPr>
            <a:endParaRPr sz="2000" b="1" i="0" u="none" strike="noStrike" cap="none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800"/>
              <a:buFont typeface="Verdana"/>
              <a:buNone/>
            </a:pPr>
            <a:r>
              <a:rPr lang="es-CO" sz="2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ARTÍCULO 5. </a:t>
            </a:r>
            <a:r>
              <a:rPr lang="es-CO" sz="2000" b="1" i="1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Prohibiciones. El desarrollo de proyectos, obras o actividades en páramos estará sujeto a los Planes de Manejo Ambiental correspondientes. En todo caso, se deberán tener en cuenta las siguientes prohibiciones</a:t>
            </a:r>
            <a:endParaRPr sz="2000" b="1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</a:pPr>
            <a:endParaRPr sz="2000" b="1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800"/>
              <a:buFont typeface="Verdana"/>
              <a:buNone/>
            </a:pPr>
            <a:r>
              <a:rPr lang="es-CO" sz="2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PARÁGRAFO 1. </a:t>
            </a:r>
            <a:r>
              <a:rPr lang="es-CO" sz="2000" b="1" i="1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Tratándose de páramos que se traslapen con áreas protegidas, deberá respetarse el régimen ambiental </a:t>
            </a:r>
            <a:r>
              <a:rPr lang="es-CO" sz="2000" b="1" i="1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más estricto.</a:t>
            </a:r>
            <a:endParaRPr sz="2000" b="1"/>
          </a:p>
        </p:txBody>
      </p:sp>
      <p:sp>
        <p:nvSpPr>
          <p:cNvPr id="669" name="Google Shape;669;p27"/>
          <p:cNvSpPr txBox="1"/>
          <p:nvPr/>
        </p:nvSpPr>
        <p:spPr>
          <a:xfrm>
            <a:off x="6897245" y="2745832"/>
            <a:ext cx="5208319" cy="2492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Verdana"/>
              <a:buNone/>
            </a:pPr>
            <a:r>
              <a:rPr lang="es-CO" sz="20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El </a:t>
            </a:r>
            <a:r>
              <a:rPr lang="es-CO" sz="32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61,9% </a:t>
            </a:r>
            <a:r>
              <a:rPr lang="es-CO" sz="20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del área de páramo Jurisdicción Santurbán – Berlín</a:t>
            </a:r>
            <a:endParaRPr sz="1600" b="1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Helvetica Neue"/>
              <a:buNone/>
            </a:pPr>
            <a:endParaRPr sz="2000" b="1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Verdana"/>
              <a:buNone/>
            </a:pPr>
            <a:r>
              <a:rPr lang="es-CO" sz="20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De las  </a:t>
            </a:r>
            <a:r>
              <a:rPr lang="es-CO" sz="32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138.699</a:t>
            </a:r>
            <a:r>
              <a:rPr lang="es-CO" sz="20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hectáreas, </a:t>
            </a:r>
            <a:r>
              <a:rPr lang="es-CO" sz="32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85.900,75</a:t>
            </a:r>
            <a:r>
              <a:rPr lang="es-CO" sz="2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20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cuentan con alguna figura de áreas protegidas. </a:t>
            </a:r>
            <a:endParaRPr sz="1600" b="1"/>
          </a:p>
        </p:txBody>
      </p:sp>
      <p:pic>
        <p:nvPicPr>
          <p:cNvPr id="670" name="Google Shape;670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82006" y="1020277"/>
            <a:ext cx="1323971" cy="1323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3025" y="686827"/>
            <a:ext cx="2059005" cy="2059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049737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28"/>
          <p:cNvSpPr/>
          <p:nvPr/>
        </p:nvSpPr>
        <p:spPr>
          <a:xfrm>
            <a:off x="3327400" y="885584"/>
            <a:ext cx="3505200" cy="495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77" name="Google Shape;677;p28"/>
          <p:cNvSpPr txBox="1"/>
          <p:nvPr/>
        </p:nvSpPr>
        <p:spPr>
          <a:xfrm>
            <a:off x="6598190" y="1953575"/>
            <a:ext cx="363386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Áreas Protegidas</a:t>
            </a: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3200" b="1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678" name="Google Shape;678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3222" y="1221839"/>
            <a:ext cx="4139124" cy="5322261"/>
          </a:xfrm>
          <a:prstGeom prst="rect">
            <a:avLst/>
          </a:prstGeom>
          <a:noFill/>
          <a:ln w="12700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  <p:sp>
        <p:nvSpPr>
          <p:cNvPr id="680" name="Google Shape;680;p28"/>
          <p:cNvSpPr/>
          <p:nvPr/>
        </p:nvSpPr>
        <p:spPr>
          <a:xfrm>
            <a:off x="994018" y="760175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  <p:sp>
        <p:nvSpPr>
          <p:cNvPr id="681" name="Google Shape;681;p28"/>
          <p:cNvSpPr txBox="1"/>
          <p:nvPr/>
        </p:nvSpPr>
        <p:spPr>
          <a:xfrm>
            <a:off x="2989264" y="1156820"/>
            <a:ext cx="609447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000"/>
              <a:buFont typeface="Verdana"/>
              <a:buNone/>
            </a:pPr>
            <a:r>
              <a:rPr lang="es-CO" sz="2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40C58184-C7B0-E914-6CAB-F784FBCB0E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586319"/>
              </p:ext>
            </p:extLst>
          </p:nvPr>
        </p:nvGraphicFramePr>
        <p:xfrm>
          <a:off x="5080000" y="2538350"/>
          <a:ext cx="6094476" cy="3592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5213498" imgH="3073308" progId="Excel.Sheet.12">
                  <p:embed/>
                </p:oleObj>
              </mc:Choice>
              <mc:Fallback>
                <p:oleObj name="Worksheet" r:id="rId4" imgW="5213498" imgH="3073308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40C58184-C7B0-E914-6CAB-F784FBCB0E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0" y="2538350"/>
                        <a:ext cx="6094476" cy="35928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491511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29"/>
          <p:cNvSpPr txBox="1"/>
          <p:nvPr/>
        </p:nvSpPr>
        <p:spPr>
          <a:xfrm>
            <a:off x="3202909" y="557784"/>
            <a:ext cx="60944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pic>
        <p:nvPicPr>
          <p:cNvPr id="687" name="Google Shape;687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646" y="787089"/>
            <a:ext cx="4238474" cy="5811538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29"/>
          <p:cNvSpPr txBox="1"/>
          <p:nvPr/>
        </p:nvSpPr>
        <p:spPr>
          <a:xfrm>
            <a:off x="8214763" y="556257"/>
            <a:ext cx="2165243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Población</a:t>
            </a:r>
            <a:r>
              <a:rPr lang="es-CO" sz="16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6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aphicFrame>
        <p:nvGraphicFramePr>
          <p:cNvPr id="689" name="Google Shape;689;p29"/>
          <p:cNvGraphicFramePr/>
          <p:nvPr>
            <p:extLst>
              <p:ext uri="{D42A27DB-BD31-4B8C-83A1-F6EECF244321}">
                <p14:modId xmlns:p14="http://schemas.microsoft.com/office/powerpoint/2010/main" val="3820026969"/>
              </p:ext>
            </p:extLst>
          </p:nvPr>
        </p:nvGraphicFramePr>
        <p:xfrm>
          <a:off x="4389120" y="1107662"/>
          <a:ext cx="3895350" cy="2386850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1144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Departamento 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Municipio  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Proyección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Población 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50">
                <a:tc row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Santander </a:t>
                      </a:r>
                      <a:endParaRPr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1" i="0" u="none" strike="noStrike">
                          <a:solidFill>
                            <a:srgbClr val="FF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Bucaramanga</a:t>
                      </a: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 </a:t>
                      </a:r>
                      <a:endParaRPr sz="9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rowSpan="1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7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2026</a:t>
                      </a:r>
                      <a:endParaRPr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618.548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California</a:t>
                      </a:r>
                      <a:endParaRPr sz="9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2.536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Charta</a:t>
                      </a:r>
                      <a:endParaRPr sz="9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3.325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Girón</a:t>
                      </a:r>
                      <a:endParaRPr sz="9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177.523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 cap="non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Floridablanca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Verdana"/>
                        <a:ea typeface="Verdana"/>
                        <a:sym typeface="Arial"/>
                      </a:endParaRPr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 cap="non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315.194</a:t>
                      </a:r>
                      <a:endParaRPr sz="800" b="1" i="0" u="none" strike="noStrike" cap="none">
                        <a:solidFill>
                          <a:srgbClr val="000000"/>
                        </a:solidFill>
                        <a:latin typeface="Verdana"/>
                        <a:ea typeface="Verdana"/>
                        <a:sym typeface="Arial"/>
                      </a:endParaRPr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Matanza</a:t>
                      </a:r>
                      <a:endParaRPr sz="900"/>
                    </a:p>
                  </a:txBody>
                  <a:tcPr marL="4775" marR="4775" marT="4775" marB="0" anchor="b"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 cap="non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5.727</a:t>
                      </a:r>
                      <a:endParaRPr sz="800" b="1" i="0" u="none" strike="noStrike" cap="none">
                        <a:solidFill>
                          <a:srgbClr val="000000"/>
                        </a:solidFill>
                        <a:latin typeface="Verdana"/>
                        <a:ea typeface="Verdana"/>
                        <a:sym typeface="Arial"/>
                      </a:endParaRPr>
                    </a:p>
                  </a:txBody>
                  <a:tcPr marL="4775" marR="4775" marT="4775" marB="0" anchor="b"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Piedecuesta</a:t>
                      </a:r>
                      <a:endParaRPr sz="9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192.888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Suratá</a:t>
                      </a:r>
                      <a:endParaRPr sz="9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4.563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Tona</a:t>
                      </a:r>
                      <a:endParaRPr sz="9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8.522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0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Vetas</a:t>
                      </a:r>
                      <a:endParaRPr sz="9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2.154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26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Total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11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1.337.804</a:t>
                      </a:r>
                      <a:endParaRPr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690" name="Google Shape;690;p29"/>
          <p:cNvGraphicFramePr/>
          <p:nvPr>
            <p:extLst>
              <p:ext uri="{D42A27DB-BD31-4B8C-83A1-F6EECF244321}">
                <p14:modId xmlns:p14="http://schemas.microsoft.com/office/powerpoint/2010/main" val="2177884873"/>
              </p:ext>
            </p:extLst>
          </p:nvPr>
        </p:nvGraphicFramePr>
        <p:xfrm>
          <a:off x="8385048" y="1044152"/>
          <a:ext cx="3703325" cy="5546985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1280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56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Departamento </a:t>
                      </a:r>
                      <a:endParaRPr/>
                    </a:p>
                  </a:txBody>
                  <a:tcPr marL="3625" marR="3625" marT="36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Municipio  </a:t>
                      </a:r>
                      <a:endParaRPr/>
                    </a:p>
                  </a:txBody>
                  <a:tcPr marL="3625" marR="3625" marT="36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Proyección</a:t>
                      </a:r>
                      <a:endParaRPr/>
                    </a:p>
                  </a:txBody>
                  <a:tcPr marL="3625" marR="3625" marT="36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Población </a:t>
                      </a:r>
                      <a:endParaRPr/>
                    </a:p>
                  </a:txBody>
                  <a:tcPr marL="3625" marR="3625" marT="36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775">
                <a:tc rowSpan="27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Norte de 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Santander </a:t>
                      </a:r>
                      <a:endParaRPr/>
                    </a:p>
                  </a:txBody>
                  <a:tcPr marL="3625" marR="3625" marT="36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Ábrego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rowSpan="28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2026</a:t>
                      </a:r>
                      <a:endParaRPr/>
                    </a:p>
                  </a:txBody>
                  <a:tcPr marL="3625" marR="3625" marT="362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36.622</a:t>
                      </a:r>
                      <a:endParaRPr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Arboledas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10.682</a:t>
                      </a:r>
                      <a:endParaRPr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Bochalema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9.754</a:t>
                      </a:r>
                      <a:endParaRPr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 err="1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Bucarasica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7.844</a:t>
                      </a:r>
                      <a:endParaRPr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Cácota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3.168</a:t>
                      </a:r>
                      <a:endParaRPr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Cáchira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12.216</a:t>
                      </a:r>
                      <a:endParaRPr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Chinácota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20.633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Chitagá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13.511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Cucutilla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8.565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Cucuta 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800.000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El Zulia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32.036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Gramalote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8.669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Labateca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7.094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La Esperanza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12.632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Los Patios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104.819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Lourdes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4.635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Mutiscua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4.708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Pamplona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52.318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Pamplonita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6.314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74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 cap="non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Puerto Santander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Verdana"/>
                        <a:ea typeface="Verdana"/>
                        <a:sym typeface="Arial"/>
                      </a:endParaRPr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9.572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 cap="non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Salazar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Verdana"/>
                        <a:ea typeface="Verdana"/>
                        <a:sym typeface="Arial"/>
                      </a:endParaRPr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11.618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 cap="non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San Cayetano</a:t>
                      </a:r>
                      <a:endParaRPr sz="900" b="0" i="0" u="none" strike="noStrike" cap="none">
                        <a:solidFill>
                          <a:srgbClr val="000000"/>
                        </a:solidFill>
                        <a:latin typeface="Verdana"/>
                        <a:ea typeface="Verdana"/>
                        <a:sym typeface="Arial"/>
                      </a:endParaRPr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8.946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Santiago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4.200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Silos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7.374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Toledo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17.799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Villa Caro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5.412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6377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Verdana"/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Villa del Rosario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Verdana"/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127.234</a:t>
                      </a:r>
                      <a:endParaRPr lang="es-CO" sz="800"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206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Total 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27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1.348.375</a:t>
                      </a:r>
                      <a:endParaRPr/>
                    </a:p>
                  </a:txBody>
                  <a:tcPr marL="3625" marR="3625" marT="362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sp>
        <p:nvSpPr>
          <p:cNvPr id="691" name="Google Shape;691;p29"/>
          <p:cNvSpPr txBox="1"/>
          <p:nvPr/>
        </p:nvSpPr>
        <p:spPr>
          <a:xfrm>
            <a:off x="4646119" y="4950119"/>
            <a:ext cx="3557152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Proyección de Habitantes </a:t>
            </a:r>
            <a:r>
              <a:rPr lang="es-CO" sz="2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2.686.179</a:t>
            </a: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aprox 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2" name="Google Shape;692;p29"/>
          <p:cNvSpPr/>
          <p:nvPr/>
        </p:nvSpPr>
        <p:spPr>
          <a:xfrm>
            <a:off x="1075141" y="129917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7336353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30"/>
          <p:cNvSpPr/>
          <p:nvPr/>
        </p:nvSpPr>
        <p:spPr>
          <a:xfrm>
            <a:off x="3327400" y="885584"/>
            <a:ext cx="3505200" cy="495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98" name="Google Shape;698;p30"/>
          <p:cNvSpPr txBox="1"/>
          <p:nvPr/>
        </p:nvSpPr>
        <p:spPr>
          <a:xfrm>
            <a:off x="2920795" y="713060"/>
            <a:ext cx="60944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sp>
        <p:nvSpPr>
          <p:cNvPr id="699" name="Google Shape;699;p30"/>
          <p:cNvSpPr txBox="1"/>
          <p:nvPr/>
        </p:nvSpPr>
        <p:spPr>
          <a:xfrm>
            <a:off x="7481497" y="882337"/>
            <a:ext cx="1940379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Predial </a:t>
            </a:r>
            <a:endParaRPr sz="2000" b="1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00" name="Google Shape;700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894" y="815840"/>
            <a:ext cx="3841163" cy="548260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01" name="Google Shape;701;p30"/>
          <p:cNvGraphicFramePr/>
          <p:nvPr/>
        </p:nvGraphicFramePr>
        <p:xfrm>
          <a:off x="8158441" y="882337"/>
          <a:ext cx="3910026" cy="5708595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1595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73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3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3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Departamento</a:t>
                      </a:r>
                      <a:endParaRPr sz="1500"/>
                    </a:p>
                  </a:txBody>
                  <a:tcPr marL="4775" marR="4775" marT="477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Municipio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No. Predios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450">
                <a:tc rowSpan="20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Norte de Santander</a:t>
                      </a:r>
                      <a:endParaRPr sz="1800"/>
                    </a:p>
                  </a:txBody>
                  <a:tcPr marL="4775" marR="4775" marT="477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Ábrego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159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Arboledas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77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Bochalema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Bucarasica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Cáchira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137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Cácota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215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5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Chinácota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Chitagá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52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Cucutilla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45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El Playón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5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Gramalote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La Esperanza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Labateca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63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Lourdes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7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Mutiscua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578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Pamplona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339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Pamplonita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13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Salazar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29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645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Silos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1007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252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Villa Caro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115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aphicFrame>
        <p:nvGraphicFramePr>
          <p:cNvPr id="702" name="Google Shape;702;p30"/>
          <p:cNvGraphicFramePr/>
          <p:nvPr/>
        </p:nvGraphicFramePr>
        <p:xfrm>
          <a:off x="3903260" y="1451724"/>
          <a:ext cx="4113321" cy="3102063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1658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3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2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155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Departamento</a:t>
                      </a:r>
                      <a:endParaRPr sz="1800"/>
                    </a:p>
                  </a:txBody>
                  <a:tcPr marL="4775" marR="4775" marT="477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Municipio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No. Predios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556">
                <a:tc rowSpan="7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Verdana"/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Santander</a:t>
                      </a:r>
                      <a:endParaRPr sz="1800"/>
                    </a:p>
                  </a:txBody>
                  <a:tcPr marL="4775" marR="4775" marT="4775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California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60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347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Charta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84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47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Suratá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180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347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Matanza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11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155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Piedecuesta</a:t>
                      </a:r>
                      <a:endParaRPr sz="1800"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151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347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Tona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2362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347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Vetas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612</a:t>
                      </a:r>
                      <a:endParaRPr sz="1800"/>
                    </a:p>
                  </a:txBody>
                  <a:tcPr marL="4775" marR="4775" marT="4775" marB="0" anchor="b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03" name="Google Shape;703;p30"/>
          <p:cNvSpPr txBox="1"/>
          <p:nvPr/>
        </p:nvSpPr>
        <p:spPr>
          <a:xfrm>
            <a:off x="4661067" y="4753841"/>
            <a:ext cx="3721753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6.323</a:t>
            </a: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2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Predios</a:t>
            </a:r>
            <a:endParaRPr sz="18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4" name="Google Shape;704;p30"/>
          <p:cNvSpPr/>
          <p:nvPr/>
        </p:nvSpPr>
        <p:spPr>
          <a:xfrm>
            <a:off x="947174" y="183735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461014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31"/>
          <p:cNvSpPr/>
          <p:nvPr/>
        </p:nvSpPr>
        <p:spPr>
          <a:xfrm>
            <a:off x="5332163" y="51243"/>
            <a:ext cx="5783193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3200" b="1" i="0" u="none" strike="noStrike" kern="0" cap="none" spc="0" normalizeH="0" baseline="0" noProof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0" name="Google Shape;710;p31"/>
          <p:cNvSpPr txBox="1"/>
          <p:nvPr/>
        </p:nvSpPr>
        <p:spPr>
          <a:xfrm>
            <a:off x="5176521" y="1145661"/>
            <a:ext cx="60944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1800" b="1" i="0" u="none" strike="noStrike" kern="0" cap="none" spc="0" normalizeH="0" baseline="0" noProof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1" name="Google Shape;711;p31"/>
          <p:cNvSpPr txBox="1"/>
          <p:nvPr/>
        </p:nvSpPr>
        <p:spPr>
          <a:xfrm>
            <a:off x="7104141" y="1962810"/>
            <a:ext cx="164505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Minería</a:t>
            </a:r>
            <a:r>
              <a:rPr kumimoji="0" lang="es-CO" sz="1600" b="0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rgbClr val="A4C86C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12" name="Google Shape;712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920" y="0"/>
            <a:ext cx="48483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13" name="Google Shape;713;p31"/>
          <p:cNvSpPr txBox="1"/>
          <p:nvPr/>
        </p:nvSpPr>
        <p:spPr>
          <a:xfrm>
            <a:off x="5332163" y="2913235"/>
            <a:ext cx="6015950" cy="2185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54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24</a:t>
            </a:r>
            <a:r>
              <a:rPr kumimoji="0" lang="es-CO" sz="28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kumimoji="0" lang="es-CO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kumimoji="0" lang="es-CO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títulos vigentes.</a:t>
            </a:r>
            <a:endParaRPr kumimoji="0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54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14</a:t>
            </a:r>
            <a:r>
              <a:rPr kumimoji="0" lang="es-CO" sz="28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kumimoji="0" lang="es-CO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</a:t>
            </a:r>
            <a:r>
              <a:rPr kumimoji="0" lang="es-CO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solicitudes. </a:t>
            </a:r>
            <a:r>
              <a:rPr kumimoji="0" lang="es-CO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</a:t>
            </a:r>
            <a:endParaRPr kumimoji="0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6059647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32"/>
          <p:cNvSpPr/>
          <p:nvPr/>
        </p:nvSpPr>
        <p:spPr>
          <a:xfrm>
            <a:off x="3327400" y="885584"/>
            <a:ext cx="3505200" cy="495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9" name="Google Shape;719;p32"/>
          <p:cNvSpPr txBox="1"/>
          <p:nvPr/>
        </p:nvSpPr>
        <p:spPr>
          <a:xfrm>
            <a:off x="2920795" y="713060"/>
            <a:ext cx="60944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sp>
        <p:nvSpPr>
          <p:cNvPr id="720" name="Google Shape;720;p32"/>
          <p:cNvSpPr txBox="1"/>
          <p:nvPr/>
        </p:nvSpPr>
        <p:spPr>
          <a:xfrm>
            <a:off x="6096000" y="2213931"/>
            <a:ext cx="3821874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Frontera agrícola </a:t>
            </a:r>
            <a:endParaRPr sz="3200" b="1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21" name="Google Shape;721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920" y="636017"/>
            <a:ext cx="4411119" cy="62395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22" name="Google Shape;722;p32"/>
          <p:cNvGraphicFramePr/>
          <p:nvPr/>
        </p:nvGraphicFramePr>
        <p:xfrm>
          <a:off x="5392521" y="3755816"/>
          <a:ext cx="5480200" cy="741070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2537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2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975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Verdana"/>
                        <a:buNone/>
                      </a:pPr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Tipo de frontera agrícola</a:t>
                      </a:r>
                      <a:endParaRPr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8ED97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0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Verdana"/>
                        <a:buNone/>
                      </a:pPr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Condicionada </a:t>
                      </a:r>
                      <a:endParaRPr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Verdana"/>
                        <a:buNone/>
                      </a:pPr>
                      <a:r>
                        <a:rPr lang="es-CO" sz="2400" b="1" i="0" u="none" strike="noStrike">
                          <a:solidFill>
                            <a:srgbClr val="000000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No condicionada</a:t>
                      </a:r>
                      <a:endParaRPr/>
                    </a:p>
                  </a:txBody>
                  <a:tcPr marL="4775" marR="4775" marT="4775" marB="0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23" name="Google Shape;723;p32"/>
          <p:cNvSpPr/>
          <p:nvPr/>
        </p:nvSpPr>
        <p:spPr>
          <a:xfrm>
            <a:off x="947174" y="183735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9285747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33"/>
          <p:cNvSpPr/>
          <p:nvPr/>
        </p:nvSpPr>
        <p:spPr>
          <a:xfrm>
            <a:off x="3327400" y="885584"/>
            <a:ext cx="3505200" cy="495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29" name="Google Shape;729;p33"/>
          <p:cNvSpPr txBox="1"/>
          <p:nvPr/>
        </p:nvSpPr>
        <p:spPr>
          <a:xfrm>
            <a:off x="2920795" y="713060"/>
            <a:ext cx="60944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sp>
        <p:nvSpPr>
          <p:cNvPr id="730" name="Google Shape;730;p33"/>
          <p:cNvSpPr txBox="1"/>
          <p:nvPr/>
        </p:nvSpPr>
        <p:spPr>
          <a:xfrm>
            <a:off x="5819235" y="1541066"/>
            <a:ext cx="239568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Hidrología</a:t>
            </a:r>
            <a:r>
              <a:rPr lang="es-CO" sz="1800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800">
              <a:solidFill>
                <a:schemeClr val="accen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31" name="Google Shape;731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36018"/>
            <a:ext cx="4379976" cy="6195547"/>
          </a:xfrm>
          <a:prstGeom prst="rect">
            <a:avLst/>
          </a:prstGeom>
          <a:noFill/>
          <a:ln>
            <a:noFill/>
          </a:ln>
        </p:spPr>
      </p:pic>
      <p:sp>
        <p:nvSpPr>
          <p:cNvPr id="732" name="Google Shape;732;p33"/>
          <p:cNvSpPr txBox="1"/>
          <p:nvPr/>
        </p:nvSpPr>
        <p:spPr>
          <a:xfrm>
            <a:off x="5764644" y="2522960"/>
            <a:ext cx="5738885" cy="4031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Río Algodonal </a:t>
            </a:r>
            <a:endParaRPr sz="2000" b="1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Río Tarra</a:t>
            </a:r>
            <a:endParaRPr sz="2000" b="1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Río Nuevo Presidente </a:t>
            </a:r>
            <a:endParaRPr sz="2000" b="1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Río Lebrija</a:t>
            </a:r>
            <a:endParaRPr sz="2000" b="1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Río Zulia</a:t>
            </a:r>
            <a:endParaRPr sz="2000" b="1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Río Pamplona</a:t>
            </a:r>
            <a:endParaRPr sz="2000" b="1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Rio Chitagá</a:t>
            </a:r>
            <a:endParaRPr sz="2000" b="1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Río Chicamocha</a:t>
            </a:r>
            <a:endParaRPr sz="32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33" name="Google Shape;733;p33"/>
          <p:cNvSpPr/>
          <p:nvPr/>
        </p:nvSpPr>
        <p:spPr>
          <a:xfrm>
            <a:off x="947174" y="183735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7999149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34"/>
          <p:cNvSpPr/>
          <p:nvPr/>
        </p:nvSpPr>
        <p:spPr>
          <a:xfrm>
            <a:off x="3327400" y="885584"/>
            <a:ext cx="3505200" cy="495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39" name="Google Shape;739;p34"/>
          <p:cNvSpPr txBox="1"/>
          <p:nvPr/>
        </p:nvSpPr>
        <p:spPr>
          <a:xfrm>
            <a:off x="2920795" y="713060"/>
            <a:ext cx="60944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sp>
        <p:nvSpPr>
          <p:cNvPr id="740" name="Google Shape;740;p34"/>
          <p:cNvSpPr txBox="1"/>
          <p:nvPr/>
        </p:nvSpPr>
        <p:spPr>
          <a:xfrm>
            <a:off x="7530972" y="1153343"/>
            <a:ext cx="400907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rgbClr val="00B050"/>
                </a:solidFill>
                <a:latin typeface="Verdana"/>
                <a:ea typeface="Verdana"/>
                <a:cs typeface="Verdana"/>
                <a:sym typeface="Verdana"/>
              </a:rPr>
              <a:t>Coberturas</a:t>
            </a:r>
            <a:endParaRPr sz="2800" b="1">
              <a:solidFill>
                <a:srgbClr val="00B05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741" name="Google Shape;741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82" y="636018"/>
            <a:ext cx="4398664" cy="6221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05546" y="2421429"/>
            <a:ext cx="7574035" cy="2651159"/>
          </a:xfrm>
          <a:prstGeom prst="rect">
            <a:avLst/>
          </a:prstGeom>
          <a:noFill/>
          <a:ln>
            <a:noFill/>
          </a:ln>
        </p:spPr>
      </p:pic>
      <p:sp>
        <p:nvSpPr>
          <p:cNvPr id="743" name="Google Shape;743;p34"/>
          <p:cNvSpPr/>
          <p:nvPr/>
        </p:nvSpPr>
        <p:spPr>
          <a:xfrm>
            <a:off x="947174" y="183735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10997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1"/>
          <p:cNvSpPr txBox="1"/>
          <p:nvPr/>
        </p:nvSpPr>
        <p:spPr>
          <a:xfrm>
            <a:off x="0" y="190944"/>
            <a:ext cx="12192000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Antecedentes normativos</a:t>
            </a:r>
            <a:endParaRPr/>
          </a:p>
        </p:txBody>
      </p:sp>
      <p:sp>
        <p:nvSpPr>
          <p:cNvPr id="365" name="Google Shape;365;p11"/>
          <p:cNvSpPr/>
          <p:nvPr/>
        </p:nvSpPr>
        <p:spPr>
          <a:xfrm>
            <a:off x="1167240" y="1995991"/>
            <a:ext cx="1580225" cy="490776"/>
          </a:xfrm>
          <a:prstGeom prst="roundRect">
            <a:avLst>
              <a:gd name="adj" fmla="val 42578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1991</a:t>
            </a:r>
            <a:endParaRPr/>
          </a:p>
        </p:txBody>
      </p:sp>
      <p:sp>
        <p:nvSpPr>
          <p:cNvPr id="366" name="Google Shape;366;p11"/>
          <p:cNvSpPr txBox="1"/>
          <p:nvPr/>
        </p:nvSpPr>
        <p:spPr>
          <a:xfrm>
            <a:off x="1167240" y="2511550"/>
            <a:ext cx="15801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Constitución Política Art.8 </a:t>
            </a: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Deber del Estado y las personas proteger las recursos socio-culturales y naturales de la Nación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7" name="Google Shape;367;p11"/>
          <p:cNvSpPr/>
          <p:nvPr/>
        </p:nvSpPr>
        <p:spPr>
          <a:xfrm>
            <a:off x="3802958" y="1995991"/>
            <a:ext cx="1580225" cy="490776"/>
          </a:xfrm>
          <a:prstGeom prst="roundRect">
            <a:avLst>
              <a:gd name="adj" fmla="val 42578"/>
            </a:avLst>
          </a:prstGeom>
          <a:solidFill>
            <a:srgbClr val="F66226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1993</a:t>
            </a:r>
            <a:endParaRPr/>
          </a:p>
        </p:txBody>
      </p:sp>
      <p:sp>
        <p:nvSpPr>
          <p:cNvPr id="368" name="Google Shape;368;p11"/>
          <p:cNvSpPr txBox="1"/>
          <p:nvPr/>
        </p:nvSpPr>
        <p:spPr>
          <a:xfrm>
            <a:off x="3802958" y="2511550"/>
            <a:ext cx="158022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LEY 99.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Art 1. Principios ambientales</a:t>
            </a:r>
            <a:endParaRPr sz="9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9" name="Google Shape;369;p11"/>
          <p:cNvSpPr/>
          <p:nvPr/>
        </p:nvSpPr>
        <p:spPr>
          <a:xfrm>
            <a:off x="6683141" y="1995991"/>
            <a:ext cx="1580225" cy="490776"/>
          </a:xfrm>
          <a:prstGeom prst="roundRect">
            <a:avLst>
              <a:gd name="adj" fmla="val 42578"/>
            </a:avLst>
          </a:prstGeom>
          <a:solidFill>
            <a:srgbClr val="48684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2011</a:t>
            </a:r>
            <a:endParaRPr/>
          </a:p>
        </p:txBody>
      </p:sp>
      <p:sp>
        <p:nvSpPr>
          <p:cNvPr id="370" name="Google Shape;370;p11"/>
          <p:cNvSpPr txBox="1"/>
          <p:nvPr/>
        </p:nvSpPr>
        <p:spPr>
          <a:xfrm>
            <a:off x="6683141" y="2511550"/>
            <a:ext cx="15801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Ley 1450 Art. 202 </a:t>
            </a: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Ordenó la delimitación de páramos y prohibió actividades agropecuarias, mineras y de hidrocarburos.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1" name="Google Shape;371;p11"/>
          <p:cNvSpPr/>
          <p:nvPr/>
        </p:nvSpPr>
        <p:spPr>
          <a:xfrm>
            <a:off x="9318859" y="1995991"/>
            <a:ext cx="1580225" cy="490776"/>
          </a:xfrm>
          <a:prstGeom prst="roundRect">
            <a:avLst>
              <a:gd name="adj" fmla="val 42578"/>
            </a:avLst>
          </a:prstGeom>
          <a:solidFill>
            <a:srgbClr val="FFBB4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2014</a:t>
            </a:r>
            <a:endParaRPr/>
          </a:p>
        </p:txBody>
      </p:sp>
      <p:sp>
        <p:nvSpPr>
          <p:cNvPr id="372" name="Google Shape;372;p11"/>
          <p:cNvSpPr txBox="1"/>
          <p:nvPr/>
        </p:nvSpPr>
        <p:spPr>
          <a:xfrm>
            <a:off x="9318859" y="2511550"/>
            <a:ext cx="15801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Resolución 2090. </a:t>
            </a: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Delimitó el páramo jurisdicciones Berlín y prohibió actividades agropecuarias mineras y de hidrocarburos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3" name="Google Shape;373;p11"/>
          <p:cNvSpPr/>
          <p:nvPr/>
        </p:nvSpPr>
        <p:spPr>
          <a:xfrm>
            <a:off x="1138911" y="4699085"/>
            <a:ext cx="1580225" cy="490776"/>
          </a:xfrm>
          <a:prstGeom prst="roundRect">
            <a:avLst>
              <a:gd name="adj" fmla="val 42578"/>
            </a:avLst>
          </a:prstGeom>
          <a:solidFill>
            <a:srgbClr val="FFBB4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2015</a:t>
            </a:r>
            <a:endParaRPr/>
          </a:p>
        </p:txBody>
      </p:sp>
      <p:sp>
        <p:nvSpPr>
          <p:cNvPr id="374" name="Google Shape;374;p11"/>
          <p:cNvSpPr txBox="1"/>
          <p:nvPr/>
        </p:nvSpPr>
        <p:spPr>
          <a:xfrm>
            <a:off x="1138911" y="5214644"/>
            <a:ext cx="15801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LEY 1753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Delimitar páramos basados en el área de referencia  del Instituto Humboldt.Prohibió actividades agropecuarias y de hidrocarburos.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5" name="Google Shape;375;p11"/>
          <p:cNvSpPr/>
          <p:nvPr/>
        </p:nvSpPr>
        <p:spPr>
          <a:xfrm>
            <a:off x="3774629" y="4699085"/>
            <a:ext cx="1580225" cy="490776"/>
          </a:xfrm>
          <a:prstGeom prst="roundRect">
            <a:avLst>
              <a:gd name="adj" fmla="val 42578"/>
            </a:avLst>
          </a:prstGeom>
          <a:solidFill>
            <a:srgbClr val="48684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2015</a:t>
            </a:r>
            <a:endParaRPr/>
          </a:p>
        </p:txBody>
      </p:sp>
      <p:sp>
        <p:nvSpPr>
          <p:cNvPr id="376" name="Google Shape;376;p11"/>
          <p:cNvSpPr txBox="1"/>
          <p:nvPr/>
        </p:nvSpPr>
        <p:spPr>
          <a:xfrm>
            <a:off x="3774629" y="5214644"/>
            <a:ext cx="1580100" cy="16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ACCIÓN DE TUTELA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Concluyó con la Sentencia T-361 a 2017 de la Corte Constitucional y ordenó la nueva delimitación del páramo Santurbán, protegiendo el derecho a la participación ambiental.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7" name="Google Shape;377;p11"/>
          <p:cNvSpPr/>
          <p:nvPr/>
        </p:nvSpPr>
        <p:spPr>
          <a:xfrm>
            <a:off x="6654812" y="4699085"/>
            <a:ext cx="1580225" cy="490776"/>
          </a:xfrm>
          <a:prstGeom prst="roundRect">
            <a:avLst>
              <a:gd name="adj" fmla="val 42578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2017</a:t>
            </a:r>
            <a:endParaRPr/>
          </a:p>
        </p:txBody>
      </p:sp>
      <p:sp>
        <p:nvSpPr>
          <p:cNvPr id="378" name="Google Shape;378;p11"/>
          <p:cNvSpPr txBox="1"/>
          <p:nvPr/>
        </p:nvSpPr>
        <p:spPr>
          <a:xfrm>
            <a:off x="6654812" y="5214644"/>
            <a:ext cx="15801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Sentencia T-361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Ordenó la delimitación participativa del páramo Santurbán y fijó reglas para las Fases  y temas de diálogo.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9" name="Google Shape;379;p11"/>
          <p:cNvSpPr/>
          <p:nvPr/>
        </p:nvSpPr>
        <p:spPr>
          <a:xfrm>
            <a:off x="9290530" y="4699085"/>
            <a:ext cx="1580225" cy="490776"/>
          </a:xfrm>
          <a:prstGeom prst="roundRect">
            <a:avLst>
              <a:gd name="adj" fmla="val 42578"/>
            </a:avLst>
          </a:prstGeom>
          <a:solidFill>
            <a:srgbClr val="F66226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2018</a:t>
            </a:r>
            <a:endParaRPr/>
          </a:p>
        </p:txBody>
      </p:sp>
      <p:sp>
        <p:nvSpPr>
          <p:cNvPr id="380" name="Google Shape;380;p11"/>
          <p:cNvSpPr txBox="1"/>
          <p:nvPr/>
        </p:nvSpPr>
        <p:spPr>
          <a:xfrm>
            <a:off x="9290530" y="5214644"/>
            <a:ext cx="15801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LEY 1930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Reconoce a los habitantes tradicionales y permite actividades agropecuarias de bajo impacto.</a:t>
            </a: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81" name="Google Shape;38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95813" y="790323"/>
            <a:ext cx="1197130" cy="1197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67642" y="922829"/>
            <a:ext cx="1020619" cy="10206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20832" y="1031610"/>
            <a:ext cx="826553" cy="826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011393" y="983026"/>
            <a:ext cx="923720" cy="923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16425" y="3680315"/>
            <a:ext cx="881854" cy="881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1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57810" y="3644944"/>
            <a:ext cx="952596" cy="952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1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022238" y="3734701"/>
            <a:ext cx="827468" cy="827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1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985751" y="3795122"/>
            <a:ext cx="802417" cy="802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1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290530" y="3795122"/>
            <a:ext cx="767047" cy="767047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11"/>
          <p:cNvSpPr/>
          <p:nvPr/>
        </p:nvSpPr>
        <p:spPr>
          <a:xfrm>
            <a:off x="2858703" y="2118685"/>
            <a:ext cx="770021" cy="2453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1" name="Google Shape;391;p11"/>
          <p:cNvSpPr/>
          <p:nvPr/>
        </p:nvSpPr>
        <p:spPr>
          <a:xfrm>
            <a:off x="5668655" y="2116560"/>
            <a:ext cx="770021" cy="2453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2" name="Google Shape;392;p11"/>
          <p:cNvSpPr/>
          <p:nvPr/>
        </p:nvSpPr>
        <p:spPr>
          <a:xfrm>
            <a:off x="8406102" y="2116560"/>
            <a:ext cx="770021" cy="2453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3" name="Google Shape;393;p11"/>
          <p:cNvSpPr/>
          <p:nvPr/>
        </p:nvSpPr>
        <p:spPr>
          <a:xfrm>
            <a:off x="2858703" y="4863328"/>
            <a:ext cx="770021" cy="2453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4" name="Google Shape;394;p11"/>
          <p:cNvSpPr/>
          <p:nvPr/>
        </p:nvSpPr>
        <p:spPr>
          <a:xfrm>
            <a:off x="5668655" y="4861203"/>
            <a:ext cx="770021" cy="2453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5" name="Google Shape;395;p11"/>
          <p:cNvSpPr/>
          <p:nvPr/>
        </p:nvSpPr>
        <p:spPr>
          <a:xfrm>
            <a:off x="8406102" y="4861203"/>
            <a:ext cx="770021" cy="2453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6" name="Google Shape;396;p11"/>
          <p:cNvSpPr/>
          <p:nvPr/>
        </p:nvSpPr>
        <p:spPr>
          <a:xfrm>
            <a:off x="11041820" y="2116560"/>
            <a:ext cx="770021" cy="2453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7" name="Google Shape;397;p11"/>
          <p:cNvSpPr/>
          <p:nvPr/>
        </p:nvSpPr>
        <p:spPr>
          <a:xfrm>
            <a:off x="197825" y="4845711"/>
            <a:ext cx="770021" cy="245388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35"/>
          <p:cNvSpPr/>
          <p:nvPr/>
        </p:nvSpPr>
        <p:spPr>
          <a:xfrm>
            <a:off x="3327400" y="885584"/>
            <a:ext cx="3505200" cy="495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49" name="Google Shape;749;p35"/>
          <p:cNvSpPr txBox="1"/>
          <p:nvPr/>
        </p:nvSpPr>
        <p:spPr>
          <a:xfrm>
            <a:off x="-1293231" y="799322"/>
            <a:ext cx="60944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sp>
        <p:nvSpPr>
          <p:cNvPr id="750" name="Google Shape;750;p35"/>
          <p:cNvSpPr txBox="1"/>
          <p:nvPr/>
        </p:nvSpPr>
        <p:spPr>
          <a:xfrm>
            <a:off x="-47662" y="1769725"/>
            <a:ext cx="364601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Ciudad de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Bucaramanga </a:t>
            </a:r>
            <a:endParaRPr sz="2400" b="1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53" name="Google Shape;753;p35"/>
          <p:cNvSpPr/>
          <p:nvPr/>
        </p:nvSpPr>
        <p:spPr>
          <a:xfrm>
            <a:off x="947174" y="63694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FDE1B07-4D26-8FB1-627F-CC2B211F2AAE}"/>
              </a:ext>
            </a:extLst>
          </p:cNvPr>
          <p:cNvSpPr txBox="1"/>
          <p:nvPr/>
        </p:nvSpPr>
        <p:spPr>
          <a:xfrm>
            <a:off x="334369" y="3022979"/>
            <a:ext cx="299303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/>
              <a:t>Receptor de los servicios ecosistémicos del páramo </a:t>
            </a:r>
            <a:endParaRPr lang="es-CO" sz="3200" b="1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B2038F2-7380-43F5-3455-3B9A123D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528" y="499640"/>
            <a:ext cx="8735103" cy="617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3278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44"/>
          <p:cNvSpPr txBox="1">
            <a:spLocks noGrp="1"/>
          </p:cNvSpPr>
          <p:nvPr>
            <p:ph type="title"/>
          </p:nvPr>
        </p:nvSpPr>
        <p:spPr>
          <a:xfrm>
            <a:off x="-1" y="4604347"/>
            <a:ext cx="12192000" cy="1099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Montserrat Medium"/>
              <a:buNone/>
            </a:pPr>
            <a:r>
              <a:rPr lang="es-CO" b="1"/>
              <a:t>Espacio de Concertación </a:t>
            </a:r>
            <a:endParaRPr b="1"/>
          </a:p>
        </p:txBody>
      </p:sp>
      <p:pic>
        <p:nvPicPr>
          <p:cNvPr id="840" name="Google Shape;840;p44" descr="Icon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91042" y="1194614"/>
            <a:ext cx="3009914" cy="32061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626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4" name="Google Shape;2454;p125"/>
          <p:cNvSpPr txBox="1"/>
          <p:nvPr/>
        </p:nvSpPr>
        <p:spPr>
          <a:xfrm>
            <a:off x="7067891" y="3086711"/>
            <a:ext cx="4222374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000" b="1">
                <a:solidFill>
                  <a:srgbClr val="558335"/>
                </a:solidFill>
                <a:latin typeface="Verdana"/>
                <a:ea typeface="Verdana"/>
                <a:cs typeface="Verdana"/>
                <a:sym typeface="Verdana"/>
              </a:rPr>
              <a:t>Gracias</a:t>
            </a:r>
            <a:endParaRPr sz="6000">
              <a:solidFill>
                <a:srgbClr val="55833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55" name="Google Shape;2455;p1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04999" y="1029014"/>
            <a:ext cx="4791001" cy="47999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2"/>
          <p:cNvSpPr txBox="1"/>
          <p:nvPr/>
        </p:nvSpPr>
        <p:spPr>
          <a:xfrm>
            <a:off x="926945" y="237735"/>
            <a:ext cx="1033810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36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4. Entidades vinculadas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3" name="Google Shape;403;p12"/>
          <p:cNvSpPr txBox="1"/>
          <p:nvPr/>
        </p:nvSpPr>
        <p:spPr>
          <a:xfrm>
            <a:off x="7919147" y="879570"/>
            <a:ext cx="266770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1800" b="0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En el marco de la </a:t>
            </a:r>
            <a:r>
              <a:rPr kumimoji="0" lang="es-CO" sz="18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Ley 1930 del 2018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405" name="Google Shape;405;p12" descr="Identificado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217" y="2733577"/>
            <a:ext cx="1700784" cy="1561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3628" y="1286311"/>
            <a:ext cx="1848664" cy="1262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12" descr="Sobre el Instituto | Instituto Humboldt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636688" y="4484040"/>
            <a:ext cx="1548385" cy="152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12" descr="Gobernación de Santander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43002" y="3253475"/>
            <a:ext cx="2660304" cy="690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12" descr="Logo de la Gobernación de Norte de Santander en formato PNG.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50459" y="3250257"/>
            <a:ext cx="2026732" cy="744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12" descr="Geovisor CDMB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01969" y="4388238"/>
            <a:ext cx="1178370" cy="1333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12" descr="Corporación Autónoma Regional de Santander - CAS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513618" y="4530674"/>
            <a:ext cx="1352747" cy="1333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12" descr="Ministerio de agricultura y desarrollo rural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535833" y="1459641"/>
            <a:ext cx="2179732" cy="1307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133932" y="1442473"/>
            <a:ext cx="1290258" cy="1106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12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105797" y="2354923"/>
            <a:ext cx="2055603" cy="88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4" name="Google Shape;414;p12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378965" y="3561943"/>
            <a:ext cx="1684968" cy="88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12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105797" y="4768963"/>
            <a:ext cx="2286639" cy="1243219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12"/>
          <p:cNvSpPr txBox="1"/>
          <p:nvPr/>
        </p:nvSpPr>
        <p:spPr>
          <a:xfrm>
            <a:off x="1524768" y="6225859"/>
            <a:ext cx="405473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3200" b="1" i="0" u="none" strike="noStrike" kern="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Alcaldías</a:t>
            </a:r>
            <a:r>
              <a:rPr kumimoji="0" lang="es-CO" sz="1800" b="0" i="0" u="none" strike="noStrike" kern="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417" name="Google Shape;417;p12" descr="Arctica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816488" y="4779759"/>
            <a:ext cx="2951311" cy="835417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12"/>
          <p:cNvSpPr txBox="1"/>
          <p:nvPr/>
        </p:nvSpPr>
        <p:spPr>
          <a:xfrm>
            <a:off x="1591476" y="821581"/>
            <a:ext cx="358465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1800" b="0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En el marco de la </a:t>
            </a:r>
            <a:r>
              <a:rPr kumimoji="0" lang="es-CO" sz="18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Sentencia T-361 del 2017</a:t>
            </a: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A4C86C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419" name="Google Shape;419;p12"/>
          <p:cNvCxnSpPr/>
          <p:nvPr/>
        </p:nvCxnSpPr>
        <p:spPr>
          <a:xfrm>
            <a:off x="7244878" y="1413849"/>
            <a:ext cx="0" cy="5184537"/>
          </a:xfrm>
          <a:prstGeom prst="straightConnector1">
            <a:avLst/>
          </a:prstGeom>
          <a:noFill/>
          <a:ln w="28575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13"/>
          <p:cNvSpPr txBox="1"/>
          <p:nvPr/>
        </p:nvSpPr>
        <p:spPr>
          <a:xfrm>
            <a:off x="3801838" y="2406962"/>
            <a:ext cx="85725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54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5. Contexto de delimitación</a:t>
            </a:r>
            <a:endParaRPr/>
          </a:p>
        </p:txBody>
      </p:sp>
      <p:pic>
        <p:nvPicPr>
          <p:cNvPr id="425" name="Google Shape;425;p13" descr="Una multitud de gente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410391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5">
          <a:extLst>
            <a:ext uri="{FF2B5EF4-FFF2-40B4-BE49-F238E27FC236}">
              <a16:creationId xmlns:a16="http://schemas.microsoft.com/office/drawing/2014/main" id="{F1AFC816-AF2F-A7A0-CA53-3FE217C030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6" name="Google Shape;1846;p87">
            <a:extLst>
              <a:ext uri="{FF2B5EF4-FFF2-40B4-BE49-F238E27FC236}">
                <a16:creationId xmlns:a16="http://schemas.microsoft.com/office/drawing/2014/main" id="{F798F36B-4E36-7BBD-8EF8-11A9F5152E9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9231" y="4828953"/>
            <a:ext cx="2681241" cy="2029047"/>
          </a:xfrm>
          <a:prstGeom prst="rect">
            <a:avLst/>
          </a:prstGeom>
          <a:noFill/>
          <a:ln>
            <a:noFill/>
          </a:ln>
        </p:spPr>
      </p:pic>
      <p:sp>
        <p:nvSpPr>
          <p:cNvPr id="1847" name="Google Shape;1847;p87">
            <a:extLst>
              <a:ext uri="{FF2B5EF4-FFF2-40B4-BE49-F238E27FC236}">
                <a16:creationId xmlns:a16="http://schemas.microsoft.com/office/drawing/2014/main" id="{7C520B4B-53C2-ACC9-A38E-C59D125352B4}"/>
              </a:ext>
            </a:extLst>
          </p:cNvPr>
          <p:cNvSpPr txBox="1"/>
          <p:nvPr/>
        </p:nvSpPr>
        <p:spPr>
          <a:xfrm>
            <a:off x="1419367" y="2389101"/>
            <a:ext cx="9150823" cy="800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Preguntas orientadoras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088954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17"/>
          <p:cNvSpPr txBox="1"/>
          <p:nvPr/>
        </p:nvSpPr>
        <p:spPr>
          <a:xfrm>
            <a:off x="1838217" y="857018"/>
            <a:ext cx="834697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92D050"/>
                </a:solidFill>
                <a:latin typeface="Verdana"/>
                <a:ea typeface="Verdana"/>
                <a:cs typeface="Verdana"/>
                <a:sym typeface="Verdana"/>
              </a:rPr>
              <a:t>Temas de diálogo - ineludibles</a:t>
            </a:r>
            <a:endParaRPr/>
          </a:p>
        </p:txBody>
      </p:sp>
      <p:pic>
        <p:nvPicPr>
          <p:cNvPr id="503" name="Google Shape;50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4705" y="2230149"/>
            <a:ext cx="2673907" cy="2435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80733" y="4445726"/>
            <a:ext cx="2673907" cy="233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72994" y="2283313"/>
            <a:ext cx="2572307" cy="233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07469" y="2230149"/>
            <a:ext cx="2572307" cy="233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327045" y="2207396"/>
            <a:ext cx="2572307" cy="233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1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37359" y="4477489"/>
            <a:ext cx="2572307" cy="2333965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17"/>
          <p:cNvSpPr/>
          <p:nvPr/>
        </p:nvSpPr>
        <p:spPr>
          <a:xfrm>
            <a:off x="633562" y="2274775"/>
            <a:ext cx="2673907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0" name="Google Shape;510;p17"/>
          <p:cNvSpPr/>
          <p:nvPr/>
        </p:nvSpPr>
        <p:spPr>
          <a:xfrm>
            <a:off x="6561122" y="2283313"/>
            <a:ext cx="2673907" cy="2273087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1" name="Google Shape;511;p17"/>
          <p:cNvSpPr/>
          <p:nvPr/>
        </p:nvSpPr>
        <p:spPr>
          <a:xfrm>
            <a:off x="9237036" y="2266468"/>
            <a:ext cx="2649484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2" name="Google Shape;512;p17"/>
          <p:cNvSpPr/>
          <p:nvPr/>
        </p:nvSpPr>
        <p:spPr>
          <a:xfrm>
            <a:off x="2050026" y="4479370"/>
            <a:ext cx="2610085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3" name="Google Shape;513;p17"/>
          <p:cNvSpPr/>
          <p:nvPr/>
        </p:nvSpPr>
        <p:spPr>
          <a:xfrm>
            <a:off x="3342652" y="2276055"/>
            <a:ext cx="2622468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4" name="Google Shape;514;p17"/>
          <p:cNvSpPr/>
          <p:nvPr/>
        </p:nvSpPr>
        <p:spPr>
          <a:xfrm>
            <a:off x="7896554" y="4511161"/>
            <a:ext cx="2649484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5" name="Google Shape;515;p17"/>
          <p:cNvSpPr txBox="1"/>
          <p:nvPr/>
        </p:nvSpPr>
        <p:spPr>
          <a:xfrm>
            <a:off x="136317" y="1594574"/>
            <a:ext cx="604397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Gestión integral</a:t>
            </a:r>
            <a:endParaRPr/>
          </a:p>
        </p:txBody>
      </p:sp>
      <p:sp>
        <p:nvSpPr>
          <p:cNvPr id="516" name="Google Shape;516;p17"/>
          <p:cNvSpPr txBox="1"/>
          <p:nvPr/>
        </p:nvSpPr>
        <p:spPr>
          <a:xfrm>
            <a:off x="6011706" y="1561743"/>
            <a:ext cx="604397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Gobernanza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6" name="Google Shape;1846;p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9231" y="4828953"/>
            <a:ext cx="2681241" cy="2029047"/>
          </a:xfrm>
          <a:prstGeom prst="rect">
            <a:avLst/>
          </a:prstGeom>
          <a:noFill/>
          <a:ln>
            <a:noFill/>
          </a:ln>
        </p:spPr>
      </p:pic>
      <p:sp>
        <p:nvSpPr>
          <p:cNvPr id="1847" name="Google Shape;1847;p87"/>
          <p:cNvSpPr txBox="1"/>
          <p:nvPr/>
        </p:nvSpPr>
        <p:spPr>
          <a:xfrm>
            <a:off x="3168823" y="628540"/>
            <a:ext cx="594483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Preguntas orientadoras</a:t>
            </a:r>
            <a:endParaRPr sz="105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48" name="Google Shape;1848;p87"/>
          <p:cNvSpPr txBox="1"/>
          <p:nvPr/>
        </p:nvSpPr>
        <p:spPr>
          <a:xfrm>
            <a:off x="892324" y="2989386"/>
            <a:ext cx="9643748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¿La ciudad de Bucaramanga está de acuerdo con los parámetros propuestos para la protección de las fuentes hídricas?</a:t>
            </a:r>
            <a:endParaRPr b="1" dirty="0"/>
          </a:p>
        </p:txBody>
      </p:sp>
      <p:sp>
        <p:nvSpPr>
          <p:cNvPr id="1849" name="Google Shape;1849;p87"/>
          <p:cNvSpPr txBox="1"/>
          <p:nvPr/>
        </p:nvSpPr>
        <p:spPr>
          <a:xfrm>
            <a:off x="3911767" y="5381439"/>
            <a:ext cx="3462956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PROTECCIÓN DE LAS FUENTES HÍDRICAS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DIALOGO # 4</a:t>
            </a:r>
            <a:endParaRPr lang="en-US">
              <a:solidFill>
                <a:schemeClr val="accent6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52" name="Google Shape;1852;p87"/>
          <p:cNvSpPr/>
          <p:nvPr/>
        </p:nvSpPr>
        <p:spPr>
          <a:xfrm>
            <a:off x="457200" y="2473258"/>
            <a:ext cx="10727139" cy="2411098"/>
          </a:xfrm>
          <a:prstGeom prst="rect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618061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0">
          <a:extLst>
            <a:ext uri="{FF2B5EF4-FFF2-40B4-BE49-F238E27FC236}">
              <a16:creationId xmlns:a16="http://schemas.microsoft.com/office/drawing/2014/main" id="{C1F7E396-2682-4FE2-8682-EE072CD6A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Google Shape;2091;p107">
            <a:extLst>
              <a:ext uri="{FF2B5EF4-FFF2-40B4-BE49-F238E27FC236}">
                <a16:creationId xmlns:a16="http://schemas.microsoft.com/office/drawing/2014/main" id="{216F3EB5-999A-3CF4-909A-A29C369C58E4}"/>
              </a:ext>
            </a:extLst>
          </p:cNvPr>
          <p:cNvSpPr txBox="1"/>
          <p:nvPr/>
        </p:nvSpPr>
        <p:spPr>
          <a:xfrm>
            <a:off x="2543567" y="964451"/>
            <a:ext cx="7104865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Preguntas orientadoras</a:t>
            </a:r>
            <a:endParaRPr sz="11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92" name="Google Shape;2092;p107">
            <a:extLst>
              <a:ext uri="{FF2B5EF4-FFF2-40B4-BE49-F238E27FC236}">
                <a16:creationId xmlns:a16="http://schemas.microsoft.com/office/drawing/2014/main" id="{88804D04-92DD-FD4E-EF68-9A5F79007914}"/>
              </a:ext>
            </a:extLst>
          </p:cNvPr>
          <p:cNvSpPr txBox="1"/>
          <p:nvPr/>
        </p:nvSpPr>
        <p:spPr>
          <a:xfrm>
            <a:off x="1548074" y="2829345"/>
            <a:ext cx="8640175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s-CO" sz="2000" b="1">
                <a:latin typeface="Verdana" panose="020B0604030504040204" pitchFamily="34" charset="0"/>
                <a:ea typeface="Verdana" panose="020B0604030504040204" pitchFamily="34" charset="0"/>
                <a:cs typeface="Vani" panose="020B0502040204020203" pitchFamily="18" charset="0"/>
              </a:rPr>
              <a:t>¿Están de acuerdo con los ejes estructurales del modelo financiero?</a:t>
            </a:r>
          </a:p>
        </p:txBody>
      </p:sp>
      <p:sp>
        <p:nvSpPr>
          <p:cNvPr id="2093" name="Google Shape;2093;p107">
            <a:extLst>
              <a:ext uri="{FF2B5EF4-FFF2-40B4-BE49-F238E27FC236}">
                <a16:creationId xmlns:a16="http://schemas.microsoft.com/office/drawing/2014/main" id="{AD84131B-B78C-83AE-689D-4D8DA18633FB}"/>
              </a:ext>
            </a:extLst>
          </p:cNvPr>
          <p:cNvSpPr txBox="1"/>
          <p:nvPr/>
        </p:nvSpPr>
        <p:spPr>
          <a:xfrm>
            <a:off x="7858125" y="5379838"/>
            <a:ext cx="346295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DIALOGO # 6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094" name="Google Shape;2094;p107">
            <a:extLst>
              <a:ext uri="{FF2B5EF4-FFF2-40B4-BE49-F238E27FC236}">
                <a16:creationId xmlns:a16="http://schemas.microsoft.com/office/drawing/2014/main" id="{DD38315C-F1A8-74D0-FB08-8488A350820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732" y="4769300"/>
            <a:ext cx="2417543" cy="1829492"/>
          </a:xfrm>
          <a:prstGeom prst="rect">
            <a:avLst/>
          </a:prstGeom>
          <a:noFill/>
          <a:ln>
            <a:noFill/>
          </a:ln>
        </p:spPr>
      </p:pic>
      <p:sp>
        <p:nvSpPr>
          <p:cNvPr id="2096" name="Google Shape;2096;p107">
            <a:extLst>
              <a:ext uri="{FF2B5EF4-FFF2-40B4-BE49-F238E27FC236}">
                <a16:creationId xmlns:a16="http://schemas.microsoft.com/office/drawing/2014/main" id="{A5474A1E-D142-5840-D482-F8831B7B078A}"/>
              </a:ext>
            </a:extLst>
          </p:cNvPr>
          <p:cNvSpPr/>
          <p:nvPr/>
        </p:nvSpPr>
        <p:spPr>
          <a:xfrm>
            <a:off x="876826" y="2248384"/>
            <a:ext cx="9454529" cy="2610488"/>
          </a:xfrm>
          <a:prstGeom prst="rect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60882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Google Shape;2150;p111"/>
          <p:cNvSpPr txBox="1"/>
          <p:nvPr/>
        </p:nvSpPr>
        <p:spPr>
          <a:xfrm>
            <a:off x="2299647" y="2778876"/>
            <a:ext cx="7383439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s-CO" sz="2000" b="1">
                <a:latin typeface="Verdana" panose="020B0604030504040204" pitchFamily="34" charset="0"/>
                <a:ea typeface="Verdana" panose="020B0604030504040204" pitchFamily="34" charset="0"/>
                <a:cs typeface="Vani" panose="020B0502040204020203" pitchFamily="18" charset="0"/>
              </a:rPr>
              <a:t>¿Están de acuerdo con la conformación de los comités (40 locales, 2 departamentales y 1 regional) y con las funciones asignadas a estos?</a:t>
            </a:r>
            <a:endParaRPr sz="2000" b="1">
              <a:latin typeface="Verdana" panose="020B0604030504040204" pitchFamily="34" charset="0"/>
              <a:ea typeface="Verdana" panose="020B0604030504040204" pitchFamily="34" charset="0"/>
              <a:cs typeface="Vani" panose="020B0502040204020203" pitchFamily="18" charset="0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51" name="Google Shape;2151;p111"/>
          <p:cNvSpPr txBox="1"/>
          <p:nvPr/>
        </p:nvSpPr>
        <p:spPr>
          <a:xfrm>
            <a:off x="7858125" y="5379838"/>
            <a:ext cx="3462956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INSTANCIA DE COORDINACIÓN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DIALOGO # 5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152" name="Google Shape;2152;p1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732" y="4569745"/>
            <a:ext cx="2681241" cy="2029047"/>
          </a:xfrm>
          <a:prstGeom prst="rect">
            <a:avLst/>
          </a:prstGeom>
          <a:noFill/>
          <a:ln>
            <a:noFill/>
          </a:ln>
        </p:spPr>
      </p:pic>
      <p:sp>
        <p:nvSpPr>
          <p:cNvPr id="2153" name="Google Shape;2153;p111"/>
          <p:cNvSpPr txBox="1"/>
          <p:nvPr/>
        </p:nvSpPr>
        <p:spPr>
          <a:xfrm>
            <a:off x="3123580" y="1053137"/>
            <a:ext cx="594483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Preguntas orientadoras</a:t>
            </a:r>
            <a:endParaRPr sz="105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54" name="Google Shape;2154;p111"/>
          <p:cNvSpPr/>
          <p:nvPr/>
        </p:nvSpPr>
        <p:spPr>
          <a:xfrm>
            <a:off x="1678676" y="2465294"/>
            <a:ext cx="8331958" cy="2104451"/>
          </a:xfrm>
          <a:prstGeom prst="rect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" name="Google Shape;1474;p68">
            <a:extLst>
              <a:ext uri="{FF2B5EF4-FFF2-40B4-BE49-F238E27FC236}">
                <a16:creationId xmlns:a16="http://schemas.microsoft.com/office/drawing/2014/main" id="{964006EF-E60A-1C3D-88E2-00BD0CB6EB5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49802" y="136537"/>
            <a:ext cx="810652" cy="4663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5439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5" name="Google Shape;2435;p123"/>
          <p:cNvSpPr txBox="1"/>
          <p:nvPr/>
        </p:nvSpPr>
        <p:spPr>
          <a:xfrm>
            <a:off x="3123580" y="1053137"/>
            <a:ext cx="594483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Preguntas orientadoras</a:t>
            </a:r>
            <a:endParaRPr sz="105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36" name="Google Shape;2436;p123"/>
          <p:cNvSpPr txBox="1"/>
          <p:nvPr/>
        </p:nvSpPr>
        <p:spPr>
          <a:xfrm>
            <a:off x="544732" y="2957780"/>
            <a:ext cx="2989347" cy="135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</a:t>
            </a: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Están de acuerdo con los principios y deberes aplicables al sistema y a los actores fiscalizadores?</a:t>
            </a:r>
            <a:endParaRPr b="1"/>
          </a:p>
        </p:txBody>
      </p:sp>
      <p:sp>
        <p:nvSpPr>
          <p:cNvPr id="2437" name="Google Shape;2437;p123"/>
          <p:cNvSpPr txBox="1"/>
          <p:nvPr/>
        </p:nvSpPr>
        <p:spPr>
          <a:xfrm>
            <a:off x="7858125" y="5379838"/>
            <a:ext cx="346295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SISTEMA DE FISCALIZACIÓN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DIALOGO # 3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38" name="Google Shape;2438;p1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732" y="4929178"/>
            <a:ext cx="2206789" cy="1669614"/>
          </a:xfrm>
          <a:prstGeom prst="rect">
            <a:avLst/>
          </a:prstGeom>
          <a:noFill/>
          <a:ln>
            <a:noFill/>
          </a:ln>
        </p:spPr>
      </p:pic>
      <p:sp>
        <p:nvSpPr>
          <p:cNvPr id="2439" name="Google Shape;2439;p123"/>
          <p:cNvSpPr txBox="1"/>
          <p:nvPr/>
        </p:nvSpPr>
        <p:spPr>
          <a:xfrm>
            <a:off x="4486276" y="2957780"/>
            <a:ext cx="2777565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¿Están de acuerdo con lo que se espera lograr con el sistema de fiscalización?</a:t>
            </a:r>
            <a:endParaRPr sz="16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40" name="Google Shape;2440;p123"/>
          <p:cNvSpPr txBox="1"/>
          <p:nvPr/>
        </p:nvSpPr>
        <p:spPr>
          <a:xfrm>
            <a:off x="8216038" y="2957780"/>
            <a:ext cx="3042788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¿Qué actores consideran que hacen falta o están de acuerdo con los de la propuesta?</a:t>
            </a:r>
            <a:endParaRPr sz="16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41" name="Google Shape;2441;p123"/>
          <p:cNvSpPr/>
          <p:nvPr/>
        </p:nvSpPr>
        <p:spPr>
          <a:xfrm>
            <a:off x="8216038" y="2723949"/>
            <a:ext cx="3105043" cy="1557270"/>
          </a:xfrm>
          <a:prstGeom prst="snip1Rect">
            <a:avLst>
              <a:gd name="adj" fmla="val 16667"/>
            </a:avLst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42" name="Google Shape;2442;p123"/>
          <p:cNvSpPr/>
          <p:nvPr/>
        </p:nvSpPr>
        <p:spPr>
          <a:xfrm flipH="1">
            <a:off x="317633" y="2733143"/>
            <a:ext cx="3339966" cy="1557270"/>
          </a:xfrm>
          <a:prstGeom prst="snip1Rect">
            <a:avLst>
              <a:gd name="adj" fmla="val 14195"/>
            </a:avLst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43" name="Google Shape;2443;p123"/>
          <p:cNvSpPr/>
          <p:nvPr/>
        </p:nvSpPr>
        <p:spPr>
          <a:xfrm>
            <a:off x="4215865" y="2723949"/>
            <a:ext cx="3445844" cy="1566464"/>
          </a:xfrm>
          <a:prstGeom prst="rect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685952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69229" y="0"/>
            <a:ext cx="12561229" cy="6939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69230" y="0"/>
            <a:ext cx="12561229" cy="694297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"/>
          <p:cNvSpPr txBox="1"/>
          <p:nvPr/>
        </p:nvSpPr>
        <p:spPr>
          <a:xfrm>
            <a:off x="2672730" y="436467"/>
            <a:ext cx="3732386" cy="2992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rPr lang="es-CO" sz="28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Jornada de Concertación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rPr lang="es-CO" sz="28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Ciudad de</a:t>
            </a:r>
            <a:r>
              <a:rPr lang="es-CO" sz="2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MX" sz="2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Bucaramanga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rPr lang="es-CO" sz="28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Santander</a:t>
            </a:r>
            <a:endParaRPr sz="2800" b="1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2" name="Google Shape;222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85517" y="6521426"/>
            <a:ext cx="2209380" cy="160233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"/>
          <p:cNvSpPr txBox="1"/>
          <p:nvPr/>
        </p:nvSpPr>
        <p:spPr>
          <a:xfrm>
            <a:off x="3764250" y="6092511"/>
            <a:ext cx="429426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4 de </a:t>
            </a:r>
            <a:r>
              <a:rPr lang="es-CO" sz="1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julio</a:t>
            </a:r>
            <a:r>
              <a:rPr lang="es-CO" sz="18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de 2026</a:t>
            </a:r>
            <a:endParaRPr sz="18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4" name="Google Shape;224;p2" descr="Logotipo&#10;&#10;El contenido generado por IA puede ser incorrecto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645227" y="206791"/>
            <a:ext cx="2546773" cy="143256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"/>
          <p:cNvSpPr txBox="1"/>
          <p:nvPr/>
        </p:nvSpPr>
        <p:spPr>
          <a:xfrm>
            <a:off x="163367" y="5078821"/>
            <a:ext cx="1149603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Proceso de delimitación participativa del Complejo de Páramos Jurisdicciones - Santurbán - Berlín</a:t>
            </a:r>
            <a:r>
              <a:rPr lang="es-CO" sz="32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 </a:t>
            </a:r>
            <a:endParaRPr sz="2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p74"/>
          <p:cNvSpPr txBox="1"/>
          <p:nvPr/>
        </p:nvSpPr>
        <p:spPr>
          <a:xfrm>
            <a:off x="3123581" y="1108830"/>
            <a:ext cx="594483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Preguntas orientadoras</a:t>
            </a:r>
            <a:endParaRPr sz="105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33" name="Google Shape;1633;p74"/>
          <p:cNvSpPr txBox="1"/>
          <p:nvPr/>
        </p:nvSpPr>
        <p:spPr>
          <a:xfrm>
            <a:off x="1808328" y="2305635"/>
            <a:ext cx="8011235" cy="1846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s-CO" sz="2000" b="1">
                <a:latin typeface="Verdana" panose="020B0604030504040204" pitchFamily="34" charset="0"/>
                <a:ea typeface="Verdana" panose="020B0604030504040204" pitchFamily="34" charset="0"/>
              </a:rPr>
              <a:t>¿Están de acuerdo con los lineamientos para la reconversión y sustitución de las actividades agropecuarias y mineras en el área de páramo?</a:t>
            </a:r>
          </a:p>
          <a:p>
            <a:pPr algn="ctr"/>
            <a:br>
              <a:rPr lang="es-CO" sz="1800"/>
            </a:br>
            <a:endParaRPr lang="es-CO" sz="18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/>
          </a:p>
        </p:txBody>
      </p:sp>
      <p:sp>
        <p:nvSpPr>
          <p:cNvPr id="1634" name="Google Shape;1634;p74"/>
          <p:cNvSpPr txBox="1"/>
          <p:nvPr/>
        </p:nvSpPr>
        <p:spPr>
          <a:xfrm>
            <a:off x="7858125" y="5214937"/>
            <a:ext cx="3462956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ACTIVIDADES AGROPECUARIAS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DIALOGO # 2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635" name="Google Shape;1635;p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7582" y="4200413"/>
            <a:ext cx="2681241" cy="2029047"/>
          </a:xfrm>
          <a:prstGeom prst="rect">
            <a:avLst/>
          </a:prstGeom>
          <a:noFill/>
          <a:ln>
            <a:noFill/>
          </a:ln>
        </p:spPr>
      </p:pic>
      <p:sp>
        <p:nvSpPr>
          <p:cNvPr id="1636" name="Google Shape;1636;p74"/>
          <p:cNvSpPr/>
          <p:nvPr/>
        </p:nvSpPr>
        <p:spPr>
          <a:xfrm>
            <a:off x="300251" y="1903564"/>
            <a:ext cx="11593773" cy="2838591"/>
          </a:xfrm>
          <a:prstGeom prst="rect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88147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43"/>
          <p:cNvSpPr txBox="1"/>
          <p:nvPr/>
        </p:nvSpPr>
        <p:spPr>
          <a:xfrm>
            <a:off x="3123581" y="1471812"/>
            <a:ext cx="594483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Preguntas orientadoras</a:t>
            </a:r>
            <a:endParaRPr sz="105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32" name="Google Shape;832;p43"/>
          <p:cNvSpPr txBox="1"/>
          <p:nvPr/>
        </p:nvSpPr>
        <p:spPr>
          <a:xfrm>
            <a:off x="1828202" y="3204875"/>
            <a:ext cx="8729663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s-CO" sz="2000" b="1">
                <a:latin typeface="Verdana" panose="020B0604030504040204" pitchFamily="34" charset="0"/>
                <a:ea typeface="Verdana" panose="020B0604030504040204" pitchFamily="34" charset="0"/>
              </a:rPr>
              <a:t>¿Están de acuerdo con el área de páramo presentada en el ineludible número 1?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3" name="Google Shape;833;p43"/>
          <p:cNvSpPr txBox="1"/>
          <p:nvPr/>
        </p:nvSpPr>
        <p:spPr>
          <a:xfrm>
            <a:off x="7858125" y="5214937"/>
            <a:ext cx="3462956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DELIMITACIÓN PARTICIPATIVA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DIALOGO # 1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834" name="Google Shape;834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7582" y="4200413"/>
            <a:ext cx="2681241" cy="2029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04197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4"/>
          <p:cNvSpPr/>
          <p:nvPr/>
        </p:nvSpPr>
        <p:spPr>
          <a:xfrm>
            <a:off x="33142" y="1616404"/>
            <a:ext cx="548640" cy="1001027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A4C8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1" name="Google Shape;431;p14"/>
          <p:cNvSpPr/>
          <p:nvPr/>
        </p:nvSpPr>
        <p:spPr>
          <a:xfrm>
            <a:off x="642046" y="2332078"/>
            <a:ext cx="548640" cy="1001027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A4C8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2" name="Google Shape;432;p14"/>
          <p:cNvSpPr/>
          <p:nvPr/>
        </p:nvSpPr>
        <p:spPr>
          <a:xfrm>
            <a:off x="1074242" y="3133598"/>
            <a:ext cx="548640" cy="1001027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A4C8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3" name="Google Shape;433;p14"/>
          <p:cNvSpPr/>
          <p:nvPr/>
        </p:nvSpPr>
        <p:spPr>
          <a:xfrm>
            <a:off x="1657396" y="3907969"/>
            <a:ext cx="548640" cy="1001027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A4C8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4" name="Google Shape;434;p14"/>
          <p:cNvSpPr/>
          <p:nvPr/>
        </p:nvSpPr>
        <p:spPr>
          <a:xfrm>
            <a:off x="2303241" y="4630492"/>
            <a:ext cx="548640" cy="1001027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A4C8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5" name="Google Shape;435;p14"/>
          <p:cNvSpPr/>
          <p:nvPr/>
        </p:nvSpPr>
        <p:spPr>
          <a:xfrm>
            <a:off x="3051056" y="5355638"/>
            <a:ext cx="548640" cy="1001027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A4C8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36" name="Google Shape;436;p14" descr="Logotip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87790" y="223168"/>
            <a:ext cx="1482540" cy="833929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14"/>
          <p:cNvSpPr txBox="1"/>
          <p:nvPr/>
        </p:nvSpPr>
        <p:spPr>
          <a:xfrm>
            <a:off x="0" y="383625"/>
            <a:ext cx="12192000" cy="513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800"/>
              <a:buFont typeface="Verdana"/>
              <a:buNone/>
            </a:pPr>
            <a:r>
              <a:rPr lang="es-CO" sz="2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Fases del proceso participativo</a:t>
            </a:r>
            <a:endParaRPr/>
          </a:p>
        </p:txBody>
      </p:sp>
      <p:sp>
        <p:nvSpPr>
          <p:cNvPr id="438" name="Google Shape;438;p14"/>
          <p:cNvSpPr/>
          <p:nvPr/>
        </p:nvSpPr>
        <p:spPr>
          <a:xfrm>
            <a:off x="385745" y="1414189"/>
            <a:ext cx="9759714" cy="602010"/>
          </a:xfrm>
          <a:prstGeom prst="homePlate">
            <a:avLst>
              <a:gd name="adj" fmla="val 50000"/>
            </a:avLst>
          </a:prstGeom>
          <a:solidFill>
            <a:srgbClr val="21A72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</a:pPr>
            <a:r>
              <a:rPr lang="es-CO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r>
              <a:rPr lang="es-CO" sz="36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Convocatoria</a:t>
            </a:r>
            <a:endParaRPr b="1"/>
          </a:p>
        </p:txBody>
      </p:sp>
      <p:sp>
        <p:nvSpPr>
          <p:cNvPr id="439" name="Google Shape;439;p14"/>
          <p:cNvSpPr/>
          <p:nvPr/>
        </p:nvSpPr>
        <p:spPr>
          <a:xfrm>
            <a:off x="1153349" y="2139797"/>
            <a:ext cx="8992109" cy="602012"/>
          </a:xfrm>
          <a:prstGeom prst="homePlate">
            <a:avLst>
              <a:gd name="adj" fmla="val 50000"/>
            </a:avLst>
          </a:prstGeom>
          <a:solidFill>
            <a:srgbClr val="F662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</a:pPr>
            <a:r>
              <a:rPr lang="es-CO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r>
              <a:rPr lang="es-CO" sz="36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Información</a:t>
            </a:r>
            <a:endParaRPr b="1"/>
          </a:p>
        </p:txBody>
      </p:sp>
      <p:sp>
        <p:nvSpPr>
          <p:cNvPr id="440" name="Google Shape;440;p14"/>
          <p:cNvSpPr/>
          <p:nvPr/>
        </p:nvSpPr>
        <p:spPr>
          <a:xfrm>
            <a:off x="1723347" y="2832592"/>
            <a:ext cx="6642731" cy="602012"/>
          </a:xfrm>
          <a:prstGeom prst="homePlate">
            <a:avLst>
              <a:gd name="adj" fmla="val 50000"/>
            </a:avLst>
          </a:prstGeom>
          <a:solidFill>
            <a:srgbClr val="FFBB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</a:pPr>
            <a:r>
              <a:rPr lang="es-CO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r>
              <a:rPr lang="es-CO" sz="36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Consulta e iniciativa</a:t>
            </a:r>
            <a:endParaRPr b="1"/>
          </a:p>
        </p:txBody>
      </p:sp>
      <p:sp>
        <p:nvSpPr>
          <p:cNvPr id="441" name="Google Shape;441;p14"/>
          <p:cNvSpPr/>
          <p:nvPr/>
        </p:nvSpPr>
        <p:spPr>
          <a:xfrm>
            <a:off x="1906231" y="3567827"/>
            <a:ext cx="5986915" cy="602012"/>
          </a:xfrm>
          <a:prstGeom prst="homePlate">
            <a:avLst>
              <a:gd name="adj" fmla="val 50000"/>
            </a:avLst>
          </a:prstGeom>
          <a:solidFill>
            <a:srgbClr val="4868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</a:pPr>
            <a:r>
              <a:rPr lang="es-CO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r>
              <a:rPr lang="es-CO" sz="4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Concertación</a:t>
            </a:r>
            <a:endParaRPr b="1"/>
          </a:p>
        </p:txBody>
      </p:sp>
      <p:sp>
        <p:nvSpPr>
          <p:cNvPr id="442" name="Google Shape;442;p14"/>
          <p:cNvSpPr/>
          <p:nvPr/>
        </p:nvSpPr>
        <p:spPr>
          <a:xfrm>
            <a:off x="2426637" y="4283812"/>
            <a:ext cx="6642731" cy="602012"/>
          </a:xfrm>
          <a:prstGeom prst="homePlate">
            <a:avLst>
              <a:gd name="adj" fmla="val 50000"/>
            </a:avLst>
          </a:prstGeom>
          <a:solidFill>
            <a:srgbClr val="21A72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</a:pPr>
            <a:r>
              <a:rPr lang="es-CO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     </a:t>
            </a:r>
            <a:r>
              <a:rPr lang="es-CO" sz="1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Observaciones a la propuesta de resolución</a:t>
            </a:r>
            <a:endParaRPr sz="1800" b="1"/>
          </a:p>
        </p:txBody>
      </p:sp>
      <p:sp>
        <p:nvSpPr>
          <p:cNvPr id="443" name="Google Shape;443;p14"/>
          <p:cNvSpPr/>
          <p:nvPr/>
        </p:nvSpPr>
        <p:spPr>
          <a:xfrm>
            <a:off x="2930263" y="5054632"/>
            <a:ext cx="6300795" cy="602012"/>
          </a:xfrm>
          <a:prstGeom prst="homePlate">
            <a:avLst>
              <a:gd name="adj" fmla="val 50000"/>
            </a:avLst>
          </a:prstGeom>
          <a:solidFill>
            <a:srgbClr val="F6622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</a:pPr>
            <a:r>
              <a:rPr lang="es-CO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r>
              <a:rPr lang="es-CO"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Resolución</a:t>
            </a:r>
            <a:endParaRPr b="1"/>
          </a:p>
        </p:txBody>
      </p:sp>
      <p:sp>
        <p:nvSpPr>
          <p:cNvPr id="444" name="Google Shape;444;p14"/>
          <p:cNvSpPr/>
          <p:nvPr/>
        </p:nvSpPr>
        <p:spPr>
          <a:xfrm>
            <a:off x="3844663" y="5825452"/>
            <a:ext cx="6300796" cy="602012"/>
          </a:xfrm>
          <a:prstGeom prst="homePlate">
            <a:avLst>
              <a:gd name="adj" fmla="val 50000"/>
            </a:avLst>
          </a:prstGeom>
          <a:solidFill>
            <a:srgbClr val="FFBB4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Verdana"/>
              <a:buNone/>
            </a:pPr>
            <a:r>
              <a:rPr lang="es-CO" sz="1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	</a:t>
            </a:r>
            <a:r>
              <a:rPr lang="es-CO"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Implementación de acuerdos</a:t>
            </a:r>
            <a:endParaRPr b="1"/>
          </a:p>
        </p:txBody>
      </p:sp>
      <p:pic>
        <p:nvPicPr>
          <p:cNvPr id="445" name="Google Shape;44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6495" y="1385316"/>
            <a:ext cx="679816" cy="679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35284" y="2116918"/>
            <a:ext cx="651649" cy="651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34035" y="2793921"/>
            <a:ext cx="706516" cy="706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18129" y="3547024"/>
            <a:ext cx="722128" cy="72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262755" y="4252610"/>
            <a:ext cx="648259" cy="648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1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901389" y="5009422"/>
            <a:ext cx="648799" cy="648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1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787492" y="5810407"/>
            <a:ext cx="684193" cy="6841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23"/>
          <p:cNvSpPr txBox="1"/>
          <p:nvPr/>
        </p:nvSpPr>
        <p:spPr>
          <a:xfrm>
            <a:off x="2056162" y="293683"/>
            <a:ext cx="8151586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000" b="1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Estado de avance del proceso</a:t>
            </a:r>
            <a:endParaRPr sz="12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7" name="Google Shape;1127;p23"/>
          <p:cNvSpPr/>
          <p:nvPr/>
        </p:nvSpPr>
        <p:spPr>
          <a:xfrm>
            <a:off x="1049244" y="1179575"/>
            <a:ext cx="2752344" cy="941832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Fase informativa</a:t>
            </a:r>
            <a:endParaRPr/>
          </a:p>
        </p:txBody>
      </p:sp>
      <p:sp>
        <p:nvSpPr>
          <p:cNvPr id="1128" name="Google Shape;1128;p23"/>
          <p:cNvSpPr txBox="1"/>
          <p:nvPr/>
        </p:nvSpPr>
        <p:spPr>
          <a:xfrm>
            <a:off x="795498" y="2407765"/>
            <a:ext cx="3259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Inicio</a:t>
            </a:r>
            <a:r>
              <a:rPr lang="es-CO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18 de marzo de 2018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Finalizó   </a:t>
            </a:r>
            <a:r>
              <a:rPr lang="es-CO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8 de abril de 2018 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9" name="Google Shape;1129;p23"/>
          <p:cNvSpPr/>
          <p:nvPr/>
        </p:nvSpPr>
        <p:spPr>
          <a:xfrm>
            <a:off x="4213068" y="1990265"/>
            <a:ext cx="2944368" cy="941832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2"/>
          </a:solidFill>
          <a:ln w="12700" cap="flat" cmpd="sng">
            <a:solidFill>
              <a:srgbClr val="64341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Fase de consulta </a:t>
            </a:r>
            <a:endParaRPr/>
          </a:p>
        </p:txBody>
      </p:sp>
      <p:sp>
        <p:nvSpPr>
          <p:cNvPr id="1130" name="Google Shape;1130;p23"/>
          <p:cNvSpPr txBox="1"/>
          <p:nvPr/>
        </p:nvSpPr>
        <p:spPr>
          <a:xfrm>
            <a:off x="4055334" y="3255264"/>
            <a:ext cx="32598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Inicio</a:t>
            </a:r>
            <a:r>
              <a:rPr lang="es-CO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6 de marzo de 2019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Finalizó   </a:t>
            </a:r>
            <a:r>
              <a:rPr lang="es-CO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26 de junio de 2019 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31" name="Google Shape;1131;p23"/>
          <p:cNvSpPr/>
          <p:nvPr/>
        </p:nvSpPr>
        <p:spPr>
          <a:xfrm>
            <a:off x="7527768" y="2746326"/>
            <a:ext cx="3342132" cy="832104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6"/>
          </a:solidFill>
          <a:ln w="12700" cap="flat" cmpd="sng">
            <a:solidFill>
              <a:srgbClr val="2F491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Fase de concertación </a:t>
            </a:r>
            <a:endParaRPr/>
          </a:p>
        </p:txBody>
      </p:sp>
      <p:sp>
        <p:nvSpPr>
          <p:cNvPr id="1132" name="Google Shape;1132;p23"/>
          <p:cNvSpPr txBox="1"/>
          <p:nvPr/>
        </p:nvSpPr>
        <p:spPr>
          <a:xfrm>
            <a:off x="7568916" y="3773424"/>
            <a:ext cx="383133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Inicio</a:t>
            </a:r>
            <a:r>
              <a:rPr lang="es-CO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9 de Septiembre de 2019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             No ha finalizado 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33" name="Google Shape;1133;p23"/>
          <p:cNvSpPr txBox="1"/>
          <p:nvPr/>
        </p:nvSpPr>
        <p:spPr>
          <a:xfrm>
            <a:off x="4327368" y="4121051"/>
            <a:ext cx="271576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 recibe la información para el desarrollo del área de referencia del páramo.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" name="Google Shape;45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8372" y="1281050"/>
            <a:ext cx="12192000" cy="4136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58178" y="4900721"/>
            <a:ext cx="1546194" cy="2319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133753" y="4900721"/>
            <a:ext cx="2935919" cy="1957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9799" y="177554"/>
            <a:ext cx="1451993" cy="816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520039" y="292966"/>
            <a:ext cx="1266057" cy="710214"/>
          </a:xfrm>
          <a:prstGeom prst="rect">
            <a:avLst/>
          </a:prstGeom>
          <a:noFill/>
          <a:ln>
            <a:noFill/>
          </a:ln>
        </p:spPr>
      </p:pic>
      <p:sp>
        <p:nvSpPr>
          <p:cNvPr id="461" name="Google Shape;461;p15"/>
          <p:cNvSpPr txBox="1"/>
          <p:nvPr/>
        </p:nvSpPr>
        <p:spPr>
          <a:xfrm>
            <a:off x="0" y="383625"/>
            <a:ext cx="12192000" cy="513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Antecedentes normativos</a:t>
            </a:r>
            <a:endParaRPr/>
          </a:p>
        </p:txBody>
      </p:sp>
      <p:sp>
        <p:nvSpPr>
          <p:cNvPr id="462" name="Google Shape;462;p15"/>
          <p:cNvSpPr txBox="1"/>
          <p:nvPr/>
        </p:nvSpPr>
        <p:spPr>
          <a:xfrm>
            <a:off x="923278" y="2423602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2014</a:t>
            </a:r>
            <a:endParaRPr/>
          </a:p>
        </p:txBody>
      </p:sp>
      <p:sp>
        <p:nvSpPr>
          <p:cNvPr id="463" name="Google Shape;463;p15"/>
          <p:cNvSpPr txBox="1"/>
          <p:nvPr/>
        </p:nvSpPr>
        <p:spPr>
          <a:xfrm>
            <a:off x="1322773" y="3045039"/>
            <a:ext cx="1580225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Primera delimitación del Páramo de Santurbán  (Resolución 2090 de 2014)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64" name="Google Shape;464;p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168110" y="4861871"/>
            <a:ext cx="1271184" cy="2067150"/>
          </a:xfrm>
          <a:prstGeom prst="rect">
            <a:avLst/>
          </a:prstGeom>
          <a:noFill/>
          <a:ln>
            <a:noFill/>
          </a:ln>
        </p:spPr>
      </p:pic>
      <p:sp>
        <p:nvSpPr>
          <p:cNvPr id="465" name="Google Shape;465;p15"/>
          <p:cNvSpPr txBox="1"/>
          <p:nvPr/>
        </p:nvSpPr>
        <p:spPr>
          <a:xfrm>
            <a:off x="2806826" y="2423602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2015</a:t>
            </a:r>
            <a:endParaRPr/>
          </a:p>
        </p:txBody>
      </p:sp>
      <p:sp>
        <p:nvSpPr>
          <p:cNvPr id="466" name="Google Shape;466;p15"/>
          <p:cNvSpPr txBox="1"/>
          <p:nvPr/>
        </p:nvSpPr>
        <p:spPr>
          <a:xfrm>
            <a:off x="3206321" y="3045039"/>
            <a:ext cx="1580225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Acción de tutela, Resolución 2090 de 2014,  y ordenó una nueva delimitación protegiendo el derecho a la participación ambiental de las comunidades y el ecosistema.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7" name="Google Shape;467;p15"/>
          <p:cNvSpPr txBox="1"/>
          <p:nvPr/>
        </p:nvSpPr>
        <p:spPr>
          <a:xfrm>
            <a:off x="4678529" y="2441358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2017</a:t>
            </a:r>
            <a:endParaRPr sz="1800"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8" name="Google Shape;468;p15"/>
          <p:cNvSpPr txBox="1"/>
          <p:nvPr/>
        </p:nvSpPr>
        <p:spPr>
          <a:xfrm>
            <a:off x="5078024" y="3062795"/>
            <a:ext cx="1580225" cy="1615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 acción de tutela culmina con la sentencia T361/2017, hoja de ruta donde ordenó delimitación participativa del páramo Santurbán y fijó reglas para el proceso: 7 fases y 6 temas de diálogo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69" name="Google Shape;469;p15"/>
          <p:cNvSpPr txBox="1"/>
          <p:nvPr/>
        </p:nvSpPr>
        <p:spPr>
          <a:xfrm>
            <a:off x="6562077" y="2441358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2018</a:t>
            </a:r>
            <a:endParaRPr/>
          </a:p>
        </p:txBody>
      </p:sp>
      <p:sp>
        <p:nvSpPr>
          <p:cNvPr id="470" name="Google Shape;470;p15"/>
          <p:cNvSpPr txBox="1"/>
          <p:nvPr/>
        </p:nvSpPr>
        <p:spPr>
          <a:xfrm>
            <a:off x="6961572" y="3062795"/>
            <a:ext cx="1580225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Inicio y culminación de Fase informativa (Reuniones informativas por nodos)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1" name="Google Shape;471;p15"/>
          <p:cNvSpPr txBox="1"/>
          <p:nvPr/>
        </p:nvSpPr>
        <p:spPr>
          <a:xfrm>
            <a:off x="8435264" y="2391127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2019</a:t>
            </a:r>
            <a:endParaRPr/>
          </a:p>
        </p:txBody>
      </p:sp>
      <p:sp>
        <p:nvSpPr>
          <p:cNvPr id="472" name="Google Shape;472;p15"/>
          <p:cNvSpPr txBox="1"/>
          <p:nvPr/>
        </p:nvSpPr>
        <p:spPr>
          <a:xfrm>
            <a:off x="8834759" y="3012564"/>
            <a:ext cx="1580225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Fase de Consulta e iniciativa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Inicio Fase de concertación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73" name="Google Shape;473;p15"/>
          <p:cNvSpPr txBox="1"/>
          <p:nvPr/>
        </p:nvSpPr>
        <p:spPr>
          <a:xfrm>
            <a:off x="10318812" y="2391127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2020 - 2021</a:t>
            </a:r>
            <a:endParaRPr/>
          </a:p>
        </p:txBody>
      </p:sp>
      <p:sp>
        <p:nvSpPr>
          <p:cNvPr id="474" name="Google Shape;474;p15"/>
          <p:cNvSpPr txBox="1"/>
          <p:nvPr/>
        </p:nvSpPr>
        <p:spPr>
          <a:xfrm>
            <a:off x="10718308" y="3012564"/>
            <a:ext cx="140859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Pandemia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4329" y="1272461"/>
            <a:ext cx="2259774" cy="4352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24287" y="1270551"/>
            <a:ext cx="12192000" cy="4352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44831" y="4890116"/>
            <a:ext cx="1947169" cy="1947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73478" y="4589756"/>
            <a:ext cx="1769615" cy="2654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1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9799" y="177554"/>
            <a:ext cx="1451993" cy="816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1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520039" y="292966"/>
            <a:ext cx="1266057" cy="710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1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124287" y="5231174"/>
            <a:ext cx="1189869" cy="1691196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16"/>
          <p:cNvSpPr txBox="1"/>
          <p:nvPr/>
        </p:nvSpPr>
        <p:spPr>
          <a:xfrm>
            <a:off x="373121" y="2584487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2022</a:t>
            </a:r>
            <a:endParaRPr/>
          </a:p>
        </p:txBody>
      </p:sp>
      <p:sp>
        <p:nvSpPr>
          <p:cNvPr id="487" name="Google Shape;487;p16"/>
          <p:cNvSpPr txBox="1"/>
          <p:nvPr/>
        </p:nvSpPr>
        <p:spPr>
          <a:xfrm>
            <a:off x="772616" y="3205924"/>
            <a:ext cx="1580225" cy="784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Fase de Concertación 3 municipios: El playón, Vetas y Matanza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88" name="Google Shape;488;p16"/>
          <p:cNvSpPr txBox="1"/>
          <p:nvPr/>
        </p:nvSpPr>
        <p:spPr>
          <a:xfrm>
            <a:off x="2256669" y="2584487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2023</a:t>
            </a:r>
            <a:endParaRPr/>
          </a:p>
        </p:txBody>
      </p:sp>
      <p:sp>
        <p:nvSpPr>
          <p:cNvPr id="489" name="Google Shape;489;p16"/>
          <p:cNvSpPr txBox="1"/>
          <p:nvPr/>
        </p:nvSpPr>
        <p:spPr>
          <a:xfrm>
            <a:off x="2656164" y="3205924"/>
            <a:ext cx="1580225" cy="1061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Fase de Concertación 6 municipios: California, Guaca, Santa Bárbara, </a:t>
            </a:r>
            <a:r>
              <a:rPr lang="es-CO" sz="90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Bucarasica</a:t>
            </a: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Piedecuesta y Charta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9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0" name="Google Shape;490;p16"/>
          <p:cNvSpPr txBox="1"/>
          <p:nvPr/>
        </p:nvSpPr>
        <p:spPr>
          <a:xfrm>
            <a:off x="4128372" y="2602243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2024</a:t>
            </a:r>
            <a:endParaRPr/>
          </a:p>
        </p:txBody>
      </p:sp>
      <p:sp>
        <p:nvSpPr>
          <p:cNvPr id="491" name="Google Shape;491;p16"/>
          <p:cNvSpPr txBox="1"/>
          <p:nvPr/>
        </p:nvSpPr>
        <p:spPr>
          <a:xfrm>
            <a:off x="4527867" y="3223680"/>
            <a:ext cx="158022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Fase de Concertación 3 municipios: Suratá, Lourdes y Gramalote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2" name="Google Shape;492;p16"/>
          <p:cNvSpPr txBox="1"/>
          <p:nvPr/>
        </p:nvSpPr>
        <p:spPr>
          <a:xfrm>
            <a:off x="6011920" y="2602243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2025</a:t>
            </a:r>
            <a:endParaRPr/>
          </a:p>
        </p:txBody>
      </p:sp>
      <p:sp>
        <p:nvSpPr>
          <p:cNvPr id="493" name="Google Shape;493;p16"/>
          <p:cNvSpPr txBox="1"/>
          <p:nvPr/>
        </p:nvSpPr>
        <p:spPr>
          <a:xfrm>
            <a:off x="6411415" y="3223680"/>
            <a:ext cx="1580225" cy="1615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Verdana"/>
              <a:buNone/>
            </a:pPr>
            <a:r>
              <a:rPr lang="es-CO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Fase de Concertación 12 municipios: Bochalema, Chinácota, Los Patios, Pamplonita, la Esperanza, Puerto Santander, Santiago, El Zulia, San Cayetano, Toledo, Villa del Rosario, San José de Cúcuta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94" name="Google Shape;494;p16"/>
          <p:cNvSpPr txBox="1"/>
          <p:nvPr/>
        </p:nvSpPr>
        <p:spPr>
          <a:xfrm>
            <a:off x="0" y="383625"/>
            <a:ext cx="12192000" cy="513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Antecedentes normativos</a:t>
            </a:r>
            <a:endParaRPr/>
          </a:p>
        </p:txBody>
      </p:sp>
      <p:sp>
        <p:nvSpPr>
          <p:cNvPr id="495" name="Google Shape;495;p16"/>
          <p:cNvSpPr txBox="1"/>
          <p:nvPr/>
        </p:nvSpPr>
        <p:spPr>
          <a:xfrm>
            <a:off x="7940703" y="2584487"/>
            <a:ext cx="158022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2026</a:t>
            </a:r>
            <a:endParaRPr/>
          </a:p>
        </p:txBody>
      </p:sp>
      <p:sp>
        <p:nvSpPr>
          <p:cNvPr id="496" name="Google Shape;496;p16"/>
          <p:cNvSpPr txBox="1"/>
          <p:nvPr/>
        </p:nvSpPr>
        <p:spPr>
          <a:xfrm>
            <a:off x="8340198" y="3205924"/>
            <a:ext cx="1580225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Clr>
                <a:schemeClr val="dk1"/>
              </a:buClr>
              <a:buSzPts val="900"/>
            </a:pPr>
            <a:r>
              <a:rPr lang="es-MX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Continua la Concertación</a:t>
            </a:r>
          </a:p>
          <a:p>
            <a:pPr lvl="0">
              <a:buClr>
                <a:schemeClr val="dk1"/>
              </a:buClr>
              <a:buSzPts val="900"/>
            </a:pPr>
            <a:endParaRPr lang="es-MX" sz="9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lvl="0">
              <a:buClr>
                <a:schemeClr val="dk1"/>
              </a:buClr>
              <a:buSzPts val="900"/>
            </a:pPr>
            <a:r>
              <a:rPr lang="es-MX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 finaliza fase de concertación en </a:t>
            </a:r>
            <a:r>
              <a:rPr lang="es-MX" sz="900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Cácota</a:t>
            </a:r>
            <a:r>
              <a:rPr lang="es-MX" sz="9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Girón y Floridablanca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497" name="Google Shape;497;p1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869486" y="2443641"/>
            <a:ext cx="1972543" cy="1970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17"/>
          <p:cNvSpPr txBox="1"/>
          <p:nvPr/>
        </p:nvSpPr>
        <p:spPr>
          <a:xfrm>
            <a:off x="1838217" y="857018"/>
            <a:ext cx="834697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92D050"/>
                </a:solidFill>
                <a:latin typeface="Verdana"/>
                <a:ea typeface="Verdana"/>
                <a:cs typeface="Verdana"/>
                <a:sym typeface="Verdana"/>
              </a:rPr>
              <a:t>Temas de diálogo - ineludibles</a:t>
            </a:r>
            <a:endParaRPr/>
          </a:p>
        </p:txBody>
      </p:sp>
      <p:pic>
        <p:nvPicPr>
          <p:cNvPr id="503" name="Google Shape;503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4705" y="2230149"/>
            <a:ext cx="2673907" cy="2435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80733" y="4445726"/>
            <a:ext cx="2673907" cy="233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72994" y="2283313"/>
            <a:ext cx="2572307" cy="233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07469" y="2230149"/>
            <a:ext cx="2572307" cy="233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327045" y="2207396"/>
            <a:ext cx="2572307" cy="2333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1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37359" y="4477489"/>
            <a:ext cx="2572307" cy="2333965"/>
          </a:xfrm>
          <a:prstGeom prst="rect">
            <a:avLst/>
          </a:prstGeom>
          <a:noFill/>
          <a:ln>
            <a:noFill/>
          </a:ln>
        </p:spPr>
      </p:pic>
      <p:sp>
        <p:nvSpPr>
          <p:cNvPr id="509" name="Google Shape;509;p17"/>
          <p:cNvSpPr/>
          <p:nvPr/>
        </p:nvSpPr>
        <p:spPr>
          <a:xfrm>
            <a:off x="633562" y="2274775"/>
            <a:ext cx="2673907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0" name="Google Shape;510;p17"/>
          <p:cNvSpPr/>
          <p:nvPr/>
        </p:nvSpPr>
        <p:spPr>
          <a:xfrm>
            <a:off x="6561122" y="2283313"/>
            <a:ext cx="2673907" cy="2273087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1" name="Google Shape;511;p17"/>
          <p:cNvSpPr/>
          <p:nvPr/>
        </p:nvSpPr>
        <p:spPr>
          <a:xfrm>
            <a:off x="9237036" y="2266468"/>
            <a:ext cx="2649484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2" name="Google Shape;512;p17"/>
          <p:cNvSpPr/>
          <p:nvPr/>
        </p:nvSpPr>
        <p:spPr>
          <a:xfrm>
            <a:off x="2050026" y="4479370"/>
            <a:ext cx="2610085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3" name="Google Shape;513;p17"/>
          <p:cNvSpPr/>
          <p:nvPr/>
        </p:nvSpPr>
        <p:spPr>
          <a:xfrm>
            <a:off x="3342652" y="2276055"/>
            <a:ext cx="2622468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4" name="Google Shape;514;p17"/>
          <p:cNvSpPr/>
          <p:nvPr/>
        </p:nvSpPr>
        <p:spPr>
          <a:xfrm>
            <a:off x="7896554" y="4511161"/>
            <a:ext cx="2649484" cy="2249521"/>
          </a:xfrm>
          <a:prstGeom prst="hexagon">
            <a:avLst>
              <a:gd name="adj" fmla="val 29090"/>
              <a:gd name="vf" fmla="val 115470"/>
            </a:avLst>
          </a:prstGeom>
          <a:noFill/>
          <a:ln w="76200" cap="flat" cmpd="sng">
            <a:solidFill>
              <a:srgbClr val="B0FF6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15" name="Google Shape;515;p17"/>
          <p:cNvSpPr txBox="1"/>
          <p:nvPr/>
        </p:nvSpPr>
        <p:spPr>
          <a:xfrm>
            <a:off x="136317" y="1594574"/>
            <a:ext cx="604397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Gestión integral</a:t>
            </a:r>
            <a:endParaRPr/>
          </a:p>
        </p:txBody>
      </p:sp>
      <p:sp>
        <p:nvSpPr>
          <p:cNvPr id="516" name="Google Shape;516;p17"/>
          <p:cNvSpPr txBox="1"/>
          <p:nvPr/>
        </p:nvSpPr>
        <p:spPr>
          <a:xfrm>
            <a:off x="6011706" y="1561743"/>
            <a:ext cx="604397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Gobernanza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18"/>
          <p:cNvSpPr/>
          <p:nvPr/>
        </p:nvSpPr>
        <p:spPr>
          <a:xfrm>
            <a:off x="603122" y="3395666"/>
            <a:ext cx="1727943" cy="1656394"/>
          </a:xfrm>
          <a:prstGeom prst="ellipse">
            <a:avLst/>
          </a:prstGeom>
          <a:solidFill>
            <a:srgbClr val="E1EFD8"/>
          </a:solidFill>
          <a:ln w="12700" cap="flat" cmpd="sng">
            <a:solidFill>
              <a:srgbClr val="DEA9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22" name="Google Shape;522;p18"/>
          <p:cNvSpPr txBox="1"/>
          <p:nvPr/>
        </p:nvSpPr>
        <p:spPr>
          <a:xfrm>
            <a:off x="7068890" y="1408254"/>
            <a:ext cx="500059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rgbClr val="757070"/>
                </a:solidFill>
                <a:latin typeface="Verdana"/>
                <a:ea typeface="Verdana"/>
                <a:cs typeface="Verdana"/>
                <a:sym typeface="Verdana"/>
              </a:rPr>
              <a:t>Norte de Santander</a:t>
            </a:r>
            <a:endParaRPr/>
          </a:p>
        </p:txBody>
      </p:sp>
      <p:sp>
        <p:nvSpPr>
          <p:cNvPr id="523" name="Google Shape;523;p18"/>
          <p:cNvSpPr txBox="1"/>
          <p:nvPr/>
        </p:nvSpPr>
        <p:spPr>
          <a:xfrm>
            <a:off x="194310" y="1310783"/>
            <a:ext cx="500059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rgbClr val="757070"/>
                </a:solidFill>
                <a:latin typeface="Verdana"/>
                <a:ea typeface="Verdana"/>
                <a:cs typeface="Verdana"/>
                <a:sym typeface="Verdana"/>
              </a:rPr>
              <a:t>Santander</a:t>
            </a:r>
            <a:endParaRPr/>
          </a:p>
        </p:txBody>
      </p:sp>
      <p:sp>
        <p:nvSpPr>
          <p:cNvPr id="524" name="Google Shape;524;p18"/>
          <p:cNvSpPr txBox="1"/>
          <p:nvPr/>
        </p:nvSpPr>
        <p:spPr>
          <a:xfrm>
            <a:off x="947451" y="3464140"/>
            <a:ext cx="110871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/>
          </a:p>
        </p:txBody>
      </p:sp>
      <p:sp>
        <p:nvSpPr>
          <p:cNvPr id="525" name="Google Shape;525;p18"/>
          <p:cNvSpPr txBox="1"/>
          <p:nvPr/>
        </p:nvSpPr>
        <p:spPr>
          <a:xfrm>
            <a:off x="2921648" y="4285402"/>
            <a:ext cx="151319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Con área de páramo</a:t>
            </a:r>
            <a:endParaRPr/>
          </a:p>
        </p:txBody>
      </p:sp>
      <p:sp>
        <p:nvSpPr>
          <p:cNvPr id="526" name="Google Shape;526;p18"/>
          <p:cNvSpPr txBox="1"/>
          <p:nvPr/>
        </p:nvSpPr>
        <p:spPr>
          <a:xfrm>
            <a:off x="3123888" y="3463398"/>
            <a:ext cx="110871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10</a:t>
            </a:r>
            <a:endParaRPr/>
          </a:p>
        </p:txBody>
      </p:sp>
      <p:sp>
        <p:nvSpPr>
          <p:cNvPr id="527" name="Google Shape;527;p18"/>
          <p:cNvSpPr txBox="1"/>
          <p:nvPr/>
        </p:nvSpPr>
        <p:spPr>
          <a:xfrm>
            <a:off x="665478" y="4285402"/>
            <a:ext cx="172794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Beneficiarios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de SE</a:t>
            </a:r>
            <a:endParaRPr/>
          </a:p>
        </p:txBody>
      </p:sp>
      <p:sp>
        <p:nvSpPr>
          <p:cNvPr id="528" name="Google Shape;528;p18"/>
          <p:cNvSpPr txBox="1"/>
          <p:nvPr/>
        </p:nvSpPr>
        <p:spPr>
          <a:xfrm>
            <a:off x="1969838" y="1749967"/>
            <a:ext cx="130133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000" b="1">
                <a:solidFill>
                  <a:srgbClr val="757070"/>
                </a:solidFill>
                <a:latin typeface="Verdana"/>
                <a:ea typeface="Verdana"/>
                <a:cs typeface="Verdana"/>
                <a:sym typeface="Verdana"/>
              </a:rPr>
              <a:t>13</a:t>
            </a:r>
            <a:endParaRPr/>
          </a:p>
        </p:txBody>
      </p:sp>
      <p:sp>
        <p:nvSpPr>
          <p:cNvPr id="529" name="Google Shape;529;p18"/>
          <p:cNvSpPr txBox="1"/>
          <p:nvPr/>
        </p:nvSpPr>
        <p:spPr>
          <a:xfrm>
            <a:off x="1756534" y="2690598"/>
            <a:ext cx="172794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rgbClr val="757070"/>
                </a:solidFill>
                <a:latin typeface="Verdana"/>
                <a:ea typeface="Verdana"/>
                <a:cs typeface="Verdana"/>
                <a:sym typeface="Verdana"/>
              </a:rPr>
              <a:t>Municipios</a:t>
            </a:r>
            <a:endParaRPr/>
          </a:p>
        </p:txBody>
      </p:sp>
      <p:sp>
        <p:nvSpPr>
          <p:cNvPr id="530" name="Google Shape;530;p18"/>
          <p:cNvSpPr/>
          <p:nvPr/>
        </p:nvSpPr>
        <p:spPr>
          <a:xfrm>
            <a:off x="2820699" y="3395666"/>
            <a:ext cx="1727943" cy="1656394"/>
          </a:xfrm>
          <a:prstGeom prst="ellipse">
            <a:avLst/>
          </a:prstGeom>
          <a:noFill/>
          <a:ln w="12700" cap="flat" cmpd="sng">
            <a:solidFill>
              <a:srgbClr val="DEA9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31" name="Google Shape;531;p18"/>
          <p:cNvSpPr txBox="1"/>
          <p:nvPr/>
        </p:nvSpPr>
        <p:spPr>
          <a:xfrm>
            <a:off x="9886128" y="4313395"/>
            <a:ext cx="151319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Con área de páramo</a:t>
            </a:r>
            <a:endParaRPr/>
          </a:p>
        </p:txBody>
      </p:sp>
      <p:sp>
        <p:nvSpPr>
          <p:cNvPr id="532" name="Google Shape;532;p18"/>
          <p:cNvSpPr txBox="1"/>
          <p:nvPr/>
        </p:nvSpPr>
        <p:spPr>
          <a:xfrm>
            <a:off x="10088368" y="3491390"/>
            <a:ext cx="110871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20</a:t>
            </a:r>
            <a:endParaRPr/>
          </a:p>
        </p:txBody>
      </p:sp>
      <p:sp>
        <p:nvSpPr>
          <p:cNvPr id="533" name="Google Shape;533;p18"/>
          <p:cNvSpPr/>
          <p:nvPr/>
        </p:nvSpPr>
        <p:spPr>
          <a:xfrm>
            <a:off x="7659042" y="3423660"/>
            <a:ext cx="1727943" cy="1656394"/>
          </a:xfrm>
          <a:prstGeom prst="ellipse">
            <a:avLst/>
          </a:prstGeom>
          <a:solidFill>
            <a:srgbClr val="E1EFD8"/>
          </a:solidFill>
          <a:ln w="12700" cap="flat" cmpd="sng">
            <a:solidFill>
              <a:srgbClr val="DEA9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34" name="Google Shape;534;p18"/>
          <p:cNvSpPr txBox="1"/>
          <p:nvPr/>
        </p:nvSpPr>
        <p:spPr>
          <a:xfrm>
            <a:off x="7721398" y="4313395"/>
            <a:ext cx="172794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Beneficiarios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de SE</a:t>
            </a:r>
            <a:endParaRPr/>
          </a:p>
        </p:txBody>
      </p:sp>
      <p:sp>
        <p:nvSpPr>
          <p:cNvPr id="535" name="Google Shape;535;p18"/>
          <p:cNvSpPr txBox="1"/>
          <p:nvPr/>
        </p:nvSpPr>
        <p:spPr>
          <a:xfrm>
            <a:off x="8918521" y="1749967"/>
            <a:ext cx="130133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000" b="1">
                <a:solidFill>
                  <a:srgbClr val="757070"/>
                </a:solidFill>
                <a:latin typeface="Verdana"/>
                <a:ea typeface="Verdana"/>
                <a:cs typeface="Verdana"/>
                <a:sym typeface="Verdana"/>
              </a:rPr>
              <a:t>27</a:t>
            </a:r>
            <a:endParaRPr/>
          </a:p>
        </p:txBody>
      </p:sp>
      <p:sp>
        <p:nvSpPr>
          <p:cNvPr id="536" name="Google Shape;536;p18"/>
          <p:cNvSpPr txBox="1"/>
          <p:nvPr/>
        </p:nvSpPr>
        <p:spPr>
          <a:xfrm>
            <a:off x="8705217" y="2690598"/>
            <a:ext cx="172794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rgbClr val="757070"/>
                </a:solidFill>
                <a:latin typeface="Verdana"/>
                <a:ea typeface="Verdana"/>
                <a:cs typeface="Verdana"/>
                <a:sym typeface="Verdana"/>
              </a:rPr>
              <a:t>Municipios</a:t>
            </a:r>
            <a:endParaRPr/>
          </a:p>
        </p:txBody>
      </p:sp>
      <p:sp>
        <p:nvSpPr>
          <p:cNvPr id="537" name="Google Shape;537;p18"/>
          <p:cNvSpPr/>
          <p:nvPr/>
        </p:nvSpPr>
        <p:spPr>
          <a:xfrm>
            <a:off x="9785179" y="3423660"/>
            <a:ext cx="1727943" cy="1656394"/>
          </a:xfrm>
          <a:prstGeom prst="ellipse">
            <a:avLst/>
          </a:prstGeom>
          <a:noFill/>
          <a:ln w="12700" cap="flat" cmpd="sng">
            <a:solidFill>
              <a:srgbClr val="DEA90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38" name="Google Shape;538;p18"/>
          <p:cNvSpPr/>
          <p:nvPr/>
        </p:nvSpPr>
        <p:spPr>
          <a:xfrm>
            <a:off x="194310" y="1057144"/>
            <a:ext cx="5000592" cy="5560827"/>
          </a:xfrm>
          <a:prstGeom prst="roundRect">
            <a:avLst>
              <a:gd name="adj" fmla="val 10724"/>
            </a:avLst>
          </a:prstGeom>
          <a:noFill/>
          <a:ln w="19050" cap="flat" cmpd="sng">
            <a:solidFill>
              <a:srgbClr val="A4C86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39" name="Google Shape;539;p18"/>
          <p:cNvSpPr/>
          <p:nvPr/>
        </p:nvSpPr>
        <p:spPr>
          <a:xfrm>
            <a:off x="6967867" y="1057143"/>
            <a:ext cx="5000592" cy="5560827"/>
          </a:xfrm>
          <a:prstGeom prst="roundRect">
            <a:avLst>
              <a:gd name="adj" fmla="val 10724"/>
            </a:avLst>
          </a:prstGeom>
          <a:noFill/>
          <a:ln w="19050" cap="flat" cmpd="sng">
            <a:solidFill>
              <a:srgbClr val="A4C86C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0" name="Google Shape;540;p18"/>
          <p:cNvSpPr txBox="1"/>
          <p:nvPr/>
        </p:nvSpPr>
        <p:spPr>
          <a:xfrm>
            <a:off x="2056161" y="293683"/>
            <a:ext cx="8743383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Estado de avance del proceso</a:t>
            </a:r>
            <a:endParaRPr sz="11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1" name="Google Shape;541;p18"/>
          <p:cNvSpPr txBox="1"/>
          <p:nvPr/>
        </p:nvSpPr>
        <p:spPr>
          <a:xfrm>
            <a:off x="541194" y="5448903"/>
            <a:ext cx="4306824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000" b="1">
                <a:solidFill>
                  <a:srgbClr val="92D050"/>
                </a:solidFill>
                <a:latin typeface="Verdana"/>
                <a:ea typeface="Verdana"/>
                <a:cs typeface="Verdana"/>
                <a:sym typeface="Verdana"/>
              </a:rPr>
              <a:t>11</a:t>
            </a: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Fase de Concertación</a:t>
            </a:r>
            <a:endParaRPr sz="18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2" name="Google Shape;542;p18"/>
          <p:cNvSpPr txBox="1"/>
          <p:nvPr/>
        </p:nvSpPr>
        <p:spPr>
          <a:xfrm>
            <a:off x="7329368" y="5485551"/>
            <a:ext cx="447963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6000" b="1">
                <a:solidFill>
                  <a:srgbClr val="92D050"/>
                </a:solidFill>
                <a:latin typeface="Verdana"/>
                <a:ea typeface="Verdana"/>
                <a:cs typeface="Verdana"/>
                <a:sym typeface="Verdana"/>
              </a:rPr>
              <a:t>17</a:t>
            </a: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Fase de Concertación</a:t>
            </a:r>
            <a:endParaRPr sz="18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3" name="Google Shape;543;p18"/>
          <p:cNvSpPr txBox="1"/>
          <p:nvPr/>
        </p:nvSpPr>
        <p:spPr>
          <a:xfrm>
            <a:off x="8003371" y="3492132"/>
            <a:ext cx="110871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>
                <a:solidFill>
                  <a:srgbClr val="BF9000"/>
                </a:solidFill>
                <a:latin typeface="Verdana"/>
                <a:ea typeface="Verdana"/>
                <a:cs typeface="Verdana"/>
                <a:sym typeface="Verdana"/>
              </a:rPr>
              <a:t>7</a:t>
            </a:r>
            <a:endParaRPr/>
          </a:p>
        </p:txBody>
      </p:sp>
      <p:pic>
        <p:nvPicPr>
          <p:cNvPr id="544" name="Google Shape;5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89752" y="2096411"/>
            <a:ext cx="2715603" cy="327238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98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19"/>
          <p:cNvSpPr txBox="1"/>
          <p:nvPr/>
        </p:nvSpPr>
        <p:spPr>
          <a:xfrm>
            <a:off x="2056162" y="293684"/>
            <a:ext cx="815158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6. Metodología de las reuniones de diálogo y acuerdos</a:t>
            </a:r>
            <a:endParaRPr/>
          </a:p>
        </p:txBody>
      </p:sp>
      <p:grpSp>
        <p:nvGrpSpPr>
          <p:cNvPr id="550" name="Google Shape;550;p19"/>
          <p:cNvGrpSpPr/>
          <p:nvPr/>
        </p:nvGrpSpPr>
        <p:grpSpPr>
          <a:xfrm>
            <a:off x="299940" y="1543023"/>
            <a:ext cx="10812323" cy="4881078"/>
            <a:chOff x="2612" y="-174673"/>
            <a:chExt cx="10812323" cy="4881078"/>
          </a:xfrm>
        </p:grpSpPr>
        <p:sp>
          <p:nvSpPr>
            <p:cNvPr id="551" name="Google Shape;551;p19"/>
            <p:cNvSpPr/>
            <p:nvPr/>
          </p:nvSpPr>
          <p:spPr>
            <a:xfrm>
              <a:off x="2612" y="1133580"/>
              <a:ext cx="2541698" cy="2096369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90196"/>
              </a:schemeClr>
            </a:solidFill>
            <a:ln w="12700" cap="flat" cmpd="sng">
              <a:solidFill>
                <a:srgbClr val="A4C86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19"/>
            <p:cNvSpPr txBox="1"/>
            <p:nvPr/>
          </p:nvSpPr>
          <p:spPr>
            <a:xfrm>
              <a:off x="50855" y="1181823"/>
              <a:ext cx="2445212" cy="15506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s-CO" sz="16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Explicación de propuestas sobre puntos ineludibles de diálogo.</a:t>
              </a:r>
              <a:endParaRPr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s-CO" sz="16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Resolver dudas.</a:t>
              </a:r>
              <a:endParaRPr/>
            </a:p>
          </p:txBody>
        </p:sp>
        <p:sp>
          <p:nvSpPr>
            <p:cNvPr id="553" name="Google Shape;553;p19"/>
            <p:cNvSpPr/>
            <p:nvPr/>
          </p:nvSpPr>
          <p:spPr>
            <a:xfrm>
              <a:off x="849668" y="-174673"/>
              <a:ext cx="4358376" cy="449349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7365" y="84306"/>
                  </a:moveTo>
                  <a:lnTo>
                    <a:pt x="10121" y="83034"/>
                  </a:lnTo>
                  <a:cubicBezTo>
                    <a:pt x="18127" y="100467"/>
                    <a:pt x="34607" y="112462"/>
                    <a:pt x="53617" y="114693"/>
                  </a:cubicBezTo>
                  <a:cubicBezTo>
                    <a:pt x="72627" y="116924"/>
                    <a:pt x="91423" y="109069"/>
                    <a:pt x="103227" y="93961"/>
                  </a:cubicBezTo>
                  <a:lnTo>
                    <a:pt x="101537" y="92867"/>
                  </a:lnTo>
                  <a:lnTo>
                    <a:pt x="107403" y="90691"/>
                  </a:lnTo>
                  <a:lnTo>
                    <a:pt x="107459" y="96701"/>
                  </a:lnTo>
                  <a:lnTo>
                    <a:pt x="105769" y="95607"/>
                  </a:lnTo>
                  <a:cubicBezTo>
                    <a:pt x="93351" y="111603"/>
                    <a:pt x="73499" y="119957"/>
                    <a:pt x="53394" y="117649"/>
                  </a:cubicBezTo>
                  <a:cubicBezTo>
                    <a:pt x="33289" y="115340"/>
                    <a:pt x="15842" y="102702"/>
                    <a:pt x="7365" y="84306"/>
                  </a:cubicBezTo>
                  <a:close/>
                </a:path>
              </a:pathLst>
            </a:custGeom>
            <a:solidFill>
              <a:srgbClr val="A4C8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9"/>
            <p:cNvSpPr/>
            <p:nvPr/>
          </p:nvSpPr>
          <p:spPr>
            <a:xfrm>
              <a:off x="157532" y="2633445"/>
              <a:ext cx="2259287" cy="898444"/>
            </a:xfrm>
            <a:prstGeom prst="roundRect">
              <a:avLst>
                <a:gd name="adj" fmla="val 10000"/>
              </a:avLst>
            </a:prstGeom>
            <a:solidFill>
              <a:srgbClr val="A4C86C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9"/>
            <p:cNvSpPr txBox="1"/>
            <p:nvPr/>
          </p:nvSpPr>
          <p:spPr>
            <a:xfrm>
              <a:off x="183847" y="2659760"/>
              <a:ext cx="2206657" cy="845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20300" rIns="30475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Verdana"/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1 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Verdana"/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Espacio informativo</a:t>
              </a:r>
              <a:endParaRPr/>
            </a:p>
          </p:txBody>
        </p:sp>
        <p:sp>
          <p:nvSpPr>
            <p:cNvPr id="556" name="Google Shape;556;p19"/>
            <p:cNvSpPr/>
            <p:nvPr/>
          </p:nvSpPr>
          <p:spPr>
            <a:xfrm>
              <a:off x="3341269" y="1472825"/>
              <a:ext cx="4358198" cy="1661645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90196"/>
              </a:schemeClr>
            </a:solidFill>
            <a:ln w="12700" cap="flat" cmpd="sng">
              <a:solidFill>
                <a:srgbClr val="F6622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9"/>
            <p:cNvSpPr txBox="1"/>
            <p:nvPr/>
          </p:nvSpPr>
          <p:spPr>
            <a:xfrm>
              <a:off x="3379508" y="1867131"/>
              <a:ext cx="4281720" cy="1229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ctr" anchorCtr="0">
              <a:noAutofit/>
            </a:bodyPr>
            <a:lstStyle/>
            <a:p>
              <a:pPr marL="171450" marR="0" lvl="1" indent="-17145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Verdana"/>
                <a:buNone/>
              </a:pPr>
              <a:r>
                <a:rPr lang="es-CO" sz="1600" b="0" i="0" u="none" strike="noStrike" cap="none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Análisis comunitario de las propuestas presentadas por Ministerio de Ambiente y Desarrollo Sostenible.</a:t>
              </a:r>
              <a:endParaRPr/>
            </a:p>
            <a:p>
              <a:pPr marL="171450" marR="0" lvl="1" indent="-171450" algn="ctr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Verdana"/>
                <a:buNone/>
              </a:pPr>
              <a:r>
                <a:rPr lang="es-CO" sz="1600" b="0" i="0" u="none" strike="noStrike" cap="none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Diálogo para lograr acuerdos.</a:t>
              </a:r>
              <a:endParaRPr/>
            </a:p>
          </p:txBody>
        </p:sp>
        <p:sp>
          <p:nvSpPr>
            <p:cNvPr id="558" name="Google Shape;558;p19"/>
            <p:cNvSpPr/>
            <p:nvPr/>
          </p:nvSpPr>
          <p:spPr>
            <a:xfrm>
              <a:off x="4604340" y="97056"/>
              <a:ext cx="5412758" cy="460934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8747" y="32331"/>
                  </a:moveTo>
                  <a:cubicBezTo>
                    <a:pt x="17600" y="16098"/>
                    <a:pt x="33692" y="5028"/>
                    <a:pt x="52082" y="2520"/>
                  </a:cubicBezTo>
                  <a:cubicBezTo>
                    <a:pt x="70473" y="13"/>
                    <a:pt x="88965" y="6367"/>
                    <a:pt x="101881" y="19632"/>
                  </a:cubicBezTo>
                  <a:lnTo>
                    <a:pt x="103242" y="18533"/>
                  </a:lnTo>
                  <a:lnTo>
                    <a:pt x="104235" y="24306"/>
                  </a:lnTo>
                  <a:lnTo>
                    <a:pt x="98371" y="22464"/>
                  </a:lnTo>
                  <a:lnTo>
                    <a:pt x="99730" y="21367"/>
                  </a:lnTo>
                  <a:cubicBezTo>
                    <a:pt x="87350" y="8969"/>
                    <a:pt x="69756" y="3080"/>
                    <a:pt x="52287" y="5487"/>
                  </a:cubicBezTo>
                  <a:cubicBezTo>
                    <a:pt x="34818" y="7893"/>
                    <a:pt x="19531" y="18313"/>
                    <a:pt x="11066" y="33583"/>
                  </a:cubicBezTo>
                  <a:close/>
                </a:path>
              </a:pathLst>
            </a:custGeom>
            <a:solidFill>
              <a:srgbClr val="F662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9"/>
            <p:cNvSpPr/>
            <p:nvPr/>
          </p:nvSpPr>
          <p:spPr>
            <a:xfrm>
              <a:off x="4108802" y="1008516"/>
              <a:ext cx="2776076" cy="898444"/>
            </a:xfrm>
            <a:prstGeom prst="roundRect">
              <a:avLst>
                <a:gd name="adj" fmla="val 10000"/>
              </a:avLst>
            </a:prstGeom>
            <a:solidFill>
              <a:srgbClr val="F66226"/>
            </a:solidFill>
            <a:ln w="12700" cap="flat" cmpd="sng">
              <a:solidFill>
                <a:srgbClr val="F6622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9"/>
            <p:cNvSpPr txBox="1"/>
            <p:nvPr/>
          </p:nvSpPr>
          <p:spPr>
            <a:xfrm>
              <a:off x="4135117" y="1034831"/>
              <a:ext cx="2723446" cy="845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20300" rIns="30475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Verdana"/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2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Verdana"/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Espacio de diálogo y deliberación</a:t>
              </a:r>
              <a:endParaRPr/>
            </a:p>
          </p:txBody>
        </p:sp>
        <p:sp>
          <p:nvSpPr>
            <p:cNvPr id="561" name="Google Shape;561;p19"/>
            <p:cNvSpPr/>
            <p:nvPr/>
          </p:nvSpPr>
          <p:spPr>
            <a:xfrm>
              <a:off x="8273237" y="1133580"/>
              <a:ext cx="2541698" cy="2096369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90196"/>
              </a:schemeClr>
            </a:solidFill>
            <a:ln w="12700" cap="flat" cmpd="sng">
              <a:solidFill>
                <a:srgbClr val="48684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9"/>
            <p:cNvSpPr txBox="1"/>
            <p:nvPr/>
          </p:nvSpPr>
          <p:spPr>
            <a:xfrm>
              <a:off x="8321480" y="1181823"/>
              <a:ext cx="2445212" cy="15506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3825" tIns="123825" rIns="123825" bIns="123825" anchor="ctr" anchorCtr="0">
              <a:noAutofit/>
            </a:bodyPr>
            <a:lstStyle/>
            <a:p>
              <a:pPr marL="171450" marR="0" lvl="1" indent="-17145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Verdana"/>
                <a:buNone/>
              </a:pPr>
              <a:r>
                <a:rPr lang="es-CO" sz="1600" b="0" i="0" u="none" strike="noStrike" cap="none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Documentación de puntos de acuerdo y disenso.</a:t>
              </a:r>
              <a:endParaRPr/>
            </a:p>
            <a:p>
              <a:pPr marL="171450" marR="0" lvl="1" indent="-171450" algn="ctr" rtl="0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Verdana"/>
                <a:buNone/>
              </a:pPr>
              <a:r>
                <a:rPr lang="es-CO" sz="1600" b="0" i="0" u="none" strike="noStrike" cap="none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 Lectura y firma de acta.</a:t>
              </a:r>
              <a:endParaRPr/>
            </a:p>
          </p:txBody>
        </p:sp>
        <p:sp>
          <p:nvSpPr>
            <p:cNvPr id="563" name="Google Shape;563;p19"/>
            <p:cNvSpPr/>
            <p:nvPr/>
          </p:nvSpPr>
          <p:spPr>
            <a:xfrm>
              <a:off x="8432539" y="2694863"/>
              <a:ext cx="2259287" cy="898444"/>
            </a:xfrm>
            <a:prstGeom prst="roundRect">
              <a:avLst>
                <a:gd name="adj" fmla="val 10000"/>
              </a:avLst>
            </a:prstGeom>
            <a:solidFill>
              <a:srgbClr val="21A724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9"/>
            <p:cNvSpPr txBox="1"/>
            <p:nvPr/>
          </p:nvSpPr>
          <p:spPr>
            <a:xfrm>
              <a:off x="8458854" y="2721178"/>
              <a:ext cx="2206657" cy="845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475" tIns="20300" rIns="30475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Verdana"/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3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Verdana"/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Conclusiones</a:t>
              </a:r>
              <a:endParaRPr/>
            </a:p>
          </p:txBody>
        </p:sp>
      </p:grpSp>
      <p:pic>
        <p:nvPicPr>
          <p:cNvPr id="565" name="Google Shape;56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4974" y="1717696"/>
            <a:ext cx="1007139" cy="1007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06317" y="1717696"/>
            <a:ext cx="1007139" cy="1007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32242" y="5051096"/>
            <a:ext cx="1030130" cy="10301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2" name="Google Shape;572;p20"/>
          <p:cNvGraphicFramePr/>
          <p:nvPr>
            <p:extLst>
              <p:ext uri="{D42A27DB-BD31-4B8C-83A1-F6EECF244321}">
                <p14:modId xmlns:p14="http://schemas.microsoft.com/office/powerpoint/2010/main" val="2019023243"/>
              </p:ext>
            </p:extLst>
          </p:nvPr>
        </p:nvGraphicFramePr>
        <p:xfrm>
          <a:off x="168921" y="1663215"/>
          <a:ext cx="11854150" cy="3131850"/>
        </p:xfrm>
        <a:graphic>
          <a:graphicData uri="http://schemas.openxmlformats.org/drawingml/2006/table">
            <a:tbl>
              <a:tblPr>
                <a:noFill/>
                <a:tableStyleId>{A9CB0EA3-8DE6-4AAC-BCEA-3BD768B3A37B}</a:tableStyleId>
              </a:tblPr>
              <a:tblGrid>
                <a:gridCol w="1203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7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6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2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3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3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35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35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35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935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63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62667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05075">
                <a:tc gridSpan="1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 u="none" strike="noStrike" cap="none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Consolidado de recepción</a:t>
                      </a:r>
                      <a:endParaRPr/>
                    </a:p>
                  </a:txBody>
                  <a:tcPr marL="4775" marR="4775" marT="4775" marB="0" anchor="ctr">
                    <a:solidFill>
                      <a:srgbClr val="21A72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52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6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Municipio</a:t>
                      </a:r>
                      <a:endParaRPr sz="16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6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Fecha reunión</a:t>
                      </a:r>
                      <a:endParaRPr sz="16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6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Participantes</a:t>
                      </a:r>
                      <a:endParaRPr sz="16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6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Total     opiniones / juicios / análisis </a:t>
                      </a:r>
                      <a:endParaRPr sz="16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Ineludible </a:t>
                      </a:r>
                      <a:endParaRPr sz="240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1</a:t>
                      </a:r>
                      <a:endParaRPr sz="14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Ineludible </a:t>
                      </a:r>
                      <a:endParaRPr sz="240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2</a:t>
                      </a:r>
                      <a:endParaRPr sz="14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Ineludible </a:t>
                      </a:r>
                      <a:endParaRPr sz="240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3</a:t>
                      </a:r>
                      <a:endParaRPr sz="14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Ineludible </a:t>
                      </a:r>
                      <a:endParaRPr sz="240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4</a:t>
                      </a:r>
                      <a:endParaRPr sz="14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Ineludible </a:t>
                      </a:r>
                      <a:endParaRPr sz="240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5</a:t>
                      </a:r>
                      <a:endParaRPr sz="14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Ineludible </a:t>
                      </a:r>
                      <a:endParaRPr sz="2400"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00"/>
                        <a:buFont typeface="Verdana"/>
                        <a:buNone/>
                      </a:pPr>
                      <a:r>
                        <a:rPr lang="es-CO" sz="14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6</a:t>
                      </a:r>
                      <a:endParaRPr sz="14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6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Otras</a:t>
                      </a:r>
                      <a:endParaRPr sz="16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050"/>
                        <a:buFont typeface="Verdana"/>
                        <a:buNone/>
                      </a:pPr>
                      <a:r>
                        <a:rPr lang="es-CO" sz="1600" b="1" u="none" strike="noStrike" cap="none">
                          <a:solidFill>
                            <a:schemeClr val="lt1"/>
                          </a:solidFill>
                          <a:latin typeface="Arial Narrow" panose="020B0606020202030204" pitchFamily="34" charset="0"/>
                          <a:ea typeface="Verdana"/>
                          <a:cs typeface="Verdana"/>
                          <a:sym typeface="Verdana"/>
                        </a:rPr>
                        <a:t>Observaciones</a:t>
                      </a:r>
                      <a:endParaRPr sz="1600" b="1" i="0" u="none" strike="noStrike" cap="none">
                        <a:solidFill>
                          <a:schemeClr val="lt1"/>
                        </a:solidFill>
                        <a:latin typeface="Arial Narrow" panose="020B0606020202030204" pitchFamily="34" charset="0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775" marR="4775" marT="4775" marB="0" anchor="ctr">
                    <a:solidFill>
                      <a:srgbClr val="A4C8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15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Bucaramanga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 de mayo de 2019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469 en lista de asistencia, 1200 aproximadamente 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127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25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4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110 tarjetas de opiniones juicios y análisis y 17 propuestas escritas.</a:t>
                      </a:r>
                      <a:endParaRPr lang="es-CO" sz="140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73" name="Google Shape;573;p20"/>
          <p:cNvSpPr txBox="1"/>
          <p:nvPr/>
        </p:nvSpPr>
        <p:spPr>
          <a:xfrm>
            <a:off x="1863656" y="755695"/>
            <a:ext cx="8743383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Fase de iniciativa y consulta</a:t>
            </a:r>
            <a:endParaRPr sz="11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"/>
          <p:cNvSpPr txBox="1"/>
          <p:nvPr/>
        </p:nvSpPr>
        <p:spPr>
          <a:xfrm>
            <a:off x="3904503" y="394749"/>
            <a:ext cx="428100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Reglas para la reunión</a:t>
            </a:r>
            <a:endParaRPr/>
          </a:p>
        </p:txBody>
      </p:sp>
      <p:grpSp>
        <p:nvGrpSpPr>
          <p:cNvPr id="231" name="Google Shape;231;p3"/>
          <p:cNvGrpSpPr/>
          <p:nvPr/>
        </p:nvGrpSpPr>
        <p:grpSpPr>
          <a:xfrm rot="5400000">
            <a:off x="3372900" y="3412357"/>
            <a:ext cx="1934678" cy="1853724"/>
            <a:chOff x="2117558" y="1203158"/>
            <a:chExt cx="1562563" cy="1497180"/>
          </a:xfrm>
        </p:grpSpPr>
        <p:sp>
          <p:nvSpPr>
            <p:cNvPr id="232" name="Google Shape;232;p3"/>
            <p:cNvSpPr/>
            <p:nvPr/>
          </p:nvSpPr>
          <p:spPr>
            <a:xfrm>
              <a:off x="2117558" y="1203158"/>
              <a:ext cx="1497180" cy="1497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2256523" y="1276740"/>
              <a:ext cx="1423598" cy="1423598"/>
            </a:xfrm>
            <a:prstGeom prst="ellipse">
              <a:avLst/>
            </a:prstGeom>
            <a:solidFill>
              <a:srgbClr val="93BB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34" name="Google Shape;234;p3"/>
          <p:cNvGrpSpPr/>
          <p:nvPr/>
        </p:nvGrpSpPr>
        <p:grpSpPr>
          <a:xfrm rot="-6927777">
            <a:off x="6608853" y="2364232"/>
            <a:ext cx="1934678" cy="1853724"/>
            <a:chOff x="2117558" y="1203158"/>
            <a:chExt cx="1562563" cy="1497180"/>
          </a:xfrm>
        </p:grpSpPr>
        <p:sp>
          <p:nvSpPr>
            <p:cNvPr id="235" name="Google Shape;235;p3"/>
            <p:cNvSpPr/>
            <p:nvPr/>
          </p:nvSpPr>
          <p:spPr>
            <a:xfrm>
              <a:off x="2117558" y="1203158"/>
              <a:ext cx="1497180" cy="1497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2256523" y="1276740"/>
              <a:ext cx="1423598" cy="1423598"/>
            </a:xfrm>
            <a:prstGeom prst="ellipse">
              <a:avLst/>
            </a:prstGeom>
            <a:solidFill>
              <a:srgbClr val="93BB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37" name="Google Shape;237;p3"/>
          <p:cNvGrpSpPr/>
          <p:nvPr/>
        </p:nvGrpSpPr>
        <p:grpSpPr>
          <a:xfrm rot="10800000">
            <a:off x="9622992" y="3395587"/>
            <a:ext cx="1934678" cy="1853724"/>
            <a:chOff x="2117558" y="1203158"/>
            <a:chExt cx="1562563" cy="1497180"/>
          </a:xfrm>
        </p:grpSpPr>
        <p:sp>
          <p:nvSpPr>
            <p:cNvPr id="238" name="Google Shape;238;p3"/>
            <p:cNvSpPr/>
            <p:nvPr/>
          </p:nvSpPr>
          <p:spPr>
            <a:xfrm>
              <a:off x="2117558" y="1203158"/>
              <a:ext cx="1497180" cy="1497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39" name="Google Shape;239;p3"/>
            <p:cNvSpPr/>
            <p:nvPr/>
          </p:nvSpPr>
          <p:spPr>
            <a:xfrm>
              <a:off x="2256523" y="1276740"/>
              <a:ext cx="1423598" cy="1423598"/>
            </a:xfrm>
            <a:prstGeom prst="ellipse">
              <a:avLst/>
            </a:prstGeom>
            <a:solidFill>
              <a:srgbClr val="93BB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40" name="Google Shape;240;p3"/>
          <p:cNvGrpSpPr/>
          <p:nvPr/>
        </p:nvGrpSpPr>
        <p:grpSpPr>
          <a:xfrm>
            <a:off x="805641" y="2204096"/>
            <a:ext cx="1934678" cy="1853724"/>
            <a:chOff x="2117558" y="1203158"/>
            <a:chExt cx="1562563" cy="1497180"/>
          </a:xfrm>
        </p:grpSpPr>
        <p:sp>
          <p:nvSpPr>
            <p:cNvPr id="241" name="Google Shape;241;p3"/>
            <p:cNvSpPr/>
            <p:nvPr/>
          </p:nvSpPr>
          <p:spPr>
            <a:xfrm>
              <a:off x="2117558" y="1203158"/>
              <a:ext cx="1497180" cy="1497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2256523" y="1276740"/>
              <a:ext cx="1423598" cy="1423598"/>
            </a:xfrm>
            <a:prstGeom prst="ellipse">
              <a:avLst/>
            </a:prstGeom>
            <a:solidFill>
              <a:srgbClr val="93BB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243" name="Google Shape;243;p3"/>
          <p:cNvSpPr txBox="1"/>
          <p:nvPr/>
        </p:nvSpPr>
        <p:spPr>
          <a:xfrm>
            <a:off x="907175" y="4115571"/>
            <a:ext cx="160647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Pedir la palabra</a:t>
            </a:r>
            <a:endParaRPr/>
          </a:p>
        </p:txBody>
      </p:sp>
      <p:sp>
        <p:nvSpPr>
          <p:cNvPr id="244" name="Google Shape;244;p3"/>
          <p:cNvSpPr txBox="1"/>
          <p:nvPr/>
        </p:nvSpPr>
        <p:spPr>
          <a:xfrm>
            <a:off x="3235163" y="5319437"/>
            <a:ext cx="228195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Intervenciones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cortas</a:t>
            </a:r>
            <a:endParaRPr/>
          </a:p>
        </p:txBody>
      </p:sp>
      <p:sp>
        <p:nvSpPr>
          <p:cNvPr id="245" name="Google Shape;245;p3"/>
          <p:cNvSpPr txBox="1"/>
          <p:nvPr/>
        </p:nvSpPr>
        <p:spPr>
          <a:xfrm>
            <a:off x="9661373" y="5242292"/>
            <a:ext cx="189629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Celulares sin sonido</a:t>
            </a:r>
            <a:endParaRPr/>
          </a:p>
        </p:txBody>
      </p:sp>
      <p:sp>
        <p:nvSpPr>
          <p:cNvPr id="246" name="Google Shape;246;p3"/>
          <p:cNvSpPr txBox="1"/>
          <p:nvPr/>
        </p:nvSpPr>
        <p:spPr>
          <a:xfrm>
            <a:off x="6379527" y="4339219"/>
            <a:ext cx="249151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Escucha activa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y respeto</a:t>
            </a:r>
            <a:endParaRPr/>
          </a:p>
        </p:txBody>
      </p:sp>
      <p:pic>
        <p:nvPicPr>
          <p:cNvPr id="247" name="Google Shape;247;p3" descr="Icon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027323" y="2673845"/>
            <a:ext cx="1168912" cy="1168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" descr="Icono&#10;&#10;El contenido generado por IA puede ser incorrecto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66880" y="2419159"/>
            <a:ext cx="1423598" cy="1423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" descr="Icono&#10;&#10;El contenido generado por IA puede ser incorrecto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04833" y="3718336"/>
            <a:ext cx="1373939" cy="1373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" descr="Icono&#10;&#10;El contenido generado por IA puede ser incorrecto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920087" y="3587618"/>
            <a:ext cx="1373939" cy="13739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1"/>
          <p:cNvSpPr txBox="1"/>
          <p:nvPr/>
        </p:nvSpPr>
        <p:spPr>
          <a:xfrm>
            <a:off x="2419079" y="2736043"/>
            <a:ext cx="7353842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4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7. Temas ineludibles de diálogo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9" name="Google Shape;1649;p76"/>
          <p:cNvPicPr preferRelativeResize="0"/>
          <p:nvPr/>
        </p:nvPicPr>
        <p:blipFill rotWithShape="1">
          <a:blip r:embed="rId3">
            <a:alphaModFix/>
          </a:blip>
          <a:srcRect t="-1" b="-17430"/>
          <a:stretch/>
        </p:blipFill>
        <p:spPr>
          <a:xfrm>
            <a:off x="1" y="-59254"/>
            <a:ext cx="12191999" cy="8122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0" name="Google Shape;1650;p7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-59253"/>
            <a:ext cx="12191999" cy="6946074"/>
          </a:xfrm>
          <a:prstGeom prst="rect">
            <a:avLst/>
          </a:prstGeom>
          <a:noFill/>
          <a:ln>
            <a:noFill/>
          </a:ln>
        </p:spPr>
      </p:pic>
      <p:sp>
        <p:nvSpPr>
          <p:cNvPr id="1651" name="Google Shape;1651;p76"/>
          <p:cNvSpPr txBox="1"/>
          <p:nvPr/>
        </p:nvSpPr>
        <p:spPr>
          <a:xfrm>
            <a:off x="2478664" y="482600"/>
            <a:ext cx="4425570" cy="29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Medium"/>
              <a:buNone/>
            </a:pP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Ineludible </a:t>
            </a: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/>
          </a:p>
        </p:txBody>
      </p:sp>
      <p:sp>
        <p:nvSpPr>
          <p:cNvPr id="1652" name="Google Shape;1652;p76"/>
          <p:cNvSpPr txBox="1"/>
          <p:nvPr/>
        </p:nvSpPr>
        <p:spPr>
          <a:xfrm>
            <a:off x="2257565" y="5507470"/>
            <a:ext cx="7676866" cy="867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lang="es-CO" sz="2800" b="0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Parámetros  de Protección 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de Fuentes Hídricas  </a:t>
            </a:r>
            <a:endParaRPr/>
          </a:p>
        </p:txBody>
      </p:sp>
      <p:pic>
        <p:nvPicPr>
          <p:cNvPr id="1653" name="Google Shape;1653;p7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38465" y="420534"/>
            <a:ext cx="1867848" cy="1295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C2B9F-6765-88FC-2DEC-D399F846E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4C199F9-3EAB-2679-4C35-ADEF3156B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22" y="557318"/>
            <a:ext cx="4612143" cy="59686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456DF6B-125B-A4AB-8EF6-4A9E6C7667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35" y="557318"/>
            <a:ext cx="4509208" cy="58354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Google Shape;173;p3">
            <a:extLst>
              <a:ext uri="{FF2B5EF4-FFF2-40B4-BE49-F238E27FC236}">
                <a16:creationId xmlns:a16="http://schemas.microsoft.com/office/drawing/2014/main" id="{160215D7-666D-17E9-2FCB-CBB47DBA0B46}"/>
              </a:ext>
            </a:extLst>
          </p:cNvPr>
          <p:cNvSpPr/>
          <p:nvPr/>
        </p:nvSpPr>
        <p:spPr>
          <a:xfrm>
            <a:off x="1745480" y="-154282"/>
            <a:ext cx="8342416" cy="471989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/>
          <a:p>
            <a:pPr algn="ctr"/>
            <a:r>
              <a:rPr lang="es-MX" sz="2667" b="1">
                <a:solidFill>
                  <a:schemeClr val="accent6"/>
                </a:solidFill>
                <a:sym typeface="Calibri"/>
              </a:rPr>
              <a:t>Municipio de Bucaramanga</a:t>
            </a:r>
          </a:p>
        </p:txBody>
      </p:sp>
      <p:sp>
        <p:nvSpPr>
          <p:cNvPr id="9" name="Flecha: a la derecha 8">
            <a:extLst>
              <a:ext uri="{FF2B5EF4-FFF2-40B4-BE49-F238E27FC236}">
                <a16:creationId xmlns:a16="http://schemas.microsoft.com/office/drawing/2014/main" id="{E3C24557-AA34-0367-A4D5-BF562BC6F8A3}"/>
              </a:ext>
            </a:extLst>
          </p:cNvPr>
          <p:cNvSpPr/>
          <p:nvPr/>
        </p:nvSpPr>
        <p:spPr>
          <a:xfrm>
            <a:off x="5742039" y="3541646"/>
            <a:ext cx="570271" cy="22410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643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FD293-0EBC-A59F-6469-EBC5CF11A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1A05033-E32D-240B-6FE1-D5698E0FB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5285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8" name="Google Shape;1688;p81"/>
          <p:cNvSpPr txBox="1"/>
          <p:nvPr/>
        </p:nvSpPr>
        <p:spPr>
          <a:xfrm>
            <a:off x="227889" y="1164726"/>
            <a:ext cx="2688932" cy="181588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92D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Parámetros de protección hídrica: </a:t>
            </a:r>
            <a:r>
              <a:rPr lang="es-CO" sz="1600" b="0" u="sng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Medidas o acciones</a:t>
            </a:r>
            <a:r>
              <a:rPr lang="es-CO" sz="1600" b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dirigidas a mejorar la calidad y oferta del recurso hídrico y su uso eficiente </a:t>
            </a:r>
            <a:endParaRPr sz="1600" b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689" name="Google Shape;1689;p81"/>
          <p:cNvSpPr/>
          <p:nvPr/>
        </p:nvSpPr>
        <p:spPr>
          <a:xfrm>
            <a:off x="227889" y="3443388"/>
            <a:ext cx="2706629" cy="280076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92D050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Fuentes Hídricas</a:t>
            </a:r>
            <a:endParaRPr sz="1600">
              <a:solidFill>
                <a:schemeClr val="accen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s-CO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Ríos, quebradas, nacimientos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s-CO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Áreas de recarga de acuíferos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s-CO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Zonas de abastecimiento de acueductos (veredales, comunitarios y municipales)</a:t>
            </a:r>
            <a:endParaRPr/>
          </a:p>
        </p:txBody>
      </p:sp>
      <p:grpSp>
        <p:nvGrpSpPr>
          <p:cNvPr id="1690" name="Google Shape;1690;p81"/>
          <p:cNvGrpSpPr/>
          <p:nvPr/>
        </p:nvGrpSpPr>
        <p:grpSpPr>
          <a:xfrm>
            <a:off x="2964863" y="1114456"/>
            <a:ext cx="6339872" cy="5663259"/>
            <a:chOff x="153060" y="-63093"/>
            <a:chExt cx="6339872" cy="5663259"/>
          </a:xfrm>
        </p:grpSpPr>
        <p:sp>
          <p:nvSpPr>
            <p:cNvPr id="1691" name="Google Shape;1691;p81"/>
            <p:cNvSpPr/>
            <p:nvPr/>
          </p:nvSpPr>
          <p:spPr>
            <a:xfrm>
              <a:off x="2548937" y="-63093"/>
              <a:ext cx="1423327" cy="696077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81"/>
            <p:cNvSpPr txBox="1"/>
            <p:nvPr/>
          </p:nvSpPr>
          <p:spPr>
            <a:xfrm>
              <a:off x="2582917" y="-29113"/>
              <a:ext cx="1355367" cy="6281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Compra de predios</a:t>
              </a:r>
              <a:endParaRPr/>
            </a:p>
          </p:txBody>
        </p:sp>
        <p:sp>
          <p:nvSpPr>
            <p:cNvPr id="1693" name="Google Shape;1693;p81"/>
            <p:cNvSpPr/>
            <p:nvPr/>
          </p:nvSpPr>
          <p:spPr>
            <a:xfrm>
              <a:off x="842594" y="284945"/>
              <a:ext cx="4836014" cy="48360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80541" y="3626"/>
                  </a:moveTo>
                  <a:cubicBezTo>
                    <a:pt x="83412" y="4672"/>
                    <a:pt x="86199" y="5936"/>
                    <a:pt x="88878" y="7407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81"/>
            <p:cNvSpPr/>
            <p:nvPr/>
          </p:nvSpPr>
          <p:spPr>
            <a:xfrm>
              <a:off x="4262373" y="645124"/>
              <a:ext cx="1416034" cy="696077"/>
            </a:xfrm>
            <a:prstGeom prst="roundRect">
              <a:avLst>
                <a:gd name="adj" fmla="val 16667"/>
              </a:avLst>
            </a:prstGeom>
            <a:solidFill>
              <a:srgbClr val="D5F80C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81"/>
            <p:cNvSpPr txBox="1"/>
            <p:nvPr/>
          </p:nvSpPr>
          <p:spPr>
            <a:xfrm>
              <a:off x="4296353" y="679104"/>
              <a:ext cx="1348074" cy="6281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Protección de rondas</a:t>
              </a:r>
              <a:endParaRPr/>
            </a:p>
          </p:txBody>
        </p:sp>
        <p:sp>
          <p:nvSpPr>
            <p:cNvPr id="1696" name="Google Shape;1696;p81"/>
            <p:cNvSpPr/>
            <p:nvPr/>
          </p:nvSpPr>
          <p:spPr>
            <a:xfrm>
              <a:off x="842594" y="284945"/>
              <a:ext cx="4836014" cy="48360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2416" y="30802"/>
                  </a:moveTo>
                  <a:cubicBezTo>
                    <a:pt x="115085" y="35594"/>
                    <a:pt x="117085" y="40729"/>
                    <a:pt x="118359" y="46064"/>
                  </a:cubicBezTo>
                </a:path>
              </a:pathLst>
            </a:custGeom>
            <a:noFill/>
            <a:ln w="9525" cap="flat" cmpd="sng">
              <a:solidFill>
                <a:srgbClr val="D5F80C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81"/>
            <p:cNvSpPr/>
            <p:nvPr/>
          </p:nvSpPr>
          <p:spPr>
            <a:xfrm>
              <a:off x="4864284" y="2354914"/>
              <a:ext cx="1628648" cy="696077"/>
            </a:xfrm>
            <a:prstGeom prst="roundRect">
              <a:avLst>
                <a:gd name="adj" fmla="val 16667"/>
              </a:avLst>
            </a:prstGeom>
            <a:solidFill>
              <a:srgbClr val="7EF11A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81"/>
            <p:cNvSpPr txBox="1"/>
            <p:nvPr/>
          </p:nvSpPr>
          <p:spPr>
            <a:xfrm>
              <a:off x="4898264" y="2388894"/>
              <a:ext cx="1560688" cy="6281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Capacitación</a:t>
              </a:r>
              <a:endParaRPr/>
            </a:p>
          </p:txBody>
        </p:sp>
        <p:sp>
          <p:nvSpPr>
            <p:cNvPr id="1699" name="Google Shape;1699;p81"/>
            <p:cNvSpPr/>
            <p:nvPr/>
          </p:nvSpPr>
          <p:spPr>
            <a:xfrm>
              <a:off x="842594" y="284945"/>
              <a:ext cx="4836014" cy="48360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8359" y="73937"/>
                  </a:moveTo>
                  <a:cubicBezTo>
                    <a:pt x="117085" y="79272"/>
                    <a:pt x="115085" y="84407"/>
                    <a:pt x="112416" y="89199"/>
                  </a:cubicBezTo>
                </a:path>
              </a:pathLst>
            </a:custGeom>
            <a:noFill/>
            <a:ln w="9525" cap="flat" cmpd="sng">
              <a:solidFill>
                <a:srgbClr val="7EF11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81"/>
            <p:cNvSpPr/>
            <p:nvPr/>
          </p:nvSpPr>
          <p:spPr>
            <a:xfrm>
              <a:off x="4295533" y="4064703"/>
              <a:ext cx="1349714" cy="696077"/>
            </a:xfrm>
            <a:prstGeom prst="roundRect">
              <a:avLst>
                <a:gd name="adj" fmla="val 16667"/>
              </a:avLst>
            </a:prstGeom>
            <a:solidFill>
              <a:srgbClr val="37EA28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81"/>
            <p:cNvSpPr txBox="1"/>
            <p:nvPr/>
          </p:nvSpPr>
          <p:spPr>
            <a:xfrm>
              <a:off x="4329513" y="4098683"/>
              <a:ext cx="1281754" cy="6281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Control de vertimientos</a:t>
              </a:r>
              <a:endParaRPr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702" name="Google Shape;1702;p81"/>
            <p:cNvSpPr/>
            <p:nvPr/>
          </p:nvSpPr>
          <p:spPr>
            <a:xfrm>
              <a:off x="842594" y="284945"/>
              <a:ext cx="4836014" cy="48360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88946" y="112556"/>
                  </a:moveTo>
                  <a:cubicBezTo>
                    <a:pt x="86337" y="113993"/>
                    <a:pt x="83625" y="115233"/>
                    <a:pt x="80832" y="116267"/>
                  </a:cubicBezTo>
                </a:path>
              </a:pathLst>
            </a:custGeom>
            <a:noFill/>
            <a:ln w="9525" cap="flat" cmpd="sng">
              <a:solidFill>
                <a:srgbClr val="37EA2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81"/>
            <p:cNvSpPr/>
            <p:nvPr/>
          </p:nvSpPr>
          <p:spPr>
            <a:xfrm>
              <a:off x="2534095" y="4641752"/>
              <a:ext cx="1453012" cy="958414"/>
            </a:xfrm>
            <a:prstGeom prst="roundRect">
              <a:avLst>
                <a:gd name="adj" fmla="val 16667"/>
              </a:avLst>
            </a:prstGeom>
            <a:solidFill>
              <a:srgbClr val="35E46A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81"/>
            <p:cNvSpPr txBox="1"/>
            <p:nvPr/>
          </p:nvSpPr>
          <p:spPr>
            <a:xfrm>
              <a:off x="2580881" y="4688538"/>
              <a:ext cx="1359440" cy="8648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Buenas prácticas productivas</a:t>
              </a:r>
              <a:endParaRPr/>
            </a:p>
          </p:txBody>
        </p:sp>
        <p:sp>
          <p:nvSpPr>
            <p:cNvPr id="1705" name="Google Shape;1705;p81"/>
            <p:cNvSpPr/>
            <p:nvPr/>
          </p:nvSpPr>
          <p:spPr>
            <a:xfrm>
              <a:off x="997514" y="339597"/>
              <a:ext cx="4836014" cy="48360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4926" y="114510"/>
                  </a:moveTo>
                  <a:cubicBezTo>
                    <a:pt x="31743" y="113046"/>
                    <a:pt x="28695" y="111306"/>
                    <a:pt x="25816" y="109310"/>
                  </a:cubicBezTo>
                </a:path>
              </a:pathLst>
            </a:custGeom>
            <a:noFill/>
            <a:ln w="9525" cap="flat" cmpd="sng">
              <a:solidFill>
                <a:srgbClr val="35E46A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81"/>
            <p:cNvSpPr/>
            <p:nvPr/>
          </p:nvSpPr>
          <p:spPr>
            <a:xfrm>
              <a:off x="732176" y="3965511"/>
              <a:ext cx="1577760" cy="696077"/>
            </a:xfrm>
            <a:prstGeom prst="roundRect">
              <a:avLst>
                <a:gd name="adj" fmla="val 16667"/>
              </a:avLst>
            </a:prstGeom>
            <a:solidFill>
              <a:srgbClr val="42DEAE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81"/>
            <p:cNvSpPr txBox="1"/>
            <p:nvPr/>
          </p:nvSpPr>
          <p:spPr>
            <a:xfrm>
              <a:off x="766156" y="3999491"/>
              <a:ext cx="1509800" cy="6281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Restauración</a:t>
              </a:r>
              <a:endParaRPr/>
            </a:p>
          </p:txBody>
        </p:sp>
        <p:sp>
          <p:nvSpPr>
            <p:cNvPr id="1708" name="Google Shape;1708;p81"/>
            <p:cNvSpPr/>
            <p:nvPr/>
          </p:nvSpPr>
          <p:spPr>
            <a:xfrm>
              <a:off x="822900" y="169310"/>
              <a:ext cx="4836014" cy="48360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8061" y="90039"/>
                  </a:moveTo>
                  <a:cubicBezTo>
                    <a:pt x="5562" y="85718"/>
                    <a:pt x="3611" y="81101"/>
                    <a:pt x="2255" y="76297"/>
                  </a:cubicBezTo>
                </a:path>
              </a:pathLst>
            </a:custGeom>
            <a:noFill/>
            <a:ln w="9525" cap="flat" cmpd="sng">
              <a:solidFill>
                <a:srgbClr val="42DEA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81"/>
            <p:cNvSpPr/>
            <p:nvPr/>
          </p:nvSpPr>
          <p:spPr>
            <a:xfrm>
              <a:off x="153060" y="2354914"/>
              <a:ext cx="1379067" cy="696077"/>
            </a:xfrm>
            <a:prstGeom prst="roundRect">
              <a:avLst>
                <a:gd name="adj" fmla="val 16667"/>
              </a:avLst>
            </a:prstGeom>
            <a:solidFill>
              <a:srgbClr val="4ECDD9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81"/>
            <p:cNvSpPr txBox="1"/>
            <p:nvPr/>
          </p:nvSpPr>
          <p:spPr>
            <a:xfrm>
              <a:off x="187040" y="2388894"/>
              <a:ext cx="1311107" cy="6281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Incentivos</a:t>
              </a:r>
              <a:endParaRPr/>
            </a:p>
          </p:txBody>
        </p:sp>
        <p:sp>
          <p:nvSpPr>
            <p:cNvPr id="1711" name="Google Shape;1711;p81"/>
            <p:cNvSpPr/>
            <p:nvPr/>
          </p:nvSpPr>
          <p:spPr>
            <a:xfrm>
              <a:off x="842594" y="284945"/>
              <a:ext cx="4836014" cy="48360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41" y="46063"/>
                  </a:moveTo>
                  <a:cubicBezTo>
                    <a:pt x="2915" y="40728"/>
                    <a:pt x="4915" y="35593"/>
                    <a:pt x="7584" y="30801"/>
                  </a:cubicBezTo>
                </a:path>
              </a:pathLst>
            </a:custGeom>
            <a:noFill/>
            <a:ln w="9525" cap="flat" cmpd="sng">
              <a:solidFill>
                <a:srgbClr val="4EC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81"/>
            <p:cNvSpPr/>
            <p:nvPr/>
          </p:nvSpPr>
          <p:spPr>
            <a:xfrm>
              <a:off x="734169" y="645124"/>
              <a:ext cx="1633285" cy="696077"/>
            </a:xfrm>
            <a:prstGeom prst="roundRect">
              <a:avLst>
                <a:gd name="adj" fmla="val 16667"/>
              </a:avLst>
            </a:prstGeom>
            <a:solidFill>
              <a:srgbClr val="5999D5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3" name="Google Shape;1713;p81"/>
            <p:cNvSpPr txBox="1"/>
            <p:nvPr/>
          </p:nvSpPr>
          <p:spPr>
            <a:xfrm>
              <a:off x="768149" y="679104"/>
              <a:ext cx="1565325" cy="6281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3325" tIns="53325" rIns="53325" bIns="533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Monitoreo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Verdana"/>
                <a:buNone/>
              </a:pPr>
              <a:r>
                <a:rPr lang="es-CO" sz="1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Comunitario</a:t>
              </a:r>
              <a:endParaRPr/>
            </a:p>
          </p:txBody>
        </p:sp>
        <p:sp>
          <p:nvSpPr>
            <p:cNvPr id="1714" name="Google Shape;1714;p81"/>
            <p:cNvSpPr/>
            <p:nvPr/>
          </p:nvSpPr>
          <p:spPr>
            <a:xfrm>
              <a:off x="842594" y="284945"/>
              <a:ext cx="4836014" cy="48360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1121" y="7407"/>
                  </a:moveTo>
                  <a:cubicBezTo>
                    <a:pt x="33800" y="5936"/>
                    <a:pt x="36587" y="4672"/>
                    <a:pt x="39458" y="3626"/>
                  </a:cubicBezTo>
                </a:path>
              </a:pathLst>
            </a:custGeom>
            <a:noFill/>
            <a:ln w="9525" cap="flat" cmpd="sng">
              <a:solidFill>
                <a:srgbClr val="5999D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5" name="Google Shape;1715;p81"/>
          <p:cNvSpPr/>
          <p:nvPr/>
        </p:nvSpPr>
        <p:spPr>
          <a:xfrm>
            <a:off x="4758846" y="3381341"/>
            <a:ext cx="265145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chemeClr val="accent1"/>
                </a:solidFill>
                <a:latin typeface="Verdana"/>
                <a:ea typeface="Verdana"/>
                <a:cs typeface="Verdana"/>
                <a:sym typeface="Verdana"/>
              </a:rPr>
              <a:t>¿Cómo?</a:t>
            </a:r>
            <a:endParaRPr sz="3200">
              <a:solidFill>
                <a:schemeClr val="accen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716" name="Google Shape;1716;p81"/>
          <p:cNvGrpSpPr/>
          <p:nvPr/>
        </p:nvGrpSpPr>
        <p:grpSpPr>
          <a:xfrm>
            <a:off x="8871329" y="1644951"/>
            <a:ext cx="3109318" cy="4119108"/>
            <a:chOff x="156185" y="649779"/>
            <a:chExt cx="3109318" cy="4119108"/>
          </a:xfrm>
        </p:grpSpPr>
        <p:sp>
          <p:nvSpPr>
            <p:cNvPr id="1717" name="Google Shape;1717;p81"/>
            <p:cNvSpPr/>
            <p:nvPr/>
          </p:nvSpPr>
          <p:spPr>
            <a:xfrm rot="10800000">
              <a:off x="467438" y="649779"/>
              <a:ext cx="2798065" cy="1145146"/>
            </a:xfrm>
            <a:prstGeom prst="homePlate">
              <a:avLst>
                <a:gd name="adj" fmla="val 50000"/>
              </a:avLst>
            </a:prstGeom>
            <a:solidFill>
              <a:schemeClr val="l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8" name="Google Shape;1718;p81"/>
            <p:cNvSpPr txBox="1"/>
            <p:nvPr/>
          </p:nvSpPr>
          <p:spPr>
            <a:xfrm>
              <a:off x="753724" y="649779"/>
              <a:ext cx="2511779" cy="1145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4975" tIns="76200" rIns="142225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000"/>
                <a:buFont typeface="Verdana"/>
                <a:buNone/>
              </a:pPr>
              <a:r>
                <a:rPr lang="es-CO" sz="2000" b="1">
                  <a:solidFill>
                    <a:schemeClr val="accent2"/>
                  </a:solidFill>
                  <a:latin typeface="Verdana"/>
                  <a:ea typeface="Verdana"/>
                  <a:cs typeface="Verdana"/>
                  <a:sym typeface="Verdana"/>
                </a:rPr>
                <a:t>Articulación con actores</a:t>
              </a:r>
              <a:endParaRPr/>
            </a:p>
          </p:txBody>
        </p:sp>
        <p:sp>
          <p:nvSpPr>
            <p:cNvPr id="1719" name="Google Shape;1719;p81"/>
            <p:cNvSpPr/>
            <p:nvPr/>
          </p:nvSpPr>
          <p:spPr>
            <a:xfrm>
              <a:off x="156185" y="649779"/>
              <a:ext cx="1145146" cy="1145146"/>
            </a:xfrm>
            <a:prstGeom prst="ellipse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0" name="Google Shape;1720;p81"/>
            <p:cNvSpPr/>
            <p:nvPr/>
          </p:nvSpPr>
          <p:spPr>
            <a:xfrm rot="10800000">
              <a:off x="669120" y="2136760"/>
              <a:ext cx="2529155" cy="1145146"/>
            </a:xfrm>
            <a:prstGeom prst="homePlate">
              <a:avLst>
                <a:gd name="adj" fmla="val 50000"/>
              </a:avLst>
            </a:prstGeom>
            <a:solidFill>
              <a:schemeClr val="l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1" name="Google Shape;1721;p81"/>
            <p:cNvSpPr txBox="1"/>
            <p:nvPr/>
          </p:nvSpPr>
          <p:spPr>
            <a:xfrm>
              <a:off x="955406" y="2136760"/>
              <a:ext cx="2242869" cy="1145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4975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92D050"/>
                </a:buClr>
                <a:buSzPts val="1600"/>
                <a:buFont typeface="Verdana"/>
                <a:buNone/>
              </a:pPr>
              <a:r>
                <a:rPr lang="es-CO" sz="1600" b="1">
                  <a:solidFill>
                    <a:srgbClr val="92D050"/>
                  </a:solidFill>
                  <a:latin typeface="Verdana"/>
                  <a:ea typeface="Verdana"/>
                  <a:cs typeface="Verdana"/>
                  <a:sym typeface="Verdana"/>
                </a:rPr>
                <a:t>Normas, lineamientos y guías</a:t>
              </a:r>
              <a:endParaRPr/>
            </a:p>
          </p:txBody>
        </p:sp>
        <p:sp>
          <p:nvSpPr>
            <p:cNvPr id="1722" name="Google Shape;1722;p81"/>
            <p:cNvSpPr/>
            <p:nvPr/>
          </p:nvSpPr>
          <p:spPr>
            <a:xfrm>
              <a:off x="223413" y="2136760"/>
              <a:ext cx="1145146" cy="1145146"/>
            </a:xfrm>
            <a:prstGeom prst="ellipse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3" name="Google Shape;1723;p81"/>
            <p:cNvSpPr/>
            <p:nvPr/>
          </p:nvSpPr>
          <p:spPr>
            <a:xfrm rot="10800000">
              <a:off x="859419" y="3623741"/>
              <a:ext cx="2275423" cy="1145146"/>
            </a:xfrm>
            <a:prstGeom prst="homePlate">
              <a:avLst>
                <a:gd name="adj" fmla="val 50000"/>
              </a:avLst>
            </a:prstGeom>
            <a:solidFill>
              <a:schemeClr val="lt1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4" name="Google Shape;1724;p81"/>
            <p:cNvSpPr txBox="1"/>
            <p:nvPr/>
          </p:nvSpPr>
          <p:spPr>
            <a:xfrm>
              <a:off x="1145705" y="3623741"/>
              <a:ext cx="1989137" cy="114514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4975" tIns="76200" rIns="142225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22A35"/>
                </a:buClr>
                <a:buSzPts val="2000"/>
                <a:buFont typeface="Verdana"/>
                <a:buNone/>
              </a:pPr>
              <a:r>
                <a:rPr lang="es-CO" sz="2000" b="0">
                  <a:solidFill>
                    <a:srgbClr val="222A35"/>
                  </a:solidFill>
                  <a:latin typeface="Verdana"/>
                  <a:ea typeface="Verdana"/>
                  <a:cs typeface="Verdana"/>
                  <a:sym typeface="Verdana"/>
                </a:rPr>
                <a:t>Gestión de recursos</a:t>
              </a:r>
              <a:endParaRPr/>
            </a:p>
          </p:txBody>
        </p:sp>
        <p:sp>
          <p:nvSpPr>
            <p:cNvPr id="1725" name="Google Shape;1725;p81"/>
            <p:cNvSpPr/>
            <p:nvPr/>
          </p:nvSpPr>
          <p:spPr>
            <a:xfrm>
              <a:off x="286846" y="3623741"/>
              <a:ext cx="1145146" cy="1145146"/>
            </a:xfrm>
            <a:prstGeom prst="ellipse">
              <a:avLst/>
            </a:prstGeom>
            <a:noFill/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26" name="Google Shape;1726;p81"/>
          <p:cNvSpPr/>
          <p:nvPr/>
        </p:nvSpPr>
        <p:spPr>
          <a:xfrm>
            <a:off x="9557083" y="1094050"/>
            <a:ext cx="263491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Apoyo institucional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27" name="Google Shape;1727;p81"/>
          <p:cNvSpPr txBox="1"/>
          <p:nvPr/>
        </p:nvSpPr>
        <p:spPr>
          <a:xfrm>
            <a:off x="656044" y="125891"/>
            <a:ext cx="1085705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EN ESTE MOMENTO </a:t>
            </a:r>
            <a:r>
              <a:rPr lang="es-CO" sz="3200" b="1">
                <a:solidFill>
                  <a:srgbClr val="486848"/>
                </a:solidFill>
                <a:latin typeface="Verdana"/>
                <a:ea typeface="Verdana"/>
                <a:cs typeface="Verdana"/>
                <a:sym typeface="Verdana"/>
              </a:rPr>
              <a:t>¿Qué hacemos?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2" name="Google Shape;1732;p82"/>
          <p:cNvSpPr/>
          <p:nvPr/>
        </p:nvSpPr>
        <p:spPr>
          <a:xfrm>
            <a:off x="4958568" y="2062884"/>
            <a:ext cx="1891156" cy="1103814"/>
          </a:xfrm>
          <a:custGeom>
            <a:avLst/>
            <a:gdLst/>
            <a:ahLst/>
            <a:cxnLst/>
            <a:rect l="l" t="t" r="r" b="b"/>
            <a:pathLst>
              <a:path w="70927" h="41910" extrusionOk="0">
                <a:moveTo>
                  <a:pt x="31105" y="1"/>
                </a:moveTo>
                <a:cubicBezTo>
                  <a:pt x="13584" y="1"/>
                  <a:pt x="1" y="16846"/>
                  <a:pt x="1" y="16846"/>
                </a:cubicBezTo>
                <a:cubicBezTo>
                  <a:pt x="1" y="16846"/>
                  <a:pt x="7397" y="14388"/>
                  <a:pt x="17711" y="14388"/>
                </a:cubicBezTo>
                <a:cubicBezTo>
                  <a:pt x="26170" y="14388"/>
                  <a:pt x="36592" y="16042"/>
                  <a:pt x="46507" y="22061"/>
                </a:cubicBezTo>
                <a:cubicBezTo>
                  <a:pt x="60282" y="30420"/>
                  <a:pt x="70926" y="41909"/>
                  <a:pt x="70926" y="41909"/>
                </a:cubicBezTo>
                <a:cubicBezTo>
                  <a:pt x="70926" y="41909"/>
                  <a:pt x="65485" y="6464"/>
                  <a:pt x="36505" y="547"/>
                </a:cubicBezTo>
                <a:cubicBezTo>
                  <a:pt x="34672" y="171"/>
                  <a:pt x="32869" y="1"/>
                  <a:pt x="31105" y="1"/>
                </a:cubicBezTo>
                <a:close/>
              </a:path>
            </a:pathLst>
          </a:custGeom>
          <a:solidFill>
            <a:srgbClr val="5EB2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33" name="Google Shape;1733;p82"/>
          <p:cNvSpPr/>
          <p:nvPr/>
        </p:nvSpPr>
        <p:spPr>
          <a:xfrm>
            <a:off x="6430656" y="2202317"/>
            <a:ext cx="1112397" cy="1947675"/>
          </a:xfrm>
          <a:custGeom>
            <a:avLst/>
            <a:gdLst/>
            <a:ahLst/>
            <a:cxnLst/>
            <a:rect l="l" t="t" r="r" b="b"/>
            <a:pathLst>
              <a:path w="41720" h="73950" extrusionOk="0">
                <a:moveTo>
                  <a:pt x="0" y="0"/>
                </a:moveTo>
                <a:cubicBezTo>
                  <a:pt x="0" y="0"/>
                  <a:pt x="19300" y="17145"/>
                  <a:pt x="18729" y="42886"/>
                </a:cubicBezTo>
                <a:cubicBezTo>
                  <a:pt x="18383" y="58996"/>
                  <a:pt x="13752" y="73950"/>
                  <a:pt x="13752" y="73950"/>
                </a:cubicBezTo>
                <a:cubicBezTo>
                  <a:pt x="13752" y="73950"/>
                  <a:pt x="41720" y="51518"/>
                  <a:pt x="32373" y="23467"/>
                </a:cubicBezTo>
                <a:cubicBezTo>
                  <a:pt x="25896" y="4049"/>
                  <a:pt x="1" y="0"/>
                  <a:pt x="0" y="0"/>
                </a:cubicBezTo>
                <a:close/>
              </a:path>
            </a:pathLst>
          </a:custGeom>
          <a:solidFill>
            <a:srgbClr val="8DA9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34" name="Google Shape;1734;p82"/>
          <p:cNvSpPr/>
          <p:nvPr/>
        </p:nvSpPr>
        <p:spPr>
          <a:xfrm>
            <a:off x="5878910" y="3326517"/>
            <a:ext cx="1776210" cy="1387683"/>
          </a:xfrm>
          <a:custGeom>
            <a:avLst/>
            <a:gdLst/>
            <a:ahLst/>
            <a:cxnLst/>
            <a:rect l="l" t="t" r="r" b="b"/>
            <a:pathLst>
              <a:path w="66616" h="52688" extrusionOk="0">
                <a:moveTo>
                  <a:pt x="57174" y="0"/>
                </a:moveTo>
                <a:cubicBezTo>
                  <a:pt x="57174" y="1"/>
                  <a:pt x="51970" y="25289"/>
                  <a:pt x="29397" y="37671"/>
                </a:cubicBezTo>
                <a:cubicBezTo>
                  <a:pt x="15276" y="45422"/>
                  <a:pt x="0" y="48887"/>
                  <a:pt x="0" y="48887"/>
                </a:cubicBezTo>
                <a:cubicBezTo>
                  <a:pt x="0" y="48887"/>
                  <a:pt x="9761" y="52688"/>
                  <a:pt x="21829" y="52688"/>
                </a:cubicBezTo>
                <a:cubicBezTo>
                  <a:pt x="32092" y="52688"/>
                  <a:pt x="44025" y="49939"/>
                  <a:pt x="53042" y="39767"/>
                </a:cubicBezTo>
                <a:cubicBezTo>
                  <a:pt x="66615" y="24444"/>
                  <a:pt x="57174" y="1"/>
                  <a:pt x="57174" y="0"/>
                </a:cubicBezTo>
                <a:close/>
              </a:path>
            </a:pathLst>
          </a:custGeom>
          <a:solidFill>
            <a:srgbClr val="D8E2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35" name="Google Shape;1735;p82"/>
          <p:cNvSpPr/>
          <p:nvPr/>
        </p:nvSpPr>
        <p:spPr>
          <a:xfrm>
            <a:off x="5012855" y="4060601"/>
            <a:ext cx="1891156" cy="1103788"/>
          </a:xfrm>
          <a:custGeom>
            <a:avLst/>
            <a:gdLst/>
            <a:ahLst/>
            <a:cxnLst/>
            <a:rect l="l" t="t" r="r" b="b"/>
            <a:pathLst>
              <a:path w="70927" h="41909" extrusionOk="0">
                <a:moveTo>
                  <a:pt x="1" y="1"/>
                </a:moveTo>
                <a:cubicBezTo>
                  <a:pt x="1" y="2"/>
                  <a:pt x="5442" y="35445"/>
                  <a:pt x="34422" y="41363"/>
                </a:cubicBezTo>
                <a:cubicBezTo>
                  <a:pt x="36255" y="41738"/>
                  <a:pt x="38058" y="41909"/>
                  <a:pt x="39822" y="41909"/>
                </a:cubicBezTo>
                <a:cubicBezTo>
                  <a:pt x="57343" y="41909"/>
                  <a:pt x="70926" y="25063"/>
                  <a:pt x="70926" y="25063"/>
                </a:cubicBezTo>
                <a:lnTo>
                  <a:pt x="70926" y="25063"/>
                </a:lnTo>
                <a:cubicBezTo>
                  <a:pt x="70926" y="25063"/>
                  <a:pt x="63530" y="27521"/>
                  <a:pt x="53216" y="27521"/>
                </a:cubicBezTo>
                <a:cubicBezTo>
                  <a:pt x="44757" y="27521"/>
                  <a:pt x="34335" y="25868"/>
                  <a:pt x="24420" y="19848"/>
                </a:cubicBezTo>
                <a:cubicBezTo>
                  <a:pt x="10645" y="11490"/>
                  <a:pt x="1" y="1"/>
                  <a:pt x="1" y="1"/>
                </a:cubicBez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36" name="Google Shape;1736;p82"/>
          <p:cNvSpPr/>
          <p:nvPr/>
        </p:nvSpPr>
        <p:spPr>
          <a:xfrm>
            <a:off x="4207460" y="2478810"/>
            <a:ext cx="1776236" cy="1387709"/>
          </a:xfrm>
          <a:custGeom>
            <a:avLst/>
            <a:gdLst/>
            <a:ahLst/>
            <a:cxnLst/>
            <a:rect l="l" t="t" r="r" b="b"/>
            <a:pathLst>
              <a:path w="66617" h="52689" extrusionOk="0">
                <a:moveTo>
                  <a:pt x="44789" y="1"/>
                </a:moveTo>
                <a:cubicBezTo>
                  <a:pt x="34527" y="1"/>
                  <a:pt x="22598" y="2750"/>
                  <a:pt x="13586" y="12922"/>
                </a:cubicBezTo>
                <a:cubicBezTo>
                  <a:pt x="1" y="28245"/>
                  <a:pt x="9442" y="52689"/>
                  <a:pt x="9442" y="52689"/>
                </a:cubicBezTo>
                <a:cubicBezTo>
                  <a:pt x="9442" y="52689"/>
                  <a:pt x="14645" y="27400"/>
                  <a:pt x="37220" y="15017"/>
                </a:cubicBezTo>
                <a:cubicBezTo>
                  <a:pt x="51352" y="7266"/>
                  <a:pt x="66616" y="3802"/>
                  <a:pt x="66616" y="3802"/>
                </a:cubicBezTo>
                <a:cubicBezTo>
                  <a:pt x="66616" y="3802"/>
                  <a:pt x="56855" y="1"/>
                  <a:pt x="44789" y="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37" name="Google Shape;1737;p82"/>
          <p:cNvSpPr/>
          <p:nvPr/>
        </p:nvSpPr>
        <p:spPr>
          <a:xfrm>
            <a:off x="4319527" y="3043016"/>
            <a:ext cx="1112397" cy="1947702"/>
          </a:xfrm>
          <a:custGeom>
            <a:avLst/>
            <a:gdLst/>
            <a:ahLst/>
            <a:cxnLst/>
            <a:rect l="l" t="t" r="r" b="b"/>
            <a:pathLst>
              <a:path w="41720" h="73951" extrusionOk="0">
                <a:moveTo>
                  <a:pt x="27968" y="1"/>
                </a:moveTo>
                <a:cubicBezTo>
                  <a:pt x="27967" y="2"/>
                  <a:pt x="1" y="22433"/>
                  <a:pt x="9347" y="50483"/>
                </a:cubicBezTo>
                <a:cubicBezTo>
                  <a:pt x="15836" y="69902"/>
                  <a:pt x="41720" y="73950"/>
                  <a:pt x="41720" y="73950"/>
                </a:cubicBezTo>
                <a:cubicBezTo>
                  <a:pt x="41720" y="73950"/>
                  <a:pt x="22432" y="56805"/>
                  <a:pt x="22991" y="31064"/>
                </a:cubicBezTo>
                <a:cubicBezTo>
                  <a:pt x="23337" y="14955"/>
                  <a:pt x="27968" y="1"/>
                  <a:pt x="27968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738" name="Google Shape;1738;p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2261" y="2956272"/>
            <a:ext cx="737893" cy="1252702"/>
          </a:xfrm>
          <a:prstGeom prst="rect">
            <a:avLst/>
          </a:prstGeom>
          <a:noFill/>
          <a:ln>
            <a:noFill/>
          </a:ln>
        </p:spPr>
      </p:pic>
      <p:sp>
        <p:nvSpPr>
          <p:cNvPr id="1739" name="Google Shape;1739;p82"/>
          <p:cNvSpPr/>
          <p:nvPr/>
        </p:nvSpPr>
        <p:spPr>
          <a:xfrm>
            <a:off x="3291798" y="2259447"/>
            <a:ext cx="632895" cy="5841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70C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40" name="Google Shape;1740;p82"/>
          <p:cNvSpPr txBox="1"/>
          <p:nvPr/>
        </p:nvSpPr>
        <p:spPr>
          <a:xfrm>
            <a:off x="3342984" y="2345592"/>
            <a:ext cx="5028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 sz="32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41" name="Google Shape;1741;p82"/>
          <p:cNvSpPr/>
          <p:nvPr/>
        </p:nvSpPr>
        <p:spPr>
          <a:xfrm>
            <a:off x="3247848" y="4753733"/>
            <a:ext cx="632895" cy="584175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42" name="Google Shape;1742;p82"/>
          <p:cNvSpPr txBox="1"/>
          <p:nvPr/>
        </p:nvSpPr>
        <p:spPr>
          <a:xfrm>
            <a:off x="3329711" y="4870745"/>
            <a:ext cx="5028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/>
          </a:p>
        </p:txBody>
      </p:sp>
      <p:cxnSp>
        <p:nvCxnSpPr>
          <p:cNvPr id="1743" name="Google Shape;1743;p82"/>
          <p:cNvCxnSpPr/>
          <p:nvPr/>
        </p:nvCxnSpPr>
        <p:spPr>
          <a:xfrm>
            <a:off x="3933608" y="2694572"/>
            <a:ext cx="385919" cy="356658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744" name="Google Shape;1744;p82"/>
          <p:cNvCxnSpPr/>
          <p:nvPr/>
        </p:nvCxnSpPr>
        <p:spPr>
          <a:xfrm rot="10800000" flipH="1">
            <a:off x="3963079" y="4577224"/>
            <a:ext cx="449728" cy="24364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45" name="Google Shape;1745;p82"/>
          <p:cNvSpPr txBox="1"/>
          <p:nvPr/>
        </p:nvSpPr>
        <p:spPr>
          <a:xfrm>
            <a:off x="39659" y="1922511"/>
            <a:ext cx="317351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Gestión de información y conocimiento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chemeClr val="accent5"/>
                </a:solidFill>
                <a:latin typeface="Verdana"/>
                <a:ea typeface="Verdana"/>
                <a:cs typeface="Verdana"/>
                <a:sym typeface="Verdana"/>
              </a:rPr>
              <a:t>(conocer lo que tenemos)</a:t>
            </a:r>
            <a:endParaRPr/>
          </a:p>
        </p:txBody>
      </p:sp>
      <p:sp>
        <p:nvSpPr>
          <p:cNvPr id="1746" name="Google Shape;1746;p82"/>
          <p:cNvSpPr txBox="1"/>
          <p:nvPr/>
        </p:nvSpPr>
        <p:spPr>
          <a:xfrm>
            <a:off x="333731" y="3225750"/>
            <a:ext cx="2830053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Planificación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chemeClr val="accent5"/>
                </a:solidFill>
                <a:latin typeface="Verdana"/>
                <a:ea typeface="Verdana"/>
                <a:cs typeface="Verdana"/>
                <a:sym typeface="Verdana"/>
              </a:rPr>
              <a:t>(ponernos de acuerdo para definir ¿Qué vamos hacer?)</a:t>
            </a:r>
            <a:endParaRPr/>
          </a:p>
        </p:txBody>
      </p:sp>
      <p:sp>
        <p:nvSpPr>
          <p:cNvPr id="1747" name="Google Shape;1747;p82"/>
          <p:cNvSpPr txBox="1"/>
          <p:nvPr/>
        </p:nvSpPr>
        <p:spPr>
          <a:xfrm>
            <a:off x="467252" y="4655069"/>
            <a:ext cx="267851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Administración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chemeClr val="accent5"/>
                </a:solidFill>
                <a:latin typeface="Verdana"/>
                <a:ea typeface="Verdana"/>
                <a:cs typeface="Verdana"/>
                <a:sym typeface="Verdana"/>
              </a:rPr>
              <a:t>(ponernos de acuerdo para proteger las fuentes hídricas)</a:t>
            </a:r>
            <a:endParaRPr/>
          </a:p>
        </p:txBody>
      </p:sp>
      <p:sp>
        <p:nvSpPr>
          <p:cNvPr id="1748" name="Google Shape;1748;p82"/>
          <p:cNvSpPr txBox="1"/>
          <p:nvPr/>
        </p:nvSpPr>
        <p:spPr>
          <a:xfrm>
            <a:off x="8574563" y="1831071"/>
            <a:ext cx="2296844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Conservación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5"/>
                </a:solidFill>
                <a:latin typeface="Verdana"/>
                <a:ea typeface="Verdana"/>
                <a:cs typeface="Verdana"/>
                <a:sym typeface="Verdana"/>
              </a:rPr>
              <a:t>(proteger los espacios del agua)</a:t>
            </a:r>
            <a:endParaRPr/>
          </a:p>
        </p:txBody>
      </p:sp>
      <p:sp>
        <p:nvSpPr>
          <p:cNvPr id="1749" name="Google Shape;1749;p82"/>
          <p:cNvSpPr txBox="1"/>
          <p:nvPr/>
        </p:nvSpPr>
        <p:spPr>
          <a:xfrm>
            <a:off x="8606749" y="2968068"/>
            <a:ext cx="288133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Educación ambiental</a:t>
            </a:r>
            <a:endParaRPr sz="16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chemeClr val="accent5"/>
                </a:solidFill>
                <a:latin typeface="Verdana"/>
                <a:ea typeface="Verdana"/>
                <a:cs typeface="Verdana"/>
                <a:sym typeface="Verdana"/>
              </a:rPr>
              <a:t>(enseñar y aprender)</a:t>
            </a:r>
            <a:endParaRPr/>
          </a:p>
        </p:txBody>
      </p:sp>
      <p:sp>
        <p:nvSpPr>
          <p:cNvPr id="1750" name="Google Shape;1750;p82"/>
          <p:cNvSpPr txBox="1"/>
          <p:nvPr/>
        </p:nvSpPr>
        <p:spPr>
          <a:xfrm>
            <a:off x="8574564" y="3956048"/>
            <a:ext cx="3523629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Armonización de instrumentos</a:t>
            </a:r>
            <a:endParaRPr sz="16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chemeClr val="accent5"/>
                </a:solidFill>
                <a:latin typeface="Verdana"/>
                <a:ea typeface="Verdana"/>
                <a:cs typeface="Verdana"/>
                <a:sym typeface="Verdana"/>
              </a:rPr>
              <a:t>(articular actores e instrumentos)</a:t>
            </a:r>
            <a:endParaRPr/>
          </a:p>
        </p:txBody>
      </p:sp>
      <p:sp>
        <p:nvSpPr>
          <p:cNvPr id="1751" name="Google Shape;1751;p82"/>
          <p:cNvSpPr txBox="1"/>
          <p:nvPr/>
        </p:nvSpPr>
        <p:spPr>
          <a:xfrm>
            <a:off x="8606749" y="5240077"/>
            <a:ext cx="2883596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Participación y articulación de actores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chemeClr val="accent5"/>
                </a:solidFill>
                <a:latin typeface="Verdana"/>
                <a:ea typeface="Verdana"/>
                <a:cs typeface="Verdana"/>
                <a:sym typeface="Verdana"/>
              </a:rPr>
              <a:t>(coordinación para la gestión y toma de decisiones</a:t>
            </a:r>
            <a:endParaRPr/>
          </a:p>
        </p:txBody>
      </p:sp>
      <p:sp>
        <p:nvSpPr>
          <p:cNvPr id="1752" name="Google Shape;1752;p82"/>
          <p:cNvSpPr/>
          <p:nvPr/>
        </p:nvSpPr>
        <p:spPr>
          <a:xfrm>
            <a:off x="3261121" y="3625854"/>
            <a:ext cx="632895" cy="584175"/>
          </a:xfrm>
          <a:prstGeom prst="ellipse">
            <a:avLst/>
          </a:prstGeom>
          <a:solidFill>
            <a:srgbClr val="00B0F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53" name="Google Shape;1753;p82"/>
          <p:cNvSpPr txBox="1"/>
          <p:nvPr/>
        </p:nvSpPr>
        <p:spPr>
          <a:xfrm>
            <a:off x="3323109" y="3718162"/>
            <a:ext cx="5028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sz="32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754" name="Google Shape;1754;p82"/>
          <p:cNvCxnSpPr/>
          <p:nvPr/>
        </p:nvCxnSpPr>
        <p:spPr>
          <a:xfrm rot="10800000" flipH="1">
            <a:off x="3902931" y="3923492"/>
            <a:ext cx="319259" cy="32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55" name="Google Shape;1755;p82"/>
          <p:cNvSpPr/>
          <p:nvPr/>
        </p:nvSpPr>
        <p:spPr>
          <a:xfrm>
            <a:off x="7742361" y="1944087"/>
            <a:ext cx="632895" cy="584175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56" name="Google Shape;1756;p82"/>
          <p:cNvSpPr txBox="1"/>
          <p:nvPr/>
        </p:nvSpPr>
        <p:spPr>
          <a:xfrm>
            <a:off x="7793547" y="2030232"/>
            <a:ext cx="5028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32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57" name="Google Shape;1757;p82"/>
          <p:cNvSpPr/>
          <p:nvPr/>
        </p:nvSpPr>
        <p:spPr>
          <a:xfrm>
            <a:off x="7780275" y="5024574"/>
            <a:ext cx="632895" cy="584175"/>
          </a:xfrm>
          <a:prstGeom prst="ellipse">
            <a:avLst/>
          </a:prstGeom>
          <a:solidFill>
            <a:srgbClr val="2F549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58" name="Google Shape;1758;p82"/>
          <p:cNvSpPr txBox="1"/>
          <p:nvPr/>
        </p:nvSpPr>
        <p:spPr>
          <a:xfrm>
            <a:off x="7862138" y="5141586"/>
            <a:ext cx="5028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7</a:t>
            </a:r>
            <a:endParaRPr sz="32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759" name="Google Shape;1759;p82"/>
          <p:cNvCxnSpPr/>
          <p:nvPr/>
        </p:nvCxnSpPr>
        <p:spPr>
          <a:xfrm flipH="1">
            <a:off x="7222882" y="2371405"/>
            <a:ext cx="391180" cy="10740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760" name="Google Shape;1760;p82"/>
          <p:cNvCxnSpPr/>
          <p:nvPr/>
        </p:nvCxnSpPr>
        <p:spPr>
          <a:xfrm rot="10800000">
            <a:off x="7139418" y="4741587"/>
            <a:ext cx="357124" cy="296764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61" name="Google Shape;1761;p82"/>
          <p:cNvSpPr/>
          <p:nvPr/>
        </p:nvSpPr>
        <p:spPr>
          <a:xfrm>
            <a:off x="7780275" y="3030224"/>
            <a:ext cx="632895" cy="584175"/>
          </a:xfrm>
          <a:prstGeom prst="ellipse">
            <a:avLst/>
          </a:prstGeom>
          <a:solidFill>
            <a:srgbClr val="0070C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62" name="Google Shape;1762;p82"/>
          <p:cNvSpPr txBox="1"/>
          <p:nvPr/>
        </p:nvSpPr>
        <p:spPr>
          <a:xfrm>
            <a:off x="7842263" y="3122532"/>
            <a:ext cx="5028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5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763" name="Google Shape;1763;p82"/>
          <p:cNvCxnSpPr/>
          <p:nvPr/>
        </p:nvCxnSpPr>
        <p:spPr>
          <a:xfrm rot="10800000" flipH="1">
            <a:off x="7508577" y="3355466"/>
            <a:ext cx="187044" cy="8741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64" name="Google Shape;1764;p82"/>
          <p:cNvSpPr/>
          <p:nvPr/>
        </p:nvSpPr>
        <p:spPr>
          <a:xfrm>
            <a:off x="7768216" y="3979341"/>
            <a:ext cx="632895" cy="584175"/>
          </a:xfrm>
          <a:prstGeom prst="ellipse">
            <a:avLst/>
          </a:prstGeom>
          <a:solidFill>
            <a:srgbClr val="00B0F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765" name="Google Shape;1765;p82"/>
          <p:cNvSpPr txBox="1"/>
          <p:nvPr/>
        </p:nvSpPr>
        <p:spPr>
          <a:xfrm>
            <a:off x="7830204" y="4071649"/>
            <a:ext cx="50285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6</a:t>
            </a:r>
            <a:endParaRPr sz="32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766" name="Google Shape;1766;p82"/>
          <p:cNvCxnSpPr/>
          <p:nvPr/>
        </p:nvCxnSpPr>
        <p:spPr>
          <a:xfrm>
            <a:off x="7418473" y="4286013"/>
            <a:ext cx="254459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67" name="Google Shape;1767;p82"/>
          <p:cNvSpPr txBox="1"/>
          <p:nvPr/>
        </p:nvSpPr>
        <p:spPr>
          <a:xfrm>
            <a:off x="1974688" y="513688"/>
            <a:ext cx="809303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UN TRABAJO ARTICULADO</a:t>
            </a:r>
            <a:endParaRPr sz="2000" b="1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868680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114300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 TRABAJO ARTICULADO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201168" y="987552"/>
            <a:ext cx="2788920" cy="2468880"/>
          </a:xfrm>
          <a:prstGeom prst="roundRect">
            <a:avLst>
              <a:gd name="adj" fmla="val 6667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" name="Text 3"/>
          <p:cNvSpPr/>
          <p:nvPr/>
        </p:nvSpPr>
        <p:spPr>
          <a:xfrm>
            <a:off x="201168" y="1152144"/>
            <a:ext cx="2788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🔍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292608" y="115214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310896" y="1792224"/>
            <a:ext cx="25877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Gestión de información y conocimiento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310896" y="2743200"/>
            <a:ext cx="2587752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(conocer lo que tenemos)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145536" y="987552"/>
            <a:ext cx="2788920" cy="2468880"/>
          </a:xfrm>
          <a:prstGeom prst="roundRect">
            <a:avLst>
              <a:gd name="adj" fmla="val 6667"/>
            </a:avLst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Text 8"/>
          <p:cNvSpPr/>
          <p:nvPr/>
        </p:nvSpPr>
        <p:spPr>
          <a:xfrm>
            <a:off x="3145536" y="1152144"/>
            <a:ext cx="2788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📋</a:t>
            </a:r>
            <a:endParaRPr lang="en-US" sz="2800" dirty="0"/>
          </a:p>
        </p:txBody>
      </p:sp>
      <p:sp>
        <p:nvSpPr>
          <p:cNvPr id="11" name="Text 9"/>
          <p:cNvSpPr/>
          <p:nvPr/>
        </p:nvSpPr>
        <p:spPr>
          <a:xfrm>
            <a:off x="3236976" y="115214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800" dirty="0"/>
          </a:p>
        </p:txBody>
      </p:sp>
      <p:sp>
        <p:nvSpPr>
          <p:cNvPr id="12" name="Text 10"/>
          <p:cNvSpPr/>
          <p:nvPr/>
        </p:nvSpPr>
        <p:spPr>
          <a:xfrm>
            <a:off x="3255264" y="1792224"/>
            <a:ext cx="25877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Planificación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255264" y="2743200"/>
            <a:ext cx="2587752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(ponernos de acuerdo para definir qué vamos a hacer)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089904" y="987552"/>
            <a:ext cx="2788920" cy="2468880"/>
          </a:xfrm>
          <a:prstGeom prst="roundRect">
            <a:avLst>
              <a:gd name="adj" fmla="val 6667"/>
            </a:avLst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Text 13"/>
          <p:cNvSpPr/>
          <p:nvPr/>
        </p:nvSpPr>
        <p:spPr>
          <a:xfrm>
            <a:off x="6089904" y="1152144"/>
            <a:ext cx="2788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⚙️</a:t>
            </a:r>
            <a:endParaRPr lang="en-US" sz="2800" dirty="0"/>
          </a:p>
        </p:txBody>
      </p:sp>
      <p:sp>
        <p:nvSpPr>
          <p:cNvPr id="16" name="Text 14"/>
          <p:cNvSpPr/>
          <p:nvPr/>
        </p:nvSpPr>
        <p:spPr>
          <a:xfrm>
            <a:off x="6181344" y="115214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800" dirty="0"/>
          </a:p>
        </p:txBody>
      </p:sp>
      <p:sp>
        <p:nvSpPr>
          <p:cNvPr id="17" name="Text 15"/>
          <p:cNvSpPr/>
          <p:nvPr/>
        </p:nvSpPr>
        <p:spPr>
          <a:xfrm>
            <a:off x="6199632" y="1792224"/>
            <a:ext cx="25877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Administración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199632" y="2743200"/>
            <a:ext cx="2587752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(ponernos de acuerdo para proteger las fuentes)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9034272" y="987552"/>
            <a:ext cx="2788920" cy="2468880"/>
          </a:xfrm>
          <a:prstGeom prst="roundRect">
            <a:avLst>
              <a:gd name="adj" fmla="val 6667"/>
            </a:avLst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Text 18"/>
          <p:cNvSpPr/>
          <p:nvPr/>
        </p:nvSpPr>
        <p:spPr>
          <a:xfrm>
            <a:off x="9034272" y="1152144"/>
            <a:ext cx="2788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🌿</a:t>
            </a:r>
            <a:endParaRPr lang="en-US" sz="2800" dirty="0"/>
          </a:p>
        </p:txBody>
      </p:sp>
      <p:sp>
        <p:nvSpPr>
          <p:cNvPr id="21" name="Text 19"/>
          <p:cNvSpPr/>
          <p:nvPr/>
        </p:nvSpPr>
        <p:spPr>
          <a:xfrm>
            <a:off x="9125712" y="115214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800" dirty="0"/>
          </a:p>
        </p:txBody>
      </p:sp>
      <p:sp>
        <p:nvSpPr>
          <p:cNvPr id="22" name="Text 20"/>
          <p:cNvSpPr/>
          <p:nvPr/>
        </p:nvSpPr>
        <p:spPr>
          <a:xfrm>
            <a:off x="9144000" y="1792224"/>
            <a:ext cx="25877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Conservación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9144000" y="2743200"/>
            <a:ext cx="2587752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(proteger los espacios del agua)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201168" y="3639312"/>
            <a:ext cx="2788920" cy="2468880"/>
          </a:xfrm>
          <a:prstGeom prst="roundRect">
            <a:avLst>
              <a:gd name="adj" fmla="val 6667"/>
            </a:avLst>
          </a:prstGeom>
          <a:solidFill>
            <a:srgbClr val="96BE53"/>
          </a:solidFill>
          <a:ln w="12700">
            <a:solidFill>
              <a:srgbClr val="96BE53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Text 23"/>
          <p:cNvSpPr/>
          <p:nvPr/>
        </p:nvSpPr>
        <p:spPr>
          <a:xfrm>
            <a:off x="201168" y="3803904"/>
            <a:ext cx="2788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📚</a:t>
            </a:r>
            <a:endParaRPr lang="en-US" sz="2800" dirty="0"/>
          </a:p>
        </p:txBody>
      </p:sp>
      <p:sp>
        <p:nvSpPr>
          <p:cNvPr id="26" name="Text 24"/>
          <p:cNvSpPr/>
          <p:nvPr/>
        </p:nvSpPr>
        <p:spPr>
          <a:xfrm>
            <a:off x="292608" y="380390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800" dirty="0"/>
          </a:p>
        </p:txBody>
      </p:sp>
      <p:sp>
        <p:nvSpPr>
          <p:cNvPr id="27" name="Text 25"/>
          <p:cNvSpPr/>
          <p:nvPr/>
        </p:nvSpPr>
        <p:spPr>
          <a:xfrm>
            <a:off x="310896" y="4443984"/>
            <a:ext cx="25877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Educación ambiental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310896" y="5394960"/>
            <a:ext cx="2587752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(enseñar y aprender)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3145536" y="3639312"/>
            <a:ext cx="2788920" cy="2468880"/>
          </a:xfrm>
          <a:prstGeom prst="roundRect">
            <a:avLst>
              <a:gd name="adj" fmla="val 6667"/>
            </a:avLst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0" name="Text 28"/>
          <p:cNvSpPr/>
          <p:nvPr/>
        </p:nvSpPr>
        <p:spPr>
          <a:xfrm>
            <a:off x="3145536" y="3803904"/>
            <a:ext cx="2788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🤝</a:t>
            </a:r>
            <a:endParaRPr lang="en-US" sz="2800" dirty="0"/>
          </a:p>
        </p:txBody>
      </p:sp>
      <p:sp>
        <p:nvSpPr>
          <p:cNvPr id="31" name="Text 29"/>
          <p:cNvSpPr/>
          <p:nvPr/>
        </p:nvSpPr>
        <p:spPr>
          <a:xfrm>
            <a:off x="3236976" y="380390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800" dirty="0"/>
          </a:p>
        </p:txBody>
      </p:sp>
      <p:sp>
        <p:nvSpPr>
          <p:cNvPr id="32" name="Text 30"/>
          <p:cNvSpPr/>
          <p:nvPr/>
        </p:nvSpPr>
        <p:spPr>
          <a:xfrm>
            <a:off x="3255264" y="4443984"/>
            <a:ext cx="25877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Armonización de instrumentos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3255264" y="5394960"/>
            <a:ext cx="2587752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(articular actores e instrumentos)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6089904" y="3639312"/>
            <a:ext cx="2788920" cy="2468880"/>
          </a:xfrm>
          <a:prstGeom prst="roundRect">
            <a:avLst>
              <a:gd name="adj" fmla="val 6667"/>
            </a:avLst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6089904" y="3803904"/>
            <a:ext cx="2788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dirty="0">
                <a:solidFill>
                  <a:srgbClr val="000000"/>
                </a:solidFill>
              </a:rPr>
              <a:t>👥</a:t>
            </a:r>
            <a:endParaRPr lang="en-US" sz="2800" dirty="0"/>
          </a:p>
        </p:txBody>
      </p:sp>
      <p:sp>
        <p:nvSpPr>
          <p:cNvPr id="36" name="Text 34"/>
          <p:cNvSpPr/>
          <p:nvPr/>
        </p:nvSpPr>
        <p:spPr>
          <a:xfrm>
            <a:off x="6181344" y="380390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800" dirty="0"/>
          </a:p>
        </p:txBody>
      </p:sp>
      <p:sp>
        <p:nvSpPr>
          <p:cNvPr id="37" name="Text 35"/>
          <p:cNvSpPr/>
          <p:nvPr/>
        </p:nvSpPr>
        <p:spPr>
          <a:xfrm>
            <a:off x="6199632" y="4443984"/>
            <a:ext cx="2587752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Participación y articulación de actores</a:t>
            </a:r>
            <a:endParaRPr lang="en-US" sz="1400" dirty="0"/>
          </a:p>
        </p:txBody>
      </p:sp>
      <p:sp>
        <p:nvSpPr>
          <p:cNvPr id="38" name="Text 36"/>
          <p:cNvSpPr/>
          <p:nvPr/>
        </p:nvSpPr>
        <p:spPr>
          <a:xfrm>
            <a:off x="6199632" y="5394960"/>
            <a:ext cx="2587752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(coordinación para la gestión)</a:t>
            </a:r>
            <a:endParaRPr lang="en-US" sz="1100" dirty="0"/>
          </a:p>
        </p:txBody>
      </p:sp>
      <p:sp>
        <p:nvSpPr>
          <p:cNvPr id="39" name="Shape 37"/>
          <p:cNvSpPr/>
          <p:nvPr/>
        </p:nvSpPr>
        <p:spPr>
          <a:xfrm>
            <a:off x="0" y="6601968"/>
            <a:ext cx="12192000" cy="256032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0" name="Text 38"/>
          <p:cNvSpPr/>
          <p:nvPr/>
        </p:nvSpPr>
        <p:spPr>
          <a:xfrm>
            <a:off x="274320" y="6611112"/>
            <a:ext cx="11430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Ineludible 4 · Sentencia T-361 de 2017 · Parámetros de Protección de Fuentes Hídricas · Bucaramanga</a:t>
            </a:r>
            <a:endParaRPr lang="en-US" sz="9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228600" y="91440"/>
            <a:ext cx="914400" cy="804672"/>
          </a:xfrm>
          <a:prstGeom prst="roundRect">
            <a:avLst>
              <a:gd name="adj" fmla="val 13636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228600" y="91440"/>
            <a:ext cx="91440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280160" y="73152"/>
            <a:ext cx="914400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Gestión de información y conocimiento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280160" y="603504"/>
            <a:ext cx="91440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i="1" dirty="0">
                <a:solidFill>
                  <a:srgbClr val="96BE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Conocer lo que tenemos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601200" y="54864"/>
            <a:ext cx="246888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Ministerio de Ambiente</a:t>
            </a:r>
            <a:endParaRPr lang="en-US" sz="1000" dirty="0"/>
          </a:p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 Desarrollo Sostenible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0" y="6601968"/>
            <a:ext cx="12192000" cy="256032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74320" y="6611112"/>
            <a:ext cx="11430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Ineludible 4 · Sentencia T-361 de 2017 · Parámetros de Protección de Fuentes Hídricas · Bucaramanga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01752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9"/>
          <p:cNvSpPr/>
          <p:nvPr/>
        </p:nvSpPr>
        <p:spPr>
          <a:xfrm>
            <a:off x="256032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10"/>
          <p:cNvSpPr/>
          <p:nvPr/>
        </p:nvSpPr>
        <p:spPr>
          <a:xfrm>
            <a:off x="256032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Shape 11"/>
          <p:cNvSpPr/>
          <p:nvPr/>
        </p:nvSpPr>
        <p:spPr>
          <a:xfrm>
            <a:off x="256032" y="1572768"/>
            <a:ext cx="3611880" cy="128016"/>
          </a:xfrm>
          <a:prstGeom prst="rect">
            <a:avLst/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29184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3000" dirty="0"/>
          </a:p>
        </p:txBody>
      </p:sp>
      <p:sp>
        <p:nvSpPr>
          <p:cNvPr id="15" name="Text 13"/>
          <p:cNvSpPr/>
          <p:nvPr/>
        </p:nvSpPr>
        <p:spPr>
          <a:xfrm>
            <a:off x="3136392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📄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402336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Información para elaborar el Plan de Manejo Ambiental (PMA)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4078224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Shape 16"/>
          <p:cNvSpPr/>
          <p:nvPr/>
        </p:nvSpPr>
        <p:spPr>
          <a:xfrm>
            <a:off x="4032504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4032504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Shape 18"/>
          <p:cNvSpPr/>
          <p:nvPr/>
        </p:nvSpPr>
        <p:spPr>
          <a:xfrm>
            <a:off x="4032504" y="1572768"/>
            <a:ext cx="3611880" cy="128016"/>
          </a:xfrm>
          <a:prstGeom prst="rect">
            <a:avLst/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4105656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3000" dirty="0"/>
          </a:p>
        </p:txBody>
      </p:sp>
      <p:sp>
        <p:nvSpPr>
          <p:cNvPr id="22" name="Text 20"/>
          <p:cNvSpPr/>
          <p:nvPr/>
        </p:nvSpPr>
        <p:spPr>
          <a:xfrm>
            <a:off x="6912864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🪨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4178808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Realizar estudio hidrogeológico para la gestión del agua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7854696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23"/>
          <p:cNvSpPr/>
          <p:nvPr/>
        </p:nvSpPr>
        <p:spPr>
          <a:xfrm>
            <a:off x="7808976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Shape 24"/>
          <p:cNvSpPr/>
          <p:nvPr/>
        </p:nvSpPr>
        <p:spPr>
          <a:xfrm>
            <a:off x="7808976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7808976" y="1572768"/>
            <a:ext cx="3611880" cy="128016"/>
          </a:xfrm>
          <a:prstGeom prst="rect">
            <a:avLst/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7882128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3000" dirty="0"/>
          </a:p>
        </p:txBody>
      </p:sp>
      <p:sp>
        <p:nvSpPr>
          <p:cNvPr id="29" name="Text 27"/>
          <p:cNvSpPr/>
          <p:nvPr/>
        </p:nvSpPr>
        <p:spPr>
          <a:xfrm>
            <a:off x="10689336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🌦️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7955280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Rediseño de la red hidrometeorológica</a:t>
            </a:r>
            <a:endParaRPr lang="en-US" sz="1500" dirty="0"/>
          </a:p>
        </p:txBody>
      </p:sp>
      <p:sp>
        <p:nvSpPr>
          <p:cNvPr id="31" name="Shape 29"/>
          <p:cNvSpPr/>
          <p:nvPr/>
        </p:nvSpPr>
        <p:spPr>
          <a:xfrm>
            <a:off x="301752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Shape 30"/>
          <p:cNvSpPr/>
          <p:nvPr/>
        </p:nvSpPr>
        <p:spPr>
          <a:xfrm>
            <a:off x="256032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3" name="Shape 31"/>
          <p:cNvSpPr/>
          <p:nvPr/>
        </p:nvSpPr>
        <p:spPr>
          <a:xfrm>
            <a:off x="256032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4" name="Shape 32"/>
          <p:cNvSpPr/>
          <p:nvPr/>
        </p:nvSpPr>
        <p:spPr>
          <a:xfrm>
            <a:off x="256032" y="4334256"/>
            <a:ext cx="3611880" cy="128016"/>
          </a:xfrm>
          <a:prstGeom prst="rect">
            <a:avLst/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329184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3000" dirty="0"/>
          </a:p>
        </p:txBody>
      </p:sp>
      <p:sp>
        <p:nvSpPr>
          <p:cNvPr id="36" name="Text 34"/>
          <p:cNvSpPr/>
          <p:nvPr/>
        </p:nvSpPr>
        <p:spPr>
          <a:xfrm>
            <a:off x="3136392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👥</a:t>
            </a:r>
            <a:endParaRPr lang="en-US" sz="2200" dirty="0"/>
          </a:p>
        </p:txBody>
      </p:sp>
      <p:sp>
        <p:nvSpPr>
          <p:cNvPr id="37" name="Text 35"/>
          <p:cNvSpPr/>
          <p:nvPr/>
        </p:nvSpPr>
        <p:spPr>
          <a:xfrm>
            <a:off x="402336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Caracterización de la demanda de agua — Inventario de usos y usuarios</a:t>
            </a:r>
            <a:endParaRPr lang="en-US" sz="1500" dirty="0"/>
          </a:p>
        </p:txBody>
      </p:sp>
      <p:sp>
        <p:nvSpPr>
          <p:cNvPr id="38" name="Shape 36"/>
          <p:cNvSpPr/>
          <p:nvPr/>
        </p:nvSpPr>
        <p:spPr>
          <a:xfrm>
            <a:off x="4078224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Shape 37"/>
          <p:cNvSpPr/>
          <p:nvPr/>
        </p:nvSpPr>
        <p:spPr>
          <a:xfrm>
            <a:off x="4032504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0" name="Shape 38"/>
          <p:cNvSpPr/>
          <p:nvPr/>
        </p:nvSpPr>
        <p:spPr>
          <a:xfrm>
            <a:off x="4032504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Shape 39"/>
          <p:cNvSpPr/>
          <p:nvPr/>
        </p:nvSpPr>
        <p:spPr>
          <a:xfrm>
            <a:off x="4032504" y="4334256"/>
            <a:ext cx="3611880" cy="128016"/>
          </a:xfrm>
          <a:prstGeom prst="rect">
            <a:avLst/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2" name="Text 40"/>
          <p:cNvSpPr/>
          <p:nvPr/>
        </p:nvSpPr>
        <p:spPr>
          <a:xfrm>
            <a:off x="4105656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3000" dirty="0"/>
          </a:p>
        </p:txBody>
      </p:sp>
      <p:sp>
        <p:nvSpPr>
          <p:cNvPr id="43" name="Text 41"/>
          <p:cNvSpPr/>
          <p:nvPr/>
        </p:nvSpPr>
        <p:spPr>
          <a:xfrm>
            <a:off x="6912864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💻</a:t>
            </a:r>
            <a:endParaRPr lang="en-US" sz="2200" dirty="0"/>
          </a:p>
        </p:txBody>
      </p:sp>
      <p:sp>
        <p:nvSpPr>
          <p:cNvPr id="44" name="Text 42"/>
          <p:cNvSpPr/>
          <p:nvPr/>
        </p:nvSpPr>
        <p:spPr>
          <a:xfrm>
            <a:off x="4178808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Alimentación del SIAC y Sistema de Información del Recurso Hídrico (SIRH)</a:t>
            </a:r>
            <a:endParaRPr lang="en-US" sz="1500" dirty="0"/>
          </a:p>
        </p:txBody>
      </p:sp>
      <p:sp>
        <p:nvSpPr>
          <p:cNvPr id="45" name="Shape 43"/>
          <p:cNvSpPr/>
          <p:nvPr/>
        </p:nvSpPr>
        <p:spPr>
          <a:xfrm>
            <a:off x="7854696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6" name="Shape 44"/>
          <p:cNvSpPr/>
          <p:nvPr/>
        </p:nvSpPr>
        <p:spPr>
          <a:xfrm>
            <a:off x="7808976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7" name="Shape 45"/>
          <p:cNvSpPr/>
          <p:nvPr/>
        </p:nvSpPr>
        <p:spPr>
          <a:xfrm>
            <a:off x="7808976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8" name="Shape 46"/>
          <p:cNvSpPr/>
          <p:nvPr/>
        </p:nvSpPr>
        <p:spPr>
          <a:xfrm>
            <a:off x="7808976" y="4334256"/>
            <a:ext cx="3611880" cy="128016"/>
          </a:xfrm>
          <a:prstGeom prst="rect">
            <a:avLst/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9" name="Text 47"/>
          <p:cNvSpPr/>
          <p:nvPr/>
        </p:nvSpPr>
        <p:spPr>
          <a:xfrm>
            <a:off x="7882128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3000" dirty="0"/>
          </a:p>
        </p:txBody>
      </p:sp>
      <p:sp>
        <p:nvSpPr>
          <p:cNvPr id="50" name="Text 48"/>
          <p:cNvSpPr/>
          <p:nvPr/>
        </p:nvSpPr>
        <p:spPr>
          <a:xfrm>
            <a:off x="10689336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🔭</a:t>
            </a:r>
            <a:endParaRPr lang="en-US" sz="2200" dirty="0"/>
          </a:p>
        </p:txBody>
      </p:sp>
      <p:sp>
        <p:nvSpPr>
          <p:cNvPr id="51" name="Text 49"/>
          <p:cNvSpPr/>
          <p:nvPr/>
        </p:nvSpPr>
        <p:spPr>
          <a:xfrm>
            <a:off x="7955280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Consolidación del Observatorio Ambiental del Agua</a:t>
            </a:r>
            <a:endParaRPr lang="en-US" sz="15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228600" y="91440"/>
            <a:ext cx="914400" cy="804672"/>
          </a:xfrm>
          <a:prstGeom prst="roundRect">
            <a:avLst>
              <a:gd name="adj" fmla="val 13636"/>
            </a:avLst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228600" y="91440"/>
            <a:ext cx="91440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II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280160" y="73152"/>
            <a:ext cx="914400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Planificación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280160" y="603504"/>
            <a:ext cx="91440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i="1" dirty="0">
                <a:solidFill>
                  <a:srgbClr val="96BE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Ponernos de acuerdo para definir qué vamos a hacer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601200" y="54864"/>
            <a:ext cx="246888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Ministerio de Ambiente</a:t>
            </a:r>
            <a:endParaRPr lang="en-US" sz="1000" dirty="0"/>
          </a:p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 Desarrollo Sostenible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0" y="6601968"/>
            <a:ext cx="12192000" cy="256032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74320" y="6611112"/>
            <a:ext cx="11430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Ineludible 4 · Sentencia T-361 de 2017 · Parámetros de Protección de Fuentes Hídricas · Bucaramanga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01752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9"/>
          <p:cNvSpPr/>
          <p:nvPr/>
        </p:nvSpPr>
        <p:spPr>
          <a:xfrm>
            <a:off x="256032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10"/>
          <p:cNvSpPr/>
          <p:nvPr/>
        </p:nvSpPr>
        <p:spPr>
          <a:xfrm>
            <a:off x="256032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Shape 11"/>
          <p:cNvSpPr/>
          <p:nvPr/>
        </p:nvSpPr>
        <p:spPr>
          <a:xfrm>
            <a:off x="256032" y="1572768"/>
            <a:ext cx="3611880" cy="128016"/>
          </a:xfrm>
          <a:prstGeom prst="rect">
            <a:avLst/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29184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3000" dirty="0"/>
          </a:p>
        </p:txBody>
      </p:sp>
      <p:sp>
        <p:nvSpPr>
          <p:cNvPr id="15" name="Text 13"/>
          <p:cNvSpPr/>
          <p:nvPr/>
        </p:nvSpPr>
        <p:spPr>
          <a:xfrm>
            <a:off x="3136392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🗺️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402336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Fortalecer los programas de los Planes de Ordenación y Manejo de Cuencas (POMCA)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4078224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Shape 16"/>
          <p:cNvSpPr/>
          <p:nvPr/>
        </p:nvSpPr>
        <p:spPr>
          <a:xfrm>
            <a:off x="4032504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4032504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Shape 18"/>
          <p:cNvSpPr/>
          <p:nvPr/>
        </p:nvSpPr>
        <p:spPr>
          <a:xfrm>
            <a:off x="4032504" y="1572768"/>
            <a:ext cx="3611880" cy="128016"/>
          </a:xfrm>
          <a:prstGeom prst="rect">
            <a:avLst/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4105656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3000" dirty="0"/>
          </a:p>
        </p:txBody>
      </p:sp>
      <p:sp>
        <p:nvSpPr>
          <p:cNvPr id="22" name="Text 20"/>
          <p:cNvSpPr/>
          <p:nvPr/>
        </p:nvSpPr>
        <p:spPr>
          <a:xfrm>
            <a:off x="6912864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💧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4178808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Selección y priorización de unidades acuíferas para elaborar su Plan de Manejo Ambiental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7854696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23"/>
          <p:cNvSpPr/>
          <p:nvPr/>
        </p:nvSpPr>
        <p:spPr>
          <a:xfrm>
            <a:off x="7808976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Shape 24"/>
          <p:cNvSpPr/>
          <p:nvPr/>
        </p:nvSpPr>
        <p:spPr>
          <a:xfrm>
            <a:off x="7808976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7808976" y="1572768"/>
            <a:ext cx="3611880" cy="128016"/>
          </a:xfrm>
          <a:prstGeom prst="rect">
            <a:avLst/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7882128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3000" dirty="0"/>
          </a:p>
        </p:txBody>
      </p:sp>
      <p:sp>
        <p:nvSpPr>
          <p:cNvPr id="29" name="Text 27"/>
          <p:cNvSpPr/>
          <p:nvPr/>
        </p:nvSpPr>
        <p:spPr>
          <a:xfrm>
            <a:off x="10689336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✅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7955280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Acciones de mejoramiento de la calidad del agua</a:t>
            </a:r>
            <a:endParaRPr lang="en-US" sz="1500" dirty="0"/>
          </a:p>
        </p:txBody>
      </p:sp>
      <p:sp>
        <p:nvSpPr>
          <p:cNvPr id="31" name="Shape 29"/>
          <p:cNvSpPr/>
          <p:nvPr/>
        </p:nvSpPr>
        <p:spPr>
          <a:xfrm>
            <a:off x="301752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Shape 30"/>
          <p:cNvSpPr/>
          <p:nvPr/>
        </p:nvSpPr>
        <p:spPr>
          <a:xfrm>
            <a:off x="256032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3" name="Shape 31"/>
          <p:cNvSpPr/>
          <p:nvPr/>
        </p:nvSpPr>
        <p:spPr>
          <a:xfrm>
            <a:off x="256032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4" name="Shape 32"/>
          <p:cNvSpPr/>
          <p:nvPr/>
        </p:nvSpPr>
        <p:spPr>
          <a:xfrm>
            <a:off x="256032" y="4334256"/>
            <a:ext cx="3611880" cy="128016"/>
          </a:xfrm>
          <a:prstGeom prst="rect">
            <a:avLst/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329184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</a:t>
            </a:r>
            <a:endParaRPr lang="en-US" sz="2600" dirty="0"/>
          </a:p>
        </p:txBody>
      </p:sp>
      <p:sp>
        <p:nvSpPr>
          <p:cNvPr id="36" name="Text 34"/>
          <p:cNvSpPr/>
          <p:nvPr/>
        </p:nvSpPr>
        <p:spPr>
          <a:xfrm>
            <a:off x="3136392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🌾</a:t>
            </a:r>
            <a:endParaRPr lang="en-US" sz="2200" dirty="0"/>
          </a:p>
        </p:txBody>
      </p:sp>
      <p:sp>
        <p:nvSpPr>
          <p:cNvPr id="37" name="Text 35"/>
          <p:cNvSpPr/>
          <p:nvPr/>
        </p:nvSpPr>
        <p:spPr>
          <a:xfrm>
            <a:off x="402336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Organizar las actividades productivas para el manejo del agua (asistencia técnica)</a:t>
            </a:r>
            <a:endParaRPr lang="en-US" sz="1500" dirty="0"/>
          </a:p>
        </p:txBody>
      </p:sp>
      <p:sp>
        <p:nvSpPr>
          <p:cNvPr id="38" name="Shape 36"/>
          <p:cNvSpPr/>
          <p:nvPr/>
        </p:nvSpPr>
        <p:spPr>
          <a:xfrm>
            <a:off x="4078224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Shape 37"/>
          <p:cNvSpPr/>
          <p:nvPr/>
        </p:nvSpPr>
        <p:spPr>
          <a:xfrm>
            <a:off x="4032504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0" name="Shape 38"/>
          <p:cNvSpPr/>
          <p:nvPr/>
        </p:nvSpPr>
        <p:spPr>
          <a:xfrm>
            <a:off x="4032504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Shape 39"/>
          <p:cNvSpPr/>
          <p:nvPr/>
        </p:nvSpPr>
        <p:spPr>
          <a:xfrm>
            <a:off x="4032504" y="4334256"/>
            <a:ext cx="3611880" cy="128016"/>
          </a:xfrm>
          <a:prstGeom prst="rect">
            <a:avLst/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2" name="Text 40"/>
          <p:cNvSpPr/>
          <p:nvPr/>
        </p:nvSpPr>
        <p:spPr>
          <a:xfrm>
            <a:off x="4105656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11</a:t>
            </a:r>
            <a:endParaRPr lang="en-US" sz="2600" dirty="0"/>
          </a:p>
        </p:txBody>
      </p:sp>
      <p:sp>
        <p:nvSpPr>
          <p:cNvPr id="43" name="Text 41"/>
          <p:cNvSpPr/>
          <p:nvPr/>
        </p:nvSpPr>
        <p:spPr>
          <a:xfrm>
            <a:off x="6912864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🌡️</a:t>
            </a:r>
            <a:endParaRPr lang="en-US" sz="2200" dirty="0"/>
          </a:p>
        </p:txBody>
      </p:sp>
      <p:sp>
        <p:nvSpPr>
          <p:cNvPr id="44" name="Text 42"/>
          <p:cNvSpPr/>
          <p:nvPr/>
        </p:nvSpPr>
        <p:spPr>
          <a:xfrm>
            <a:off x="4178808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 integral para manejar escenarios de riesgo por Cambio Climático</a:t>
            </a:r>
            <a:endParaRPr lang="en-US" sz="15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228600" y="91440"/>
            <a:ext cx="914400" cy="804672"/>
          </a:xfrm>
          <a:prstGeom prst="roundRect">
            <a:avLst>
              <a:gd name="adj" fmla="val 13636"/>
            </a:avLst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228600" y="91440"/>
            <a:ext cx="91440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III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280160" y="73152"/>
            <a:ext cx="914400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Administración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280160" y="603504"/>
            <a:ext cx="91440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i="1" dirty="0">
                <a:solidFill>
                  <a:srgbClr val="96BE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Ponernos de acuerdo para proteger las fuentes hídricas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601200" y="54864"/>
            <a:ext cx="246888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Ministerio de Ambiente</a:t>
            </a:r>
            <a:endParaRPr lang="en-US" sz="1000" dirty="0"/>
          </a:p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 Desarrollo Sostenible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0" y="6601968"/>
            <a:ext cx="12192000" cy="256032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74320" y="6611112"/>
            <a:ext cx="11430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Ineludible 4 · Sentencia T-361 de 2017 · Parámetros de Protección de Fuentes Hídricas · Bucaramanga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01752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9"/>
          <p:cNvSpPr/>
          <p:nvPr/>
        </p:nvSpPr>
        <p:spPr>
          <a:xfrm>
            <a:off x="256032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10"/>
          <p:cNvSpPr/>
          <p:nvPr/>
        </p:nvSpPr>
        <p:spPr>
          <a:xfrm>
            <a:off x="256032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Shape 11"/>
          <p:cNvSpPr/>
          <p:nvPr/>
        </p:nvSpPr>
        <p:spPr>
          <a:xfrm>
            <a:off x="256032" y="1572768"/>
            <a:ext cx="3611880" cy="128016"/>
          </a:xfrm>
          <a:prstGeom prst="rect">
            <a:avLst/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29184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12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3136392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⚖️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402336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Reglamentación del uso de fuentes abastecedoras (Oferta–Demanda)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4078224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Shape 16"/>
          <p:cNvSpPr/>
          <p:nvPr/>
        </p:nvSpPr>
        <p:spPr>
          <a:xfrm>
            <a:off x="4032504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4032504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Shape 18"/>
          <p:cNvSpPr/>
          <p:nvPr/>
        </p:nvSpPr>
        <p:spPr>
          <a:xfrm>
            <a:off x="4032504" y="1572768"/>
            <a:ext cx="3611880" cy="128016"/>
          </a:xfrm>
          <a:prstGeom prst="rect">
            <a:avLst/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4105656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13</a:t>
            </a:r>
            <a:endParaRPr lang="en-US" sz="2600" dirty="0"/>
          </a:p>
        </p:txBody>
      </p:sp>
      <p:sp>
        <p:nvSpPr>
          <p:cNvPr id="22" name="Text 20"/>
          <p:cNvSpPr/>
          <p:nvPr/>
        </p:nvSpPr>
        <p:spPr>
          <a:xfrm>
            <a:off x="6912864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💧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4178808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Programa Uso Eficiente y Ahorro del Agua (PUEAA) en concesiones con mayor presión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7854696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23"/>
          <p:cNvSpPr/>
          <p:nvPr/>
        </p:nvSpPr>
        <p:spPr>
          <a:xfrm>
            <a:off x="7808976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Shape 24"/>
          <p:cNvSpPr/>
          <p:nvPr/>
        </p:nvSpPr>
        <p:spPr>
          <a:xfrm>
            <a:off x="7808976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7808976" y="1572768"/>
            <a:ext cx="3611880" cy="128016"/>
          </a:xfrm>
          <a:prstGeom prst="rect">
            <a:avLst/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7882128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endParaRPr lang="en-US" sz="2600" dirty="0"/>
          </a:p>
        </p:txBody>
      </p:sp>
      <p:sp>
        <p:nvSpPr>
          <p:cNvPr id="29" name="Text 27"/>
          <p:cNvSpPr/>
          <p:nvPr/>
        </p:nvSpPr>
        <p:spPr>
          <a:xfrm>
            <a:off x="10689336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📋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7955280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Saneamiento de trámites ambientales — concesiones y cuerpos que admiten o no vertimientos</a:t>
            </a:r>
            <a:endParaRPr lang="en-US" sz="1500" dirty="0"/>
          </a:p>
        </p:txBody>
      </p:sp>
      <p:sp>
        <p:nvSpPr>
          <p:cNvPr id="31" name="Shape 29"/>
          <p:cNvSpPr/>
          <p:nvPr/>
        </p:nvSpPr>
        <p:spPr>
          <a:xfrm>
            <a:off x="301752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Shape 30"/>
          <p:cNvSpPr/>
          <p:nvPr/>
        </p:nvSpPr>
        <p:spPr>
          <a:xfrm>
            <a:off x="256032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3" name="Shape 31"/>
          <p:cNvSpPr/>
          <p:nvPr/>
        </p:nvSpPr>
        <p:spPr>
          <a:xfrm>
            <a:off x="256032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4" name="Shape 32"/>
          <p:cNvSpPr/>
          <p:nvPr/>
        </p:nvSpPr>
        <p:spPr>
          <a:xfrm>
            <a:off x="256032" y="4334256"/>
            <a:ext cx="3611880" cy="128016"/>
          </a:xfrm>
          <a:prstGeom prst="rect">
            <a:avLst/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329184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</a:t>
            </a:r>
            <a:endParaRPr lang="en-US" sz="2600" dirty="0"/>
          </a:p>
        </p:txBody>
      </p:sp>
      <p:sp>
        <p:nvSpPr>
          <p:cNvPr id="36" name="Text 34"/>
          <p:cNvSpPr/>
          <p:nvPr/>
        </p:nvSpPr>
        <p:spPr>
          <a:xfrm>
            <a:off x="3136392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🏠</a:t>
            </a:r>
            <a:endParaRPr lang="en-US" sz="2200" dirty="0"/>
          </a:p>
        </p:txBody>
      </p:sp>
      <p:sp>
        <p:nvSpPr>
          <p:cNvPr id="37" name="Text 35"/>
          <p:cNvSpPr/>
          <p:nvPr/>
        </p:nvSpPr>
        <p:spPr>
          <a:xfrm>
            <a:off x="402336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Concesiones para consumo humano como prioridad</a:t>
            </a:r>
            <a:endParaRPr lang="en-US" sz="1500" dirty="0"/>
          </a:p>
        </p:txBody>
      </p:sp>
      <p:sp>
        <p:nvSpPr>
          <p:cNvPr id="38" name="Shape 36"/>
          <p:cNvSpPr/>
          <p:nvPr/>
        </p:nvSpPr>
        <p:spPr>
          <a:xfrm>
            <a:off x="4078224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Shape 37"/>
          <p:cNvSpPr/>
          <p:nvPr/>
        </p:nvSpPr>
        <p:spPr>
          <a:xfrm>
            <a:off x="4032504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0" name="Shape 38"/>
          <p:cNvSpPr/>
          <p:nvPr/>
        </p:nvSpPr>
        <p:spPr>
          <a:xfrm>
            <a:off x="4032504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Shape 39"/>
          <p:cNvSpPr/>
          <p:nvPr/>
        </p:nvSpPr>
        <p:spPr>
          <a:xfrm>
            <a:off x="4032504" y="4334256"/>
            <a:ext cx="3611880" cy="128016"/>
          </a:xfrm>
          <a:prstGeom prst="rect">
            <a:avLst/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2" name="Text 40"/>
          <p:cNvSpPr/>
          <p:nvPr/>
        </p:nvSpPr>
        <p:spPr>
          <a:xfrm>
            <a:off x="4105656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16</a:t>
            </a:r>
            <a:endParaRPr lang="en-US" sz="2600" dirty="0"/>
          </a:p>
        </p:txBody>
      </p:sp>
      <p:sp>
        <p:nvSpPr>
          <p:cNvPr id="43" name="Text 41"/>
          <p:cNvSpPr/>
          <p:nvPr/>
        </p:nvSpPr>
        <p:spPr>
          <a:xfrm>
            <a:off x="6912864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🔄</a:t>
            </a:r>
            <a:endParaRPr lang="en-US" sz="2200" dirty="0"/>
          </a:p>
        </p:txBody>
      </p:sp>
      <p:sp>
        <p:nvSpPr>
          <p:cNvPr id="44" name="Text 42"/>
          <p:cNvSpPr/>
          <p:nvPr/>
        </p:nvSpPr>
        <p:spPr>
          <a:xfrm>
            <a:off x="4178808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Fuentes de abastecimiento alternas</a:t>
            </a:r>
            <a:endParaRPr lang="en-US" sz="1500" dirty="0"/>
          </a:p>
        </p:txBody>
      </p:sp>
      <p:sp>
        <p:nvSpPr>
          <p:cNvPr id="45" name="Shape 43"/>
          <p:cNvSpPr/>
          <p:nvPr/>
        </p:nvSpPr>
        <p:spPr>
          <a:xfrm>
            <a:off x="7854696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6" name="Shape 44"/>
          <p:cNvSpPr/>
          <p:nvPr/>
        </p:nvSpPr>
        <p:spPr>
          <a:xfrm>
            <a:off x="7808976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7" name="Shape 45"/>
          <p:cNvSpPr/>
          <p:nvPr/>
        </p:nvSpPr>
        <p:spPr>
          <a:xfrm>
            <a:off x="7808976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8" name="Shape 46"/>
          <p:cNvSpPr/>
          <p:nvPr/>
        </p:nvSpPr>
        <p:spPr>
          <a:xfrm>
            <a:off x="7808976" y="4334256"/>
            <a:ext cx="3611880" cy="128016"/>
          </a:xfrm>
          <a:prstGeom prst="rect">
            <a:avLst/>
          </a:prstGeom>
          <a:solidFill>
            <a:srgbClr val="486848"/>
          </a:solidFill>
          <a:ln w="12700">
            <a:solidFill>
              <a:srgbClr val="486848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9" name="Text 47"/>
          <p:cNvSpPr/>
          <p:nvPr/>
        </p:nvSpPr>
        <p:spPr>
          <a:xfrm>
            <a:off x="7882128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17</a:t>
            </a:r>
            <a:endParaRPr lang="en-US" sz="2600" dirty="0"/>
          </a:p>
        </p:txBody>
      </p:sp>
      <p:sp>
        <p:nvSpPr>
          <p:cNvPr id="50" name="Text 48"/>
          <p:cNvSpPr/>
          <p:nvPr/>
        </p:nvSpPr>
        <p:spPr>
          <a:xfrm>
            <a:off x="10689336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🏞️</a:t>
            </a:r>
            <a:endParaRPr lang="en-US" sz="2200" dirty="0"/>
          </a:p>
        </p:txBody>
      </p:sp>
      <p:sp>
        <p:nvSpPr>
          <p:cNvPr id="51" name="Text 49"/>
          <p:cNvSpPr/>
          <p:nvPr/>
        </p:nvSpPr>
        <p:spPr>
          <a:xfrm>
            <a:off x="7955280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Revisar acotamiento de rondas hídricas (Corporaciones Ambientales)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"/>
          <p:cNvSpPr txBox="1"/>
          <p:nvPr/>
        </p:nvSpPr>
        <p:spPr>
          <a:xfrm>
            <a:off x="1813613" y="354009"/>
            <a:ext cx="8252725" cy="17615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s-CO" sz="36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1. </a:t>
            </a: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Intervención por parte de los</a:t>
            </a:r>
            <a:r>
              <a:rPr lang="es-CO" sz="3600" b="1" dirty="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líderes de organizaciones y entidades</a:t>
            </a:r>
            <a:endParaRPr lang="es-CO" sz="3600" b="1" dirty="0">
              <a:solidFill>
                <a:srgbClr val="A4C86C"/>
              </a:solidFill>
              <a:latin typeface="Verdana"/>
              <a:ea typeface="Verdana"/>
            </a:endParaRPr>
          </a:p>
        </p:txBody>
      </p:sp>
      <p:grpSp>
        <p:nvGrpSpPr>
          <p:cNvPr id="256" name="Google Shape;256;p4"/>
          <p:cNvGrpSpPr/>
          <p:nvPr/>
        </p:nvGrpSpPr>
        <p:grpSpPr>
          <a:xfrm>
            <a:off x="2496019" y="2198855"/>
            <a:ext cx="2783625" cy="2667148"/>
            <a:chOff x="2117558" y="1203158"/>
            <a:chExt cx="1562563" cy="1497180"/>
          </a:xfrm>
        </p:grpSpPr>
        <p:sp>
          <p:nvSpPr>
            <p:cNvPr id="257" name="Google Shape;257;p4"/>
            <p:cNvSpPr/>
            <p:nvPr/>
          </p:nvSpPr>
          <p:spPr>
            <a:xfrm>
              <a:off x="2117558" y="1203158"/>
              <a:ext cx="1497180" cy="1497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58" name="Google Shape;258;p4"/>
            <p:cNvSpPr/>
            <p:nvPr/>
          </p:nvSpPr>
          <p:spPr>
            <a:xfrm>
              <a:off x="2256523" y="1276740"/>
              <a:ext cx="1423598" cy="1423598"/>
            </a:xfrm>
            <a:prstGeom prst="ellipse">
              <a:avLst/>
            </a:prstGeom>
            <a:solidFill>
              <a:srgbClr val="93BB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grpSp>
        <p:nvGrpSpPr>
          <p:cNvPr id="262" name="Google Shape;262;p4"/>
          <p:cNvGrpSpPr/>
          <p:nvPr/>
        </p:nvGrpSpPr>
        <p:grpSpPr>
          <a:xfrm rot="12487620">
            <a:off x="6552118" y="1949923"/>
            <a:ext cx="2783625" cy="2667148"/>
            <a:chOff x="2117558" y="1203158"/>
            <a:chExt cx="1562563" cy="1497180"/>
          </a:xfrm>
        </p:grpSpPr>
        <p:sp>
          <p:nvSpPr>
            <p:cNvPr id="263" name="Google Shape;263;p4"/>
            <p:cNvSpPr/>
            <p:nvPr/>
          </p:nvSpPr>
          <p:spPr>
            <a:xfrm>
              <a:off x="2117558" y="1203158"/>
              <a:ext cx="1497180" cy="1497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64" name="Google Shape;264;p4"/>
            <p:cNvSpPr/>
            <p:nvPr/>
          </p:nvSpPr>
          <p:spPr>
            <a:xfrm>
              <a:off x="2256523" y="1276740"/>
              <a:ext cx="1423598" cy="1423598"/>
            </a:xfrm>
            <a:prstGeom prst="ellipse">
              <a:avLst/>
            </a:prstGeom>
            <a:solidFill>
              <a:srgbClr val="93BB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265" name="Google Shape;265;p4"/>
          <p:cNvSpPr txBox="1"/>
          <p:nvPr/>
        </p:nvSpPr>
        <p:spPr>
          <a:xfrm>
            <a:off x="2689482" y="4823594"/>
            <a:ext cx="278362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s-CO" sz="24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Nombre </a:t>
            </a:r>
            <a:r>
              <a:rPr lang="es-CO" sz="2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 los participantes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66" name="Google Shape;266;p4"/>
          <p:cNvSpPr txBox="1"/>
          <p:nvPr/>
        </p:nvSpPr>
        <p:spPr>
          <a:xfrm>
            <a:off x="6445039" y="4821668"/>
            <a:ext cx="2993538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s-CO" sz="2400" b="1" i="0" u="none" strike="noStrike" cap="none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¿De </a:t>
            </a:r>
            <a:r>
              <a:rPr lang="es-CO" sz="2400" b="1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qué  organización o </a:t>
            </a:r>
            <a:r>
              <a:rPr lang="es-CO" sz="2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entidad nos acompaña?</a:t>
            </a:r>
            <a:endParaRPr lang="es-CO" sz="2400" b="1" dirty="0">
              <a:solidFill>
                <a:schemeClr val="dk1"/>
              </a:solidFill>
              <a:latin typeface="Verdana"/>
              <a:ea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2400" b="1" i="0" u="none" strike="noStrike" cap="none" dirty="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68" name="Google Shape;268;p4" descr="Icon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89274" y="2198979"/>
            <a:ext cx="1891530" cy="1891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" descr="Un hombre con un micrófono en la mano&#10;&#10;El contenido generado por IA puede ser incorrecto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11633" y="2435786"/>
            <a:ext cx="2536065" cy="2430217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228600" y="91440"/>
            <a:ext cx="914400" cy="804672"/>
          </a:xfrm>
          <a:prstGeom prst="roundRect">
            <a:avLst>
              <a:gd name="adj" fmla="val 13636"/>
            </a:avLst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228600" y="91440"/>
            <a:ext cx="91440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IV-V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1280160" y="73152"/>
            <a:ext cx="914400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Conservación y Educación Ambiental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280160" y="603504"/>
            <a:ext cx="91440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i="1" dirty="0">
                <a:solidFill>
                  <a:srgbClr val="96BE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Proteger los espacios del agua · Enseñar y aprender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601200" y="54864"/>
            <a:ext cx="246888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Ministerio de Ambiente</a:t>
            </a:r>
            <a:endParaRPr lang="en-US" sz="1000" dirty="0"/>
          </a:p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 Desarrollo Sostenible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0" y="6601968"/>
            <a:ext cx="12192000" cy="256032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74320" y="6611112"/>
            <a:ext cx="11430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Ineludible 4 · Sentencia T-361 de 2017 · Parámetros de Protección de Fuentes Hídricas · Bucaramanga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01752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9"/>
          <p:cNvSpPr/>
          <p:nvPr/>
        </p:nvSpPr>
        <p:spPr>
          <a:xfrm>
            <a:off x="256032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10"/>
          <p:cNvSpPr/>
          <p:nvPr/>
        </p:nvSpPr>
        <p:spPr>
          <a:xfrm>
            <a:off x="256032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Shape 11"/>
          <p:cNvSpPr/>
          <p:nvPr/>
        </p:nvSpPr>
        <p:spPr>
          <a:xfrm>
            <a:off x="256032" y="1572768"/>
            <a:ext cx="3611880" cy="128016"/>
          </a:xfrm>
          <a:prstGeom prst="rect">
            <a:avLst/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29184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18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3136392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🌊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402336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Preservación de humedales, lagos y lagunas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4078224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Shape 16"/>
          <p:cNvSpPr/>
          <p:nvPr/>
        </p:nvSpPr>
        <p:spPr>
          <a:xfrm>
            <a:off x="4032504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4032504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Shape 18"/>
          <p:cNvSpPr/>
          <p:nvPr/>
        </p:nvSpPr>
        <p:spPr>
          <a:xfrm>
            <a:off x="4032504" y="1572768"/>
            <a:ext cx="3611880" cy="128016"/>
          </a:xfrm>
          <a:prstGeom prst="rect">
            <a:avLst/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4105656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19</a:t>
            </a:r>
            <a:endParaRPr lang="en-US" sz="2600" dirty="0"/>
          </a:p>
        </p:txBody>
      </p:sp>
      <p:sp>
        <p:nvSpPr>
          <p:cNvPr id="22" name="Text 20"/>
          <p:cNvSpPr/>
          <p:nvPr/>
        </p:nvSpPr>
        <p:spPr>
          <a:xfrm>
            <a:off x="6912864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🏡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4178808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Adquisición de predios en zonas estratégicas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7854696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23"/>
          <p:cNvSpPr/>
          <p:nvPr/>
        </p:nvSpPr>
        <p:spPr>
          <a:xfrm>
            <a:off x="7808976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Shape 24"/>
          <p:cNvSpPr/>
          <p:nvPr/>
        </p:nvSpPr>
        <p:spPr>
          <a:xfrm>
            <a:off x="7808976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7808976" y="1572768"/>
            <a:ext cx="3611880" cy="128016"/>
          </a:xfrm>
          <a:prstGeom prst="rect">
            <a:avLst/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7882128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</a:t>
            </a:r>
            <a:endParaRPr lang="en-US" sz="2600" dirty="0"/>
          </a:p>
        </p:txBody>
      </p:sp>
      <p:sp>
        <p:nvSpPr>
          <p:cNvPr id="29" name="Text 27"/>
          <p:cNvSpPr/>
          <p:nvPr/>
        </p:nvSpPr>
        <p:spPr>
          <a:xfrm>
            <a:off x="10689336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🌱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7955280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Restauración de áreas degradadas</a:t>
            </a:r>
            <a:endParaRPr lang="en-US" sz="1500" dirty="0"/>
          </a:p>
        </p:txBody>
      </p:sp>
      <p:sp>
        <p:nvSpPr>
          <p:cNvPr id="31" name="Shape 29"/>
          <p:cNvSpPr/>
          <p:nvPr/>
        </p:nvSpPr>
        <p:spPr>
          <a:xfrm>
            <a:off x="301752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Shape 30"/>
          <p:cNvSpPr/>
          <p:nvPr/>
        </p:nvSpPr>
        <p:spPr>
          <a:xfrm>
            <a:off x="256032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3" name="Shape 31"/>
          <p:cNvSpPr/>
          <p:nvPr/>
        </p:nvSpPr>
        <p:spPr>
          <a:xfrm>
            <a:off x="256032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4" name="Shape 32"/>
          <p:cNvSpPr/>
          <p:nvPr/>
        </p:nvSpPr>
        <p:spPr>
          <a:xfrm>
            <a:off x="256032" y="4334256"/>
            <a:ext cx="3611880" cy="128016"/>
          </a:xfrm>
          <a:prstGeom prst="rect">
            <a:avLst/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329184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21</a:t>
            </a:r>
            <a:endParaRPr lang="en-US" sz="2600" dirty="0"/>
          </a:p>
        </p:txBody>
      </p:sp>
      <p:sp>
        <p:nvSpPr>
          <p:cNvPr id="36" name="Text 34"/>
          <p:cNvSpPr/>
          <p:nvPr/>
        </p:nvSpPr>
        <p:spPr>
          <a:xfrm>
            <a:off x="3136392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🌿</a:t>
            </a:r>
            <a:endParaRPr lang="en-US" sz="2200" dirty="0"/>
          </a:p>
        </p:txBody>
      </p:sp>
      <p:sp>
        <p:nvSpPr>
          <p:cNvPr id="37" name="Text 35"/>
          <p:cNvSpPr/>
          <p:nvPr/>
        </p:nvSpPr>
        <p:spPr>
          <a:xfrm>
            <a:off x="402336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Recuperación de rondas hídricas</a:t>
            </a:r>
            <a:endParaRPr lang="en-US" sz="1500" dirty="0"/>
          </a:p>
        </p:txBody>
      </p:sp>
      <p:sp>
        <p:nvSpPr>
          <p:cNvPr id="38" name="Shape 36"/>
          <p:cNvSpPr/>
          <p:nvPr/>
        </p:nvSpPr>
        <p:spPr>
          <a:xfrm>
            <a:off x="4078224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Shape 37"/>
          <p:cNvSpPr/>
          <p:nvPr/>
        </p:nvSpPr>
        <p:spPr>
          <a:xfrm>
            <a:off x="4032504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0" name="Shape 38"/>
          <p:cNvSpPr/>
          <p:nvPr/>
        </p:nvSpPr>
        <p:spPr>
          <a:xfrm>
            <a:off x="4032504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Shape 39"/>
          <p:cNvSpPr/>
          <p:nvPr/>
        </p:nvSpPr>
        <p:spPr>
          <a:xfrm>
            <a:off x="4032504" y="4334256"/>
            <a:ext cx="3611880" cy="128016"/>
          </a:xfrm>
          <a:prstGeom prst="rect">
            <a:avLst/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2" name="Text 40"/>
          <p:cNvSpPr/>
          <p:nvPr/>
        </p:nvSpPr>
        <p:spPr>
          <a:xfrm>
            <a:off x="4105656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22</a:t>
            </a:r>
            <a:endParaRPr lang="en-US" sz="2600" dirty="0"/>
          </a:p>
        </p:txBody>
      </p:sp>
      <p:sp>
        <p:nvSpPr>
          <p:cNvPr id="43" name="Text 41"/>
          <p:cNvSpPr/>
          <p:nvPr/>
        </p:nvSpPr>
        <p:spPr>
          <a:xfrm>
            <a:off x="6912864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📢</a:t>
            </a:r>
            <a:endParaRPr lang="en-US" sz="2200" dirty="0"/>
          </a:p>
        </p:txBody>
      </p:sp>
      <p:sp>
        <p:nvSpPr>
          <p:cNvPr id="44" name="Text 42"/>
          <p:cNvSpPr/>
          <p:nvPr/>
        </p:nvSpPr>
        <p:spPr>
          <a:xfrm>
            <a:off x="4178808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Capacitación y sensibilización ambiental</a:t>
            </a:r>
            <a:endParaRPr lang="en-US" sz="1500" dirty="0"/>
          </a:p>
        </p:txBody>
      </p:sp>
      <p:sp>
        <p:nvSpPr>
          <p:cNvPr id="45" name="Shape 43"/>
          <p:cNvSpPr/>
          <p:nvPr/>
        </p:nvSpPr>
        <p:spPr>
          <a:xfrm>
            <a:off x="7854696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6" name="Shape 44"/>
          <p:cNvSpPr/>
          <p:nvPr/>
        </p:nvSpPr>
        <p:spPr>
          <a:xfrm>
            <a:off x="7808976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7" name="Shape 45"/>
          <p:cNvSpPr/>
          <p:nvPr/>
        </p:nvSpPr>
        <p:spPr>
          <a:xfrm>
            <a:off x="7808976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8" name="Shape 46"/>
          <p:cNvSpPr/>
          <p:nvPr/>
        </p:nvSpPr>
        <p:spPr>
          <a:xfrm>
            <a:off x="7808976" y="4334256"/>
            <a:ext cx="3611880" cy="128016"/>
          </a:xfrm>
          <a:prstGeom prst="rect">
            <a:avLst/>
          </a:prstGeom>
          <a:solidFill>
            <a:srgbClr val="00B0F0"/>
          </a:solidFill>
          <a:ln w="12700">
            <a:solidFill>
              <a:srgbClr val="00B0F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9" name="Text 47"/>
          <p:cNvSpPr/>
          <p:nvPr/>
        </p:nvSpPr>
        <p:spPr>
          <a:xfrm>
            <a:off x="7882128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23</a:t>
            </a:r>
            <a:endParaRPr lang="en-US" sz="2600" dirty="0"/>
          </a:p>
        </p:txBody>
      </p:sp>
      <p:sp>
        <p:nvSpPr>
          <p:cNvPr id="50" name="Text 48"/>
          <p:cNvSpPr/>
          <p:nvPr/>
        </p:nvSpPr>
        <p:spPr>
          <a:xfrm>
            <a:off x="10689336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🔬</a:t>
            </a:r>
            <a:endParaRPr lang="en-US" sz="2200" dirty="0"/>
          </a:p>
        </p:txBody>
      </p:sp>
      <p:sp>
        <p:nvSpPr>
          <p:cNvPr id="51" name="Text 49"/>
          <p:cNvSpPr/>
          <p:nvPr/>
        </p:nvSpPr>
        <p:spPr>
          <a:xfrm>
            <a:off x="7955280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Capacitación en tecnologías y conocimiento tradicional para el uso del agua</a:t>
            </a:r>
            <a:endParaRPr lang="en-US" sz="15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228600" y="91440"/>
            <a:ext cx="914400" cy="804672"/>
          </a:xfrm>
          <a:prstGeom prst="roundRect">
            <a:avLst>
              <a:gd name="adj" fmla="val 13636"/>
            </a:avLst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228600" y="91440"/>
            <a:ext cx="91440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280160" y="73152"/>
            <a:ext cx="914400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Armonización de Instrumentos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280160" y="603504"/>
            <a:ext cx="91440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i="1" dirty="0">
                <a:solidFill>
                  <a:srgbClr val="96BE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Articular actores e instrumentos de planificación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601200" y="54864"/>
            <a:ext cx="246888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Ministerio de Ambiente</a:t>
            </a:r>
            <a:endParaRPr lang="en-US" sz="1000" dirty="0"/>
          </a:p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 Desarrollo Sostenible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0" y="6601968"/>
            <a:ext cx="12192000" cy="256032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74320" y="6611112"/>
            <a:ext cx="11430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Ineludible 4 · Sentencia T-361 de 2017 · Parámetros de Protección de Fuentes Hídricas · Bucaramanga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01752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9"/>
          <p:cNvSpPr/>
          <p:nvPr/>
        </p:nvSpPr>
        <p:spPr>
          <a:xfrm>
            <a:off x="256032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10"/>
          <p:cNvSpPr/>
          <p:nvPr/>
        </p:nvSpPr>
        <p:spPr>
          <a:xfrm>
            <a:off x="256032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Shape 11"/>
          <p:cNvSpPr/>
          <p:nvPr/>
        </p:nvSpPr>
        <p:spPr>
          <a:xfrm>
            <a:off x="256032" y="1572768"/>
            <a:ext cx="3611880" cy="128016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29184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24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3136392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📁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402336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Inclusión en el PMA de instrumentos, estudios e investigaciones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4078224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Shape 16"/>
          <p:cNvSpPr/>
          <p:nvPr/>
        </p:nvSpPr>
        <p:spPr>
          <a:xfrm>
            <a:off x="4032504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4032504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Shape 18"/>
          <p:cNvSpPr/>
          <p:nvPr/>
        </p:nvSpPr>
        <p:spPr>
          <a:xfrm>
            <a:off x="4032504" y="1572768"/>
            <a:ext cx="3611880" cy="128016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4105656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25</a:t>
            </a:r>
            <a:endParaRPr lang="en-US" sz="2600" dirty="0"/>
          </a:p>
        </p:txBody>
      </p:sp>
      <p:sp>
        <p:nvSpPr>
          <p:cNvPr id="22" name="Text 20"/>
          <p:cNvSpPr/>
          <p:nvPr/>
        </p:nvSpPr>
        <p:spPr>
          <a:xfrm>
            <a:off x="6912864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💧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4178808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Estudio Regional del Agua (ERA) como insumo para los POMCA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7854696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23"/>
          <p:cNvSpPr/>
          <p:nvPr/>
        </p:nvSpPr>
        <p:spPr>
          <a:xfrm>
            <a:off x="7808976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Shape 24"/>
          <p:cNvSpPr/>
          <p:nvPr/>
        </p:nvSpPr>
        <p:spPr>
          <a:xfrm>
            <a:off x="7808976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7808976" y="1572768"/>
            <a:ext cx="3611880" cy="128016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7882128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26</a:t>
            </a:r>
            <a:endParaRPr lang="en-US" sz="2600" dirty="0"/>
          </a:p>
        </p:txBody>
      </p:sp>
      <p:sp>
        <p:nvSpPr>
          <p:cNvPr id="29" name="Text 27"/>
          <p:cNvSpPr/>
          <p:nvPr/>
        </p:nvSpPr>
        <p:spPr>
          <a:xfrm>
            <a:off x="10689336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🔗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7955280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Armonizar: POMCA / PORH / EOT / Investigación</a:t>
            </a:r>
            <a:endParaRPr lang="en-US" sz="1500" dirty="0"/>
          </a:p>
        </p:txBody>
      </p:sp>
      <p:sp>
        <p:nvSpPr>
          <p:cNvPr id="31" name="Shape 29"/>
          <p:cNvSpPr/>
          <p:nvPr/>
        </p:nvSpPr>
        <p:spPr>
          <a:xfrm>
            <a:off x="301752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Shape 30"/>
          <p:cNvSpPr/>
          <p:nvPr/>
        </p:nvSpPr>
        <p:spPr>
          <a:xfrm>
            <a:off x="256032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3" name="Shape 31"/>
          <p:cNvSpPr/>
          <p:nvPr/>
        </p:nvSpPr>
        <p:spPr>
          <a:xfrm>
            <a:off x="256032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4" name="Shape 32"/>
          <p:cNvSpPr/>
          <p:nvPr/>
        </p:nvSpPr>
        <p:spPr>
          <a:xfrm>
            <a:off x="256032" y="4334256"/>
            <a:ext cx="3611880" cy="128016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329184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27</a:t>
            </a:r>
            <a:endParaRPr lang="en-US" sz="2600" dirty="0"/>
          </a:p>
        </p:txBody>
      </p:sp>
      <p:sp>
        <p:nvSpPr>
          <p:cNvPr id="36" name="Text 34"/>
          <p:cNvSpPr/>
          <p:nvPr/>
        </p:nvSpPr>
        <p:spPr>
          <a:xfrm>
            <a:off x="3136392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📐</a:t>
            </a:r>
            <a:endParaRPr lang="en-US" sz="2200" dirty="0"/>
          </a:p>
        </p:txBody>
      </p:sp>
      <p:sp>
        <p:nvSpPr>
          <p:cNvPr id="37" name="Text 35"/>
          <p:cNvSpPr/>
          <p:nvPr/>
        </p:nvSpPr>
        <p:spPr>
          <a:xfrm>
            <a:off x="402336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Determinantes ambientales</a:t>
            </a:r>
            <a:endParaRPr lang="en-US" sz="1500" dirty="0"/>
          </a:p>
        </p:txBody>
      </p:sp>
      <p:sp>
        <p:nvSpPr>
          <p:cNvPr id="38" name="Shape 36"/>
          <p:cNvSpPr/>
          <p:nvPr/>
        </p:nvSpPr>
        <p:spPr>
          <a:xfrm>
            <a:off x="4078224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9" name="Shape 37"/>
          <p:cNvSpPr/>
          <p:nvPr/>
        </p:nvSpPr>
        <p:spPr>
          <a:xfrm>
            <a:off x="4032504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0" name="Shape 38"/>
          <p:cNvSpPr/>
          <p:nvPr/>
        </p:nvSpPr>
        <p:spPr>
          <a:xfrm>
            <a:off x="4032504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1" name="Shape 39"/>
          <p:cNvSpPr/>
          <p:nvPr/>
        </p:nvSpPr>
        <p:spPr>
          <a:xfrm>
            <a:off x="4032504" y="4334256"/>
            <a:ext cx="3611880" cy="128016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2" name="Text 40"/>
          <p:cNvSpPr/>
          <p:nvPr/>
        </p:nvSpPr>
        <p:spPr>
          <a:xfrm>
            <a:off x="4105656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28</a:t>
            </a:r>
            <a:endParaRPr lang="en-US" sz="2600" dirty="0"/>
          </a:p>
        </p:txBody>
      </p:sp>
      <p:sp>
        <p:nvSpPr>
          <p:cNvPr id="43" name="Text 41"/>
          <p:cNvSpPr/>
          <p:nvPr/>
        </p:nvSpPr>
        <p:spPr>
          <a:xfrm>
            <a:off x="6912864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🏛️</a:t>
            </a:r>
            <a:endParaRPr lang="en-US" sz="2200" dirty="0"/>
          </a:p>
        </p:txBody>
      </p:sp>
      <p:sp>
        <p:nvSpPr>
          <p:cNvPr id="44" name="Text 42"/>
          <p:cNvSpPr/>
          <p:nvPr/>
        </p:nvSpPr>
        <p:spPr>
          <a:xfrm>
            <a:off x="4178808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Fortalecimiento de capacidades de las Corporaciones Autónomas (CAR)</a:t>
            </a:r>
            <a:endParaRPr lang="en-US" sz="1500" dirty="0"/>
          </a:p>
        </p:txBody>
      </p:sp>
      <p:sp>
        <p:nvSpPr>
          <p:cNvPr id="45" name="Shape 43"/>
          <p:cNvSpPr/>
          <p:nvPr/>
        </p:nvSpPr>
        <p:spPr>
          <a:xfrm>
            <a:off x="7854696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6" name="Shape 44"/>
          <p:cNvSpPr/>
          <p:nvPr/>
        </p:nvSpPr>
        <p:spPr>
          <a:xfrm>
            <a:off x="7808976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7" name="Shape 45"/>
          <p:cNvSpPr/>
          <p:nvPr/>
        </p:nvSpPr>
        <p:spPr>
          <a:xfrm>
            <a:off x="7808976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8" name="Shape 46"/>
          <p:cNvSpPr/>
          <p:nvPr/>
        </p:nvSpPr>
        <p:spPr>
          <a:xfrm>
            <a:off x="7808976" y="4334256"/>
            <a:ext cx="3611880" cy="128016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9" name="Text 47"/>
          <p:cNvSpPr/>
          <p:nvPr/>
        </p:nvSpPr>
        <p:spPr>
          <a:xfrm>
            <a:off x="7882128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29</a:t>
            </a:r>
            <a:endParaRPr lang="en-US" sz="2600" dirty="0"/>
          </a:p>
        </p:txBody>
      </p:sp>
      <p:sp>
        <p:nvSpPr>
          <p:cNvPr id="50" name="Text 48"/>
          <p:cNvSpPr/>
          <p:nvPr/>
        </p:nvSpPr>
        <p:spPr>
          <a:xfrm>
            <a:off x="10689336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🚫</a:t>
            </a:r>
            <a:endParaRPr lang="en-US" sz="2200" dirty="0"/>
          </a:p>
        </p:txBody>
      </p:sp>
      <p:sp>
        <p:nvSpPr>
          <p:cNvPr id="51" name="Text 49"/>
          <p:cNvSpPr/>
          <p:nvPr/>
        </p:nvSpPr>
        <p:spPr>
          <a:xfrm>
            <a:off x="7955280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Cumplimiento de prohibiciones vigentes</a:t>
            </a:r>
            <a:endParaRPr lang="en-US" sz="15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005840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Shape 1"/>
          <p:cNvSpPr/>
          <p:nvPr/>
        </p:nvSpPr>
        <p:spPr>
          <a:xfrm>
            <a:off x="228600" y="91440"/>
            <a:ext cx="914400" cy="804672"/>
          </a:xfrm>
          <a:prstGeom prst="roundRect">
            <a:avLst>
              <a:gd name="adj" fmla="val 13636"/>
            </a:avLst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4" name="Text 2"/>
          <p:cNvSpPr/>
          <p:nvPr/>
        </p:nvSpPr>
        <p:spPr>
          <a:xfrm>
            <a:off x="228600" y="91440"/>
            <a:ext cx="914400" cy="8046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VII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280160" y="73152"/>
            <a:ext cx="914400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Participación y Articulación de Actores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1280160" y="603504"/>
            <a:ext cx="91440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i="1" dirty="0">
                <a:solidFill>
                  <a:srgbClr val="96BE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Coordinación para la gestión y toma de decisiones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601200" y="54864"/>
            <a:ext cx="2468880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Ministerio de Ambiente</a:t>
            </a:r>
            <a:endParaRPr lang="en-US" sz="1000" dirty="0"/>
          </a:p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 Desarrollo Sostenible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0" y="6601968"/>
            <a:ext cx="12192000" cy="256032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Text 7"/>
          <p:cNvSpPr/>
          <p:nvPr/>
        </p:nvSpPr>
        <p:spPr>
          <a:xfrm>
            <a:off x="274320" y="6611112"/>
            <a:ext cx="11430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Ineludible 4 · Sentencia T-361 de 2017 · Parámetros de Protección de Fuentes Hídricas · Bucaramanga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01752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Shape 9"/>
          <p:cNvSpPr/>
          <p:nvPr/>
        </p:nvSpPr>
        <p:spPr>
          <a:xfrm>
            <a:off x="256032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2" name="Shape 10"/>
          <p:cNvSpPr/>
          <p:nvPr/>
        </p:nvSpPr>
        <p:spPr>
          <a:xfrm>
            <a:off x="256032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3" name="Shape 11"/>
          <p:cNvSpPr/>
          <p:nvPr/>
        </p:nvSpPr>
        <p:spPr>
          <a:xfrm>
            <a:off x="256032" y="1572768"/>
            <a:ext cx="3611880" cy="128016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2"/>
          <p:cNvSpPr/>
          <p:nvPr/>
        </p:nvSpPr>
        <p:spPr>
          <a:xfrm>
            <a:off x="329184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30</a:t>
            </a:r>
            <a:endParaRPr lang="en-US" sz="2600" dirty="0"/>
          </a:p>
        </p:txBody>
      </p:sp>
      <p:sp>
        <p:nvSpPr>
          <p:cNvPr id="15" name="Text 13"/>
          <p:cNvSpPr/>
          <p:nvPr/>
        </p:nvSpPr>
        <p:spPr>
          <a:xfrm>
            <a:off x="3136392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🤝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402336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Articulación de consejos de cuencas con sectores privados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4078224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8" name="Shape 16"/>
          <p:cNvSpPr/>
          <p:nvPr/>
        </p:nvSpPr>
        <p:spPr>
          <a:xfrm>
            <a:off x="4032504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9" name="Shape 17"/>
          <p:cNvSpPr/>
          <p:nvPr/>
        </p:nvSpPr>
        <p:spPr>
          <a:xfrm>
            <a:off x="4032504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0" name="Shape 18"/>
          <p:cNvSpPr/>
          <p:nvPr/>
        </p:nvSpPr>
        <p:spPr>
          <a:xfrm>
            <a:off x="4032504" y="1572768"/>
            <a:ext cx="3611880" cy="128016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1" name="Text 19"/>
          <p:cNvSpPr/>
          <p:nvPr/>
        </p:nvSpPr>
        <p:spPr>
          <a:xfrm>
            <a:off x="4105656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31</a:t>
            </a:r>
            <a:endParaRPr lang="en-US" sz="2600" dirty="0"/>
          </a:p>
        </p:txBody>
      </p:sp>
      <p:sp>
        <p:nvSpPr>
          <p:cNvPr id="22" name="Text 20"/>
          <p:cNvSpPr/>
          <p:nvPr/>
        </p:nvSpPr>
        <p:spPr>
          <a:xfrm>
            <a:off x="6912864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📁</a:t>
            </a:r>
            <a:endParaRPr lang="en-US" sz="2200" dirty="0"/>
          </a:p>
        </p:txBody>
      </p:sp>
      <p:sp>
        <p:nvSpPr>
          <p:cNvPr id="23" name="Text 21"/>
          <p:cNvSpPr/>
          <p:nvPr/>
        </p:nvSpPr>
        <p:spPr>
          <a:xfrm>
            <a:off x="4178808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Inclusión en el PMA de instrumentos, estudios e investigaciones</a:t>
            </a:r>
            <a:endParaRPr lang="en-US" sz="1500" dirty="0"/>
          </a:p>
        </p:txBody>
      </p:sp>
      <p:sp>
        <p:nvSpPr>
          <p:cNvPr id="24" name="Shape 22"/>
          <p:cNvSpPr/>
          <p:nvPr/>
        </p:nvSpPr>
        <p:spPr>
          <a:xfrm>
            <a:off x="7854696" y="112471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5" name="Shape 23"/>
          <p:cNvSpPr/>
          <p:nvPr/>
        </p:nvSpPr>
        <p:spPr>
          <a:xfrm>
            <a:off x="7808976" y="1078992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6" name="Shape 24"/>
          <p:cNvSpPr/>
          <p:nvPr/>
        </p:nvSpPr>
        <p:spPr>
          <a:xfrm>
            <a:off x="7808976" y="1078992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7" name="Shape 25"/>
          <p:cNvSpPr/>
          <p:nvPr/>
        </p:nvSpPr>
        <p:spPr>
          <a:xfrm>
            <a:off x="7808976" y="1572768"/>
            <a:ext cx="3611880" cy="128016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8" name="Text 26"/>
          <p:cNvSpPr/>
          <p:nvPr/>
        </p:nvSpPr>
        <p:spPr>
          <a:xfrm>
            <a:off x="7882128" y="1133856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32</a:t>
            </a:r>
            <a:endParaRPr lang="en-US" sz="2600" dirty="0"/>
          </a:p>
        </p:txBody>
      </p:sp>
      <p:sp>
        <p:nvSpPr>
          <p:cNvPr id="29" name="Text 27"/>
          <p:cNvSpPr/>
          <p:nvPr/>
        </p:nvSpPr>
        <p:spPr>
          <a:xfrm>
            <a:off x="10689336" y="1133856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💧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7955280" y="1810512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Estudio Regional del Agua (ERA) como insumo para los POMCA</a:t>
            </a:r>
            <a:endParaRPr lang="en-US" sz="1500" dirty="0"/>
          </a:p>
        </p:txBody>
      </p:sp>
      <p:sp>
        <p:nvSpPr>
          <p:cNvPr id="31" name="Shape 29"/>
          <p:cNvSpPr/>
          <p:nvPr/>
        </p:nvSpPr>
        <p:spPr>
          <a:xfrm>
            <a:off x="301752" y="388620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Shape 30"/>
          <p:cNvSpPr/>
          <p:nvPr/>
        </p:nvSpPr>
        <p:spPr>
          <a:xfrm>
            <a:off x="256032" y="3840480"/>
            <a:ext cx="3611880" cy="2615184"/>
          </a:xfrm>
          <a:prstGeom prst="roundRect">
            <a:avLst>
              <a:gd name="adj" fmla="val 4895"/>
            </a:avLst>
          </a:prstGeom>
          <a:solidFill>
            <a:srgbClr val="F4F6F8"/>
          </a:solidFill>
          <a:ln w="254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3" name="Shape 31"/>
          <p:cNvSpPr/>
          <p:nvPr/>
        </p:nvSpPr>
        <p:spPr>
          <a:xfrm>
            <a:off x="256032" y="3840480"/>
            <a:ext cx="3611880" cy="621792"/>
          </a:xfrm>
          <a:prstGeom prst="roundRect">
            <a:avLst>
              <a:gd name="adj" fmla="val 20588"/>
            </a:avLst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4" name="Shape 32"/>
          <p:cNvSpPr/>
          <p:nvPr/>
        </p:nvSpPr>
        <p:spPr>
          <a:xfrm>
            <a:off x="256032" y="4334256"/>
            <a:ext cx="3611880" cy="128016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5" name="Text 33"/>
          <p:cNvSpPr/>
          <p:nvPr/>
        </p:nvSpPr>
        <p:spPr>
          <a:xfrm>
            <a:off x="329184" y="3895344"/>
            <a:ext cx="548640" cy="512064"/>
          </a:xfrm>
          <a:prstGeom prst="rect">
            <a:avLst/>
          </a:prstGeom>
          <a:noFill/>
          <a:ln/>
        </p:spPr>
        <p:txBody>
          <a:bodyPr wrap="none" rtlCol="0" anchor="ctr"/>
          <a:lstStyle/>
          <a:p>
            <a:pPr marL="0" indent="0" algn="ctr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33</a:t>
            </a:r>
            <a:endParaRPr lang="en-US" sz="2600" dirty="0"/>
          </a:p>
        </p:txBody>
      </p:sp>
      <p:sp>
        <p:nvSpPr>
          <p:cNvPr id="36" name="Text 34"/>
          <p:cNvSpPr/>
          <p:nvPr/>
        </p:nvSpPr>
        <p:spPr>
          <a:xfrm>
            <a:off x="3136392" y="3895344"/>
            <a:ext cx="621792" cy="51206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🔗</a:t>
            </a:r>
            <a:endParaRPr lang="en-US" sz="2200" dirty="0"/>
          </a:p>
        </p:txBody>
      </p:sp>
      <p:sp>
        <p:nvSpPr>
          <p:cNvPr id="37" name="Text 35"/>
          <p:cNvSpPr/>
          <p:nvPr/>
        </p:nvSpPr>
        <p:spPr>
          <a:xfrm>
            <a:off x="402336" y="4572000"/>
            <a:ext cx="333756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Armonizar: POMCA / PORH / EOT / Investigación</a:t>
            </a:r>
            <a:endParaRPr lang="en-US" sz="15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960120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" name="Text 1"/>
          <p:cNvSpPr/>
          <p:nvPr/>
        </p:nvSpPr>
        <p:spPr>
          <a:xfrm>
            <a:off x="320040" y="91440"/>
            <a:ext cx="100584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Aclaraciones importantes — Ineludible 4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320040" y="566928"/>
            <a:ext cx="1005840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300" i="1" dirty="0">
                <a:solidFill>
                  <a:srgbClr val="96BE5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Parámetros de Protección de Fuentes Hídricas · Bucaramanga · Complejo Jurisdicciones–Santurbán–Berlín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9601200" y="54864"/>
            <a:ext cx="246888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Ministerio de Ambiente</a:t>
            </a:r>
            <a:endParaRPr lang="en-US" sz="1000" dirty="0"/>
          </a:p>
          <a:p>
            <a:pPr marL="0" indent="0" algn="r">
              <a:buNone/>
            </a:pPr>
            <a:r>
              <a:rPr lang="en-US" sz="1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 Desarrollo Sostenible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292608" y="1060704"/>
            <a:ext cx="5696712" cy="3035808"/>
          </a:xfrm>
          <a:prstGeom prst="roundRect">
            <a:avLst>
              <a:gd name="adj" fmla="val 4217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Shape 5"/>
          <p:cNvSpPr/>
          <p:nvPr/>
        </p:nvSpPr>
        <p:spPr>
          <a:xfrm>
            <a:off x="256032" y="1024128"/>
            <a:ext cx="5696712" cy="3035808"/>
          </a:xfrm>
          <a:prstGeom prst="roundRect">
            <a:avLst>
              <a:gd name="adj" fmla="val 4217"/>
            </a:avLst>
          </a:prstGeom>
          <a:solidFill>
            <a:srgbClr val="F4F6F8"/>
          </a:solidFill>
          <a:ln w="3175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Shape 6"/>
          <p:cNvSpPr/>
          <p:nvPr/>
        </p:nvSpPr>
        <p:spPr>
          <a:xfrm>
            <a:off x="256032" y="1024128"/>
            <a:ext cx="5696712" cy="566928"/>
          </a:xfrm>
          <a:prstGeom prst="roundRect">
            <a:avLst>
              <a:gd name="adj" fmla="val 22581"/>
            </a:avLst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9" name="Shape 7"/>
          <p:cNvSpPr/>
          <p:nvPr/>
        </p:nvSpPr>
        <p:spPr>
          <a:xfrm>
            <a:off x="256032" y="1463040"/>
            <a:ext cx="5696712" cy="128016"/>
          </a:xfrm>
          <a:prstGeom prst="rect">
            <a:avLst/>
          </a:prstGeom>
          <a:solidFill>
            <a:srgbClr val="0070C0"/>
          </a:solidFill>
          <a:ln w="12700">
            <a:solidFill>
              <a:srgbClr val="0070C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Text 8"/>
          <p:cNvSpPr/>
          <p:nvPr/>
        </p:nvSpPr>
        <p:spPr>
          <a:xfrm>
            <a:off x="347472" y="107899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</a:t>
            </a:r>
            <a:endParaRPr lang="en-US" sz="2400" dirty="0"/>
          </a:p>
        </p:txBody>
      </p:sp>
      <p:sp>
        <p:nvSpPr>
          <p:cNvPr id="11" name="Text 9"/>
          <p:cNvSpPr/>
          <p:nvPr/>
        </p:nvSpPr>
        <p:spPr>
          <a:xfrm>
            <a:off x="877824" y="1078992"/>
            <a:ext cx="496519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Conservación ecosistémica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20624" y="1664208"/>
            <a:ext cx="5422392" cy="17190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 deberán definir parámetros de preservación de humedales, lagunas y nacimientos (P18), adquisición de predios en zonas estratégicas (P19), restauración de áreas degradadas (P20) y recuperación de rondas hídricas (P21) presentes en la Estrella Fluvial de Santurbán, garantizando la integridad ecológica de las cuencas y los servicios ecosistémicos del recurso hídrico.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6153912" y="1060704"/>
            <a:ext cx="5696712" cy="3035808"/>
          </a:xfrm>
          <a:prstGeom prst="roundRect">
            <a:avLst>
              <a:gd name="adj" fmla="val 4217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Shape 12"/>
          <p:cNvSpPr/>
          <p:nvPr/>
        </p:nvSpPr>
        <p:spPr>
          <a:xfrm>
            <a:off x="6117336" y="1024128"/>
            <a:ext cx="5696712" cy="3035808"/>
          </a:xfrm>
          <a:prstGeom prst="roundRect">
            <a:avLst>
              <a:gd name="adj" fmla="val 4217"/>
            </a:avLst>
          </a:prstGeom>
          <a:solidFill>
            <a:srgbClr val="F4F6F8"/>
          </a:solidFill>
          <a:ln w="3175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Shape 13"/>
          <p:cNvSpPr/>
          <p:nvPr/>
        </p:nvSpPr>
        <p:spPr>
          <a:xfrm>
            <a:off x="6117336" y="1024128"/>
            <a:ext cx="5696712" cy="566928"/>
          </a:xfrm>
          <a:prstGeom prst="roundRect">
            <a:avLst>
              <a:gd name="adj" fmla="val 22581"/>
            </a:avLst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6" name="Shape 14"/>
          <p:cNvSpPr/>
          <p:nvPr/>
        </p:nvSpPr>
        <p:spPr>
          <a:xfrm>
            <a:off x="6117336" y="1463040"/>
            <a:ext cx="5696712" cy="128016"/>
          </a:xfrm>
          <a:prstGeom prst="rect">
            <a:avLst/>
          </a:prstGeom>
          <a:solidFill>
            <a:srgbClr val="4EA72E"/>
          </a:solidFill>
          <a:ln w="12700">
            <a:solidFill>
              <a:srgbClr val="4EA72E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7" name="Text 15"/>
          <p:cNvSpPr/>
          <p:nvPr/>
        </p:nvSpPr>
        <p:spPr>
          <a:xfrm>
            <a:off x="6208776" y="107899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</a:t>
            </a:r>
            <a:endParaRPr lang="en-US" sz="2400" dirty="0"/>
          </a:p>
        </p:txBody>
      </p:sp>
      <p:sp>
        <p:nvSpPr>
          <p:cNvPr id="18" name="Text 16"/>
          <p:cNvSpPr/>
          <p:nvPr/>
        </p:nvSpPr>
        <p:spPr>
          <a:xfrm>
            <a:off x="6739128" y="1078992"/>
            <a:ext cx="496519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Calidad y saneamiento del agua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6281928" y="1664208"/>
            <a:ext cx="5422392" cy="17190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 deberán integrar los parámetros orientados a mantener la calidad del agua (P6), el manejo de vertimientos y saneamiento rural (P7) y el uso eficiente y racional del recurso hídrico (P8), considerando los resultados del monitoreo y los estudios que establezcan el potencial de afectación de la calidad derivada de impactos acumulativos y sinérgicos en las cuencas de los ríos Suratá, Tona y Frío.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-1371600" y="3575304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</a:t>
            </a:r>
            <a:endParaRPr lang="en-US" sz="2400" dirty="0"/>
          </a:p>
        </p:txBody>
      </p:sp>
      <p:sp>
        <p:nvSpPr>
          <p:cNvPr id="28" name="Shape 26"/>
          <p:cNvSpPr/>
          <p:nvPr/>
        </p:nvSpPr>
        <p:spPr>
          <a:xfrm>
            <a:off x="3931920" y="3694176"/>
            <a:ext cx="7589520" cy="3035808"/>
          </a:xfrm>
          <a:prstGeom prst="roundRect">
            <a:avLst>
              <a:gd name="adj" fmla="val 4217"/>
            </a:avLst>
          </a:prstGeom>
          <a:solidFill>
            <a:srgbClr val="DDDDDD"/>
          </a:solidFill>
          <a:ln w="12700">
            <a:solidFill>
              <a:srgbClr val="DDDDDD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29" name="Shape 27"/>
          <p:cNvSpPr/>
          <p:nvPr/>
        </p:nvSpPr>
        <p:spPr>
          <a:xfrm>
            <a:off x="2176272" y="3520440"/>
            <a:ext cx="7589520" cy="3035808"/>
          </a:xfrm>
          <a:prstGeom prst="roundRect">
            <a:avLst>
              <a:gd name="adj" fmla="val 4217"/>
            </a:avLst>
          </a:prstGeom>
          <a:solidFill>
            <a:srgbClr val="F4F6F8"/>
          </a:solidFill>
          <a:ln w="3175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0" name="Shape 28"/>
          <p:cNvSpPr/>
          <p:nvPr/>
        </p:nvSpPr>
        <p:spPr>
          <a:xfrm>
            <a:off x="2176272" y="3520440"/>
            <a:ext cx="7589520" cy="566928"/>
          </a:xfrm>
          <a:prstGeom prst="roundRect">
            <a:avLst>
              <a:gd name="adj" fmla="val 22581"/>
            </a:avLst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1" name="Shape 29"/>
          <p:cNvSpPr/>
          <p:nvPr/>
        </p:nvSpPr>
        <p:spPr>
          <a:xfrm>
            <a:off x="2176272" y="3959352"/>
            <a:ext cx="7589520" cy="128016"/>
          </a:xfrm>
          <a:prstGeom prst="rect">
            <a:avLst/>
          </a:prstGeom>
          <a:solidFill>
            <a:srgbClr val="002060"/>
          </a:solidFill>
          <a:ln w="12700">
            <a:solidFill>
              <a:srgbClr val="002060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2" name="Text 30"/>
          <p:cNvSpPr/>
          <p:nvPr/>
        </p:nvSpPr>
        <p:spPr>
          <a:xfrm>
            <a:off x="2267712" y="3575304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cs typeface="Arial" pitchFamily="34" charset="-120"/>
              </a:rPr>
              <a:t>C</a:t>
            </a:r>
            <a:endParaRPr lang="en-US" sz="2400" dirty="0"/>
          </a:p>
        </p:txBody>
      </p:sp>
      <p:sp>
        <p:nvSpPr>
          <p:cNvPr id="33" name="Text 31"/>
          <p:cNvSpPr/>
          <p:nvPr/>
        </p:nvSpPr>
        <p:spPr>
          <a:xfrm>
            <a:off x="2798064" y="3575304"/>
            <a:ext cx="6858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Ordenamiento territorial y gobernanza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2340864" y="4160520"/>
            <a:ext cx="7315200" cy="17190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222A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Los parámetros definidos (P13-P17) deberán construirse de manera articulada con los alcaldes municipales, las gobernaciones, la CDMB, la CAS y las demás entidades con competencias en el territorio. Deberán incorporarse en los instrumentos de ordenamiento ambiental y armonizarse con las determinantes ambientales aplicables, en concordancia con el Ineludible 4 de la Sentencia T-361 de 2017.</a:t>
            </a:r>
            <a:endParaRPr lang="en-US" sz="1400" dirty="0"/>
          </a:p>
        </p:txBody>
      </p:sp>
      <p:sp>
        <p:nvSpPr>
          <p:cNvPr id="35" name="Shape 33"/>
          <p:cNvSpPr/>
          <p:nvPr/>
        </p:nvSpPr>
        <p:spPr>
          <a:xfrm>
            <a:off x="0" y="6601968"/>
            <a:ext cx="12192000" cy="256032"/>
          </a:xfrm>
          <a:prstGeom prst="rect">
            <a:avLst/>
          </a:prstGeom>
          <a:solidFill>
            <a:srgbClr val="4A7D1A"/>
          </a:solidFill>
          <a:ln w="12700">
            <a:solidFill>
              <a:srgbClr val="4A7D1A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36" name="Text 34"/>
          <p:cNvSpPr/>
          <p:nvPr/>
        </p:nvSpPr>
        <p:spPr>
          <a:xfrm>
            <a:off x="274320" y="6611112"/>
            <a:ext cx="114300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Ineludible 4 · Sentencia T-361 de 2017 · Parámetros de Protección de Fuentes Hídricas · Bucaramanga</a:t>
            </a:r>
            <a:endParaRPr lang="en-US" sz="9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7" name="Google Shape;1857;p88"/>
          <p:cNvPicPr preferRelativeResize="0"/>
          <p:nvPr/>
        </p:nvPicPr>
        <p:blipFill rotWithShape="1">
          <a:blip r:embed="rId3">
            <a:alphaModFix/>
          </a:blip>
          <a:srcRect r="-1"/>
          <a:stretch/>
        </p:blipFill>
        <p:spPr>
          <a:xfrm>
            <a:off x="0" y="-32903"/>
            <a:ext cx="12192000" cy="689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8" name="Google Shape;1858;p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32903"/>
            <a:ext cx="12192000" cy="6937241"/>
          </a:xfrm>
          <a:prstGeom prst="rect">
            <a:avLst/>
          </a:prstGeom>
          <a:noFill/>
          <a:ln>
            <a:noFill/>
          </a:ln>
        </p:spPr>
      </p:pic>
      <p:sp>
        <p:nvSpPr>
          <p:cNvPr id="1859" name="Google Shape;1859;p88"/>
          <p:cNvSpPr txBox="1"/>
          <p:nvPr/>
        </p:nvSpPr>
        <p:spPr>
          <a:xfrm>
            <a:off x="2464067" y="482600"/>
            <a:ext cx="4446872" cy="29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Medium"/>
              <a:buNone/>
            </a:pP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Ineludible </a:t>
            </a: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6</a:t>
            </a:r>
            <a:endParaRPr/>
          </a:p>
        </p:txBody>
      </p:sp>
      <p:sp>
        <p:nvSpPr>
          <p:cNvPr id="1860" name="Google Shape;1860;p88"/>
          <p:cNvSpPr txBox="1"/>
          <p:nvPr/>
        </p:nvSpPr>
        <p:spPr>
          <a:xfrm>
            <a:off x="2385082" y="5852180"/>
            <a:ext cx="745338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rPr lang="es-CO" sz="28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 sz="32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861" name="Google Shape;1861;p8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38465" y="420534"/>
            <a:ext cx="1867848" cy="12958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645086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6" name="Google Shape;1866;p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039092" cy="7093527"/>
          </a:xfrm>
          <a:prstGeom prst="rect">
            <a:avLst/>
          </a:prstGeom>
          <a:noFill/>
          <a:ln>
            <a:noFill/>
          </a:ln>
        </p:spPr>
      </p:pic>
      <p:sp>
        <p:nvSpPr>
          <p:cNvPr id="1867" name="Google Shape;1867;p89"/>
          <p:cNvSpPr/>
          <p:nvPr/>
        </p:nvSpPr>
        <p:spPr>
          <a:xfrm>
            <a:off x="564527" y="3972486"/>
            <a:ext cx="11295241" cy="2163698"/>
          </a:xfrm>
          <a:prstGeom prst="roundRect">
            <a:avLst>
              <a:gd name="adj" fmla="val 10000"/>
            </a:avLst>
          </a:prstGeom>
          <a:solidFill>
            <a:srgbClr val="A4C86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 )…” En sexto lugar, se dispondrá a configurar un </a:t>
            </a:r>
            <a:r>
              <a:rPr lang="es-CO" sz="16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modelo de financiación </a:t>
            </a:r>
            <a:r>
              <a:rPr lang="es-CO"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que facilite la articulación de aportes y obtención de recursos que provengan de diferentes agentes públicos y/o privados con el objeto de lograr la sostenibilidad económica de la gestión ambiental del Páramo (…)  adoptar incentivos de conservación ambiental como la promoción del ecoturismo, sistemas productivos sostenibles –biocomercio- o pago por servicio ambiental. La configuración de un esquema económico permitirá que se implementen de forma rápida los programas de sustitución y reconversión de actividades, al igual que se mejoren los servicios ambientales que ofrece el páramo.”…( )</a:t>
            </a:r>
            <a:endParaRPr/>
          </a:p>
        </p:txBody>
      </p:sp>
      <p:sp>
        <p:nvSpPr>
          <p:cNvPr id="1868" name="Google Shape;1868;p89"/>
          <p:cNvSpPr txBox="1"/>
          <p:nvPr/>
        </p:nvSpPr>
        <p:spPr>
          <a:xfrm>
            <a:off x="5162186" y="1041400"/>
            <a:ext cx="6816454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ct val="100000"/>
              <a:buFont typeface="Verdana"/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Sentencia T361-2017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ct val="100000"/>
              <a:buFont typeface="Verdana"/>
              <a:buNone/>
            </a:pPr>
            <a:br>
              <a:rPr lang="es-CO" sz="4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Tema de diálogo No. 6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ct val="100000"/>
              <a:buFont typeface="Verdana"/>
              <a:buNone/>
            </a:pPr>
            <a:r>
              <a:rPr lang="es-CO" sz="4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 sz="12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69" name="Google Shape;1869;p89"/>
          <p:cNvSpPr txBox="1"/>
          <p:nvPr/>
        </p:nvSpPr>
        <p:spPr>
          <a:xfrm>
            <a:off x="698091" y="1573162"/>
            <a:ext cx="3342968" cy="2261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lang="es-CO" sz="2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El numeral 19.3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Verdana"/>
              <a:buNone/>
            </a:pPr>
            <a:r>
              <a:rPr lang="es-CO" sz="2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establece:</a:t>
            </a:r>
            <a:endParaRPr sz="44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7105326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4" name="Google Shape;1874;p9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695"/>
            <a:ext cx="2139881" cy="6840305"/>
          </a:xfrm>
          <a:prstGeom prst="rect">
            <a:avLst/>
          </a:prstGeom>
          <a:noFill/>
          <a:ln>
            <a:noFill/>
          </a:ln>
        </p:spPr>
      </p:pic>
      <p:sp>
        <p:nvSpPr>
          <p:cNvPr id="1875" name="Google Shape;1875;p90"/>
          <p:cNvSpPr txBox="1"/>
          <p:nvPr/>
        </p:nvSpPr>
        <p:spPr>
          <a:xfrm>
            <a:off x="2139881" y="322715"/>
            <a:ext cx="99630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1876" name="Google Shape;1876;p90"/>
          <p:cNvSpPr/>
          <p:nvPr/>
        </p:nvSpPr>
        <p:spPr>
          <a:xfrm>
            <a:off x="2713488" y="1029800"/>
            <a:ext cx="858429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 i="1" u="sng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¿Con quién y de dónde viene el dinero? </a:t>
            </a:r>
            <a:endParaRPr sz="2000" b="1" i="1" u="sng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77" name="Google Shape;1877;p90"/>
          <p:cNvSpPr/>
          <p:nvPr/>
        </p:nvSpPr>
        <p:spPr>
          <a:xfrm>
            <a:off x="2125210" y="3251802"/>
            <a:ext cx="433387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 i="1" u="sng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¿Para qué se usa el dinero? </a:t>
            </a:r>
            <a:endParaRPr sz="2000" b="1" i="1" u="sng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78" name="Google Shape;1878;p90"/>
          <p:cNvSpPr/>
          <p:nvPr/>
        </p:nvSpPr>
        <p:spPr>
          <a:xfrm>
            <a:off x="6523946" y="5828200"/>
            <a:ext cx="5157044" cy="7386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Prioridades claras: agua, conservación y proyectos productivos sostenibles.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Transparencia</a:t>
            </a:r>
            <a:endParaRPr sz="1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79" name="Google Shape;1879;p90"/>
          <p:cNvSpPr/>
          <p:nvPr/>
        </p:nvSpPr>
        <p:spPr>
          <a:xfrm>
            <a:off x="6667823" y="5357584"/>
            <a:ext cx="486929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 i="1" u="sng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¿Cómo se maneja el dinero? </a:t>
            </a:r>
            <a:endParaRPr sz="2000" b="1" i="1" u="sng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80" name="Google Shape;1880;p90"/>
          <p:cNvSpPr/>
          <p:nvPr/>
        </p:nvSpPr>
        <p:spPr>
          <a:xfrm>
            <a:off x="6380069" y="3251802"/>
            <a:ext cx="515704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 i="1" u="sng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¿Qué beneficios hay?</a:t>
            </a:r>
            <a:endParaRPr/>
          </a:p>
        </p:txBody>
      </p:sp>
      <p:sp>
        <p:nvSpPr>
          <p:cNvPr id="1881" name="Google Shape;1881;p90"/>
          <p:cNvSpPr/>
          <p:nvPr/>
        </p:nvSpPr>
        <p:spPr>
          <a:xfrm>
            <a:off x="4292148" y="1487379"/>
            <a:ext cx="5985676" cy="151435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Gobierno nacional y Departamental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Municipios y Autoridades Ambientales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Sector Privado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Cooperación Internacional 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Regalías</a:t>
            </a:r>
            <a:endParaRPr sz="1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82" name="Google Shape;1882;p90"/>
          <p:cNvSpPr/>
          <p:nvPr/>
        </p:nvSpPr>
        <p:spPr>
          <a:xfrm>
            <a:off x="2253798" y="3722184"/>
            <a:ext cx="4076700" cy="218331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Reconversión productiva.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Protección del agua.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Conservación y Restauración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Educación ambiental y proyectos comunitarios 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Compra de predios estratégicos </a:t>
            </a:r>
            <a:endParaRPr sz="1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83" name="Google Shape;1883;p90"/>
          <p:cNvSpPr/>
          <p:nvPr/>
        </p:nvSpPr>
        <p:spPr>
          <a:xfrm>
            <a:off x="6915150" y="3722184"/>
            <a:ext cx="4518190" cy="1564894"/>
          </a:xfrm>
          <a:prstGeom prst="ellipse">
            <a:avLst/>
          </a:prstGeom>
          <a:solidFill>
            <a:srgbClr val="C55A11"/>
          </a:solidFill>
          <a:ln w="12700" cap="flat" cmpd="sng">
            <a:solidFill>
              <a:srgbClr val="1C305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Pagos por servicios ambientales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Negocios verdes y Ecoturismo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Capacitación y asistencia técnica</a:t>
            </a:r>
            <a:endParaRPr b="1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Créditos baratos</a:t>
            </a:r>
            <a:endParaRPr sz="1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0249071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9" name="Google Shape;1889;p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0446" y="2809273"/>
            <a:ext cx="4677631" cy="2274230"/>
          </a:xfrm>
          <a:prstGeom prst="rect">
            <a:avLst/>
          </a:prstGeom>
          <a:noFill/>
          <a:ln>
            <a:noFill/>
          </a:ln>
        </p:spPr>
      </p:pic>
      <p:sp>
        <p:nvSpPr>
          <p:cNvPr id="1890" name="Google Shape;1890;p91"/>
          <p:cNvSpPr txBox="1"/>
          <p:nvPr/>
        </p:nvSpPr>
        <p:spPr>
          <a:xfrm>
            <a:off x="714031" y="1887664"/>
            <a:ext cx="6466415" cy="4579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Verdana"/>
              <a:buNone/>
            </a:pPr>
            <a:r>
              <a:rPr lang="es-CO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4 componentes</a:t>
            </a:r>
            <a:endParaRPr/>
          </a:p>
          <a:p>
            <a:pPr marL="0" marR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1. Actores y fuentes de financiación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Incluye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todos los actores con corresponsabilidad</a:t>
            </a: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en la gestión del páramo y a los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beneficiarios de los servicios ecosistémicos</a:t>
            </a: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2. Necesidades de financiación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Comprende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todas las actividades requeridas</a:t>
            </a: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para la gestión integral del páramo.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3. Beneficios o incentivos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Beneficios definidos por la Corte para los habitantes del páramo, como: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                              •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PSA</a:t>
            </a: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•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Bioeconomía</a:t>
            </a: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Aportados por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actores institucionales y privados</a:t>
            </a: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4. Manejo de los recursos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Define cómo deben manejarse los recursos para garantizar: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       •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Transparencia</a:t>
            </a: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•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Participación</a:t>
            </a: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• </a:t>
            </a:r>
            <a:r>
              <a:rPr lang="es-CO" sz="1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Acceso para todos</a:t>
            </a: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None/>
            </a:pP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91" name="Google Shape;1891;p91"/>
          <p:cNvSpPr txBox="1"/>
          <p:nvPr/>
        </p:nvSpPr>
        <p:spPr>
          <a:xfrm>
            <a:off x="121895" y="92691"/>
            <a:ext cx="1839643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892" name="Google Shape;1892;p91"/>
          <p:cNvSpPr txBox="1"/>
          <p:nvPr/>
        </p:nvSpPr>
        <p:spPr>
          <a:xfrm>
            <a:off x="1849600" y="589384"/>
            <a:ext cx="8800807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Relación de componentes en el modelo de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financiación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076747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7" name="Google Shape;1897;p92"/>
          <p:cNvSpPr txBox="1"/>
          <p:nvPr/>
        </p:nvSpPr>
        <p:spPr>
          <a:xfrm>
            <a:off x="0" y="474308"/>
            <a:ext cx="12192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grpSp>
        <p:nvGrpSpPr>
          <p:cNvPr id="1898" name="Google Shape;1898;p92"/>
          <p:cNvGrpSpPr/>
          <p:nvPr/>
        </p:nvGrpSpPr>
        <p:grpSpPr>
          <a:xfrm>
            <a:off x="584112" y="1212783"/>
            <a:ext cx="11023776" cy="5172721"/>
            <a:chOff x="117231" y="780503"/>
            <a:chExt cx="12023076" cy="5296993"/>
          </a:xfrm>
        </p:grpSpPr>
        <p:sp>
          <p:nvSpPr>
            <p:cNvPr id="1899" name="Google Shape;1899;p92"/>
            <p:cNvSpPr/>
            <p:nvPr/>
          </p:nvSpPr>
          <p:spPr>
            <a:xfrm>
              <a:off x="117231" y="780503"/>
              <a:ext cx="11957538" cy="5296993"/>
            </a:xfrm>
            <a:prstGeom prst="ellipse">
              <a:avLst/>
            </a:prstGeom>
            <a:noFill/>
            <a:ln w="381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0" name="Google Shape;1900;p92"/>
            <p:cNvSpPr/>
            <p:nvPr/>
          </p:nvSpPr>
          <p:spPr>
            <a:xfrm>
              <a:off x="215702" y="977961"/>
              <a:ext cx="10100606" cy="4867421"/>
            </a:xfrm>
            <a:prstGeom prst="ellipse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1" name="Google Shape;1901;p92"/>
            <p:cNvSpPr/>
            <p:nvPr/>
          </p:nvSpPr>
          <p:spPr>
            <a:xfrm>
              <a:off x="300109" y="1245252"/>
              <a:ext cx="8187395" cy="4300737"/>
            </a:xfrm>
            <a:prstGeom prst="ellipse">
              <a:avLst/>
            </a:prstGeom>
            <a:noFill/>
            <a:ln w="38100" cap="flat" cmpd="sng">
              <a:solidFill>
                <a:srgbClr val="92D05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2" name="Google Shape;1902;p92"/>
            <p:cNvSpPr/>
            <p:nvPr/>
          </p:nvSpPr>
          <p:spPr>
            <a:xfrm>
              <a:off x="1891830" y="2172726"/>
              <a:ext cx="2259196" cy="1709225"/>
            </a:xfrm>
            <a:prstGeom prst="ellipse">
              <a:avLst/>
            </a:prstGeom>
            <a:solidFill>
              <a:srgbClr val="92D050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4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OFERTA</a:t>
              </a:r>
              <a:endParaRPr sz="2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3" name="Google Shape;1903;p92"/>
            <p:cNvSpPr/>
            <p:nvPr/>
          </p:nvSpPr>
          <p:spPr>
            <a:xfrm>
              <a:off x="5010094" y="2188598"/>
              <a:ext cx="2518117" cy="2199651"/>
            </a:xfrm>
            <a:prstGeom prst="ellipse">
              <a:avLst/>
            </a:prstGeom>
            <a:solidFill>
              <a:srgbClr val="00B050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0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DEMANDA</a:t>
              </a:r>
              <a:endParaRPr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4" name="Google Shape;1904;p92"/>
            <p:cNvSpPr/>
            <p:nvPr/>
          </p:nvSpPr>
          <p:spPr>
            <a:xfrm>
              <a:off x="1928785" y="3548544"/>
              <a:ext cx="2139510" cy="797171"/>
            </a:xfrm>
            <a:prstGeom prst="ellipse">
              <a:avLst/>
            </a:prstGeom>
            <a:solidFill>
              <a:srgbClr val="C55A11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Incentivos</a:t>
              </a:r>
              <a:endParaRPr sz="1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5" name="Google Shape;1905;p92"/>
            <p:cNvSpPr/>
            <p:nvPr/>
          </p:nvSpPr>
          <p:spPr>
            <a:xfrm>
              <a:off x="3405048" y="4568533"/>
              <a:ext cx="2297289" cy="79717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0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MECANISMO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0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FINANCIERO</a:t>
              </a:r>
              <a:endParaRPr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6" name="Google Shape;1906;p92"/>
            <p:cNvSpPr/>
            <p:nvPr/>
          </p:nvSpPr>
          <p:spPr>
            <a:xfrm rot="5400000">
              <a:off x="3324028" y="-30714"/>
              <a:ext cx="2425568" cy="6587360"/>
            </a:xfrm>
            <a:prstGeom prst="bracketPair">
              <a:avLst/>
            </a:prstGeom>
            <a:noFill/>
            <a:ln w="63500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7" name="Google Shape;1907;p92"/>
            <p:cNvSpPr txBox="1"/>
            <p:nvPr/>
          </p:nvSpPr>
          <p:spPr>
            <a:xfrm>
              <a:off x="10499075" y="3087843"/>
              <a:ext cx="1641232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4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Sistema de fiscalización</a:t>
              </a:r>
              <a:endParaRPr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8" name="Google Shape;1908;p92"/>
            <p:cNvSpPr txBox="1"/>
            <p:nvPr/>
          </p:nvSpPr>
          <p:spPr>
            <a:xfrm>
              <a:off x="8701366" y="3080954"/>
              <a:ext cx="1713413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4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Instancia de coordinación</a:t>
              </a:r>
              <a:endParaRPr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09" name="Google Shape;1909;p92"/>
            <p:cNvSpPr txBox="1"/>
            <p:nvPr/>
          </p:nvSpPr>
          <p:spPr>
            <a:xfrm>
              <a:off x="3394642" y="1426059"/>
              <a:ext cx="520504" cy="43088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6.</a:t>
              </a:r>
              <a:endParaRPr sz="2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10" name="Google Shape;1910;p92"/>
            <p:cNvSpPr txBox="1"/>
            <p:nvPr/>
          </p:nvSpPr>
          <p:spPr>
            <a:xfrm>
              <a:off x="9092263" y="2278107"/>
              <a:ext cx="520504" cy="43088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5.</a:t>
              </a:r>
              <a:endParaRPr sz="2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11" name="Google Shape;1911;p92"/>
            <p:cNvSpPr txBox="1"/>
            <p:nvPr/>
          </p:nvSpPr>
          <p:spPr>
            <a:xfrm>
              <a:off x="10611730" y="2257006"/>
              <a:ext cx="520504" cy="43088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3.</a:t>
              </a:r>
              <a:endParaRPr sz="2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12" name="Google Shape;1912;p92"/>
            <p:cNvSpPr txBox="1"/>
            <p:nvPr/>
          </p:nvSpPr>
          <p:spPr>
            <a:xfrm>
              <a:off x="4013580" y="1412935"/>
              <a:ext cx="1611975" cy="492443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600">
                  <a:solidFill>
                    <a:schemeClr val="dk1"/>
                  </a:solidFill>
                  <a:latin typeface="Verdana"/>
                  <a:ea typeface="Verdana"/>
                  <a:cs typeface="Verdana"/>
                  <a:sym typeface="Verdana"/>
                </a:rPr>
                <a:t>Modelo de financiación</a:t>
              </a:r>
              <a:endPara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13" name="Google Shape;1913;p92"/>
            <p:cNvSpPr/>
            <p:nvPr/>
          </p:nvSpPr>
          <p:spPr>
            <a:xfrm>
              <a:off x="4225246" y="2887014"/>
              <a:ext cx="565441" cy="416272"/>
            </a:xfrm>
            <a:prstGeom prst="leftRight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12700" cap="flat" cmpd="sng">
              <a:solidFill>
                <a:srgbClr val="1C305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14" name="Google Shape;1914;p92"/>
            <p:cNvSpPr/>
            <p:nvPr/>
          </p:nvSpPr>
          <p:spPr>
            <a:xfrm>
              <a:off x="5433475" y="2813313"/>
              <a:ext cx="1924067" cy="615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4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Reconversión y sustitución productiva</a:t>
              </a:r>
              <a:endParaRPr/>
            </a:p>
          </p:txBody>
        </p:sp>
        <p:sp>
          <p:nvSpPr>
            <p:cNvPr id="1915" name="Google Shape;1915;p92"/>
            <p:cNvSpPr/>
            <p:nvPr/>
          </p:nvSpPr>
          <p:spPr>
            <a:xfrm>
              <a:off x="5403386" y="3534802"/>
              <a:ext cx="2050842" cy="5468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4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Protección Recurso Hídrico</a:t>
              </a:r>
              <a:endParaRPr/>
            </a:p>
          </p:txBody>
        </p:sp>
        <p:sp>
          <p:nvSpPr>
            <p:cNvPr id="1916" name="Google Shape;1916;p92"/>
            <p:cNvSpPr txBox="1"/>
            <p:nvPr/>
          </p:nvSpPr>
          <p:spPr>
            <a:xfrm>
              <a:off x="4834127" y="2768550"/>
              <a:ext cx="520504" cy="43088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2.</a:t>
              </a:r>
              <a:endParaRPr sz="2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17" name="Google Shape;1917;p92"/>
            <p:cNvSpPr txBox="1"/>
            <p:nvPr/>
          </p:nvSpPr>
          <p:spPr>
            <a:xfrm>
              <a:off x="4834127" y="3563945"/>
              <a:ext cx="503721" cy="43088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4.</a:t>
              </a:r>
              <a:endParaRPr sz="2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918" name="Google Shape;1918;p92"/>
            <p:cNvSpPr txBox="1"/>
            <p:nvPr/>
          </p:nvSpPr>
          <p:spPr>
            <a:xfrm>
              <a:off x="1243132" y="3061139"/>
              <a:ext cx="520504" cy="43088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0" tIns="0" rIns="0" bIns="0" anchor="ctr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2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1.</a:t>
              </a:r>
              <a:endParaRPr sz="2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06116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" name="Google Shape;1924;p93"/>
          <p:cNvSpPr txBox="1">
            <a:spLocks noGrp="1"/>
          </p:cNvSpPr>
          <p:nvPr>
            <p:ph type="title"/>
          </p:nvPr>
        </p:nvSpPr>
        <p:spPr>
          <a:xfrm>
            <a:off x="8963849" y="217683"/>
            <a:ext cx="3015761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A4C86C"/>
                </a:solidFill>
              </a:rPr>
              <a:t>Demanda</a:t>
            </a:r>
            <a:endParaRPr/>
          </a:p>
        </p:txBody>
      </p:sp>
      <p:pic>
        <p:nvPicPr>
          <p:cNvPr id="1925" name="Google Shape;1925;p9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1" y="822082"/>
            <a:ext cx="5883609" cy="309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6" name="Google Shape;1926;p9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2390" y="822082"/>
            <a:ext cx="5883609" cy="30923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7" name="Google Shape;1927;p9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85886" y="4330483"/>
            <a:ext cx="4046075" cy="2047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8" name="Google Shape;1928;p9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15187" y="4330483"/>
            <a:ext cx="4046075" cy="2047957"/>
          </a:xfrm>
          <a:prstGeom prst="rect">
            <a:avLst/>
          </a:prstGeom>
          <a:noFill/>
          <a:ln>
            <a:noFill/>
          </a:ln>
        </p:spPr>
      </p:pic>
      <p:sp>
        <p:nvSpPr>
          <p:cNvPr id="1929" name="Google Shape;1929;p93"/>
          <p:cNvSpPr txBox="1"/>
          <p:nvPr/>
        </p:nvSpPr>
        <p:spPr>
          <a:xfrm>
            <a:off x="118958" y="217683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8381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"/>
          <p:cNvSpPr txBox="1"/>
          <p:nvPr/>
        </p:nvSpPr>
        <p:spPr>
          <a:xfrm>
            <a:off x="0" y="182725"/>
            <a:ext cx="1219199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Agenda</a:t>
            </a:r>
            <a:endParaRPr/>
          </a:p>
        </p:txBody>
      </p:sp>
      <p:graphicFrame>
        <p:nvGraphicFramePr>
          <p:cNvPr id="276" name="Google Shape;276;p5"/>
          <p:cNvGraphicFramePr/>
          <p:nvPr>
            <p:extLst>
              <p:ext uri="{D42A27DB-BD31-4B8C-83A1-F6EECF244321}">
                <p14:modId xmlns:p14="http://schemas.microsoft.com/office/powerpoint/2010/main" val="2547818343"/>
              </p:ext>
            </p:extLst>
          </p:nvPr>
        </p:nvGraphicFramePr>
        <p:xfrm>
          <a:off x="830981" y="1393815"/>
          <a:ext cx="10530025" cy="4419325"/>
        </p:xfrm>
        <a:graphic>
          <a:graphicData uri="http://schemas.openxmlformats.org/drawingml/2006/table">
            <a:tbl>
              <a:tblPr firstRow="1" firstCol="1" bandRow="1">
                <a:noFill/>
                <a:tableStyleId>{A9CB0EA3-8DE6-4AAC-BCEA-3BD768B3A37B}</a:tableStyleId>
              </a:tblPr>
              <a:tblGrid>
                <a:gridCol w="2692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3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4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600" b="1" u="none" strike="noStrike" cap="none">
                          <a:solidFill>
                            <a:schemeClr val="bg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Hora</a:t>
                      </a:r>
                      <a:endParaRPr sz="1600" b="1" u="none" strike="noStrike" cap="none">
                        <a:solidFill>
                          <a:schemeClr val="bg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600" b="1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Actividad</a:t>
                      </a:r>
                      <a:endParaRPr sz="1600" b="1" u="none" strike="noStrike" cap="none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600" u="none" strike="noStrike" cap="none">
                          <a:solidFill>
                            <a:schemeClr val="bg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7:30 - 8:30 am</a:t>
                      </a:r>
                      <a:endParaRPr sz="1600" u="none" strike="noStrike" cap="none">
                        <a:solidFill>
                          <a:schemeClr val="bg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None/>
                      </a:pPr>
                      <a:r>
                        <a:rPr lang="es-CO" sz="16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Registro de asistencia </a:t>
                      </a:r>
                      <a:endParaRPr sz="1600" u="none" strike="noStrike" cap="none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7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600" u="none" strike="noStrike" cap="none">
                          <a:solidFill>
                            <a:schemeClr val="bg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8:30 am - 9:30 am</a:t>
                      </a:r>
                      <a:endParaRPr sz="1600" u="none" strike="noStrike" cap="none">
                        <a:solidFill>
                          <a:schemeClr val="bg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396240" marR="0" lvl="0" indent="-28575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Verdana"/>
                        <a:buChar char="-"/>
                      </a:pPr>
                      <a:r>
                        <a:rPr lang="es-CO" sz="16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Apertura del evento – </a:t>
                      </a:r>
                      <a:r>
                        <a:rPr lang="es-CO" sz="1600" u="none" strike="noStrike" cap="none" err="1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Minambiente</a:t>
                      </a:r>
                      <a:r>
                        <a:rPr lang="es-CO" sz="16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  <a:p>
                      <a:pPr marL="396240" marR="0" lvl="0" indent="-28575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Char char="-"/>
                      </a:pPr>
                      <a:r>
                        <a:rPr lang="es-CO" sz="1600" u="none" strike="noStrike" cap="none">
                          <a:solidFill>
                            <a:schemeClr val="dk1"/>
                          </a:solidFill>
                        </a:rPr>
                        <a:t>Presentación de las entidades y personas de la comunidad</a:t>
                      </a:r>
                      <a:endParaRPr/>
                    </a:p>
                    <a:p>
                      <a:pPr marL="396240" marR="0" lvl="0" indent="-28575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Helvetica Neue"/>
                        <a:buChar char="-"/>
                      </a:pPr>
                      <a:r>
                        <a:rPr lang="es-CO" sz="1600" u="none" strike="noStrike" cap="none">
                          <a:solidFill>
                            <a:schemeClr val="dk1"/>
                          </a:solidFill>
                        </a:rPr>
                        <a:t>Objetivo de la reunión, explicación de la metodología</a:t>
                      </a:r>
                      <a:endParaRPr/>
                    </a:p>
                    <a:p>
                      <a:pPr marL="396240" marR="0" lvl="0" indent="-28575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Tx/>
                        <a:buChar char="-"/>
                      </a:pPr>
                      <a:r>
                        <a:rPr lang="es-CO" sz="1600" u="none" strike="noStrike" cap="none">
                          <a:solidFill>
                            <a:schemeClr val="dk1"/>
                          </a:solidFill>
                        </a:rPr>
                        <a:t>Contexto sobre la delimitación</a:t>
                      </a:r>
                    </a:p>
                    <a:p>
                      <a:pPr marL="396240" marR="0" lvl="0" indent="-28575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Tx/>
                        <a:buChar char="-"/>
                      </a:pPr>
                      <a:r>
                        <a:rPr lang="es-CO" sz="1600" u="none" strike="noStrike" cap="none">
                          <a:solidFill>
                            <a:schemeClr val="dk1"/>
                          </a:solidFill>
                        </a:rPr>
                        <a:t>Creación del comité verificación del acta </a:t>
                      </a:r>
                      <a:endParaRPr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74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600" u="none" strike="noStrike" cap="none" dirty="0">
                          <a:solidFill>
                            <a:schemeClr val="bg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10:00 am</a:t>
                      </a:r>
                      <a:r>
                        <a:rPr lang="es-CO" sz="1600" u="none" strike="noStrike" cap="none" dirty="0">
                          <a:solidFill>
                            <a:schemeClr val="bg1"/>
                          </a:solidFill>
                          <a:latin typeface="Verdana"/>
                          <a:ea typeface="Verdana"/>
                          <a:cs typeface="Verdana"/>
                        </a:rPr>
                        <a:t> </a:t>
                      </a:r>
                      <a:r>
                        <a:rPr lang="es-CO" sz="1600" u="none" strike="noStrike" cap="none" dirty="0">
                          <a:solidFill>
                            <a:schemeClr val="bg1"/>
                          </a:solidFill>
                        </a:rPr>
                        <a:t> - 1:00 pm</a:t>
                      </a:r>
                      <a:endParaRPr lang="es-ES" dirty="0">
                        <a:solidFill>
                          <a:schemeClr val="bg1"/>
                        </a:solidFill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Verdana"/>
                        <a:buChar char="-"/>
                      </a:pPr>
                      <a:r>
                        <a:rPr lang="es-CO" sz="1600" u="none" strike="noStrike" cap="none" dirty="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Presentación de los temas de diálogo de la fase de concertación: </a:t>
                      </a:r>
                      <a:endParaRPr lang="es-CO" dirty="0"/>
                    </a:p>
                    <a:p>
                      <a:pPr marL="0" marR="0" lvl="0" indent="0" algn="just">
                        <a:lnSpc>
                          <a:spcPct val="114999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None/>
                      </a:pPr>
                      <a:r>
                        <a:rPr lang="es-CO" sz="1600" u="none" strike="noStrike" cap="none" dirty="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</a:rPr>
                        <a:t>     </a:t>
                      </a:r>
                      <a:r>
                        <a:rPr lang="es-CO" sz="1600" u="none" strike="noStrike" cap="none" dirty="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 4, 6, 5,3,2 y 1</a:t>
                      </a:r>
                      <a:endParaRPr lang="es-CO" dirty="0"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8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600" u="none" strike="noStrike" cap="none">
                          <a:solidFill>
                            <a:schemeClr val="bg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1:00 pm - 2:00 pm</a:t>
                      </a:r>
                      <a:endParaRPr sz="1600" u="none" strike="noStrike" cap="none">
                        <a:solidFill>
                          <a:schemeClr val="bg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290830" marR="0" lvl="0" indent="-18034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600" u="none" strike="noStrike" cap="none" dirty="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Refrigerio</a:t>
                      </a:r>
                      <a:endParaRPr sz="1600" u="none" strike="noStrike" cap="none" dirty="0">
                        <a:solidFill>
                          <a:schemeClr val="dk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9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600" u="none" strike="noStrike" cap="none">
                          <a:solidFill>
                            <a:schemeClr val="bg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2:00 - 4:30 pm</a:t>
                      </a:r>
                      <a:endParaRPr sz="1600" u="none" strike="noStrike" cap="none">
                        <a:solidFill>
                          <a:schemeClr val="bg1"/>
                        </a:solidFill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Verdana"/>
                        <a:buNone/>
                      </a:pPr>
                      <a:r>
                        <a:rPr lang="es-CO" sz="1600" u="none" strike="noStrike" cap="none" dirty="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-   Presentación de acuerdos y lectura del acta</a:t>
                      </a:r>
                      <a:endParaRPr sz="1600" u="none" strike="noStrike" cap="none" dirty="0"/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" name="Google Shape;1935;p94"/>
          <p:cNvSpPr txBox="1">
            <a:spLocks noGrp="1"/>
          </p:cNvSpPr>
          <p:nvPr>
            <p:ph type="title"/>
          </p:nvPr>
        </p:nvSpPr>
        <p:spPr>
          <a:xfrm>
            <a:off x="8963849" y="217683"/>
            <a:ext cx="3015761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A4C86C"/>
                </a:solidFill>
              </a:rPr>
              <a:t>Oferta</a:t>
            </a:r>
            <a:endParaRPr/>
          </a:p>
        </p:txBody>
      </p:sp>
      <p:pic>
        <p:nvPicPr>
          <p:cNvPr id="1936" name="Google Shape;1936;p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88694" y="784346"/>
            <a:ext cx="6341950" cy="3701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7" name="Google Shape;1937;p9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8583" y="4793867"/>
            <a:ext cx="3727915" cy="149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8" name="Google Shape;1938;p9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590" y="4793867"/>
            <a:ext cx="3739566" cy="149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9" name="Google Shape;1939;p9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236291" y="4804217"/>
            <a:ext cx="3727915" cy="1496779"/>
          </a:xfrm>
          <a:prstGeom prst="rect">
            <a:avLst/>
          </a:prstGeom>
          <a:noFill/>
          <a:ln>
            <a:noFill/>
          </a:ln>
        </p:spPr>
      </p:pic>
      <p:sp>
        <p:nvSpPr>
          <p:cNvPr id="1940" name="Google Shape;1940;p94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0451637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" name="Google Shape;1946;p95"/>
          <p:cNvSpPr txBox="1"/>
          <p:nvPr/>
        </p:nvSpPr>
        <p:spPr>
          <a:xfrm>
            <a:off x="8963849" y="217683"/>
            <a:ext cx="3015761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Incentivos</a:t>
            </a:r>
            <a:endParaRPr/>
          </a:p>
        </p:txBody>
      </p:sp>
      <p:pic>
        <p:nvPicPr>
          <p:cNvPr id="1947" name="Google Shape;1947;p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80403" y="1389370"/>
            <a:ext cx="7708251" cy="4564306"/>
          </a:xfrm>
          <a:prstGeom prst="rect">
            <a:avLst/>
          </a:prstGeom>
          <a:noFill/>
          <a:ln>
            <a:noFill/>
          </a:ln>
        </p:spPr>
      </p:pic>
      <p:sp>
        <p:nvSpPr>
          <p:cNvPr id="1948" name="Google Shape;1948;p95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227999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3" name="Google Shape;1953;p96"/>
          <p:cNvSpPr txBox="1">
            <a:spLocks noGrp="1"/>
          </p:cNvSpPr>
          <p:nvPr>
            <p:ph type="title"/>
          </p:nvPr>
        </p:nvSpPr>
        <p:spPr>
          <a:xfrm>
            <a:off x="6369417" y="1233139"/>
            <a:ext cx="4692985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A4C86C"/>
                </a:solidFill>
              </a:rPr>
              <a:t>Mecanismo Financiero</a:t>
            </a:r>
            <a:endParaRPr/>
          </a:p>
        </p:txBody>
      </p:sp>
      <p:pic>
        <p:nvPicPr>
          <p:cNvPr id="1954" name="Google Shape;1954;p9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7580" y="1908309"/>
            <a:ext cx="5239819" cy="3149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5" name="Google Shape;1955;p9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6000" y="1908308"/>
            <a:ext cx="5239820" cy="3149467"/>
          </a:xfrm>
          <a:prstGeom prst="rect">
            <a:avLst/>
          </a:prstGeom>
          <a:noFill/>
          <a:ln>
            <a:noFill/>
          </a:ln>
        </p:spPr>
      </p:pic>
      <p:sp>
        <p:nvSpPr>
          <p:cNvPr id="1956" name="Google Shape;1956;p96"/>
          <p:cNvSpPr txBox="1"/>
          <p:nvPr/>
        </p:nvSpPr>
        <p:spPr>
          <a:xfrm>
            <a:off x="1100735" y="1218710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784792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2" name="Google Shape;1962;p97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63" name="Google Shape;1963;p97"/>
          <p:cNvSpPr txBox="1">
            <a:spLocks noGrp="1"/>
          </p:cNvSpPr>
          <p:nvPr>
            <p:ph type="body" idx="1"/>
          </p:nvPr>
        </p:nvSpPr>
        <p:spPr>
          <a:xfrm>
            <a:off x="721658" y="1464218"/>
            <a:ext cx="4408371" cy="4871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</a:pPr>
            <a:r>
              <a:rPr lang="es-CO" sz="1700"/>
              <a:t>Gestionar los recursos para el desarrollo del </a:t>
            </a:r>
            <a:r>
              <a:rPr lang="es-CO" sz="1700" b="1">
                <a:solidFill>
                  <a:srgbClr val="A4C86C"/>
                </a:solidFill>
              </a:rPr>
              <a:t>censo ordenado en la Sentencia</a:t>
            </a:r>
            <a:r>
              <a:rPr lang="es-CO" sz="1700">
                <a:solidFill>
                  <a:srgbClr val="A4C86C"/>
                </a:solidFill>
              </a:rPr>
              <a:t>.</a:t>
            </a:r>
            <a:endParaRPr/>
          </a:p>
          <a:p>
            <a:pPr marL="228600" lvl="0" indent="-228600" algn="just" rtl="0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Clr>
                <a:srgbClr val="A4C86C"/>
              </a:buClr>
              <a:buSzPts val="1700"/>
              <a:buChar char="•"/>
            </a:pPr>
            <a:r>
              <a:rPr lang="es-CO" sz="1700" b="1">
                <a:solidFill>
                  <a:srgbClr val="A4C86C"/>
                </a:solidFill>
              </a:rPr>
              <a:t>Estimar las necesidades financieras por municipio y actividad</a:t>
            </a:r>
            <a:r>
              <a:rPr lang="es-CO" sz="1700">
                <a:solidFill>
                  <a:srgbClr val="A4C86C"/>
                </a:solidFill>
              </a:rPr>
              <a:t>, </a:t>
            </a:r>
            <a:r>
              <a:rPr lang="es-CO" sz="1700"/>
              <a:t>priorizando zonas, áreas y beneficiarios, y calculando costos promedio para: </a:t>
            </a:r>
            <a:endParaRPr/>
          </a:p>
          <a:p>
            <a:pPr marL="228600" lvl="0" indent="-228600" algn="just" rtl="0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Noto Sans Symbols"/>
              <a:buChar char="✔"/>
            </a:pPr>
            <a:r>
              <a:rPr lang="es-CO" sz="1700" b="1">
                <a:solidFill>
                  <a:srgbClr val="A4C86C"/>
                </a:solidFill>
              </a:rPr>
              <a:t>Compra y saneamiento predial</a:t>
            </a:r>
            <a:r>
              <a:rPr lang="es-CO" sz="1700">
                <a:solidFill>
                  <a:srgbClr val="A4C86C"/>
                </a:solidFill>
              </a:rPr>
              <a:t>, </a:t>
            </a:r>
            <a:r>
              <a:rPr lang="es-CO" sz="1700"/>
              <a:t>incluyendo la valoración de servicios ambientales (MADS–IGAC).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/>
          </a:p>
        </p:txBody>
      </p:sp>
      <p:sp>
        <p:nvSpPr>
          <p:cNvPr id="1964" name="Google Shape;1964;p97"/>
          <p:cNvSpPr txBox="1">
            <a:spLocks noGrp="1"/>
          </p:cNvSpPr>
          <p:nvPr>
            <p:ph type="title"/>
          </p:nvPr>
        </p:nvSpPr>
        <p:spPr>
          <a:xfrm>
            <a:off x="5470459" y="228601"/>
            <a:ext cx="6424180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A4C86C"/>
                </a:solidFill>
              </a:rPr>
              <a:t>Propuesta Demanda</a:t>
            </a:r>
            <a:endParaRPr/>
          </a:p>
        </p:txBody>
      </p:sp>
      <p:sp>
        <p:nvSpPr>
          <p:cNvPr id="1965" name="Google Shape;1965;p97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1966" name="Google Shape;1966;p97"/>
          <p:cNvSpPr txBox="1"/>
          <p:nvPr/>
        </p:nvSpPr>
        <p:spPr>
          <a:xfrm>
            <a:off x="6880130" y="1499208"/>
            <a:ext cx="4408371" cy="4871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just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Noto Sans Symbols"/>
              <a:buChar char="✔"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Restauración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/>
          </a:p>
          <a:p>
            <a:pPr marL="228600" marR="0" lvl="0" indent="-228600" algn="just" rtl="0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Noto Sans Symbols"/>
              <a:buChar char="✔"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Reconversión y Sustitución Productiva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/>
          </a:p>
          <a:p>
            <a:pPr marL="228600" marR="0" lvl="0" indent="-228600" algn="just" rtl="0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Noto Sans Symbols"/>
              <a:buChar char="✔"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Pagos por Servicios Ambientales (PSA)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para conservación, restauración y sistemas sostenibles asociados a reconversión y sustitución.</a:t>
            </a:r>
            <a:endParaRPr sz="17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967" name="Google Shape;1967;p9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23559" y="3934920"/>
            <a:ext cx="5988424" cy="27797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44241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3" name="Google Shape;1973;p98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74" name="Google Shape;1974;p98"/>
          <p:cNvSpPr txBox="1">
            <a:spLocks noGrp="1"/>
          </p:cNvSpPr>
          <p:nvPr>
            <p:ph type="body" idx="1"/>
          </p:nvPr>
        </p:nvSpPr>
        <p:spPr>
          <a:xfrm>
            <a:off x="573009" y="1351955"/>
            <a:ext cx="4215063" cy="4871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None/>
            </a:pPr>
            <a:r>
              <a:rPr lang="es-CO" sz="1700" b="1">
                <a:solidFill>
                  <a:srgbClr val="A4C86C"/>
                </a:solidFill>
              </a:rPr>
              <a:t>• Estimar las necesidades financieras para actividades transversales</a:t>
            </a:r>
            <a:r>
              <a:rPr lang="es-CO" sz="1700">
                <a:solidFill>
                  <a:srgbClr val="A4C86C"/>
                </a:solidFill>
              </a:rPr>
              <a:t>,</a:t>
            </a:r>
            <a:r>
              <a:rPr lang="es-CO" sz="1700"/>
              <a:t> incluyendo costos para: 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Educación ambiental.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Fortalecimiento institucional (formulación y gestión de proyectos) Guardabosques / gestores de páramo.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Operación del sistema de fiscalización.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Funcionamiento de la instancia de coordinación.</a:t>
            </a:r>
            <a:br>
              <a:rPr lang="es-CO" sz="1700" b="1"/>
            </a:br>
            <a:endParaRPr sz="1700"/>
          </a:p>
        </p:txBody>
      </p:sp>
      <p:sp>
        <p:nvSpPr>
          <p:cNvPr id="1975" name="Google Shape;1975;p98"/>
          <p:cNvSpPr txBox="1">
            <a:spLocks noGrp="1"/>
          </p:cNvSpPr>
          <p:nvPr>
            <p:ph type="title"/>
          </p:nvPr>
        </p:nvSpPr>
        <p:spPr>
          <a:xfrm>
            <a:off x="5470459" y="193611"/>
            <a:ext cx="6424180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A4C86C"/>
                </a:solidFill>
              </a:rPr>
              <a:t>Propuesta Demanda</a:t>
            </a:r>
            <a:endParaRPr/>
          </a:p>
        </p:txBody>
      </p:sp>
      <p:sp>
        <p:nvSpPr>
          <p:cNvPr id="1976" name="Google Shape;1976;p98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1977" name="Google Shape;1977;p98"/>
          <p:cNvSpPr txBox="1"/>
          <p:nvPr/>
        </p:nvSpPr>
        <p:spPr>
          <a:xfrm>
            <a:off x="7530225" y="1521767"/>
            <a:ext cx="4215063" cy="4871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Arial"/>
              <a:buNone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• Estimar las necesidades financieras para Negocios Verdes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asociados a los programas de reconversión y sustitución, incluyendo costos para: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7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*Capacitación   *Comercialización *Emprendimiento *Incentivos   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*Líneas productivas consolidadas</a:t>
            </a:r>
            <a:endParaRPr sz="17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978" name="Google Shape;1978;p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24322" y="3957479"/>
            <a:ext cx="3542564" cy="29005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747782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4" name="Google Shape;1984;p99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85" name="Google Shape;1985;p99"/>
          <p:cNvSpPr/>
          <p:nvPr/>
        </p:nvSpPr>
        <p:spPr>
          <a:xfrm>
            <a:off x="1102921" y="4256505"/>
            <a:ext cx="10594716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86" name="Google Shape;1986;p99"/>
          <p:cNvSpPr txBox="1">
            <a:spLocks noGrp="1"/>
          </p:cNvSpPr>
          <p:nvPr>
            <p:ph type="body" idx="1"/>
          </p:nvPr>
        </p:nvSpPr>
        <p:spPr>
          <a:xfrm>
            <a:off x="592555" y="1170580"/>
            <a:ext cx="4751405" cy="409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000"/>
              <a:buNone/>
            </a:pPr>
            <a:r>
              <a:rPr lang="es-CO" sz="2000" b="1">
                <a:solidFill>
                  <a:srgbClr val="A4C86C"/>
                </a:solidFill>
              </a:rPr>
              <a:t>NIVEL REGIONAL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1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4C86C"/>
              </a:buClr>
              <a:buSzPts val="1700"/>
              <a:buChar char="•"/>
            </a:pPr>
            <a:r>
              <a:rPr lang="es-CO" sz="1700" b="1">
                <a:solidFill>
                  <a:srgbClr val="A4C86C"/>
                </a:solidFill>
              </a:rPr>
              <a:t>Apoyar acuerdos a largo plazo (10 años)</a:t>
            </a:r>
            <a:r>
              <a:rPr lang="es-CO" sz="1700">
                <a:solidFill>
                  <a:srgbClr val="A4C86C"/>
                </a:solidFill>
              </a:rPr>
              <a:t> </a:t>
            </a:r>
            <a:r>
              <a:rPr lang="es-CO" sz="1700"/>
              <a:t>con departamentos y municipios de áreas metropolitanas para: </a:t>
            </a:r>
            <a:endParaRPr/>
          </a:p>
          <a:p>
            <a:pPr marL="22860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    Aumentar el porcentaje del </a:t>
            </a:r>
            <a:r>
              <a:rPr lang="es-CO" sz="1700" i="1"/>
              <a:t>art. 111 de la Ley 99/93</a:t>
            </a:r>
            <a:r>
              <a:rPr lang="es-CO" sz="1700"/>
              <a:t>. </a:t>
            </a:r>
            <a:endParaRPr/>
          </a:p>
          <a:p>
            <a:pPr marL="22860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    Hacer efectiva la apropiación presupuestal.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endParaRPr sz="1700"/>
          </a:p>
          <a:p>
            <a:pPr marL="22860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Cooperación Internacional</a:t>
            </a:r>
            <a:endParaRPr/>
          </a:p>
          <a:p>
            <a:pPr marL="457200" lvl="1" indent="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45720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</p:txBody>
      </p:sp>
      <p:sp>
        <p:nvSpPr>
          <p:cNvPr id="1987" name="Google Shape;1987;p99"/>
          <p:cNvSpPr txBox="1">
            <a:spLocks noGrp="1"/>
          </p:cNvSpPr>
          <p:nvPr>
            <p:ph type="title"/>
          </p:nvPr>
        </p:nvSpPr>
        <p:spPr>
          <a:xfrm>
            <a:off x="5172076" y="354413"/>
            <a:ext cx="6424180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Verdana"/>
              <a:buNone/>
            </a:pPr>
            <a:r>
              <a:rPr lang="es-CO" sz="2800" b="1">
                <a:solidFill>
                  <a:schemeClr val="accent6"/>
                </a:solidFill>
              </a:rPr>
              <a:t>Propuesta Oferta</a:t>
            </a:r>
            <a:endParaRPr/>
          </a:p>
        </p:txBody>
      </p:sp>
      <p:sp>
        <p:nvSpPr>
          <p:cNvPr id="1988" name="Google Shape;1988;p99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1989" name="Google Shape;1989;p99"/>
          <p:cNvSpPr txBox="1"/>
          <p:nvPr/>
        </p:nvSpPr>
        <p:spPr>
          <a:xfrm>
            <a:off x="6946232" y="1781858"/>
            <a:ext cx="4751405" cy="3294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Arial"/>
              <a:buChar char="•"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Difundir y propiciar acuerdos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 empresas de acueducto de ciudades capitales y áreas metropolitanas para realizar </a:t>
            </a:r>
            <a:r>
              <a:rPr lang="es-CO" sz="1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inversiones ambientales e incentivos en el páramo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Arial"/>
              <a:buChar char="•"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Promover la formulación y gestión de proyectos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dirigidos a: </a:t>
            </a:r>
            <a:endParaRPr/>
          </a:p>
          <a:p>
            <a:pPr marL="228600" marR="0" lvl="0" indent="-1206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7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286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Regalías - Fondo Colombia en Paz </a:t>
            </a:r>
            <a:endParaRPr/>
          </a:p>
          <a:p>
            <a:pPr marL="228600" marR="0" lvl="0" indent="-2286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Cooperación Internacional</a:t>
            </a:r>
            <a:endParaRPr/>
          </a:p>
          <a:p>
            <a:pPr marL="457200" marR="0" lvl="1" indent="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685800" marR="0" lvl="1" indent="-1397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990" name="Google Shape;1990;p9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82701" y="3537357"/>
            <a:ext cx="2590279" cy="38854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03774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" name="Google Shape;1996;p100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97" name="Google Shape;1997;p100"/>
          <p:cNvSpPr/>
          <p:nvPr/>
        </p:nvSpPr>
        <p:spPr>
          <a:xfrm>
            <a:off x="1102921" y="4256505"/>
            <a:ext cx="10594716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998" name="Google Shape;1998;p100"/>
          <p:cNvSpPr txBox="1">
            <a:spLocks noGrp="1"/>
          </p:cNvSpPr>
          <p:nvPr>
            <p:ph type="body" idx="1"/>
          </p:nvPr>
        </p:nvSpPr>
        <p:spPr>
          <a:xfrm>
            <a:off x="494363" y="1464397"/>
            <a:ext cx="4125763" cy="3192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000"/>
              <a:buNone/>
            </a:pPr>
            <a:r>
              <a:rPr lang="es-CO" sz="2000" b="1">
                <a:solidFill>
                  <a:srgbClr val="A4C86C"/>
                </a:solidFill>
              </a:rPr>
              <a:t>NIVEL REGIONAL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b="1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4C86C"/>
              </a:buClr>
              <a:buSzPts val="1700"/>
              <a:buChar char="•"/>
            </a:pPr>
            <a:r>
              <a:rPr lang="es-CO" sz="1700" b="1">
                <a:solidFill>
                  <a:srgbClr val="A4C86C"/>
                </a:solidFill>
              </a:rPr>
              <a:t>Difundir y concretar acuerdos</a:t>
            </a:r>
            <a:r>
              <a:rPr lang="es-CO" sz="1700">
                <a:solidFill>
                  <a:srgbClr val="A4C86C"/>
                </a:solidFill>
              </a:rPr>
              <a:t> </a:t>
            </a:r>
            <a:r>
              <a:rPr lang="es-CO" sz="1700"/>
              <a:t>para la conservación del recurso hídrico con </a:t>
            </a:r>
            <a:r>
              <a:rPr lang="es-CO" sz="1700" b="1"/>
              <a:t>empresas privadas</a:t>
            </a:r>
            <a:r>
              <a:rPr lang="es-CO" sz="1700"/>
              <a:t>, incluyendo: 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Incentivos tributarios 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Obras por impuestos </a:t>
            </a:r>
            <a:endParaRPr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Aportes voluntarios</a:t>
            </a:r>
            <a:endParaRPr sz="1400"/>
          </a:p>
          <a:p>
            <a:pPr marL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  <a:p>
            <a:pPr marL="685800" lvl="1" indent="-1397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</p:txBody>
      </p:sp>
      <p:sp>
        <p:nvSpPr>
          <p:cNvPr id="1999" name="Google Shape;1999;p100"/>
          <p:cNvSpPr txBox="1">
            <a:spLocks noGrp="1"/>
          </p:cNvSpPr>
          <p:nvPr>
            <p:ph type="title"/>
          </p:nvPr>
        </p:nvSpPr>
        <p:spPr>
          <a:xfrm>
            <a:off x="5172076" y="354413"/>
            <a:ext cx="6424180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Verdana"/>
              <a:buNone/>
            </a:pPr>
            <a:r>
              <a:rPr lang="es-CO" sz="2800" b="1">
                <a:solidFill>
                  <a:schemeClr val="accent6"/>
                </a:solidFill>
              </a:rPr>
              <a:t>Propuesta Oferta</a:t>
            </a:r>
            <a:endParaRPr/>
          </a:p>
        </p:txBody>
      </p:sp>
      <p:sp>
        <p:nvSpPr>
          <p:cNvPr id="2000" name="Google Shape;2000;p100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2001" name="Google Shape;2001;p100"/>
          <p:cNvSpPr txBox="1"/>
          <p:nvPr/>
        </p:nvSpPr>
        <p:spPr>
          <a:xfrm>
            <a:off x="7419569" y="1748900"/>
            <a:ext cx="4125763" cy="2759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Arial"/>
              <a:buChar char="•"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Promover acuerdos de los Consejos Directivos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                                          CAS + CORPONOR +CDMB 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=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Inversión de recursos de </a:t>
            </a:r>
            <a:r>
              <a:rPr lang="es-CO" sz="17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TUA y TSE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, entre otros, en áreas priorizadas del páramo.</a:t>
            </a:r>
            <a:endParaRPr sz="17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1" indent="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685800" marR="0" lvl="1" indent="-1397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002" name="Google Shape;2002;p10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05463" y="2922544"/>
            <a:ext cx="3161801" cy="47427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67900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8" name="Google Shape;2008;p101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09" name="Google Shape;2009;p101"/>
          <p:cNvSpPr/>
          <p:nvPr/>
        </p:nvSpPr>
        <p:spPr>
          <a:xfrm>
            <a:off x="1102921" y="4256505"/>
            <a:ext cx="10594716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10" name="Google Shape;2010;p101"/>
          <p:cNvSpPr txBox="1">
            <a:spLocks noGrp="1"/>
          </p:cNvSpPr>
          <p:nvPr>
            <p:ph type="body" idx="1"/>
          </p:nvPr>
        </p:nvSpPr>
        <p:spPr>
          <a:xfrm>
            <a:off x="851293" y="1704210"/>
            <a:ext cx="3740753" cy="31103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None/>
            </a:pPr>
            <a:r>
              <a:rPr lang="es-CO" sz="1700" b="1">
                <a:solidFill>
                  <a:srgbClr val="A4C86C"/>
                </a:solidFill>
              </a:rPr>
              <a:t>NIVEL NACIONAL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Gestionar la ejecución específica del porcentaje del Impuesto al Carbono correspondiente a los páramos.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Gestionar recursos del Fondo Colombia en Paz (FCP).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Formular y gestionar proyectos de cooperación.</a:t>
            </a:r>
            <a:endParaRPr/>
          </a:p>
          <a:p>
            <a:pPr marL="45720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/>
          </a:p>
        </p:txBody>
      </p:sp>
      <p:sp>
        <p:nvSpPr>
          <p:cNvPr id="2011" name="Google Shape;2011;p101"/>
          <p:cNvSpPr txBox="1">
            <a:spLocks noGrp="1"/>
          </p:cNvSpPr>
          <p:nvPr>
            <p:ph type="title"/>
          </p:nvPr>
        </p:nvSpPr>
        <p:spPr>
          <a:xfrm>
            <a:off x="5172076" y="354413"/>
            <a:ext cx="6424180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Verdana"/>
              <a:buNone/>
            </a:pPr>
            <a:r>
              <a:rPr lang="es-CO" sz="2800" b="1">
                <a:solidFill>
                  <a:schemeClr val="accent6"/>
                </a:solidFill>
              </a:rPr>
              <a:t>Propuesta Oferta</a:t>
            </a:r>
            <a:endParaRPr/>
          </a:p>
        </p:txBody>
      </p:sp>
      <p:sp>
        <p:nvSpPr>
          <p:cNvPr id="2012" name="Google Shape;2012;p101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2013" name="Google Shape;2013;p101"/>
          <p:cNvSpPr txBox="1"/>
          <p:nvPr/>
        </p:nvSpPr>
        <p:spPr>
          <a:xfrm>
            <a:off x="7164981" y="1704210"/>
            <a:ext cx="3740753" cy="3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Arial"/>
              <a:buNone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Gestionar la operativización de otras fuentes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como: 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Compensaciones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1% de inversión forzosa 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Bonos de carbono 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Fondos del MADS</a:t>
            </a:r>
            <a:endParaRPr sz="17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endParaRPr sz="17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Arial"/>
              <a:buNone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Articular fuentes de financiación</a:t>
            </a:r>
            <a:r>
              <a:rPr lang="es-CO" sz="1700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 otros sectores: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Minas – Agricultura - Turismo</a:t>
            </a:r>
            <a:endParaRPr sz="17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685800" marR="0" lvl="1" indent="-1397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014" name="Google Shape;2014;p1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52974" y="3868649"/>
            <a:ext cx="2411506" cy="36172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598524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0" name="Google Shape;2020;p102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21" name="Google Shape;2021;p102"/>
          <p:cNvSpPr txBox="1"/>
          <p:nvPr/>
        </p:nvSpPr>
        <p:spPr>
          <a:xfrm>
            <a:off x="760497" y="4629925"/>
            <a:ext cx="854926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LEC: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Líneas Especiales de Crédito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ACFC: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Agricultura Campesina Familiar y Comunitaria</a:t>
            </a:r>
            <a:endParaRPr/>
          </a:p>
        </p:txBody>
      </p:sp>
      <p:sp>
        <p:nvSpPr>
          <p:cNvPr id="2022" name="Google Shape;2022;p102"/>
          <p:cNvSpPr txBox="1">
            <a:spLocks noGrp="1"/>
          </p:cNvSpPr>
          <p:nvPr>
            <p:ph type="body" idx="1"/>
          </p:nvPr>
        </p:nvSpPr>
        <p:spPr>
          <a:xfrm>
            <a:off x="832948" y="1867390"/>
            <a:ext cx="4408371" cy="2778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None/>
            </a:pPr>
            <a:r>
              <a:rPr lang="es-CO" sz="1700" b="1">
                <a:solidFill>
                  <a:srgbClr val="A4C86C"/>
                </a:solidFill>
              </a:rPr>
              <a:t>1. Incentivos para promover la conservación y la restauración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Pagos por Servicios Ambientales (PSA). 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Compra de predios.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Exención del impuesto predial.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/>
              <a:t>Otros instrumentos de conservación.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endParaRPr sz="17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/>
          </a:p>
        </p:txBody>
      </p:sp>
      <p:sp>
        <p:nvSpPr>
          <p:cNvPr id="2023" name="Google Shape;2023;p102"/>
          <p:cNvSpPr txBox="1">
            <a:spLocks noGrp="1"/>
          </p:cNvSpPr>
          <p:nvPr>
            <p:ph type="title"/>
          </p:nvPr>
        </p:nvSpPr>
        <p:spPr>
          <a:xfrm>
            <a:off x="5326080" y="179182"/>
            <a:ext cx="6424180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A4C86C"/>
                </a:solidFill>
              </a:rPr>
              <a:t>Propuesta Incentivos</a:t>
            </a:r>
            <a:endParaRPr/>
          </a:p>
        </p:txBody>
      </p:sp>
      <p:sp>
        <p:nvSpPr>
          <p:cNvPr id="2024" name="Google Shape;2024;p102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2025" name="Google Shape;2025;p102"/>
          <p:cNvSpPr txBox="1"/>
          <p:nvPr/>
        </p:nvSpPr>
        <p:spPr>
          <a:xfrm>
            <a:off x="6834404" y="1867390"/>
            <a:ext cx="4408371" cy="3357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700"/>
              <a:buFont typeface="Arial"/>
              <a:buNone/>
            </a:pPr>
            <a:r>
              <a:rPr lang="es-CO" sz="17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2. Incentivos para promover la reconversión y sustitución productiva agropecuaria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Crédito de fomento agropecuario. 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Líneas Especiales de Crédito – LEC. 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Fondo de Garantías.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Política de Agricultura Campesina, Familiar y Comunitaria (ACFC). 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Incorporación a Negocios Verdes.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Noto Sans Symbols"/>
              <a:buChar char="✔"/>
            </a:pPr>
            <a:r>
              <a:rPr lang="es-CO" sz="17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Otros instrumentos disponibles.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026" name="Google Shape;2026;p1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74676" y="3709525"/>
            <a:ext cx="4518212" cy="30121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02443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2" name="Google Shape;2032;p103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33" name="Google Shape;2033;p103"/>
          <p:cNvSpPr/>
          <p:nvPr/>
        </p:nvSpPr>
        <p:spPr>
          <a:xfrm>
            <a:off x="336587" y="855990"/>
            <a:ext cx="11259668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080" marR="0" lvl="1" indent="-215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34" name="Google Shape;2034;p103"/>
          <p:cNvSpPr/>
          <p:nvPr/>
        </p:nvSpPr>
        <p:spPr>
          <a:xfrm>
            <a:off x="336585" y="1533098"/>
            <a:ext cx="11596256" cy="532490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10000" y="0"/>
                </a:moveTo>
                <a:close/>
                <a:lnTo>
                  <a:pt x="-10000" y="120000"/>
                </a:lnTo>
              </a:path>
              <a:path w="120000" h="120000" fill="none" extrusionOk="0">
                <a:moveTo>
                  <a:pt x="-10000" y="22500"/>
                </a:moveTo>
                <a:lnTo>
                  <a:pt x="-46000" y="135000"/>
                </a:lnTo>
              </a:path>
            </a:pathLst>
          </a:cu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5" name="Google Shape;2035;p103"/>
          <p:cNvSpPr txBox="1">
            <a:spLocks noGrp="1"/>
          </p:cNvSpPr>
          <p:nvPr>
            <p:ph type="body" idx="1"/>
          </p:nvPr>
        </p:nvSpPr>
        <p:spPr>
          <a:xfrm>
            <a:off x="661579" y="1666322"/>
            <a:ext cx="4408371" cy="420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800"/>
              <a:buNone/>
            </a:pPr>
            <a:r>
              <a:rPr lang="es-CO" sz="1800" b="1">
                <a:solidFill>
                  <a:srgbClr val="A4C86C"/>
                </a:solidFill>
              </a:rPr>
              <a:t>1. Creación del mecanismo financiero.</a:t>
            </a:r>
            <a:r>
              <a:rPr lang="es-CO" sz="1800">
                <a:solidFill>
                  <a:srgbClr val="A4C86C"/>
                </a:solidFill>
              </a:rPr>
              <a:t> </a:t>
            </a:r>
            <a:r>
              <a:rPr lang="es-CO" sz="1800"/>
              <a:t>Para la conservación del recurso hídrico del páramo, articulando actores y recursos públicos y privados.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>
              <a:solidFill>
                <a:srgbClr val="A4C86C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4C86C"/>
              </a:buClr>
              <a:buSzPts val="1800"/>
              <a:buNone/>
            </a:pPr>
            <a:r>
              <a:rPr lang="es-CO" sz="1800" b="1">
                <a:solidFill>
                  <a:srgbClr val="A4C86C"/>
                </a:solidFill>
              </a:rPr>
              <a:t>2. Fortalecimiento de iniciativas existentes</a:t>
            </a:r>
            <a:r>
              <a:rPr lang="es-CO" sz="1800">
                <a:solidFill>
                  <a:srgbClr val="A4C86C"/>
                </a:solidFill>
              </a:rPr>
              <a:t> </a:t>
            </a:r>
            <a:r>
              <a:rPr lang="es-CO" sz="1800"/>
              <a:t>incorporando actores —especialmente Corporaciones Regionales— y recursos públicos y privados, garantizando participación de comunidades y municipios. </a:t>
            </a:r>
            <a:r>
              <a:rPr lang="es-CO" sz="1800" i="1"/>
              <a:t>(Ej.: fondos de agua departamentales).</a:t>
            </a:r>
            <a:endParaRPr sz="1800"/>
          </a:p>
        </p:txBody>
      </p:sp>
      <p:sp>
        <p:nvSpPr>
          <p:cNvPr id="2036" name="Google Shape;2036;p103"/>
          <p:cNvSpPr txBox="1">
            <a:spLocks noGrp="1"/>
          </p:cNvSpPr>
          <p:nvPr>
            <p:ph type="title"/>
          </p:nvPr>
        </p:nvSpPr>
        <p:spPr>
          <a:xfrm>
            <a:off x="5165015" y="50959"/>
            <a:ext cx="6898402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br>
              <a:rPr lang="es-CO" sz="2400" b="1">
                <a:solidFill>
                  <a:srgbClr val="A4C86C"/>
                </a:solidFill>
              </a:rPr>
            </a:br>
            <a:r>
              <a:rPr lang="es-CO" sz="2400" b="1">
                <a:solidFill>
                  <a:srgbClr val="A4C86C"/>
                </a:solidFill>
              </a:rPr>
              <a:t>Propuesta Mecanismo Financiero</a:t>
            </a:r>
            <a:endParaRPr/>
          </a:p>
        </p:txBody>
      </p:sp>
      <p:sp>
        <p:nvSpPr>
          <p:cNvPr id="2037" name="Google Shape;2037;p103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2038" name="Google Shape;2038;p103"/>
          <p:cNvSpPr txBox="1"/>
          <p:nvPr/>
        </p:nvSpPr>
        <p:spPr>
          <a:xfrm>
            <a:off x="7122052" y="1666322"/>
            <a:ext cx="4408371" cy="3985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800"/>
              <a:buFont typeface="Arial"/>
              <a:buNone/>
            </a:pPr>
            <a:r>
              <a:rPr lang="es-CO" sz="1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Balance de componentes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s-CO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Demanda:</a:t>
            </a: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Priorizar zonas, ejes, temas transversales y beneficiarios.</a:t>
            </a:r>
            <a:endParaRPr/>
          </a:p>
          <a:p>
            <a:pPr marL="228600" marR="0" lvl="0" indent="-114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s-CO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Oferta:</a:t>
            </a: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Articular actores y fuentes mediante acuerdos concretos y de largo plazo. 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es-CO" sz="18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Incentivos:</a:t>
            </a: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Integrar incentivos de los sectores ambiental, agropecuario, minero y tributario.</a:t>
            </a:r>
            <a:endParaRPr/>
          </a:p>
          <a:p>
            <a:pPr marL="1114425" marR="0" lvl="1" indent="0" algn="just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									</a:t>
            </a:r>
            <a:endParaRPr sz="18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039" name="Google Shape;2039;p10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4303" y="4598020"/>
            <a:ext cx="3560820" cy="2373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0" name="Google Shape;2040;p10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68951" y="1369371"/>
            <a:ext cx="1350683" cy="2026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5997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Google Shape;281;p6"/>
          <p:cNvGrpSpPr/>
          <p:nvPr/>
        </p:nvGrpSpPr>
        <p:grpSpPr>
          <a:xfrm>
            <a:off x="295916" y="2113935"/>
            <a:ext cx="5702787" cy="5464162"/>
            <a:chOff x="2117558" y="1203158"/>
            <a:chExt cx="1562563" cy="1497180"/>
          </a:xfrm>
        </p:grpSpPr>
        <p:sp>
          <p:nvSpPr>
            <p:cNvPr id="282" name="Google Shape;282;p6"/>
            <p:cNvSpPr/>
            <p:nvPr/>
          </p:nvSpPr>
          <p:spPr>
            <a:xfrm>
              <a:off x="2117558" y="1203158"/>
              <a:ext cx="1497180" cy="14971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3" name="Google Shape;283;p6"/>
            <p:cNvSpPr/>
            <p:nvPr/>
          </p:nvSpPr>
          <p:spPr>
            <a:xfrm>
              <a:off x="2256523" y="1276740"/>
              <a:ext cx="1423598" cy="1423598"/>
            </a:xfrm>
            <a:prstGeom prst="ellipse">
              <a:avLst/>
            </a:prstGeom>
            <a:solidFill>
              <a:srgbClr val="93BB5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284" name="Google Shape;284;p6"/>
          <p:cNvSpPr txBox="1"/>
          <p:nvPr/>
        </p:nvSpPr>
        <p:spPr>
          <a:xfrm>
            <a:off x="2991925" y="656943"/>
            <a:ext cx="648190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2. Objetivo</a:t>
            </a:r>
            <a:endParaRPr/>
          </a:p>
        </p:txBody>
      </p:sp>
      <p:sp>
        <p:nvSpPr>
          <p:cNvPr id="285" name="Google Shape;285;p6"/>
          <p:cNvSpPr txBox="1"/>
          <p:nvPr/>
        </p:nvSpPr>
        <p:spPr>
          <a:xfrm>
            <a:off x="6096000" y="2469960"/>
            <a:ext cx="4715773" cy="28196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1" indent="-330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MX" sz="2000" b="0" i="0" u="none" strike="noStrike" cap="none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Fase de concertación </a:t>
            </a:r>
          </a:p>
          <a:p>
            <a:pPr marL="457200" marR="0" lvl="1" indent="-330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marR="0" lvl="1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s-CO" sz="2000" b="1" i="0" u="none" strike="noStrike" cap="none" dirty="0">
                <a:solidFill>
                  <a:srgbClr val="548135"/>
                </a:solidFill>
                <a:latin typeface="Verdana"/>
                <a:ea typeface="Verdana"/>
                <a:cs typeface="Verdana"/>
                <a:sym typeface="Verdana"/>
              </a:rPr>
              <a:t>Llegar a consensos razonados </a:t>
            </a:r>
            <a:r>
              <a:rPr lang="es-CO" sz="2000" b="0" i="0" u="none" strike="noStrike" cap="none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sobre los temas de diálogo No. 1, 2, 3, 4, 5 y 6</a:t>
            </a:r>
            <a:endParaRPr dirty="0"/>
          </a:p>
          <a:p>
            <a:pPr marL="45720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86" name="Google Shape;28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826000" y="1633377"/>
            <a:ext cx="8023213" cy="53488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6" name="Google Shape;2046;p104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47" name="Google Shape;2047;p104"/>
          <p:cNvSpPr/>
          <p:nvPr/>
        </p:nvSpPr>
        <p:spPr>
          <a:xfrm>
            <a:off x="336587" y="855990"/>
            <a:ext cx="11259668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080" marR="0" lvl="1" indent="-21589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454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48" name="Google Shape;2048;p104"/>
          <p:cNvSpPr txBox="1">
            <a:spLocks noGrp="1"/>
          </p:cNvSpPr>
          <p:nvPr>
            <p:ph type="title"/>
          </p:nvPr>
        </p:nvSpPr>
        <p:spPr>
          <a:xfrm>
            <a:off x="6541367" y="253005"/>
            <a:ext cx="5391474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000"/>
              <a:buFont typeface="Verdana"/>
              <a:buNone/>
            </a:pPr>
            <a:r>
              <a:rPr lang="es-CO" sz="2000" b="1">
                <a:solidFill>
                  <a:srgbClr val="A4C86C"/>
                </a:solidFill>
              </a:rPr>
              <a:t>Propuesta Mecanismo Financiero</a:t>
            </a:r>
            <a:endParaRPr/>
          </a:p>
        </p:txBody>
      </p:sp>
      <p:sp>
        <p:nvSpPr>
          <p:cNvPr id="2049" name="Google Shape;2049;p104"/>
          <p:cNvSpPr txBox="1"/>
          <p:nvPr/>
        </p:nvSpPr>
        <p:spPr>
          <a:xfrm>
            <a:off x="3813810" y="1317955"/>
            <a:ext cx="456438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1800"/>
              <a:buFont typeface="Verdana"/>
              <a:buNone/>
            </a:pPr>
            <a:r>
              <a:rPr lang="es-CO" sz="1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Garantías del mecanismo</a:t>
            </a:r>
            <a:endParaRPr/>
          </a:p>
        </p:txBody>
      </p:sp>
      <p:sp>
        <p:nvSpPr>
          <p:cNvPr id="2050" name="Google Shape;2050;p104"/>
          <p:cNvSpPr txBox="1"/>
          <p:nvPr/>
        </p:nvSpPr>
        <p:spPr>
          <a:xfrm>
            <a:off x="128583" y="179182"/>
            <a:ext cx="440837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/>
          </a:p>
        </p:txBody>
      </p:sp>
      <p:sp>
        <p:nvSpPr>
          <p:cNvPr id="2051" name="Google Shape;2051;p104"/>
          <p:cNvSpPr txBox="1"/>
          <p:nvPr/>
        </p:nvSpPr>
        <p:spPr>
          <a:xfrm>
            <a:off x="1008059" y="4113564"/>
            <a:ext cx="237022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Manejo transparente de los recursos. </a:t>
            </a:r>
            <a:endParaRPr/>
          </a:p>
        </p:txBody>
      </p:sp>
      <p:sp>
        <p:nvSpPr>
          <p:cNvPr id="2052" name="Google Shape;2052;p104"/>
          <p:cNvSpPr txBox="1"/>
          <p:nvPr/>
        </p:nvSpPr>
        <p:spPr>
          <a:xfrm>
            <a:off x="4986735" y="4049902"/>
            <a:ext cx="2370221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Ejecución directa de recursos por parte de las comunidades. </a:t>
            </a:r>
            <a:endParaRPr/>
          </a:p>
        </p:txBody>
      </p:sp>
      <p:sp>
        <p:nvSpPr>
          <p:cNvPr id="2053" name="Google Shape;2053;p104"/>
          <p:cNvSpPr txBox="1"/>
          <p:nvPr/>
        </p:nvSpPr>
        <p:spPr>
          <a:xfrm>
            <a:off x="8881312" y="3772906"/>
            <a:ext cx="2370221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Plataforma web para vincular beneficiarios de los servicios ecosistémicos del páramo.</a:t>
            </a:r>
            <a:endParaRPr/>
          </a:p>
        </p:txBody>
      </p:sp>
      <p:sp>
        <p:nvSpPr>
          <p:cNvPr id="2054" name="Google Shape;2054;p104"/>
          <p:cNvSpPr/>
          <p:nvPr/>
        </p:nvSpPr>
        <p:spPr>
          <a:xfrm>
            <a:off x="8543365" y="3644010"/>
            <a:ext cx="2985247" cy="2104451"/>
          </a:xfrm>
          <a:prstGeom prst="rect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55" name="Google Shape;2055;p104"/>
          <p:cNvSpPr/>
          <p:nvPr/>
        </p:nvSpPr>
        <p:spPr>
          <a:xfrm>
            <a:off x="4679223" y="3597843"/>
            <a:ext cx="2985247" cy="2104451"/>
          </a:xfrm>
          <a:prstGeom prst="rect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56" name="Google Shape;2056;p104"/>
          <p:cNvSpPr/>
          <p:nvPr/>
        </p:nvSpPr>
        <p:spPr>
          <a:xfrm>
            <a:off x="739233" y="3597842"/>
            <a:ext cx="2985247" cy="2104451"/>
          </a:xfrm>
          <a:prstGeom prst="rect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57" name="Google Shape;2057;p10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33875" y="2051068"/>
            <a:ext cx="1265094" cy="1265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8" name="Google Shape;2058;p1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8093" y="2065978"/>
            <a:ext cx="1279225" cy="127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9" name="Google Shape;2059;p1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51730" y="2139346"/>
            <a:ext cx="1088539" cy="10885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04727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Google Shape;2064;p105"/>
          <p:cNvSpPr txBox="1"/>
          <p:nvPr/>
        </p:nvSpPr>
        <p:spPr>
          <a:xfrm>
            <a:off x="1896061" y="459939"/>
            <a:ext cx="8560904" cy="746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ct val="100000"/>
              <a:buFont typeface="Verdana"/>
              <a:buNone/>
            </a:pP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Ruta planteada</a:t>
            </a:r>
            <a:endParaRPr sz="3600" b="1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65" name="Google Shape;2065;p105"/>
          <p:cNvSpPr txBox="1"/>
          <p:nvPr/>
        </p:nvSpPr>
        <p:spPr>
          <a:xfrm>
            <a:off x="1642789" y="1718613"/>
            <a:ext cx="3638195" cy="746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ct val="100000"/>
              <a:buFont typeface="Verdana"/>
              <a:buNone/>
            </a:pPr>
            <a:r>
              <a:rPr lang="es-CO" sz="4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Gestión</a:t>
            </a:r>
            <a:endParaRPr/>
          </a:p>
        </p:txBody>
      </p:sp>
      <p:pic>
        <p:nvPicPr>
          <p:cNvPr id="2066" name="Google Shape;2066;p105" descr="icono de bolsa de dinero, ilustración de dibujos animados plano simple  5187615 Vector en Vecteez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6591" y="1420702"/>
            <a:ext cx="1379470" cy="137947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67" name="Google Shape;2067;p105"/>
          <p:cNvGraphicFramePr/>
          <p:nvPr/>
        </p:nvGraphicFramePr>
        <p:xfrm>
          <a:off x="1330670" y="3229310"/>
          <a:ext cx="4354700" cy="1914400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1487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7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8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Grupo de interés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 sz="1800" b="0" i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Participantes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 sz="1800" b="0" i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Gobierno Nacional </a:t>
                      </a:r>
                      <a:endParaRPr sz="1800" b="0" i="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Minambiente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Minagricultura 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ADR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Minhacienda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DNP (Pactos Territoriales)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DIAN (posibilidad deducciones)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Finagro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SENA </a:t>
                      </a:r>
                      <a:endParaRPr/>
                    </a:p>
                  </a:txBody>
                  <a:tcPr marL="42800" marR="42800" marT="21400" marB="214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068" name="Google Shape;2068;p105"/>
          <p:cNvGraphicFramePr/>
          <p:nvPr/>
        </p:nvGraphicFramePr>
        <p:xfrm>
          <a:off x="1284540" y="5087025"/>
          <a:ext cx="4354700" cy="1690285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1698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6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Grupo de interés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Participantes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89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Academia 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8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CTI-Información 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8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Investigación </a:t>
                      </a:r>
                      <a:endParaRPr/>
                    </a:p>
                    <a:p>
                      <a:pPr marL="0" marR="0" lvl="0" indent="0" algn="ctr" rtl="0">
                        <a:lnSpc>
                          <a:spcPct val="812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Aportes </a:t>
                      </a:r>
                      <a:endParaRPr sz="1200" b="0" i="0"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Universidades NdS: Francisco de Paula Santander, UIS, U Pamplona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Instituto Superior de Educación Rural – ISER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Agrosavia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ICA </a:t>
                      </a:r>
                      <a:endParaRPr/>
                    </a:p>
                  </a:txBody>
                  <a:tcPr marL="42800" marR="42800" marT="21400" marB="214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069" name="Google Shape;2069;p105"/>
          <p:cNvGraphicFramePr/>
          <p:nvPr/>
        </p:nvGraphicFramePr>
        <p:xfrm>
          <a:off x="6778095" y="1325455"/>
          <a:ext cx="5015325" cy="1468230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2138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6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8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Grupo de interés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Participantes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1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Gobierno Regional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RAP Gran Santander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Gobernación NdS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27 Municipios (Cúcuta)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Corponor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MADS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MADR </a:t>
                      </a:r>
                      <a:endParaRPr/>
                    </a:p>
                  </a:txBody>
                  <a:tcPr marL="42800" marR="42800" marT="21400" marB="214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070" name="Google Shape;2070;p105"/>
          <p:cNvGraphicFramePr/>
          <p:nvPr/>
        </p:nvGraphicFramePr>
        <p:xfrm>
          <a:off x="6778095" y="2730136"/>
          <a:ext cx="5015325" cy="2199750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198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1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8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Grupo de interés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Participantes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75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Acueductos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EIS Cúcuta (dueño acueducto)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Aguas Kpital (concesionario Cúcuta)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Acueducto Villa del Rosario - AQUALIA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Acueducto Los Patios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Acueducto San Cayetano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Acueducto del Zulia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Acueducto Ocaña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Empopamplona  </a:t>
                      </a:r>
                      <a:endParaRPr/>
                    </a:p>
                  </a:txBody>
                  <a:tcPr marL="42800" marR="42800" marT="21400" marB="214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071" name="Google Shape;2071;p105"/>
          <p:cNvGraphicFramePr/>
          <p:nvPr/>
        </p:nvGraphicFramePr>
        <p:xfrm>
          <a:off x="6778095" y="4625094"/>
          <a:ext cx="5076425" cy="2382630"/>
        </p:xfrm>
        <a:graphic>
          <a:graphicData uri="http://schemas.openxmlformats.org/drawingml/2006/table">
            <a:tbl>
              <a:tblPr>
                <a:noFill/>
                <a:tableStyleId>{3649F45F-FF5B-4141-ABCA-7FB4EED242A0}</a:tableStyleId>
              </a:tblPr>
              <a:tblGrid>
                <a:gridCol w="1941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81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Grupo de interés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1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Participantes</a:t>
                      </a: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AED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0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Verdana"/>
                        <a:buNone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Gremios </a:t>
                      </a:r>
                      <a:endParaRPr/>
                    </a:p>
                  </a:txBody>
                  <a:tcPr marL="42800" marR="42800" marT="21400" marB="21400" anchor="ctr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AsoZulia - ADR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Termotasajero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Electrificadora de NdS (CENS) 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Cámaras de Comercio: Cúcuta, Pamplona y Ocaña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Induarcillas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Asocarbonor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Centros comerciales (grandes superficies)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Banco Agrario </a:t>
                      </a:r>
                      <a:endParaRPr/>
                    </a:p>
                    <a:p>
                      <a:pPr marL="0" marR="0" lvl="0" indent="-762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Helvetica Neue"/>
                        <a:buAutoNum type="arabicPeriod"/>
                      </a:pPr>
                      <a:r>
                        <a:rPr lang="es-CO" sz="1200" b="0" i="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Comisiones de Competividad </a:t>
                      </a:r>
                      <a:endParaRPr/>
                    </a:p>
                  </a:txBody>
                  <a:tcPr marL="42800" marR="42800" marT="21400" marB="21400">
                    <a:lnL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72" name="Google Shape;2072;p105"/>
          <p:cNvSpPr/>
          <p:nvPr/>
        </p:nvSpPr>
        <p:spPr>
          <a:xfrm>
            <a:off x="442762" y="3425282"/>
            <a:ext cx="735493" cy="746194"/>
          </a:xfrm>
          <a:prstGeom prst="ellipse">
            <a:avLst/>
          </a:prstGeom>
          <a:solidFill>
            <a:srgbClr val="21A72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 sz="36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73" name="Google Shape;2073;p105"/>
          <p:cNvSpPr/>
          <p:nvPr/>
        </p:nvSpPr>
        <p:spPr>
          <a:xfrm>
            <a:off x="5745516" y="5087025"/>
            <a:ext cx="764386" cy="746194"/>
          </a:xfrm>
          <a:prstGeom prst="ellipse">
            <a:avLst/>
          </a:prstGeom>
          <a:solidFill>
            <a:srgbClr val="21A72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5</a:t>
            </a:r>
            <a:endParaRPr sz="36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74" name="Google Shape;2074;p105"/>
          <p:cNvSpPr/>
          <p:nvPr/>
        </p:nvSpPr>
        <p:spPr>
          <a:xfrm>
            <a:off x="442762" y="5150753"/>
            <a:ext cx="735493" cy="746194"/>
          </a:xfrm>
          <a:prstGeom prst="ellipse">
            <a:avLst/>
          </a:prstGeom>
          <a:solidFill>
            <a:srgbClr val="21A72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sz="36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75" name="Google Shape;2075;p105"/>
          <p:cNvSpPr/>
          <p:nvPr/>
        </p:nvSpPr>
        <p:spPr>
          <a:xfrm>
            <a:off x="5720494" y="1763539"/>
            <a:ext cx="764386" cy="746194"/>
          </a:xfrm>
          <a:prstGeom prst="ellipse">
            <a:avLst/>
          </a:prstGeom>
          <a:solidFill>
            <a:srgbClr val="21A72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 sz="36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76" name="Google Shape;2076;p105"/>
          <p:cNvSpPr/>
          <p:nvPr/>
        </p:nvSpPr>
        <p:spPr>
          <a:xfrm>
            <a:off x="5745516" y="3425282"/>
            <a:ext cx="764386" cy="746194"/>
          </a:xfrm>
          <a:prstGeom prst="ellipse">
            <a:avLst/>
          </a:prstGeom>
          <a:solidFill>
            <a:srgbClr val="21A72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4</a:t>
            </a:r>
            <a:endParaRPr sz="36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142392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Google Shape;2082;p106"/>
          <p:cNvSpPr/>
          <p:nvPr/>
        </p:nvSpPr>
        <p:spPr>
          <a:xfrm>
            <a:off x="1" y="43935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83" name="Google Shape;2083;p106"/>
          <p:cNvSpPr/>
          <p:nvPr/>
        </p:nvSpPr>
        <p:spPr>
          <a:xfrm>
            <a:off x="336587" y="855990"/>
            <a:ext cx="11259668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800080" marR="0" lvl="1" indent="-21589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084" name="Google Shape;2084;p106"/>
          <p:cNvSpPr txBox="1">
            <a:spLocks noGrp="1"/>
          </p:cNvSpPr>
          <p:nvPr>
            <p:ph type="title"/>
          </p:nvPr>
        </p:nvSpPr>
        <p:spPr>
          <a:xfrm>
            <a:off x="5431231" y="228601"/>
            <a:ext cx="6424180" cy="4472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A4C86C"/>
                </a:solidFill>
              </a:rPr>
              <a:t>Balancear Oferta y Demanda</a:t>
            </a:r>
            <a:endParaRPr/>
          </a:p>
        </p:txBody>
      </p:sp>
      <p:sp>
        <p:nvSpPr>
          <p:cNvPr id="2086" name="Google Shape;2086;p106"/>
          <p:cNvSpPr txBox="1"/>
          <p:nvPr/>
        </p:nvSpPr>
        <p:spPr>
          <a:xfrm>
            <a:off x="336587" y="182434"/>
            <a:ext cx="609447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2400"/>
              <a:buFont typeface="Verdana"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>
                <a:ln>
                  <a:noFill/>
                </a:ln>
                <a:solidFill>
                  <a:srgbClr val="A4C86C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Modelo de Financiación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21A536B-30C2-A8AB-33B5-4854AD45B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94" y="717711"/>
            <a:ext cx="12200293" cy="612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43040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2" name="Google Shape;2102;p1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92000" cy="7546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3" name="Google Shape;2103;p1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4" name="Google Shape;2104;p108"/>
          <p:cNvSpPr txBox="1"/>
          <p:nvPr/>
        </p:nvSpPr>
        <p:spPr>
          <a:xfrm>
            <a:off x="2687531" y="5437030"/>
            <a:ext cx="609713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Instancia de Coordinación</a:t>
            </a:r>
            <a:endParaRPr sz="11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05" name="Google Shape;2105;p108"/>
          <p:cNvSpPr txBox="1"/>
          <p:nvPr/>
        </p:nvSpPr>
        <p:spPr>
          <a:xfrm>
            <a:off x="2483318" y="482599"/>
            <a:ext cx="4427621" cy="29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Medium"/>
              <a:buNone/>
            </a:pP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Ineludible </a:t>
            </a: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5</a:t>
            </a:r>
            <a:endParaRPr/>
          </a:p>
        </p:txBody>
      </p:sp>
      <p:pic>
        <p:nvPicPr>
          <p:cNvPr id="2106" name="Google Shape;2106;p10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38465" y="420534"/>
            <a:ext cx="1867848" cy="1295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2" name="Google Shape;2112;p109"/>
          <p:cNvSpPr txBox="1"/>
          <p:nvPr/>
        </p:nvSpPr>
        <p:spPr>
          <a:xfrm>
            <a:off x="2804292" y="43426"/>
            <a:ext cx="702911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rgbClr val="96BE53"/>
                </a:solidFill>
                <a:latin typeface="Verdana"/>
                <a:ea typeface="Verdana"/>
                <a:cs typeface="Verdana"/>
                <a:sym typeface="Verdana"/>
              </a:rPr>
              <a:t>Instancia de Coordinación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rgbClr val="96BE53"/>
                </a:solidFill>
                <a:latin typeface="Verdana"/>
                <a:ea typeface="Verdana"/>
                <a:cs typeface="Verdana"/>
                <a:sym typeface="Verdana"/>
              </a:rPr>
              <a:t>Tema de diálogo #5</a:t>
            </a:r>
            <a:endParaRPr/>
          </a:p>
        </p:txBody>
      </p:sp>
      <p:grpSp>
        <p:nvGrpSpPr>
          <p:cNvPr id="2113" name="Google Shape;2113;p109"/>
          <p:cNvGrpSpPr/>
          <p:nvPr/>
        </p:nvGrpSpPr>
        <p:grpSpPr>
          <a:xfrm>
            <a:off x="3421087" y="1624943"/>
            <a:ext cx="4113496" cy="3950919"/>
            <a:chOff x="3910119" y="1766421"/>
            <a:chExt cx="4113496" cy="3950919"/>
          </a:xfrm>
        </p:grpSpPr>
        <p:pic>
          <p:nvPicPr>
            <p:cNvPr id="2114" name="Google Shape;2114;p109" descr="dona-01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3993225" y="1766421"/>
              <a:ext cx="3912990" cy="39509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15" name="Google Shape;2115;p109"/>
            <p:cNvSpPr txBox="1"/>
            <p:nvPr/>
          </p:nvSpPr>
          <p:spPr>
            <a:xfrm>
              <a:off x="3910119" y="3125261"/>
              <a:ext cx="1524175" cy="4862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Comités Locales</a:t>
              </a:r>
              <a:endParaRPr/>
            </a:p>
          </p:txBody>
        </p:sp>
        <p:sp>
          <p:nvSpPr>
            <p:cNvPr id="2116" name="Google Shape;2116;p109"/>
            <p:cNvSpPr txBox="1"/>
            <p:nvPr/>
          </p:nvSpPr>
          <p:spPr>
            <a:xfrm>
              <a:off x="6381148" y="2846948"/>
              <a:ext cx="1642467" cy="4862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Comité Regional</a:t>
              </a:r>
              <a:endParaRPr/>
            </a:p>
          </p:txBody>
        </p:sp>
        <p:sp>
          <p:nvSpPr>
            <p:cNvPr id="2117" name="Google Shape;2117;p109"/>
            <p:cNvSpPr txBox="1"/>
            <p:nvPr/>
          </p:nvSpPr>
          <p:spPr>
            <a:xfrm>
              <a:off x="4624348" y="4646311"/>
              <a:ext cx="2650744" cy="4862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6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Comités Departamentales</a:t>
              </a:r>
              <a:endParaRPr/>
            </a:p>
          </p:txBody>
        </p:sp>
      </p:grpSp>
      <p:pic>
        <p:nvPicPr>
          <p:cNvPr id="2118" name="Google Shape;2118;p109" descr="Mensajes de reflexión para el trabajo en equip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74036" y="2911046"/>
            <a:ext cx="1373304" cy="1347822"/>
          </a:xfrm>
          <a:prstGeom prst="rect">
            <a:avLst/>
          </a:prstGeom>
          <a:noFill/>
          <a:ln>
            <a:noFill/>
          </a:ln>
        </p:spPr>
      </p:pic>
      <p:sp>
        <p:nvSpPr>
          <p:cNvPr id="2119" name="Google Shape;2119;p109"/>
          <p:cNvSpPr txBox="1"/>
          <p:nvPr/>
        </p:nvSpPr>
        <p:spPr>
          <a:xfrm>
            <a:off x="176612" y="1253040"/>
            <a:ext cx="299130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rgbClr val="C55A11"/>
                </a:solidFill>
                <a:latin typeface="Verdana"/>
                <a:ea typeface="Verdana"/>
                <a:cs typeface="Verdana"/>
                <a:sym typeface="Verdana"/>
              </a:rPr>
              <a:t>Integrantes:</a:t>
            </a:r>
            <a:endParaRPr/>
          </a:p>
        </p:txBody>
      </p:sp>
      <p:sp>
        <p:nvSpPr>
          <p:cNvPr id="2120" name="Google Shape;2120;p109"/>
          <p:cNvSpPr txBox="1"/>
          <p:nvPr/>
        </p:nvSpPr>
        <p:spPr>
          <a:xfrm>
            <a:off x="406953" y="2274791"/>
            <a:ext cx="232890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rgbClr val="C55A11"/>
                </a:solidFill>
                <a:latin typeface="Verdana"/>
                <a:ea typeface="Verdana"/>
                <a:cs typeface="Verdana"/>
                <a:sym typeface="Verdana"/>
              </a:rPr>
              <a:t>40 comités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1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(1 por municipio)</a:t>
            </a:r>
            <a:endParaRPr/>
          </a:p>
        </p:txBody>
      </p:sp>
      <p:sp>
        <p:nvSpPr>
          <p:cNvPr id="2121" name="Google Shape;2121;p109"/>
          <p:cNvSpPr txBox="1"/>
          <p:nvPr/>
        </p:nvSpPr>
        <p:spPr>
          <a:xfrm>
            <a:off x="4710510" y="5565532"/>
            <a:ext cx="2160168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rgbClr val="C55A11"/>
                </a:solidFill>
                <a:latin typeface="Verdana"/>
                <a:ea typeface="Verdana"/>
                <a:cs typeface="Verdana"/>
                <a:sym typeface="Verdana"/>
              </a:rPr>
              <a:t>2 comités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1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(1 por Departamento)</a:t>
            </a:r>
            <a:endParaRPr/>
          </a:p>
        </p:txBody>
      </p:sp>
      <p:sp>
        <p:nvSpPr>
          <p:cNvPr id="2122" name="Google Shape;2122;p109"/>
          <p:cNvSpPr txBox="1"/>
          <p:nvPr/>
        </p:nvSpPr>
        <p:spPr>
          <a:xfrm>
            <a:off x="6744153" y="1541739"/>
            <a:ext cx="131635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rgbClr val="C55A11"/>
                </a:solidFill>
                <a:latin typeface="Verdana"/>
                <a:ea typeface="Verdana"/>
                <a:cs typeface="Verdana"/>
                <a:sym typeface="Verdana"/>
              </a:rPr>
              <a:t>1 comité</a:t>
            </a:r>
            <a:endParaRPr/>
          </a:p>
        </p:txBody>
      </p:sp>
      <p:sp>
        <p:nvSpPr>
          <p:cNvPr id="2123" name="Google Shape;2123;p109"/>
          <p:cNvSpPr/>
          <p:nvPr/>
        </p:nvSpPr>
        <p:spPr>
          <a:xfrm>
            <a:off x="176609" y="3166237"/>
            <a:ext cx="3000513" cy="177069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Alcaldía municipal (Preside)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(1) JAC (Secretaría técnica)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(1) JAV – propietario de predios – Universidad – Sector Productivo.</a:t>
            </a: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24" name="Google Shape;2124;p109"/>
          <p:cNvSpPr/>
          <p:nvPr/>
        </p:nvSpPr>
        <p:spPr>
          <a:xfrm>
            <a:off x="7866818" y="4412174"/>
            <a:ext cx="4160838" cy="132802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Director CAR(Preside)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Gobernación (Secretaría técnica)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(1) Alcalde de capital y municipio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(2) Sector productivo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(1): ONG  - JAC – JAV - Gestor de páramo – propietarios - Universidad.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25" name="Google Shape;2125;p109"/>
          <p:cNvSpPr/>
          <p:nvPr/>
        </p:nvSpPr>
        <p:spPr>
          <a:xfrm>
            <a:off x="8439127" y="957436"/>
            <a:ext cx="3573920" cy="224742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MinAmbiente (Preside)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CAR (Secretaría técnica)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Representante de Comités Departamentales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MinAgricutura - MinMinas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MinTrabajo – MinComercio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MinVivienda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ANT – ANM - IAVH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s-CO" sz="1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Universidad.</a:t>
            </a: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126" name="Google Shape;2126;p109"/>
          <p:cNvCxnSpPr/>
          <p:nvPr/>
        </p:nvCxnSpPr>
        <p:spPr>
          <a:xfrm>
            <a:off x="2651777" y="2491842"/>
            <a:ext cx="852417" cy="336846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127" name="Google Shape;2127;p109"/>
          <p:cNvCxnSpPr/>
          <p:nvPr/>
        </p:nvCxnSpPr>
        <p:spPr>
          <a:xfrm>
            <a:off x="7975466" y="1957238"/>
            <a:ext cx="303917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128" name="Google Shape;2128;p109"/>
          <p:cNvCxnSpPr/>
          <p:nvPr/>
        </p:nvCxnSpPr>
        <p:spPr>
          <a:xfrm rot="10800000" flipH="1">
            <a:off x="6580752" y="4909328"/>
            <a:ext cx="1042102" cy="607684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3" name="Google Shape;2133;p110"/>
          <p:cNvSpPr txBox="1"/>
          <p:nvPr/>
        </p:nvSpPr>
        <p:spPr>
          <a:xfrm>
            <a:off x="224649" y="1739169"/>
            <a:ext cx="38114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u="none">
                <a:solidFill>
                  <a:srgbClr val="C55A11"/>
                </a:solidFill>
                <a:latin typeface="Verdana"/>
                <a:ea typeface="Verdana"/>
                <a:cs typeface="Verdana"/>
                <a:sym typeface="Verdana"/>
              </a:rPr>
              <a:t>Comités  locales</a:t>
            </a:r>
            <a:endParaRPr sz="1800" u="none">
              <a:solidFill>
                <a:srgbClr val="C55A1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34" name="Google Shape;2134;p110"/>
          <p:cNvSpPr txBox="1"/>
          <p:nvPr/>
        </p:nvSpPr>
        <p:spPr>
          <a:xfrm>
            <a:off x="289400" y="3903377"/>
            <a:ext cx="3817519" cy="212365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Acuerdos para facilitar la articulación comunitaria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e institucional en proyectos, control, inspección y vigilancia. 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Propuesta de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proyectos, programas e iniciativas en desarrollo del PMA.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Gestión de recursos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en articulación con el modelo financiero. 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Establecer su reglamento operativo,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protocolos y metodologías de participación.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Designar representante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al Comité Departamental.</a:t>
            </a:r>
            <a:endParaRPr/>
          </a:p>
        </p:txBody>
      </p:sp>
      <p:sp>
        <p:nvSpPr>
          <p:cNvPr id="2135" name="Google Shape;2135;p110"/>
          <p:cNvSpPr/>
          <p:nvPr/>
        </p:nvSpPr>
        <p:spPr>
          <a:xfrm>
            <a:off x="261416" y="2237184"/>
            <a:ext cx="3845502" cy="715089"/>
          </a:xfrm>
          <a:prstGeom prst="roundRect">
            <a:avLst>
              <a:gd name="adj" fmla="val 16667"/>
            </a:avLst>
          </a:prstGeom>
          <a:solidFill>
            <a:srgbClr val="E1EFD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Proponen, planean e implementan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acciones  para la gestión integral del páramo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en cada municipio. 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36" name="Google Shape;2136;p110"/>
          <p:cNvSpPr txBox="1"/>
          <p:nvPr/>
        </p:nvSpPr>
        <p:spPr>
          <a:xfrm>
            <a:off x="3589022" y="3361376"/>
            <a:ext cx="499525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¿Qué gestionan los comités?</a:t>
            </a:r>
            <a:endParaRPr sz="2000" b="1">
              <a:solidFill>
                <a:schemeClr val="accent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37" name="Google Shape;2137;p110"/>
          <p:cNvSpPr txBox="1"/>
          <p:nvPr/>
        </p:nvSpPr>
        <p:spPr>
          <a:xfrm>
            <a:off x="0" y="1088526"/>
            <a:ext cx="1219199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¿Qué deciden los comités?</a:t>
            </a:r>
            <a:endParaRPr sz="2800" b="1">
              <a:solidFill>
                <a:schemeClr val="accent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38" name="Google Shape;2138;p110"/>
          <p:cNvSpPr txBox="1"/>
          <p:nvPr/>
        </p:nvSpPr>
        <p:spPr>
          <a:xfrm>
            <a:off x="4437700" y="1733476"/>
            <a:ext cx="385156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u="none">
                <a:solidFill>
                  <a:srgbClr val="C55A11"/>
                </a:solidFill>
                <a:latin typeface="Verdana"/>
                <a:ea typeface="Verdana"/>
                <a:cs typeface="Verdana"/>
                <a:sym typeface="Verdana"/>
              </a:rPr>
              <a:t>Comités  departamentales</a:t>
            </a:r>
            <a:endParaRPr sz="1800" u="none">
              <a:solidFill>
                <a:srgbClr val="C55A1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39" name="Google Shape;2139;p110"/>
          <p:cNvSpPr/>
          <p:nvPr/>
        </p:nvSpPr>
        <p:spPr>
          <a:xfrm>
            <a:off x="4482390" y="2211348"/>
            <a:ext cx="3644690" cy="715089"/>
          </a:xfrm>
          <a:prstGeom prst="roundRect">
            <a:avLst>
              <a:gd name="adj" fmla="val 16667"/>
            </a:avLst>
          </a:prstGeom>
          <a:solidFill>
            <a:srgbClr val="E1EFD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Gestionan e implementan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acciones  para la gestión integral del páramo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en cada departamento.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40" name="Google Shape;2140;p110"/>
          <p:cNvSpPr txBox="1"/>
          <p:nvPr/>
        </p:nvSpPr>
        <p:spPr>
          <a:xfrm>
            <a:off x="4440393" y="3903377"/>
            <a:ext cx="3644690" cy="230832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Consolidar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propuestas con insumos de los municipios.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Estrategias de gestión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para solución de problemáticas socioambientales.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Gestión de recursos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para ejecutar el PM.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Incorporación de acciones y recursos en los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planes operativos anuales departamentales.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Coordinación regional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 el nivel nacional.</a:t>
            </a:r>
            <a:endParaRPr/>
          </a:p>
          <a:p>
            <a:pPr marL="285764" marR="0" lvl="0" indent="-2095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41" name="Google Shape;2141;p110"/>
          <p:cNvSpPr/>
          <p:nvPr/>
        </p:nvSpPr>
        <p:spPr>
          <a:xfrm>
            <a:off x="8454468" y="1728569"/>
            <a:ext cx="340821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rgbClr val="C55A11"/>
                </a:solidFill>
                <a:latin typeface="Verdana"/>
                <a:ea typeface="Verdana"/>
                <a:cs typeface="Verdana"/>
                <a:sym typeface="Verdana"/>
              </a:rPr>
              <a:t>Comité regional</a:t>
            </a:r>
            <a:r>
              <a:rPr lang="es-CO" sz="1800">
                <a:solidFill>
                  <a:srgbClr val="C55A1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800">
              <a:solidFill>
                <a:srgbClr val="C55A1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42" name="Google Shape;2142;p110"/>
          <p:cNvSpPr/>
          <p:nvPr/>
        </p:nvSpPr>
        <p:spPr>
          <a:xfrm>
            <a:off x="8502552" y="2237184"/>
            <a:ext cx="3405854" cy="715089"/>
          </a:xfrm>
          <a:prstGeom prst="roundRect">
            <a:avLst>
              <a:gd name="adj" fmla="val 16667"/>
            </a:avLst>
          </a:prstGeom>
          <a:solidFill>
            <a:srgbClr val="E1EFD8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Aprueba y coordina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implementación del PMA y agenda temática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de todo el páramo.</a:t>
            </a:r>
            <a:endParaRPr/>
          </a:p>
        </p:txBody>
      </p:sp>
      <p:sp>
        <p:nvSpPr>
          <p:cNvPr id="2143" name="Google Shape;2143;p110"/>
          <p:cNvSpPr txBox="1"/>
          <p:nvPr/>
        </p:nvSpPr>
        <p:spPr>
          <a:xfrm>
            <a:off x="8458552" y="3903377"/>
            <a:ext cx="3400050" cy="230832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Establecer Plan de Acción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del Páramo.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Definir los </a:t>
            </a: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mecanismos de financiación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  la agenda temática  y PM.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Identificar necesidades y </a:t>
            </a: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proponer  nuevas políticas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para la gestión integral del páramo.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Formular acuerdos y propuestas de </a:t>
            </a: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nuevas normas. </a:t>
            </a:r>
            <a:endParaRPr/>
          </a:p>
          <a:p>
            <a:pPr marL="285764" marR="0" lvl="0" indent="-28576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Coordinar a nivel regional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 entidades del orden nacional.</a:t>
            </a:r>
            <a:endParaRPr/>
          </a:p>
        </p:txBody>
      </p:sp>
      <p:sp>
        <p:nvSpPr>
          <p:cNvPr id="2144" name="Google Shape;2144;p110"/>
          <p:cNvSpPr txBox="1"/>
          <p:nvPr/>
        </p:nvSpPr>
        <p:spPr>
          <a:xfrm>
            <a:off x="2804292" y="43426"/>
            <a:ext cx="702911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rgbClr val="96BE53"/>
                </a:solidFill>
                <a:latin typeface="Verdana"/>
                <a:ea typeface="Verdana"/>
                <a:cs typeface="Verdana"/>
                <a:sym typeface="Verdana"/>
              </a:rPr>
              <a:t>Instancia de Coordinación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rgbClr val="96BE53"/>
                </a:solidFill>
                <a:latin typeface="Verdana"/>
                <a:ea typeface="Verdana"/>
                <a:cs typeface="Verdana"/>
                <a:sym typeface="Verdana"/>
              </a:rPr>
              <a:t>Tema de diálogo #5</a:t>
            </a:r>
            <a:endParaRPr/>
          </a:p>
        </p:txBody>
      </p:sp>
      <p:sp>
        <p:nvSpPr>
          <p:cNvPr id="2145" name="Google Shape;2145;p110"/>
          <p:cNvSpPr/>
          <p:nvPr/>
        </p:nvSpPr>
        <p:spPr>
          <a:xfrm>
            <a:off x="175945" y="1702740"/>
            <a:ext cx="11856035" cy="1566566"/>
          </a:xfrm>
          <a:prstGeom prst="roundRect">
            <a:avLst>
              <a:gd name="adj" fmla="val 12271"/>
            </a:avLst>
          </a:prstGeom>
          <a:noFill/>
          <a:ln w="12700" cap="flat" cmpd="sng">
            <a:solidFill>
              <a:schemeClr val="accent6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6" name="Google Shape;2166;p1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57012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7" name="Google Shape;2167;p1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20" y="1"/>
            <a:ext cx="1257011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8" name="Google Shape;2168;p113"/>
          <p:cNvSpPr txBox="1"/>
          <p:nvPr/>
        </p:nvSpPr>
        <p:spPr>
          <a:xfrm>
            <a:off x="2382238" y="5688979"/>
            <a:ext cx="780140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</a:pPr>
            <a:r>
              <a:rPr lang="es-CO" sz="32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Sistema de Fiscalización</a:t>
            </a:r>
            <a:endParaRPr sz="105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69" name="Google Shape;2169;p113"/>
          <p:cNvSpPr txBox="1"/>
          <p:nvPr/>
        </p:nvSpPr>
        <p:spPr>
          <a:xfrm>
            <a:off x="2541069" y="734329"/>
            <a:ext cx="4589889" cy="29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Medium"/>
              <a:buNone/>
            </a:pPr>
            <a:br>
              <a:rPr lang="es-CO" sz="4000" b="0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lang="es-CO" sz="4000" b="0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Ineludible </a:t>
            </a: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/>
          </a:p>
        </p:txBody>
      </p:sp>
      <p:pic>
        <p:nvPicPr>
          <p:cNvPr id="2170" name="Google Shape;2170;p1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38465" y="420534"/>
            <a:ext cx="1867848" cy="1295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6" name="Google Shape;2176;p114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77" name="Google Shape;2177;p114"/>
          <p:cNvSpPr/>
          <p:nvPr/>
        </p:nvSpPr>
        <p:spPr>
          <a:xfrm>
            <a:off x="-1" y="-154534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78" name="Google Shape;2178;p114"/>
          <p:cNvSpPr/>
          <p:nvPr/>
        </p:nvSpPr>
        <p:spPr>
          <a:xfrm>
            <a:off x="0" y="0"/>
            <a:ext cx="5143500" cy="6858000"/>
          </a:xfrm>
          <a:prstGeom prst="rect">
            <a:avLst/>
          </a:prstGeom>
          <a:solidFill>
            <a:srgbClr val="F9FBE7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179" name="Google Shape;2179;p1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41491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80" name="Google Shape;2180;p114"/>
          <p:cNvSpPr/>
          <p:nvPr/>
        </p:nvSpPr>
        <p:spPr>
          <a:xfrm>
            <a:off x="5329990" y="70359"/>
            <a:ext cx="2095805" cy="381305"/>
          </a:xfrm>
          <a:prstGeom prst="roundRect">
            <a:avLst>
              <a:gd name="adj" fmla="val 239808"/>
            </a:avLst>
          </a:prstGeom>
          <a:solidFill>
            <a:srgbClr val="E3F2FD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181" name="Google Shape;2181;p114" descr="preencoded.png"/>
          <p:cNvPicPr preferRelativeResize="0"/>
          <p:nvPr/>
        </p:nvPicPr>
        <p:blipFill rotWithShape="1">
          <a:blip r:embed="rId4">
            <a:alphaModFix/>
          </a:blip>
          <a:srcRect t="-384" b="-384"/>
          <a:stretch/>
        </p:blipFill>
        <p:spPr>
          <a:xfrm>
            <a:off x="5714999" y="2376603"/>
            <a:ext cx="952805" cy="57607"/>
          </a:xfrm>
          <a:prstGeom prst="rect">
            <a:avLst/>
          </a:prstGeom>
          <a:noFill/>
          <a:ln>
            <a:noFill/>
          </a:ln>
        </p:spPr>
      </p:pic>
      <p:sp>
        <p:nvSpPr>
          <p:cNvPr id="2182" name="Google Shape;2182;p114"/>
          <p:cNvSpPr txBox="1"/>
          <p:nvPr/>
        </p:nvSpPr>
        <p:spPr>
          <a:xfrm>
            <a:off x="5329989" y="124410"/>
            <a:ext cx="2179930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565C0"/>
              </a:buClr>
              <a:buSzPts val="1300"/>
              <a:buFont typeface="Verdana"/>
              <a:buNone/>
            </a:pPr>
            <a:r>
              <a:rPr lang="es-CO" sz="1300" b="1">
                <a:solidFill>
                  <a:srgbClr val="1565C0"/>
                </a:solidFill>
                <a:latin typeface="Verdana"/>
                <a:ea typeface="Verdana"/>
                <a:cs typeface="Verdana"/>
                <a:sym typeface="Verdana"/>
              </a:rPr>
              <a:t>MANDATO LEGAL</a:t>
            </a:r>
            <a:endParaRPr sz="13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83" name="Google Shape;2183;p114"/>
          <p:cNvSpPr txBox="1"/>
          <p:nvPr/>
        </p:nvSpPr>
        <p:spPr>
          <a:xfrm>
            <a:off x="5467614" y="864110"/>
            <a:ext cx="5466685" cy="1050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200"/>
              <a:buFont typeface="Verdana"/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¿Por qué existe este Sistema de Fiscalización?</a:t>
            </a:r>
            <a:endParaRPr sz="32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84" name="Google Shape;2184;p114"/>
          <p:cNvSpPr txBox="1"/>
          <p:nvPr/>
        </p:nvSpPr>
        <p:spPr>
          <a:xfrm>
            <a:off x="5664704" y="2717648"/>
            <a:ext cx="6005779" cy="857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✓</a:t>
            </a: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Porque la </a:t>
            </a:r>
            <a:r>
              <a:rPr lang="es-CO" sz="1800" b="1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Corte Constitucional (Sentencia T-361/17)</a:t>
            </a: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ordenó proteger el páramo.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85" name="Google Shape;2185;p114"/>
          <p:cNvSpPr txBox="1"/>
          <p:nvPr/>
        </p:nvSpPr>
        <p:spPr>
          <a:xfrm>
            <a:off x="5664707" y="3870606"/>
            <a:ext cx="6005779" cy="857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1800"/>
              <a:buFont typeface="Verdana"/>
              <a:buNone/>
            </a:pPr>
            <a:r>
              <a:rPr lang="es-CO" sz="18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✓</a:t>
            </a: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Para </a:t>
            </a:r>
            <a:r>
              <a:rPr lang="es-CO" sz="1800" b="1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cuidar el agua</a:t>
            </a: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y la vida de nuestras veredas. 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86" name="Google Shape;2186;p114"/>
          <p:cNvSpPr txBox="1"/>
          <p:nvPr/>
        </p:nvSpPr>
        <p:spPr>
          <a:xfrm>
            <a:off x="5664706" y="4895698"/>
            <a:ext cx="6005779" cy="857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1800"/>
              <a:buFont typeface="Verdana"/>
              <a:buNone/>
            </a:pPr>
            <a:r>
              <a:rPr lang="es-CO" sz="18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✓</a:t>
            </a: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Para frenar actividades prohibidas, como la </a:t>
            </a:r>
            <a:r>
              <a:rPr lang="es-CO" sz="1800" b="1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minería ilegal</a:t>
            </a: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87" name="Google Shape;2187;p114"/>
          <p:cNvSpPr txBox="1"/>
          <p:nvPr/>
        </p:nvSpPr>
        <p:spPr>
          <a:xfrm>
            <a:off x="5664705" y="5857646"/>
            <a:ext cx="6005779" cy="857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1800"/>
              <a:buFont typeface="Verdana"/>
              <a:buNone/>
            </a:pPr>
            <a:r>
              <a:rPr lang="es-CO" sz="18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✓</a:t>
            </a: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Para que la comunidad </a:t>
            </a:r>
            <a:r>
              <a:rPr lang="es-CO" sz="1800" b="1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participe y sea escuchada</a:t>
            </a: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3" name="Google Shape;2193;p115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94" name="Google Shape;2194;p115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195" name="Google Shape;2195;p115" descr="preencoded.png"/>
          <p:cNvPicPr preferRelativeResize="0"/>
          <p:nvPr/>
        </p:nvPicPr>
        <p:blipFill rotWithShape="1">
          <a:blip r:embed="rId3">
            <a:alphaModFix/>
          </a:blip>
          <a:srcRect l="-79" r="-79"/>
          <a:stretch/>
        </p:blipFill>
        <p:spPr>
          <a:xfrm>
            <a:off x="0" y="0"/>
            <a:ext cx="12191695" cy="142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6" name="Google Shape;2196;p115" descr="preencoded.png"/>
          <p:cNvPicPr preferRelativeResize="0"/>
          <p:nvPr/>
        </p:nvPicPr>
        <p:blipFill rotWithShape="1">
          <a:blip r:embed="rId4">
            <a:alphaModFix/>
          </a:blip>
          <a:srcRect l="-5" r="-5"/>
          <a:stretch/>
        </p:blipFill>
        <p:spPr>
          <a:xfrm>
            <a:off x="0" y="142646"/>
            <a:ext cx="12191695" cy="2476195"/>
          </a:xfrm>
          <a:prstGeom prst="rect">
            <a:avLst/>
          </a:prstGeom>
          <a:noFill/>
          <a:ln>
            <a:noFill/>
          </a:ln>
        </p:spPr>
      </p:pic>
      <p:sp>
        <p:nvSpPr>
          <p:cNvPr id="2197" name="Google Shape;2197;p115"/>
          <p:cNvSpPr/>
          <p:nvPr/>
        </p:nvSpPr>
        <p:spPr>
          <a:xfrm>
            <a:off x="952805" y="3429000"/>
            <a:ext cx="4990795" cy="3086100"/>
          </a:xfrm>
          <a:prstGeom prst="roundRect">
            <a:avLst>
              <a:gd name="adj" fmla="val 3658"/>
            </a:avLst>
          </a:prstGeom>
          <a:solidFill>
            <a:srgbClr val="F1F8E9"/>
          </a:solidFill>
          <a:ln w="25400" cap="flat" cmpd="sng">
            <a:solidFill>
              <a:srgbClr val="8BC34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98" name="Google Shape;2198;p115"/>
          <p:cNvSpPr/>
          <p:nvPr/>
        </p:nvSpPr>
        <p:spPr>
          <a:xfrm>
            <a:off x="6286500" y="3429000"/>
            <a:ext cx="4990795" cy="3086100"/>
          </a:xfrm>
          <a:prstGeom prst="roundRect">
            <a:avLst>
              <a:gd name="adj" fmla="val 3658"/>
            </a:avLst>
          </a:prstGeom>
          <a:solidFill>
            <a:srgbClr val="FFEBEE"/>
          </a:solidFill>
          <a:ln w="25400" cap="flat" cmpd="sng">
            <a:solidFill>
              <a:srgbClr val="EF53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199" name="Google Shape;2199;p115" descr="preencoded.png"/>
          <p:cNvPicPr preferRelativeResize="0"/>
          <p:nvPr/>
        </p:nvPicPr>
        <p:blipFill rotWithShape="1">
          <a:blip r:embed="rId5">
            <a:alphaModFix/>
          </a:blip>
          <a:srcRect l="-3" r="-3"/>
          <a:stretch/>
        </p:blipFill>
        <p:spPr>
          <a:xfrm>
            <a:off x="952805" y="3429000"/>
            <a:ext cx="4953305" cy="57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0" name="Google Shape;2200;p115" descr="preencoded.png"/>
          <p:cNvPicPr preferRelativeResize="0"/>
          <p:nvPr/>
        </p:nvPicPr>
        <p:blipFill rotWithShape="1">
          <a:blip r:embed="rId6">
            <a:alphaModFix/>
          </a:blip>
          <a:srcRect l="-3" r="-3"/>
          <a:stretch/>
        </p:blipFill>
        <p:spPr>
          <a:xfrm>
            <a:off x="6286500" y="3429000"/>
            <a:ext cx="4953305" cy="57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1" name="Google Shape;2201;p115"/>
          <p:cNvSpPr txBox="1"/>
          <p:nvPr/>
        </p:nvSpPr>
        <p:spPr>
          <a:xfrm>
            <a:off x="3167482" y="2609698"/>
            <a:ext cx="586039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600"/>
              <a:buFont typeface="Verdana"/>
              <a:buNone/>
            </a:pP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¿Qué es y qué no es?</a:t>
            </a:r>
            <a:endParaRPr sz="36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2" name="Google Shape;2202;p115"/>
          <p:cNvSpPr txBox="1"/>
          <p:nvPr/>
        </p:nvSpPr>
        <p:spPr>
          <a:xfrm>
            <a:off x="2549347" y="3543300"/>
            <a:ext cx="1766621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Verdana"/>
              <a:buNone/>
            </a:pPr>
            <a:r>
              <a:rPr lang="es-CO" sz="20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✅ SÍ HACE</a:t>
            </a: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3" name="Google Shape;2203;p115"/>
          <p:cNvSpPr txBox="1"/>
          <p:nvPr/>
        </p:nvSpPr>
        <p:spPr>
          <a:xfrm>
            <a:off x="1238098" y="4190695"/>
            <a:ext cx="4496105" cy="29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691E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 • </a:t>
            </a:r>
            <a:r>
              <a:rPr lang="es-CO" sz="1600" b="1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Vigila y avisa</a:t>
            </a:r>
            <a:r>
              <a:rPr lang="es-CO" sz="16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 a tiempo.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4" name="Google Shape;2204;p115"/>
          <p:cNvSpPr txBox="1"/>
          <p:nvPr/>
        </p:nvSpPr>
        <p:spPr>
          <a:xfrm>
            <a:off x="1238098" y="4626864"/>
            <a:ext cx="5067605" cy="29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691E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 • Registra y entrega </a:t>
            </a:r>
            <a:r>
              <a:rPr lang="es-CO" sz="1600" b="1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código de reporte</a:t>
            </a:r>
            <a:r>
              <a:rPr lang="es-CO" sz="16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5" name="Google Shape;2205;p115"/>
          <p:cNvSpPr txBox="1"/>
          <p:nvPr/>
        </p:nvSpPr>
        <p:spPr>
          <a:xfrm>
            <a:off x="1238098" y="5063033"/>
            <a:ext cx="4640580" cy="29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691E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 • Remite a la </a:t>
            </a:r>
            <a:r>
              <a:rPr lang="es-CO" sz="1600" b="1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autoridad competente</a:t>
            </a:r>
            <a:r>
              <a:rPr lang="es-CO" sz="16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6" name="Google Shape;2206;p115"/>
          <p:cNvSpPr txBox="1"/>
          <p:nvPr/>
        </p:nvSpPr>
        <p:spPr>
          <a:xfrm>
            <a:off x="1238098" y="5499202"/>
            <a:ext cx="4496105" cy="29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691E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 • Informa </a:t>
            </a:r>
            <a:r>
              <a:rPr lang="es-CO" sz="1600" b="1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cómo va</a:t>
            </a:r>
            <a:r>
              <a:rPr lang="es-CO" sz="16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 cada caso.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7" name="Google Shape;2207;p115"/>
          <p:cNvSpPr txBox="1"/>
          <p:nvPr/>
        </p:nvSpPr>
        <p:spPr>
          <a:xfrm>
            <a:off x="7813548" y="3543300"/>
            <a:ext cx="190561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Verdana"/>
              <a:buNone/>
            </a:pPr>
            <a:r>
              <a:rPr lang="es-CO" sz="20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❌ NO HACE</a:t>
            </a: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8" name="Google Shape;2208;p115"/>
          <p:cNvSpPr txBox="1"/>
          <p:nvPr/>
        </p:nvSpPr>
        <p:spPr>
          <a:xfrm>
            <a:off x="6572707" y="4190695"/>
            <a:ext cx="4496105" cy="29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71C1C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 • </a:t>
            </a:r>
            <a:r>
              <a:rPr lang="es-CO" sz="1600" b="1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No sanciona</a:t>
            </a:r>
            <a:r>
              <a:rPr lang="es-CO" sz="16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 ni multa.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09" name="Google Shape;2209;p115"/>
          <p:cNvSpPr txBox="1"/>
          <p:nvPr/>
        </p:nvSpPr>
        <p:spPr>
          <a:xfrm>
            <a:off x="6572707" y="4626864"/>
            <a:ext cx="4496105" cy="29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71C1C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 • </a:t>
            </a:r>
            <a:r>
              <a:rPr lang="es-CO" sz="1600" b="1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No reemplaza</a:t>
            </a:r>
            <a:r>
              <a:rPr lang="es-CO" sz="16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 a la autoridad.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10" name="Google Shape;2210;p115"/>
          <p:cNvSpPr txBox="1"/>
          <p:nvPr/>
        </p:nvSpPr>
        <p:spPr>
          <a:xfrm>
            <a:off x="6572707" y="5063033"/>
            <a:ext cx="4496105" cy="29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71C1C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 • </a:t>
            </a:r>
            <a:r>
              <a:rPr lang="es-CO" sz="1600" b="1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No entra a predios</a:t>
            </a:r>
            <a:r>
              <a:rPr lang="es-CO" sz="16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 sin permiso.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11" name="Google Shape;2211;p115"/>
          <p:cNvSpPr txBox="1"/>
          <p:nvPr/>
        </p:nvSpPr>
        <p:spPr>
          <a:xfrm>
            <a:off x="6572707" y="5499202"/>
            <a:ext cx="4496105" cy="295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71C1C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 • </a:t>
            </a:r>
            <a:r>
              <a:rPr lang="es-CO" sz="1600" b="1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No crea trámites</a:t>
            </a:r>
            <a:r>
              <a:rPr lang="es-CO" sz="16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 nuevos.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7" name="Google Shape;2217;p116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18" name="Google Shape;2218;p116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19" name="Google Shape;2219;p116" descr="preencoded.png"/>
          <p:cNvPicPr preferRelativeResize="0"/>
          <p:nvPr/>
        </p:nvPicPr>
        <p:blipFill rotWithShape="1">
          <a:blip r:embed="rId3">
            <a:alphaModFix/>
          </a:blip>
          <a:srcRect l="-79" r="-79"/>
          <a:stretch/>
        </p:blipFill>
        <p:spPr>
          <a:xfrm>
            <a:off x="0" y="0"/>
            <a:ext cx="12191695" cy="142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0" name="Google Shape;2220;p116" descr="preencoded.png"/>
          <p:cNvPicPr preferRelativeResize="0"/>
          <p:nvPr/>
        </p:nvPicPr>
        <p:blipFill rotWithShape="1">
          <a:blip r:embed="rId4">
            <a:alphaModFix/>
          </a:blip>
          <a:srcRect t="-1" b="-1"/>
          <a:stretch/>
        </p:blipFill>
        <p:spPr>
          <a:xfrm>
            <a:off x="0" y="1143000"/>
            <a:ext cx="12191695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1" name="Google Shape;2221;p116"/>
          <p:cNvSpPr/>
          <p:nvPr/>
        </p:nvSpPr>
        <p:spPr>
          <a:xfrm>
            <a:off x="1333195" y="4190695"/>
            <a:ext cx="2895905" cy="2514600"/>
          </a:xfrm>
          <a:prstGeom prst="roundRect">
            <a:avLst>
              <a:gd name="adj" fmla="val 4132"/>
            </a:avLst>
          </a:prstGeom>
          <a:solidFill>
            <a:srgbClr val="E8F5E9"/>
          </a:solidFill>
          <a:ln w="25400" cap="flat" cmpd="sng">
            <a:solidFill>
              <a:srgbClr val="4CAF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22" name="Google Shape;2222;p116"/>
          <p:cNvSpPr/>
          <p:nvPr/>
        </p:nvSpPr>
        <p:spPr>
          <a:xfrm>
            <a:off x="4667098" y="4190695"/>
            <a:ext cx="2895905" cy="2514600"/>
          </a:xfrm>
          <a:prstGeom prst="roundRect">
            <a:avLst>
              <a:gd name="adj" fmla="val 4132"/>
            </a:avLst>
          </a:prstGeom>
          <a:solidFill>
            <a:srgbClr val="E3F2FD"/>
          </a:solidFill>
          <a:ln w="25400" cap="flat" cmpd="sng">
            <a:solidFill>
              <a:srgbClr val="2196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23" name="Google Shape;2223;p116"/>
          <p:cNvSpPr/>
          <p:nvPr/>
        </p:nvSpPr>
        <p:spPr>
          <a:xfrm>
            <a:off x="8001000" y="4190695"/>
            <a:ext cx="2895905" cy="2514600"/>
          </a:xfrm>
          <a:prstGeom prst="roundRect">
            <a:avLst>
              <a:gd name="adj" fmla="val 4132"/>
            </a:avLst>
          </a:prstGeom>
          <a:solidFill>
            <a:srgbClr val="FFF8E1"/>
          </a:solidFill>
          <a:ln w="25400" cap="flat" cmpd="sng">
            <a:solidFill>
              <a:srgbClr val="FFB3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24" name="Google Shape;2224;p116" descr="preencoded.png"/>
          <p:cNvPicPr preferRelativeResize="0"/>
          <p:nvPr/>
        </p:nvPicPr>
        <p:blipFill rotWithShape="1">
          <a:blip r:embed="rId5">
            <a:alphaModFix/>
          </a:blip>
          <a:srcRect t="-16" b="-16"/>
          <a:stretch/>
        </p:blipFill>
        <p:spPr>
          <a:xfrm>
            <a:off x="1333195" y="4190695"/>
            <a:ext cx="2857500" cy="476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5" name="Google Shape;2225;p116" descr="preencoded.png"/>
          <p:cNvPicPr preferRelativeResize="0"/>
          <p:nvPr/>
        </p:nvPicPr>
        <p:blipFill rotWithShape="1">
          <a:blip r:embed="rId6">
            <a:alphaModFix/>
          </a:blip>
          <a:srcRect t="-16" b="-16"/>
          <a:stretch/>
        </p:blipFill>
        <p:spPr>
          <a:xfrm>
            <a:off x="4667098" y="4190695"/>
            <a:ext cx="2857500" cy="476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6" name="Google Shape;2226;p116" descr="preencoded.png"/>
          <p:cNvPicPr preferRelativeResize="0"/>
          <p:nvPr/>
        </p:nvPicPr>
        <p:blipFill rotWithShape="1">
          <a:blip r:embed="rId7">
            <a:alphaModFix/>
          </a:blip>
          <a:srcRect t="-16" b="-16"/>
          <a:stretch/>
        </p:blipFill>
        <p:spPr>
          <a:xfrm>
            <a:off x="8001000" y="4190695"/>
            <a:ext cx="2857500" cy="476402"/>
          </a:xfrm>
          <a:prstGeom prst="rect">
            <a:avLst/>
          </a:prstGeom>
          <a:noFill/>
          <a:ln>
            <a:noFill/>
          </a:ln>
        </p:spPr>
      </p:pic>
      <p:sp>
        <p:nvSpPr>
          <p:cNvPr id="2227" name="Google Shape;2227;p116"/>
          <p:cNvSpPr txBox="1"/>
          <p:nvPr/>
        </p:nvSpPr>
        <p:spPr>
          <a:xfrm>
            <a:off x="1044245" y="418795"/>
            <a:ext cx="1011235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600"/>
              <a:buFont typeface="Verdana"/>
              <a:buNone/>
            </a:pP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Los 3 ejes que sostienen el Sistema</a:t>
            </a:r>
            <a:endParaRPr sz="36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28" name="Google Shape;2228;p116"/>
          <p:cNvSpPr txBox="1"/>
          <p:nvPr/>
        </p:nvSpPr>
        <p:spPr>
          <a:xfrm>
            <a:off x="1645006" y="4272077"/>
            <a:ext cx="2244852" cy="314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1) Vigilar y Alertar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29" name="Google Shape;2229;p116"/>
          <p:cNvSpPr txBox="1"/>
          <p:nvPr/>
        </p:nvSpPr>
        <p:spPr>
          <a:xfrm>
            <a:off x="1438351" y="4762195"/>
            <a:ext cx="2648102" cy="4956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1500"/>
              <a:buFont typeface="Verdana"/>
              <a:buNone/>
            </a:pPr>
            <a:r>
              <a:rPr lang="es-CO" sz="1500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Ver lo que pasa en el territorio.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0" name="Google Shape;2230;p116"/>
          <p:cNvSpPr txBox="1"/>
          <p:nvPr/>
        </p:nvSpPr>
        <p:spPr>
          <a:xfrm>
            <a:off x="1424635" y="5352898"/>
            <a:ext cx="267553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1500"/>
              <a:buFont typeface="Verdana"/>
              <a:buNone/>
            </a:pPr>
            <a:r>
              <a:rPr lang="es-CO" sz="1500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Anotar en el cuaderno.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1" name="Google Shape;2231;p116"/>
          <p:cNvSpPr txBox="1"/>
          <p:nvPr/>
        </p:nvSpPr>
        <p:spPr>
          <a:xfrm>
            <a:off x="1424635" y="5695798"/>
            <a:ext cx="267553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1500"/>
              <a:buFont typeface="Verdana"/>
              <a:buNone/>
            </a:pPr>
            <a:r>
              <a:rPr lang="es-CO" sz="15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Avisar a tiempo.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2" name="Google Shape;2232;p116"/>
          <p:cNvSpPr txBox="1"/>
          <p:nvPr/>
        </p:nvSpPr>
        <p:spPr>
          <a:xfrm>
            <a:off x="4662526" y="4272077"/>
            <a:ext cx="2868473" cy="314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2) Participar y Acordar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3" name="Google Shape;2233;p116"/>
          <p:cNvSpPr txBox="1"/>
          <p:nvPr/>
        </p:nvSpPr>
        <p:spPr>
          <a:xfrm>
            <a:off x="4758538" y="4762195"/>
            <a:ext cx="267553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565C0"/>
              </a:buClr>
              <a:buSzPts val="1500"/>
              <a:buFont typeface="Verdana"/>
              <a:buNone/>
            </a:pPr>
            <a:r>
              <a:rPr lang="es-CO" sz="1500">
                <a:solidFill>
                  <a:srgbClr val="1565C0"/>
                </a:solidFill>
                <a:latin typeface="Verdana"/>
                <a:ea typeface="Verdana"/>
                <a:cs typeface="Verdana"/>
                <a:sym typeface="Verdana"/>
              </a:rPr>
              <a:t>Reunirnos en la JAC.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4" name="Google Shape;2234;p116"/>
          <p:cNvSpPr txBox="1"/>
          <p:nvPr/>
        </p:nvSpPr>
        <p:spPr>
          <a:xfrm>
            <a:off x="4758538" y="5105095"/>
            <a:ext cx="267553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565C0"/>
              </a:buClr>
              <a:buSzPts val="1500"/>
              <a:buFont typeface="Verdana"/>
              <a:buNone/>
            </a:pPr>
            <a:r>
              <a:rPr lang="es-CO" sz="1500">
                <a:solidFill>
                  <a:srgbClr val="1565C0"/>
                </a:solidFill>
                <a:latin typeface="Verdana"/>
                <a:ea typeface="Verdana"/>
                <a:cs typeface="Verdana"/>
                <a:sym typeface="Verdana"/>
              </a:rPr>
              <a:t>Proponer soluciones.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5" name="Google Shape;2235;p116"/>
          <p:cNvSpPr txBox="1"/>
          <p:nvPr/>
        </p:nvSpPr>
        <p:spPr>
          <a:xfrm>
            <a:off x="4758538" y="5447995"/>
            <a:ext cx="267553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565C0"/>
              </a:buClr>
              <a:buSzPts val="1500"/>
              <a:buFont typeface="Verdana"/>
              <a:buNone/>
            </a:pPr>
            <a:r>
              <a:rPr lang="es-CO" sz="1500" b="1">
                <a:solidFill>
                  <a:srgbClr val="1565C0"/>
                </a:solidFill>
                <a:latin typeface="Verdana"/>
                <a:ea typeface="Verdana"/>
                <a:cs typeface="Verdana"/>
                <a:sym typeface="Verdana"/>
              </a:rPr>
              <a:t>Hacer seguimiento.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6" name="Google Shape;2236;p116"/>
          <p:cNvSpPr txBox="1"/>
          <p:nvPr/>
        </p:nvSpPr>
        <p:spPr>
          <a:xfrm>
            <a:off x="8290865" y="4272077"/>
            <a:ext cx="2286914" cy="314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3) Cuentas Claras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7" name="Google Shape;2237;p116"/>
          <p:cNvSpPr txBox="1"/>
          <p:nvPr/>
        </p:nvSpPr>
        <p:spPr>
          <a:xfrm>
            <a:off x="8092440" y="4762195"/>
            <a:ext cx="267553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E65100"/>
              </a:buClr>
              <a:buSzPts val="1500"/>
              <a:buFont typeface="Verdana"/>
              <a:buNone/>
            </a:pPr>
            <a:r>
              <a:rPr lang="es-CO" sz="1500">
                <a:solidFill>
                  <a:srgbClr val="E65100"/>
                </a:solidFill>
                <a:latin typeface="Verdana"/>
                <a:ea typeface="Verdana"/>
                <a:cs typeface="Verdana"/>
                <a:sym typeface="Verdana"/>
              </a:rPr>
              <a:t>Información visible.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8" name="Google Shape;2238;p116"/>
          <p:cNvSpPr txBox="1"/>
          <p:nvPr/>
        </p:nvSpPr>
        <p:spPr>
          <a:xfrm>
            <a:off x="8064094" y="5105095"/>
            <a:ext cx="2732227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E65100"/>
              </a:buClr>
              <a:buSzPts val="1500"/>
              <a:buFont typeface="Verdana"/>
              <a:buNone/>
            </a:pPr>
            <a:r>
              <a:rPr lang="es-CO" sz="1500">
                <a:solidFill>
                  <a:srgbClr val="E65100"/>
                </a:solidFill>
                <a:latin typeface="Verdana"/>
                <a:ea typeface="Verdana"/>
                <a:cs typeface="Verdana"/>
                <a:sym typeface="Verdana"/>
              </a:rPr>
              <a:t>Lenguaje fácil de leer.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39" name="Google Shape;2239;p116"/>
          <p:cNvSpPr txBox="1"/>
          <p:nvPr/>
        </p:nvSpPr>
        <p:spPr>
          <a:xfrm>
            <a:off x="8092440" y="5447995"/>
            <a:ext cx="2675534" cy="247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E65100"/>
              </a:buClr>
              <a:buSzPts val="1500"/>
              <a:buFont typeface="Verdana"/>
              <a:buNone/>
            </a:pPr>
            <a:r>
              <a:rPr lang="es-CO" sz="1500" b="1">
                <a:solidFill>
                  <a:srgbClr val="E65100"/>
                </a:solidFill>
                <a:latin typeface="Verdana"/>
                <a:ea typeface="Verdana"/>
                <a:cs typeface="Verdana"/>
                <a:sym typeface="Verdana"/>
              </a:rPr>
              <a:t>Saber qué pasó.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007CA-B301-97E2-F85A-999C54C0F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E6B51F0-720C-1D6F-ADD8-75010259744E}"/>
              </a:ext>
            </a:extLst>
          </p:cNvPr>
          <p:cNvSpPr txBox="1"/>
          <p:nvPr/>
        </p:nvSpPr>
        <p:spPr>
          <a:xfrm>
            <a:off x="1132956" y="49759"/>
            <a:ext cx="10114164" cy="1175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>
              <a:defRPr sz="4400"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ptos Display" panose="02110004020202020204"/>
                <a:ea typeface="+mn-ea"/>
                <a:cs typeface="Arial"/>
                <a:sym typeface="Arial"/>
              </a:rPr>
              <a:t>Complejo de P</a:t>
            </a:r>
            <a:r>
              <a:rPr lang="en-US" sz="3600" kern="1200">
                <a:solidFill>
                  <a:srgbClr val="4472C4"/>
                </a:solidFill>
                <a:latin typeface="Aptos Display" panose="02110004020202020204"/>
                <a:ea typeface="+mn-ea"/>
              </a:rPr>
              <a:t>á</a:t>
            </a:r>
            <a:r>
              <a:rPr kumimoji="0" lang="en-US" sz="3600" b="1" i="0" u="none" strike="noStrike" kern="1200" cap="none" spc="0" normalizeH="0" baseline="0" noProof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ptos Display" panose="02110004020202020204"/>
                <a:ea typeface="+mn-ea"/>
                <a:cs typeface="Arial"/>
                <a:sym typeface="Arial"/>
              </a:rPr>
              <a:t>ramos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ptos Display" panose="02110004020202020204"/>
                <a:ea typeface="+mn-ea"/>
                <a:cs typeface="Arial"/>
                <a:sym typeface="Arial"/>
              </a:rPr>
              <a:t> </a:t>
            </a:r>
            <a:r>
              <a:rPr kumimoji="0" lang="es-CO" sz="3600" b="1" i="0" u="none" strike="noStrike" kern="1200" cap="none" spc="0" normalizeH="0" baseline="0" noProof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ptos Display" panose="02110004020202020204"/>
                <a:ea typeface="+mn-ea"/>
                <a:cs typeface="Arial"/>
                <a:sym typeface="Arial"/>
              </a:rPr>
              <a:t>Jurisdicciones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ptos Display" panose="02110004020202020204"/>
                <a:ea typeface="+mn-ea"/>
                <a:cs typeface="Arial"/>
                <a:sym typeface="Arial"/>
              </a:rPr>
              <a:t>-</a:t>
            </a:r>
            <a:r>
              <a:rPr kumimoji="0" lang="es-CO" sz="3600" b="1" i="0" u="none" strike="noStrike" kern="1200" cap="none" spc="0" normalizeH="0" baseline="0" noProof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ptos Display" panose="02110004020202020204"/>
                <a:ea typeface="+mn-ea"/>
                <a:cs typeface="Arial"/>
                <a:sym typeface="Arial"/>
              </a:rPr>
              <a:t>Santurbán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ptos Display" panose="02110004020202020204"/>
                <a:ea typeface="+mn-ea"/>
                <a:cs typeface="Arial"/>
                <a:sym typeface="Arial"/>
              </a:rPr>
              <a:t>-</a:t>
            </a:r>
            <a:r>
              <a:rPr kumimoji="0" lang="en-US" sz="3600" b="1" i="0" u="none" strike="noStrike" kern="1200" cap="none" spc="0" normalizeH="0" baseline="0" noProof="0" err="1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Aptos Display" panose="02110004020202020204"/>
                <a:ea typeface="+mn-ea"/>
                <a:cs typeface="Arial"/>
                <a:sym typeface="Arial"/>
              </a:rPr>
              <a:t>Berlín</a:t>
            </a: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Aptos Display" panose="02110004020202020204"/>
              <a:ea typeface="+mn-ea"/>
              <a:cs typeface="Arial"/>
              <a:sym typeface="Arial"/>
            </a:endParaRPr>
          </a:p>
        </p:txBody>
      </p:sp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A9FBA611-105C-C445-8031-671A7BEDDD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2493445"/>
              </p:ext>
            </p:extLst>
          </p:nvPr>
        </p:nvGraphicFramePr>
        <p:xfrm>
          <a:off x="271761" y="1072815"/>
          <a:ext cx="11772387" cy="5662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6D3E7EBB-8E7C-63D7-D72E-FEE5AA6AB2B5}"/>
              </a:ext>
            </a:extLst>
          </p:cNvPr>
          <p:cNvSpPr/>
          <p:nvPr/>
        </p:nvSpPr>
        <p:spPr>
          <a:xfrm>
            <a:off x="2422478" y="921224"/>
            <a:ext cx="8338782" cy="1064525"/>
          </a:xfrm>
          <a:prstGeom prst="rect">
            <a:avLst/>
          </a:prstGeom>
          <a:noFill/>
          <a:ln w="1174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429584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5" name="Google Shape;2245;p117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46" name="Google Shape;2246;p117"/>
          <p:cNvSpPr/>
          <p:nvPr/>
        </p:nvSpPr>
        <p:spPr>
          <a:xfrm>
            <a:off x="10160" y="1016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47" name="Google Shape;2247;p117" descr="preencoded.png"/>
          <p:cNvPicPr preferRelativeResize="0"/>
          <p:nvPr/>
        </p:nvPicPr>
        <p:blipFill rotWithShape="1">
          <a:blip r:embed="rId3">
            <a:alphaModFix/>
          </a:blip>
          <a:srcRect l="-57" r="-57"/>
          <a:stretch/>
        </p:blipFill>
        <p:spPr>
          <a:xfrm>
            <a:off x="0" y="0"/>
            <a:ext cx="13350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8" name="Google Shape;2248;p117"/>
          <p:cNvSpPr/>
          <p:nvPr/>
        </p:nvSpPr>
        <p:spPr>
          <a:xfrm>
            <a:off x="571500" y="381305"/>
            <a:ext cx="2095805" cy="342900"/>
          </a:xfrm>
          <a:prstGeom prst="roundRect">
            <a:avLst>
              <a:gd name="adj" fmla="val 266667"/>
            </a:avLst>
          </a:prstGeom>
          <a:solidFill>
            <a:srgbClr val="E8F5E9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49" name="Google Shape;2249;p117" descr="preencoded.png"/>
          <p:cNvPicPr preferRelativeResize="0"/>
          <p:nvPr/>
        </p:nvPicPr>
        <p:blipFill rotWithShape="1">
          <a:blip r:embed="rId4">
            <a:alphaModFix/>
          </a:blip>
          <a:srcRect t="-384" b="-384"/>
          <a:stretch/>
        </p:blipFill>
        <p:spPr>
          <a:xfrm>
            <a:off x="571500" y="2095805"/>
            <a:ext cx="952805" cy="57607"/>
          </a:xfrm>
          <a:prstGeom prst="rect">
            <a:avLst/>
          </a:prstGeom>
          <a:noFill/>
          <a:ln>
            <a:noFill/>
          </a:ln>
        </p:spPr>
      </p:pic>
      <p:sp>
        <p:nvSpPr>
          <p:cNvPr id="2250" name="Google Shape;2250;p117"/>
          <p:cNvSpPr/>
          <p:nvPr/>
        </p:nvSpPr>
        <p:spPr>
          <a:xfrm>
            <a:off x="571500" y="3286354"/>
            <a:ext cx="6459220" cy="476402"/>
          </a:xfrm>
          <a:prstGeom prst="roundRect">
            <a:avLst>
              <a:gd name="adj" fmla="val 76775"/>
            </a:avLst>
          </a:prstGeom>
          <a:solidFill>
            <a:srgbClr val="F1F8E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1" name="Google Shape;2251;p117"/>
          <p:cNvSpPr/>
          <p:nvPr/>
        </p:nvSpPr>
        <p:spPr>
          <a:xfrm>
            <a:off x="571500" y="32863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4CAF50"/>
          </a:solidFill>
          <a:ln w="12700" cap="flat" cmpd="sng">
            <a:solidFill>
              <a:srgbClr val="4CAF5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2" name="Google Shape;2252;p117"/>
          <p:cNvSpPr/>
          <p:nvPr/>
        </p:nvSpPr>
        <p:spPr>
          <a:xfrm>
            <a:off x="571499" y="3857854"/>
            <a:ext cx="6401613" cy="476402"/>
          </a:xfrm>
          <a:prstGeom prst="roundRect">
            <a:avLst>
              <a:gd name="adj" fmla="val 76775"/>
            </a:avLst>
          </a:prstGeom>
          <a:solidFill>
            <a:srgbClr val="FFF3E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3" name="Google Shape;2253;p117"/>
          <p:cNvSpPr/>
          <p:nvPr/>
        </p:nvSpPr>
        <p:spPr>
          <a:xfrm>
            <a:off x="571500" y="38578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FF9800"/>
          </a:solidFill>
          <a:ln w="12700" cap="flat" cmpd="sng">
            <a:solidFill>
              <a:srgbClr val="FF98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4" name="Google Shape;2254;p117"/>
          <p:cNvSpPr/>
          <p:nvPr/>
        </p:nvSpPr>
        <p:spPr>
          <a:xfrm>
            <a:off x="571499" y="4429354"/>
            <a:ext cx="6380773" cy="476402"/>
          </a:xfrm>
          <a:prstGeom prst="roundRect">
            <a:avLst>
              <a:gd name="adj" fmla="val 76775"/>
            </a:avLst>
          </a:prstGeom>
          <a:solidFill>
            <a:srgbClr val="E3F2F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5" name="Google Shape;2255;p117"/>
          <p:cNvSpPr/>
          <p:nvPr/>
        </p:nvSpPr>
        <p:spPr>
          <a:xfrm>
            <a:off x="571500" y="44293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2196F3"/>
          </a:solidFill>
          <a:ln w="12700" cap="flat" cmpd="sng">
            <a:solidFill>
              <a:srgbClr val="2196F3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6" name="Google Shape;2256;p117"/>
          <p:cNvSpPr/>
          <p:nvPr/>
        </p:nvSpPr>
        <p:spPr>
          <a:xfrm>
            <a:off x="571499" y="5000854"/>
            <a:ext cx="6323165" cy="476402"/>
          </a:xfrm>
          <a:prstGeom prst="roundRect">
            <a:avLst>
              <a:gd name="adj" fmla="val 76775"/>
            </a:avLst>
          </a:prstGeom>
          <a:solidFill>
            <a:srgbClr val="FFEBE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7" name="Google Shape;2257;p117"/>
          <p:cNvSpPr/>
          <p:nvPr/>
        </p:nvSpPr>
        <p:spPr>
          <a:xfrm>
            <a:off x="571500" y="50008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F44336"/>
          </a:solidFill>
          <a:ln w="12700" cap="flat" cmpd="sng">
            <a:solidFill>
              <a:srgbClr val="F44336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8" name="Google Shape;2258;p117"/>
          <p:cNvSpPr/>
          <p:nvPr/>
        </p:nvSpPr>
        <p:spPr>
          <a:xfrm>
            <a:off x="571499" y="5572354"/>
            <a:ext cx="6645945" cy="476402"/>
          </a:xfrm>
          <a:prstGeom prst="roundRect">
            <a:avLst>
              <a:gd name="adj" fmla="val 76775"/>
            </a:avLst>
          </a:prstGeom>
          <a:solidFill>
            <a:srgbClr val="EDE7F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59" name="Google Shape;2259;p117"/>
          <p:cNvSpPr/>
          <p:nvPr/>
        </p:nvSpPr>
        <p:spPr>
          <a:xfrm>
            <a:off x="571500" y="55723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673AB7"/>
          </a:solidFill>
          <a:ln w="12700" cap="flat" cmpd="sng">
            <a:solidFill>
              <a:srgbClr val="673AB7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60" name="Google Shape;2260;p117" descr="preencoded.png"/>
          <p:cNvPicPr preferRelativeResize="0"/>
          <p:nvPr/>
        </p:nvPicPr>
        <p:blipFill rotWithShape="1">
          <a:blip r:embed="rId5">
            <a:alphaModFix/>
          </a:blip>
          <a:srcRect t="-3" b="-3"/>
          <a:stretch/>
        </p:blipFill>
        <p:spPr>
          <a:xfrm>
            <a:off x="7332663" y="761695"/>
            <a:ext cx="4478642" cy="4810659"/>
          </a:xfrm>
          <a:prstGeom prst="rect">
            <a:avLst/>
          </a:prstGeom>
          <a:noFill/>
          <a:ln>
            <a:noFill/>
          </a:ln>
        </p:spPr>
      </p:pic>
      <p:sp>
        <p:nvSpPr>
          <p:cNvPr id="2261" name="Google Shape;2261;p117"/>
          <p:cNvSpPr txBox="1"/>
          <p:nvPr/>
        </p:nvSpPr>
        <p:spPr>
          <a:xfrm>
            <a:off x="529438" y="409651"/>
            <a:ext cx="2179930" cy="238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1200"/>
              <a:buFont typeface="Verdana"/>
              <a:buNone/>
            </a:pPr>
            <a:r>
              <a:rPr lang="es-CO" sz="12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CONTROL PREVENTIVO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2" name="Google Shape;2262;p117"/>
          <p:cNvSpPr txBox="1"/>
          <p:nvPr/>
        </p:nvSpPr>
        <p:spPr>
          <a:xfrm>
            <a:off x="571500" y="857707"/>
            <a:ext cx="5886907" cy="10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900"/>
              <a:buFont typeface="Verdana"/>
              <a:buNone/>
            </a:pPr>
            <a:r>
              <a:rPr lang="es-CO" sz="3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Eje 1: Vigilar y alertar temprano</a:t>
            </a:r>
            <a:endParaRPr sz="39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3" name="Google Shape;2263;p117"/>
          <p:cNvSpPr txBox="1"/>
          <p:nvPr/>
        </p:nvSpPr>
        <p:spPr>
          <a:xfrm>
            <a:off x="571500" y="2381098"/>
            <a:ext cx="5992063" cy="648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7474F"/>
              </a:buClr>
              <a:buSzPts val="2000"/>
              <a:buFont typeface="Verdana"/>
              <a:buNone/>
            </a:pPr>
            <a:r>
              <a:rPr lang="es-CO" sz="20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Es la tarea de observar nuestro territorio y avisar a tiempo antes de que el daño sea mayor.</a:t>
            </a:r>
            <a:endParaRPr sz="2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4" name="Google Shape;2264;p117"/>
          <p:cNvSpPr txBox="1"/>
          <p:nvPr/>
        </p:nvSpPr>
        <p:spPr>
          <a:xfrm>
            <a:off x="761695" y="3396083"/>
            <a:ext cx="5801868" cy="224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B5E20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👣 Caminatas de </a:t>
            </a:r>
            <a:r>
              <a:rPr lang="es-CO" sz="1800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observación</a:t>
            </a:r>
            <a:r>
              <a:rPr lang="es-CO" sz="1600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 (con cuaderno o foto).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5" name="Google Shape;2265;p117"/>
          <p:cNvSpPr txBox="1"/>
          <p:nvPr/>
        </p:nvSpPr>
        <p:spPr>
          <a:xfrm>
            <a:off x="761695" y="3967583"/>
            <a:ext cx="5675770" cy="224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E65100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E65100"/>
                </a:solidFill>
                <a:latin typeface="Verdana"/>
                <a:ea typeface="Verdana"/>
                <a:cs typeface="Verdana"/>
                <a:sym typeface="Verdana"/>
              </a:rPr>
              <a:t>❌ Sin inspección oficial y sin entrar sin permiso.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6" name="Google Shape;2266;p117"/>
          <p:cNvSpPr txBox="1"/>
          <p:nvPr/>
        </p:nvSpPr>
        <p:spPr>
          <a:xfrm>
            <a:off x="761694" y="4539083"/>
            <a:ext cx="6075363" cy="224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📝 Reporte sencillo con código de seguimiento.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7" name="Google Shape;2267;p117"/>
          <p:cNvSpPr txBox="1"/>
          <p:nvPr/>
        </p:nvSpPr>
        <p:spPr>
          <a:xfrm>
            <a:off x="761695" y="5110582"/>
            <a:ext cx="5801868" cy="299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71C1C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🔥 Priorizar riesgos (quemas, minería ilegal).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8" name="Google Shape;2268;p117"/>
          <p:cNvSpPr txBox="1"/>
          <p:nvPr/>
        </p:nvSpPr>
        <p:spPr>
          <a:xfrm>
            <a:off x="761694" y="5682082"/>
            <a:ext cx="6455751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1B92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311B92"/>
                </a:solidFill>
                <a:latin typeface="Verdana"/>
                <a:ea typeface="Verdana"/>
                <a:cs typeface="Verdana"/>
                <a:sym typeface="Verdana"/>
              </a:rPr>
              <a:t>🛡️ Reserva de identidad y apoyo del Ministerio Público.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4" name="Google Shape;2274;p118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75" name="Google Shape;2275;p118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76" name="Google Shape;2276;p118" descr="preencoded.png"/>
          <p:cNvPicPr preferRelativeResize="0"/>
          <p:nvPr/>
        </p:nvPicPr>
        <p:blipFill rotWithShape="1">
          <a:blip r:embed="rId3">
            <a:alphaModFix/>
          </a:blip>
          <a:srcRect l="-57" r="-57"/>
          <a:stretch/>
        </p:blipFill>
        <p:spPr>
          <a:xfrm>
            <a:off x="0" y="0"/>
            <a:ext cx="13350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7" name="Google Shape;2277;p118"/>
          <p:cNvSpPr/>
          <p:nvPr/>
        </p:nvSpPr>
        <p:spPr>
          <a:xfrm>
            <a:off x="571500" y="381305"/>
            <a:ext cx="2667305" cy="342900"/>
          </a:xfrm>
          <a:prstGeom prst="roundRect">
            <a:avLst>
              <a:gd name="adj" fmla="val 266667"/>
            </a:avLst>
          </a:prstGeom>
          <a:solidFill>
            <a:srgbClr val="E3F2FD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78" name="Google Shape;2278;p118" descr="preencoded.png"/>
          <p:cNvPicPr preferRelativeResize="0"/>
          <p:nvPr/>
        </p:nvPicPr>
        <p:blipFill rotWithShape="1">
          <a:blip r:embed="rId4">
            <a:alphaModFix/>
          </a:blip>
          <a:srcRect t="-384" b="-384"/>
          <a:stretch/>
        </p:blipFill>
        <p:spPr>
          <a:xfrm>
            <a:off x="571500" y="2095805"/>
            <a:ext cx="952805" cy="57607"/>
          </a:xfrm>
          <a:prstGeom prst="rect">
            <a:avLst/>
          </a:prstGeom>
          <a:noFill/>
          <a:ln>
            <a:noFill/>
          </a:ln>
        </p:spPr>
      </p:pic>
      <p:sp>
        <p:nvSpPr>
          <p:cNvPr id="2279" name="Google Shape;2279;p118"/>
          <p:cNvSpPr/>
          <p:nvPr/>
        </p:nvSpPr>
        <p:spPr>
          <a:xfrm>
            <a:off x="571500" y="3666744"/>
            <a:ext cx="5962802" cy="476402"/>
          </a:xfrm>
          <a:prstGeom prst="roundRect">
            <a:avLst>
              <a:gd name="adj" fmla="val 76775"/>
            </a:avLst>
          </a:prstGeom>
          <a:solidFill>
            <a:srgbClr val="E3F2F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0" name="Google Shape;2280;p118"/>
          <p:cNvSpPr/>
          <p:nvPr/>
        </p:nvSpPr>
        <p:spPr>
          <a:xfrm>
            <a:off x="571500" y="366674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1976D2"/>
          </a:solidFill>
          <a:ln w="12700" cap="flat" cmpd="sng">
            <a:solidFill>
              <a:srgbClr val="1976D2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1" name="Google Shape;2281;p118"/>
          <p:cNvSpPr/>
          <p:nvPr/>
        </p:nvSpPr>
        <p:spPr>
          <a:xfrm>
            <a:off x="571500" y="4238244"/>
            <a:ext cx="5962802" cy="476402"/>
          </a:xfrm>
          <a:prstGeom prst="roundRect">
            <a:avLst>
              <a:gd name="adj" fmla="val 76775"/>
            </a:avLst>
          </a:prstGeom>
          <a:solidFill>
            <a:srgbClr val="F1F8E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2" name="Google Shape;2282;p118"/>
          <p:cNvSpPr/>
          <p:nvPr/>
        </p:nvSpPr>
        <p:spPr>
          <a:xfrm>
            <a:off x="571500" y="423824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4CAF50"/>
          </a:solidFill>
          <a:ln w="12700" cap="flat" cmpd="sng">
            <a:solidFill>
              <a:srgbClr val="4CAF5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3" name="Google Shape;2283;p118"/>
          <p:cNvSpPr/>
          <p:nvPr/>
        </p:nvSpPr>
        <p:spPr>
          <a:xfrm>
            <a:off x="571500" y="4809744"/>
            <a:ext cx="5962802" cy="476402"/>
          </a:xfrm>
          <a:prstGeom prst="roundRect">
            <a:avLst>
              <a:gd name="adj" fmla="val 76775"/>
            </a:avLst>
          </a:prstGeom>
          <a:solidFill>
            <a:srgbClr val="FFF3E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4" name="Google Shape;2284;p118"/>
          <p:cNvSpPr/>
          <p:nvPr/>
        </p:nvSpPr>
        <p:spPr>
          <a:xfrm>
            <a:off x="571500" y="480974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FF9800"/>
          </a:solidFill>
          <a:ln w="12700" cap="flat" cmpd="sng">
            <a:solidFill>
              <a:srgbClr val="FF98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5" name="Google Shape;2285;p118"/>
          <p:cNvSpPr/>
          <p:nvPr/>
        </p:nvSpPr>
        <p:spPr>
          <a:xfrm>
            <a:off x="518466" y="5345174"/>
            <a:ext cx="5939942" cy="432479"/>
          </a:xfrm>
          <a:prstGeom prst="roundRect">
            <a:avLst>
              <a:gd name="adj" fmla="val 76775"/>
            </a:avLst>
          </a:prstGeom>
          <a:solidFill>
            <a:srgbClr val="EDE7F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6" name="Google Shape;2286;p118"/>
          <p:cNvSpPr/>
          <p:nvPr/>
        </p:nvSpPr>
        <p:spPr>
          <a:xfrm>
            <a:off x="571500" y="538124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673AB7"/>
          </a:solidFill>
          <a:ln w="12700" cap="flat" cmpd="sng">
            <a:solidFill>
              <a:srgbClr val="673AB7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7" name="Google Shape;2287;p118"/>
          <p:cNvSpPr/>
          <p:nvPr/>
        </p:nvSpPr>
        <p:spPr>
          <a:xfrm>
            <a:off x="571500" y="5952744"/>
            <a:ext cx="5962802" cy="476402"/>
          </a:xfrm>
          <a:prstGeom prst="roundRect">
            <a:avLst>
              <a:gd name="adj" fmla="val 76775"/>
            </a:avLst>
          </a:prstGeom>
          <a:solidFill>
            <a:srgbClr val="FCE4E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88" name="Google Shape;2288;p118"/>
          <p:cNvSpPr/>
          <p:nvPr/>
        </p:nvSpPr>
        <p:spPr>
          <a:xfrm>
            <a:off x="571500" y="595274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E91E63"/>
          </a:solidFill>
          <a:ln w="12700" cap="flat" cmpd="sng">
            <a:solidFill>
              <a:srgbClr val="E91E63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289" name="Google Shape;2289;p118" descr="preencoded.png"/>
          <p:cNvPicPr preferRelativeResize="0"/>
          <p:nvPr/>
        </p:nvPicPr>
        <p:blipFill rotWithShape="1">
          <a:blip r:embed="rId5">
            <a:alphaModFix/>
          </a:blip>
          <a:srcRect t="-3" b="-3"/>
          <a:stretch/>
        </p:blipFill>
        <p:spPr>
          <a:xfrm>
            <a:off x="6667805" y="761695"/>
            <a:ext cx="5143500" cy="5524805"/>
          </a:xfrm>
          <a:prstGeom prst="rect">
            <a:avLst/>
          </a:prstGeom>
          <a:noFill/>
          <a:ln>
            <a:noFill/>
          </a:ln>
        </p:spPr>
      </p:pic>
      <p:sp>
        <p:nvSpPr>
          <p:cNvPr id="2290" name="Google Shape;2290;p118"/>
          <p:cNvSpPr txBox="1"/>
          <p:nvPr/>
        </p:nvSpPr>
        <p:spPr>
          <a:xfrm>
            <a:off x="518465" y="409651"/>
            <a:ext cx="2774290" cy="238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565C0"/>
              </a:buClr>
              <a:buSzPts val="1200"/>
              <a:buFont typeface="Verdana"/>
              <a:buNone/>
            </a:pPr>
            <a:r>
              <a:rPr lang="es-CO" sz="1200" b="1">
                <a:solidFill>
                  <a:srgbClr val="1565C0"/>
                </a:solidFill>
                <a:latin typeface="Verdana"/>
                <a:ea typeface="Verdana"/>
                <a:cs typeface="Verdana"/>
                <a:sym typeface="Verdana"/>
              </a:rPr>
              <a:t>PARTICIPACIÓN DELIBERATIVA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91" name="Google Shape;2291;p118"/>
          <p:cNvSpPr txBox="1"/>
          <p:nvPr/>
        </p:nvSpPr>
        <p:spPr>
          <a:xfrm>
            <a:off x="571500" y="857707"/>
            <a:ext cx="5886907" cy="10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900"/>
              <a:buFont typeface="Verdana"/>
              <a:buNone/>
            </a:pPr>
            <a:r>
              <a:rPr lang="es-CO" sz="3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Eje 2: Participar y acordar</a:t>
            </a:r>
            <a:endParaRPr sz="39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92" name="Google Shape;2292;p118"/>
          <p:cNvSpPr txBox="1"/>
          <p:nvPr/>
        </p:nvSpPr>
        <p:spPr>
          <a:xfrm>
            <a:off x="571500" y="2381098"/>
            <a:ext cx="5992063" cy="962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7474F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Son los espacios donde nos reunimos para hablar, proponer soluciones y hacer acuerdos que se cumplan.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93" name="Google Shape;2293;p118"/>
          <p:cNvSpPr txBox="1"/>
          <p:nvPr/>
        </p:nvSpPr>
        <p:spPr>
          <a:xfrm>
            <a:off x="761694" y="3776472"/>
            <a:ext cx="5410505" cy="23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🏘️ Reuniones en la JAC y espacios comunitarios.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94" name="Google Shape;2294;p118"/>
          <p:cNvSpPr txBox="1"/>
          <p:nvPr/>
        </p:nvSpPr>
        <p:spPr>
          <a:xfrm>
            <a:off x="761695" y="4347972"/>
            <a:ext cx="5326957" cy="23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B5E20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✍️ Acuerdos escritos: qué, quién y para cuándo.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95" name="Google Shape;2295;p118"/>
          <p:cNvSpPr txBox="1"/>
          <p:nvPr/>
        </p:nvSpPr>
        <p:spPr>
          <a:xfrm>
            <a:off x="761695" y="4919472"/>
            <a:ext cx="4995783" cy="23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E65100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E65100"/>
                </a:solidFill>
                <a:latin typeface="Verdana"/>
                <a:ea typeface="Verdana"/>
                <a:cs typeface="Verdana"/>
                <a:sym typeface="Verdana"/>
              </a:rPr>
              <a:t>📅 Seguimiento periódico a los compromisos.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96" name="Google Shape;2296;p118"/>
          <p:cNvSpPr txBox="1"/>
          <p:nvPr/>
        </p:nvSpPr>
        <p:spPr>
          <a:xfrm>
            <a:off x="761695" y="5490972"/>
            <a:ext cx="5410504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1B92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311B92"/>
                </a:solidFill>
                <a:latin typeface="Verdana"/>
                <a:ea typeface="Verdana"/>
                <a:cs typeface="Verdana"/>
                <a:sym typeface="Verdana"/>
              </a:rPr>
              <a:t>🔍 Veedurías y acueductos hacen control social.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97" name="Google Shape;2297;p118"/>
          <p:cNvSpPr txBox="1"/>
          <p:nvPr/>
        </p:nvSpPr>
        <p:spPr>
          <a:xfrm>
            <a:off x="761695" y="6062472"/>
            <a:ext cx="5767850" cy="234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880E4F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880E4F"/>
                </a:solidFill>
                <a:latin typeface="Verdana"/>
                <a:ea typeface="Verdana"/>
                <a:cs typeface="Verdana"/>
                <a:sym typeface="Verdana"/>
              </a:rPr>
              <a:t>📚 Pedagogía sencilla para entender la información.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3" name="Google Shape;2303;p119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04" name="Google Shape;2304;p119"/>
          <p:cNvSpPr/>
          <p:nvPr/>
        </p:nvSpPr>
        <p:spPr>
          <a:xfrm>
            <a:off x="0" y="1016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05" name="Google Shape;2305;p119" descr="preencoded.png"/>
          <p:cNvPicPr preferRelativeResize="0"/>
          <p:nvPr/>
        </p:nvPicPr>
        <p:blipFill rotWithShape="1">
          <a:blip r:embed="rId3">
            <a:alphaModFix/>
          </a:blip>
          <a:srcRect l="-57" r="-57"/>
          <a:stretch/>
        </p:blipFill>
        <p:spPr>
          <a:xfrm>
            <a:off x="0" y="0"/>
            <a:ext cx="13350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6" name="Google Shape;2306;p119"/>
          <p:cNvSpPr/>
          <p:nvPr/>
        </p:nvSpPr>
        <p:spPr>
          <a:xfrm>
            <a:off x="571500" y="381305"/>
            <a:ext cx="2095805" cy="342900"/>
          </a:xfrm>
          <a:prstGeom prst="roundRect">
            <a:avLst>
              <a:gd name="adj" fmla="val 266667"/>
            </a:avLst>
          </a:prstGeom>
          <a:solidFill>
            <a:srgbClr val="EFEBE9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07" name="Google Shape;2307;p119" descr="preencoded.png"/>
          <p:cNvPicPr preferRelativeResize="0"/>
          <p:nvPr/>
        </p:nvPicPr>
        <p:blipFill rotWithShape="1">
          <a:blip r:embed="rId4">
            <a:alphaModFix/>
          </a:blip>
          <a:srcRect t="-384" b="-384"/>
          <a:stretch/>
        </p:blipFill>
        <p:spPr>
          <a:xfrm>
            <a:off x="571500" y="2095805"/>
            <a:ext cx="952805" cy="57607"/>
          </a:xfrm>
          <a:prstGeom prst="rect">
            <a:avLst/>
          </a:prstGeom>
          <a:noFill/>
          <a:ln>
            <a:noFill/>
          </a:ln>
        </p:spPr>
      </p:pic>
      <p:sp>
        <p:nvSpPr>
          <p:cNvPr id="2308" name="Google Shape;2308;p119"/>
          <p:cNvSpPr/>
          <p:nvPr/>
        </p:nvSpPr>
        <p:spPr>
          <a:xfrm>
            <a:off x="571499" y="3286354"/>
            <a:ext cx="6648411" cy="476402"/>
          </a:xfrm>
          <a:prstGeom prst="roundRect">
            <a:avLst>
              <a:gd name="adj" fmla="val 76775"/>
            </a:avLst>
          </a:prstGeom>
          <a:solidFill>
            <a:srgbClr val="EFEBE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09" name="Google Shape;2309;p119"/>
          <p:cNvSpPr/>
          <p:nvPr/>
        </p:nvSpPr>
        <p:spPr>
          <a:xfrm>
            <a:off x="571500" y="32863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8D6E63"/>
          </a:solidFill>
          <a:ln w="12700" cap="flat" cmpd="sng">
            <a:solidFill>
              <a:srgbClr val="8D6E63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10" name="Google Shape;2310;p119"/>
          <p:cNvSpPr/>
          <p:nvPr/>
        </p:nvSpPr>
        <p:spPr>
          <a:xfrm>
            <a:off x="571499" y="3857854"/>
            <a:ext cx="6602075" cy="476402"/>
          </a:xfrm>
          <a:prstGeom prst="roundRect">
            <a:avLst>
              <a:gd name="adj" fmla="val 76775"/>
            </a:avLst>
          </a:prstGeom>
          <a:solidFill>
            <a:srgbClr val="E0F2F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11" name="Google Shape;2311;p119"/>
          <p:cNvSpPr/>
          <p:nvPr/>
        </p:nvSpPr>
        <p:spPr>
          <a:xfrm>
            <a:off x="571500" y="38578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009688"/>
          </a:solidFill>
          <a:ln w="12700" cap="flat" cmpd="sng">
            <a:solidFill>
              <a:srgbClr val="009688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12" name="Google Shape;2312;p119"/>
          <p:cNvSpPr/>
          <p:nvPr/>
        </p:nvSpPr>
        <p:spPr>
          <a:xfrm>
            <a:off x="571500" y="4429354"/>
            <a:ext cx="6515824" cy="476402"/>
          </a:xfrm>
          <a:prstGeom prst="roundRect">
            <a:avLst>
              <a:gd name="adj" fmla="val 76775"/>
            </a:avLst>
          </a:prstGeom>
          <a:solidFill>
            <a:srgbClr val="FFF8E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13" name="Google Shape;2313;p119"/>
          <p:cNvSpPr/>
          <p:nvPr/>
        </p:nvSpPr>
        <p:spPr>
          <a:xfrm>
            <a:off x="571500" y="44293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FFC107"/>
          </a:solidFill>
          <a:ln w="12700" cap="flat" cmpd="sng">
            <a:solidFill>
              <a:srgbClr val="FFC107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14" name="Google Shape;2314;p119"/>
          <p:cNvSpPr/>
          <p:nvPr/>
        </p:nvSpPr>
        <p:spPr>
          <a:xfrm>
            <a:off x="571499" y="5000854"/>
            <a:ext cx="6458217" cy="476402"/>
          </a:xfrm>
          <a:prstGeom prst="roundRect">
            <a:avLst>
              <a:gd name="adj" fmla="val 76775"/>
            </a:avLst>
          </a:prstGeom>
          <a:solidFill>
            <a:srgbClr val="F3E5F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15" name="Google Shape;2315;p119"/>
          <p:cNvSpPr/>
          <p:nvPr/>
        </p:nvSpPr>
        <p:spPr>
          <a:xfrm>
            <a:off x="571500" y="50008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9C27B0"/>
          </a:solidFill>
          <a:ln w="12700" cap="flat" cmpd="sng">
            <a:solidFill>
              <a:srgbClr val="9C27B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16" name="Google Shape;2316;p119"/>
          <p:cNvSpPr/>
          <p:nvPr/>
        </p:nvSpPr>
        <p:spPr>
          <a:xfrm>
            <a:off x="571500" y="5572354"/>
            <a:ext cx="6648410" cy="476402"/>
          </a:xfrm>
          <a:prstGeom prst="roundRect">
            <a:avLst>
              <a:gd name="adj" fmla="val 76775"/>
            </a:avLst>
          </a:prstGeom>
          <a:solidFill>
            <a:srgbClr val="E3F2F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17" name="Google Shape;2317;p119"/>
          <p:cNvSpPr/>
          <p:nvPr/>
        </p:nvSpPr>
        <p:spPr>
          <a:xfrm>
            <a:off x="571500" y="5572354"/>
            <a:ext cx="57607" cy="476402"/>
          </a:xfrm>
          <a:prstGeom prst="roundRect">
            <a:avLst>
              <a:gd name="adj" fmla="val 634923"/>
            </a:avLst>
          </a:prstGeom>
          <a:solidFill>
            <a:srgbClr val="2196F3"/>
          </a:solidFill>
          <a:ln w="12700" cap="flat" cmpd="sng">
            <a:solidFill>
              <a:srgbClr val="2196F3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18" name="Google Shape;2318;p119" descr="preencoded.png"/>
          <p:cNvPicPr preferRelativeResize="0"/>
          <p:nvPr/>
        </p:nvPicPr>
        <p:blipFill rotWithShape="1">
          <a:blip r:embed="rId5">
            <a:alphaModFix/>
          </a:blip>
          <a:srcRect t="-3" b="-3"/>
          <a:stretch/>
        </p:blipFill>
        <p:spPr>
          <a:xfrm>
            <a:off x="7219911" y="761695"/>
            <a:ext cx="4591394" cy="5524805"/>
          </a:xfrm>
          <a:prstGeom prst="rect">
            <a:avLst/>
          </a:prstGeom>
          <a:noFill/>
          <a:ln>
            <a:noFill/>
          </a:ln>
        </p:spPr>
      </p:pic>
      <p:sp>
        <p:nvSpPr>
          <p:cNvPr id="2319" name="Google Shape;2319;p119"/>
          <p:cNvSpPr txBox="1"/>
          <p:nvPr/>
        </p:nvSpPr>
        <p:spPr>
          <a:xfrm>
            <a:off x="529438" y="409651"/>
            <a:ext cx="2179930" cy="238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D4037"/>
              </a:buClr>
              <a:buSzPts val="1200"/>
              <a:buFont typeface="Verdana"/>
              <a:buNone/>
            </a:pPr>
            <a:r>
              <a:rPr lang="es-CO" sz="1200" b="1">
                <a:solidFill>
                  <a:srgbClr val="5D4037"/>
                </a:solidFill>
                <a:latin typeface="Verdana"/>
                <a:ea typeface="Verdana"/>
                <a:cs typeface="Verdana"/>
                <a:sym typeface="Verdana"/>
              </a:rPr>
              <a:t>TRANSPARENCIA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20" name="Google Shape;2320;p119"/>
          <p:cNvSpPr txBox="1"/>
          <p:nvPr/>
        </p:nvSpPr>
        <p:spPr>
          <a:xfrm>
            <a:off x="571500" y="857707"/>
            <a:ext cx="5886907" cy="1095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900"/>
              <a:buFont typeface="Verdana"/>
              <a:buNone/>
            </a:pPr>
            <a:r>
              <a:rPr lang="es-CO" sz="3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Eje 3: Cuentas claras para todos</a:t>
            </a:r>
            <a:endParaRPr sz="39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21" name="Google Shape;2321;p119"/>
          <p:cNvSpPr txBox="1"/>
          <p:nvPr/>
        </p:nvSpPr>
        <p:spPr>
          <a:xfrm>
            <a:off x="571500" y="2381098"/>
            <a:ext cx="5992063" cy="648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7474F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Para que todos sepamos qué está pasando, la información debe ser visible y fácil de entender.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22" name="Google Shape;2322;p119"/>
          <p:cNvSpPr txBox="1"/>
          <p:nvPr/>
        </p:nvSpPr>
        <p:spPr>
          <a:xfrm>
            <a:off x="761694" y="3396083"/>
            <a:ext cx="6325630" cy="224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E342E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4E342E"/>
                </a:solidFill>
                <a:latin typeface="Verdana"/>
                <a:ea typeface="Verdana"/>
                <a:cs typeface="Verdana"/>
                <a:sym typeface="Verdana"/>
              </a:rPr>
              <a:t>📌 "Muro de Cristal" en sitio visible de la vereda.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23" name="Google Shape;2323;p119"/>
          <p:cNvSpPr txBox="1"/>
          <p:nvPr/>
        </p:nvSpPr>
        <p:spPr>
          <a:xfrm>
            <a:off x="761695" y="3967583"/>
            <a:ext cx="7168243" cy="224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695C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00695C"/>
                </a:solidFill>
                <a:latin typeface="Verdana"/>
                <a:ea typeface="Verdana"/>
                <a:cs typeface="Verdana"/>
                <a:sym typeface="Verdana"/>
              </a:rPr>
              <a:t>🚦 Estado de los casos: en trámite, atendido o cerrado.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24" name="Google Shape;2324;p119"/>
          <p:cNvSpPr txBox="1"/>
          <p:nvPr/>
        </p:nvSpPr>
        <p:spPr>
          <a:xfrm>
            <a:off x="761695" y="4539083"/>
            <a:ext cx="5921224" cy="224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8F00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FF8F00"/>
                </a:solidFill>
                <a:latin typeface="Verdana"/>
                <a:ea typeface="Verdana"/>
                <a:cs typeface="Verdana"/>
                <a:sym typeface="Verdana"/>
              </a:rPr>
              <a:t>📅 Actualización bimensual y lenguaje fácil.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25" name="Google Shape;2325;p119"/>
          <p:cNvSpPr txBox="1"/>
          <p:nvPr/>
        </p:nvSpPr>
        <p:spPr>
          <a:xfrm>
            <a:off x="761694" y="5110583"/>
            <a:ext cx="5583213" cy="2240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7B1FA2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7B1FA2"/>
                </a:solidFill>
                <a:latin typeface="Verdana"/>
                <a:ea typeface="Verdana"/>
                <a:cs typeface="Verdana"/>
                <a:sym typeface="Verdana"/>
              </a:rPr>
              <a:t>📊 Informes semestrales y balance anual.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26" name="Google Shape;2326;p119"/>
          <p:cNvSpPr txBox="1"/>
          <p:nvPr/>
        </p:nvSpPr>
        <p:spPr>
          <a:xfrm>
            <a:off x="761694" y="5691226"/>
            <a:ext cx="6602075" cy="207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565C0"/>
              </a:buClr>
              <a:buSzPts val="1800"/>
              <a:buFont typeface="Verdana"/>
              <a:buNone/>
            </a:pPr>
            <a:r>
              <a:rPr lang="es-CO" sz="1800">
                <a:solidFill>
                  <a:srgbClr val="1565C0"/>
                </a:solidFill>
                <a:latin typeface="Verdana"/>
                <a:ea typeface="Verdana"/>
                <a:cs typeface="Verdana"/>
                <a:sym typeface="Verdana"/>
              </a:rPr>
              <a:t>📑 Reportes trimestrales a la Instancia de Coordinación.</a:t>
            </a: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2" name="Google Shape;2332;p12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33" name="Google Shape;2333;p120"/>
          <p:cNvSpPr/>
          <p:nvPr/>
        </p:nvSpPr>
        <p:spPr>
          <a:xfrm>
            <a:off x="0" y="1016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34" name="Google Shape;2334;p120" descr="preencoded.png"/>
          <p:cNvPicPr preferRelativeResize="0"/>
          <p:nvPr/>
        </p:nvPicPr>
        <p:blipFill rotWithShape="1">
          <a:blip r:embed="rId3">
            <a:alphaModFix/>
          </a:blip>
          <a:srcRect t="-9" b="-9"/>
          <a:stretch/>
        </p:blipFill>
        <p:spPr>
          <a:xfrm>
            <a:off x="0" y="0"/>
            <a:ext cx="12191695" cy="2095805"/>
          </a:xfrm>
          <a:prstGeom prst="rect">
            <a:avLst/>
          </a:prstGeom>
          <a:noFill/>
          <a:ln>
            <a:noFill/>
          </a:ln>
        </p:spPr>
      </p:pic>
      <p:sp>
        <p:nvSpPr>
          <p:cNvPr id="2335" name="Google Shape;2335;p120"/>
          <p:cNvSpPr/>
          <p:nvPr/>
        </p:nvSpPr>
        <p:spPr>
          <a:xfrm>
            <a:off x="761695" y="2857500"/>
            <a:ext cx="5219395" cy="1714500"/>
          </a:xfrm>
          <a:prstGeom prst="roundRect">
            <a:avLst>
              <a:gd name="adj" fmla="val 8889"/>
            </a:avLst>
          </a:prstGeom>
          <a:solidFill>
            <a:srgbClr val="FBE9E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36" name="Google Shape;2336;p120"/>
          <p:cNvSpPr/>
          <p:nvPr/>
        </p:nvSpPr>
        <p:spPr>
          <a:xfrm>
            <a:off x="761695" y="2857500"/>
            <a:ext cx="75895" cy="1714500"/>
          </a:xfrm>
          <a:prstGeom prst="roundRect">
            <a:avLst>
              <a:gd name="adj" fmla="val 200804"/>
            </a:avLst>
          </a:prstGeom>
          <a:solidFill>
            <a:srgbClr val="FF5722"/>
          </a:solidFill>
          <a:ln w="12700" cap="flat" cmpd="sng">
            <a:solidFill>
              <a:srgbClr val="FF5722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37" name="Google Shape;2337;p120"/>
          <p:cNvSpPr/>
          <p:nvPr/>
        </p:nvSpPr>
        <p:spPr>
          <a:xfrm>
            <a:off x="6286500" y="2857500"/>
            <a:ext cx="5219395" cy="1714500"/>
          </a:xfrm>
          <a:prstGeom prst="roundRect">
            <a:avLst>
              <a:gd name="adj" fmla="val 8889"/>
            </a:avLst>
          </a:prstGeom>
          <a:solidFill>
            <a:srgbClr val="E8F5E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38" name="Google Shape;2338;p120"/>
          <p:cNvSpPr/>
          <p:nvPr/>
        </p:nvSpPr>
        <p:spPr>
          <a:xfrm>
            <a:off x="6286500" y="2857500"/>
            <a:ext cx="75895" cy="1714500"/>
          </a:xfrm>
          <a:prstGeom prst="roundRect">
            <a:avLst>
              <a:gd name="adj" fmla="val 200804"/>
            </a:avLst>
          </a:prstGeom>
          <a:solidFill>
            <a:srgbClr val="4CAF50"/>
          </a:solidFill>
          <a:ln w="12700" cap="flat" cmpd="sng">
            <a:solidFill>
              <a:srgbClr val="4CAF5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39" name="Google Shape;2339;p120"/>
          <p:cNvSpPr/>
          <p:nvPr/>
        </p:nvSpPr>
        <p:spPr>
          <a:xfrm>
            <a:off x="761695" y="4762195"/>
            <a:ext cx="5219395" cy="1714500"/>
          </a:xfrm>
          <a:prstGeom prst="roundRect">
            <a:avLst>
              <a:gd name="adj" fmla="val 8889"/>
            </a:avLst>
          </a:prstGeom>
          <a:solidFill>
            <a:srgbClr val="E3F2F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0" name="Google Shape;2340;p120"/>
          <p:cNvSpPr/>
          <p:nvPr/>
        </p:nvSpPr>
        <p:spPr>
          <a:xfrm>
            <a:off x="761695" y="4762195"/>
            <a:ext cx="75895" cy="1714500"/>
          </a:xfrm>
          <a:prstGeom prst="roundRect">
            <a:avLst>
              <a:gd name="adj" fmla="val 200804"/>
            </a:avLst>
          </a:prstGeom>
          <a:solidFill>
            <a:srgbClr val="2196F3"/>
          </a:solidFill>
          <a:ln w="12700" cap="flat" cmpd="sng">
            <a:solidFill>
              <a:srgbClr val="2196F3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1" name="Google Shape;2341;p120"/>
          <p:cNvSpPr/>
          <p:nvPr/>
        </p:nvSpPr>
        <p:spPr>
          <a:xfrm>
            <a:off x="6286500" y="4762195"/>
            <a:ext cx="5219395" cy="1714500"/>
          </a:xfrm>
          <a:prstGeom prst="roundRect">
            <a:avLst>
              <a:gd name="adj" fmla="val 8889"/>
            </a:avLst>
          </a:prstGeom>
          <a:solidFill>
            <a:srgbClr val="FFF8E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2" name="Google Shape;2342;p120"/>
          <p:cNvSpPr/>
          <p:nvPr/>
        </p:nvSpPr>
        <p:spPr>
          <a:xfrm>
            <a:off x="6286500" y="4762195"/>
            <a:ext cx="75895" cy="1714500"/>
          </a:xfrm>
          <a:prstGeom prst="roundRect">
            <a:avLst>
              <a:gd name="adj" fmla="val 200804"/>
            </a:avLst>
          </a:prstGeom>
          <a:solidFill>
            <a:srgbClr val="FFC107"/>
          </a:solidFill>
          <a:ln w="12700" cap="flat" cmpd="sng">
            <a:solidFill>
              <a:srgbClr val="FFC107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3" name="Google Shape;2343;p120"/>
          <p:cNvSpPr txBox="1"/>
          <p:nvPr/>
        </p:nvSpPr>
        <p:spPr>
          <a:xfrm>
            <a:off x="2930652" y="2143354"/>
            <a:ext cx="6333134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3000"/>
              <a:buFont typeface="Verdana"/>
              <a:buNone/>
            </a:pPr>
            <a:r>
              <a:rPr lang="es-CO" sz="30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¿Quién hace qué? (Actores)</a:t>
            </a:r>
            <a:endParaRPr sz="3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4" name="Google Shape;2344;p120"/>
          <p:cNvSpPr txBox="1"/>
          <p:nvPr/>
        </p:nvSpPr>
        <p:spPr>
          <a:xfrm>
            <a:off x="942064" y="3020161"/>
            <a:ext cx="4812255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F360C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BF360C"/>
                </a:solidFill>
                <a:latin typeface="Verdana"/>
                <a:ea typeface="Verdana"/>
                <a:cs typeface="Verdana"/>
                <a:sym typeface="Verdana"/>
              </a:rPr>
              <a:t>Comunidad Campesina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5" name="Google Shape;2345;p120"/>
          <p:cNvSpPr txBox="1"/>
          <p:nvPr/>
        </p:nvSpPr>
        <p:spPr>
          <a:xfrm>
            <a:off x="947551" y="3449015"/>
            <a:ext cx="4768364" cy="676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E2723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3E2723"/>
                </a:solidFill>
                <a:latin typeface="Verdana"/>
                <a:ea typeface="Verdana"/>
                <a:cs typeface="Verdana"/>
                <a:sym typeface="Verdana"/>
              </a:rPr>
              <a:t> 👁️ </a:t>
            </a:r>
            <a:r>
              <a:rPr lang="es-CO" sz="1600" b="1">
                <a:solidFill>
                  <a:srgbClr val="3E2723"/>
                </a:solidFill>
                <a:latin typeface="Verdana"/>
                <a:ea typeface="Verdana"/>
                <a:cs typeface="Verdana"/>
                <a:sym typeface="Verdana"/>
              </a:rPr>
              <a:t>Observa y reporta</a:t>
            </a:r>
            <a:r>
              <a:rPr lang="es-CO" sz="1600">
                <a:solidFill>
                  <a:srgbClr val="3E2723"/>
                </a:solidFill>
                <a:latin typeface="Verdana"/>
                <a:ea typeface="Verdana"/>
                <a:cs typeface="Verdana"/>
                <a:sym typeface="Verdana"/>
              </a:rPr>
              <a:t> cambios en el páramo.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E2723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3E2723"/>
                </a:solidFill>
                <a:latin typeface="Verdana"/>
                <a:ea typeface="Verdana"/>
                <a:cs typeface="Verdana"/>
                <a:sym typeface="Verdana"/>
              </a:rPr>
              <a:t> 🚫 </a:t>
            </a:r>
            <a:r>
              <a:rPr lang="es-CO" sz="1600" b="1">
                <a:solidFill>
                  <a:srgbClr val="3E2723"/>
                </a:solidFill>
                <a:latin typeface="Verdana"/>
                <a:ea typeface="Verdana"/>
                <a:cs typeface="Verdana"/>
                <a:sym typeface="Verdana"/>
              </a:rPr>
              <a:t>NO sanciona</a:t>
            </a:r>
            <a:r>
              <a:rPr lang="es-CO" sz="1600">
                <a:solidFill>
                  <a:srgbClr val="3E2723"/>
                </a:solidFill>
                <a:latin typeface="Verdana"/>
                <a:ea typeface="Verdana"/>
                <a:cs typeface="Verdana"/>
                <a:sym typeface="Verdana"/>
              </a:rPr>
              <a:t> ni decomisa.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E2723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3E2723"/>
                </a:solidFill>
                <a:latin typeface="Verdana"/>
                <a:ea typeface="Verdana"/>
                <a:cs typeface="Verdana"/>
                <a:sym typeface="Verdana"/>
              </a:rPr>
              <a:t> 🤝 Cuida el territorio día a día.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6" name="Google Shape;2346;p120"/>
          <p:cNvSpPr txBox="1"/>
          <p:nvPr/>
        </p:nvSpPr>
        <p:spPr>
          <a:xfrm>
            <a:off x="6466869" y="3020161"/>
            <a:ext cx="4812255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B5E20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Autoridades Ambientales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7" name="Google Shape;2347;p120"/>
          <p:cNvSpPr txBox="1"/>
          <p:nvPr/>
        </p:nvSpPr>
        <p:spPr>
          <a:xfrm>
            <a:off x="6472356" y="3449015"/>
            <a:ext cx="4768364" cy="676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B5E20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 🚓 </a:t>
            </a:r>
            <a:r>
              <a:rPr lang="es-CO" sz="1600" b="1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Actúan y responden</a:t>
            </a:r>
            <a:r>
              <a:rPr lang="es-CO" sz="1600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 (CAR, Alcaldías).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B5E20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 📝 Hacen visitas técnicas oficiales.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B5E20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 ⚖️ Tienen la facultad de sancionar.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8" name="Google Shape;2348;p120"/>
          <p:cNvSpPr txBox="1"/>
          <p:nvPr/>
        </p:nvSpPr>
        <p:spPr>
          <a:xfrm>
            <a:off x="940105" y="4925771"/>
            <a:ext cx="4827930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Ministerio Público y Fiscalía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49" name="Google Shape;2349;p120"/>
          <p:cNvSpPr txBox="1"/>
          <p:nvPr/>
        </p:nvSpPr>
        <p:spPr>
          <a:xfrm>
            <a:off x="947551" y="5353710"/>
            <a:ext cx="4768364" cy="676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 🛡️ </a:t>
            </a:r>
            <a:r>
              <a:rPr lang="es-CO" sz="1600" b="1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Protegen a denunciantes</a:t>
            </a:r>
            <a:r>
              <a:rPr lang="es-CO" sz="1600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 ⚖️ Atienden delitos ambientales.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 📩 Reciben casos de alto riesgo.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50" name="Google Shape;2350;p120"/>
          <p:cNvSpPr txBox="1"/>
          <p:nvPr/>
        </p:nvSpPr>
        <p:spPr>
          <a:xfrm>
            <a:off x="6466869" y="4925771"/>
            <a:ext cx="4812255" cy="333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E65100"/>
              </a:buClr>
              <a:buSzPts val="2400"/>
              <a:buFont typeface="Verdana"/>
              <a:buNone/>
            </a:pPr>
            <a:r>
              <a:rPr lang="es-CO" sz="2400" b="1">
                <a:solidFill>
                  <a:srgbClr val="E65100"/>
                </a:solidFill>
                <a:latin typeface="Verdana"/>
                <a:ea typeface="Verdana"/>
                <a:cs typeface="Verdana"/>
                <a:sym typeface="Verdana"/>
              </a:rPr>
              <a:t>Apoyo Técnico</a:t>
            </a:r>
            <a:endParaRPr sz="2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51" name="Google Shape;2351;p120"/>
          <p:cNvSpPr txBox="1"/>
          <p:nvPr/>
        </p:nvSpPr>
        <p:spPr>
          <a:xfrm>
            <a:off x="6472356" y="5353710"/>
            <a:ext cx="4768364" cy="676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F360C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BF360C"/>
                </a:solidFill>
                <a:latin typeface="Verdana"/>
                <a:ea typeface="Verdana"/>
                <a:cs typeface="Verdana"/>
                <a:sym typeface="Verdana"/>
              </a:rPr>
              <a:t> 📊 </a:t>
            </a:r>
            <a:r>
              <a:rPr lang="es-CO" sz="1600" b="1">
                <a:solidFill>
                  <a:srgbClr val="BF360C"/>
                </a:solidFill>
                <a:latin typeface="Verdana"/>
                <a:ea typeface="Verdana"/>
                <a:cs typeface="Verdana"/>
                <a:sym typeface="Verdana"/>
              </a:rPr>
              <a:t>Instituto Humboldt y Universidades</a:t>
            </a:r>
            <a:r>
              <a:rPr lang="es-CO" sz="1600">
                <a:solidFill>
                  <a:srgbClr val="BF360C"/>
                </a:solidFill>
                <a:latin typeface="Verdana"/>
                <a:ea typeface="Verdana"/>
                <a:cs typeface="Verdana"/>
                <a:sym typeface="Verdana"/>
              </a:rPr>
              <a:t>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F360C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BF360C"/>
                </a:solidFill>
                <a:latin typeface="Verdana"/>
                <a:ea typeface="Verdana"/>
                <a:cs typeface="Verdana"/>
                <a:sym typeface="Verdana"/>
              </a:rPr>
              <a:t> 🔬 Dan datos científicos y métodos.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F360C"/>
              </a:buClr>
              <a:buSzPts val="1600"/>
              <a:buFont typeface="Verdana"/>
              <a:buNone/>
            </a:pPr>
            <a:r>
              <a:rPr lang="es-CO" sz="1600">
                <a:solidFill>
                  <a:srgbClr val="BF360C"/>
                </a:solidFill>
                <a:latin typeface="Verdana"/>
                <a:ea typeface="Verdana"/>
                <a:cs typeface="Verdana"/>
                <a:sym typeface="Verdana"/>
              </a:rPr>
              <a:t> 📚 Ayudan con la pedagogía. 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" name="Google Shape;2357;p12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58" name="Google Shape;2358;p12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59" name="Google Shape;2359;p121"/>
          <p:cNvSpPr/>
          <p:nvPr/>
        </p:nvSpPr>
        <p:spPr>
          <a:xfrm>
            <a:off x="0" y="0"/>
            <a:ext cx="5143500" cy="6858000"/>
          </a:xfrm>
          <a:prstGeom prst="rect">
            <a:avLst/>
          </a:prstGeom>
          <a:solidFill>
            <a:srgbClr val="F9FBE7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60" name="Google Shape;2360;p121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952805"/>
            <a:ext cx="5143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1" name="Google Shape;2361;p121"/>
          <p:cNvSpPr/>
          <p:nvPr/>
        </p:nvSpPr>
        <p:spPr>
          <a:xfrm>
            <a:off x="5715000" y="571500"/>
            <a:ext cx="2095805" cy="571500"/>
          </a:xfrm>
          <a:prstGeom prst="roundRect">
            <a:avLst>
              <a:gd name="adj" fmla="val 106667"/>
            </a:avLst>
          </a:prstGeom>
          <a:solidFill>
            <a:srgbClr val="E3F2FD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62" name="Google Shape;2362;p121" descr="preencoded.png"/>
          <p:cNvPicPr preferRelativeResize="0"/>
          <p:nvPr/>
        </p:nvPicPr>
        <p:blipFill rotWithShape="1">
          <a:blip r:embed="rId4">
            <a:alphaModFix/>
          </a:blip>
          <a:srcRect t="-384" b="-384"/>
          <a:stretch/>
        </p:blipFill>
        <p:spPr>
          <a:xfrm>
            <a:off x="5715000" y="2588464"/>
            <a:ext cx="952805" cy="57607"/>
          </a:xfrm>
          <a:prstGeom prst="rect">
            <a:avLst/>
          </a:prstGeom>
          <a:noFill/>
          <a:ln>
            <a:noFill/>
          </a:ln>
        </p:spPr>
      </p:pic>
      <p:sp>
        <p:nvSpPr>
          <p:cNvPr id="2363" name="Google Shape;2363;p121"/>
          <p:cNvSpPr txBox="1"/>
          <p:nvPr/>
        </p:nvSpPr>
        <p:spPr>
          <a:xfrm>
            <a:off x="5676595" y="714146"/>
            <a:ext cx="2171700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565C0"/>
              </a:buClr>
              <a:buSzPts val="1000"/>
              <a:buFont typeface="Verdana"/>
              <a:buNone/>
            </a:pPr>
            <a:r>
              <a:rPr lang="es-CO" sz="1000" b="1">
                <a:solidFill>
                  <a:srgbClr val="1565C0"/>
                </a:solidFill>
                <a:latin typeface="Verdana"/>
                <a:ea typeface="Verdana"/>
                <a:cs typeface="Verdana"/>
                <a:sym typeface="Verdana"/>
              </a:rPr>
              <a:t>FOCO EN LA</a:t>
            </a:r>
            <a:endParaRPr sz="1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565C0"/>
              </a:buClr>
              <a:buSzPts val="1000"/>
              <a:buFont typeface="Verdana"/>
              <a:buNone/>
            </a:pPr>
            <a:r>
              <a:rPr lang="es-CO" sz="1000" b="1">
                <a:solidFill>
                  <a:srgbClr val="1565C0"/>
                </a:solidFill>
                <a:latin typeface="Verdana"/>
                <a:ea typeface="Verdana"/>
                <a:cs typeface="Verdana"/>
                <a:sym typeface="Verdana"/>
              </a:rPr>
              <a:t>COMUNIDAD</a:t>
            </a:r>
            <a:endParaRPr sz="10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64" name="Google Shape;2364;p121"/>
          <p:cNvSpPr txBox="1"/>
          <p:nvPr/>
        </p:nvSpPr>
        <p:spPr>
          <a:xfrm>
            <a:off x="5715000" y="1238098"/>
            <a:ext cx="6077102" cy="1219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4C86C"/>
              </a:buClr>
              <a:buSzPts val="3600"/>
              <a:buFont typeface="Verdana"/>
              <a:buNone/>
            </a:pP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La comunidad es el corazón del Sistema</a:t>
            </a:r>
            <a:endParaRPr sz="360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65" name="Google Shape;2365;p121"/>
          <p:cNvSpPr txBox="1"/>
          <p:nvPr/>
        </p:nvSpPr>
        <p:spPr>
          <a:xfrm>
            <a:off x="5538521" y="2829459"/>
            <a:ext cx="6005779" cy="857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2100"/>
              <a:buFont typeface="Verdana"/>
              <a:buNone/>
            </a:pPr>
            <a:r>
              <a:rPr lang="es-CO" sz="21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✓</a:t>
            </a:r>
            <a:r>
              <a:rPr lang="es-CO" sz="21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Somos los </a:t>
            </a:r>
            <a:r>
              <a:rPr lang="es-CO" sz="2100" b="1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ojos del páramo</a:t>
            </a:r>
            <a:r>
              <a:rPr lang="es-CO" sz="21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: vemos los cambios y damos la alerta. </a:t>
            </a:r>
            <a:endParaRPr sz="21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66" name="Google Shape;2366;p121"/>
          <p:cNvSpPr txBox="1"/>
          <p:nvPr/>
        </p:nvSpPr>
        <p:spPr>
          <a:xfrm>
            <a:off x="5538521" y="3907230"/>
            <a:ext cx="6005779" cy="857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2100"/>
              <a:buFont typeface="Verdana"/>
              <a:buNone/>
            </a:pPr>
            <a:r>
              <a:rPr lang="es-CO" sz="21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✓</a:t>
            </a:r>
            <a:r>
              <a:rPr lang="es-CO" sz="2100" b="1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Anotamos</a:t>
            </a:r>
            <a:r>
              <a:rPr lang="es-CO" sz="21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lo que observamos y lo reportamos sin correr riesgos. </a:t>
            </a:r>
            <a:endParaRPr sz="21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67" name="Google Shape;2367;p121"/>
          <p:cNvSpPr txBox="1"/>
          <p:nvPr/>
        </p:nvSpPr>
        <p:spPr>
          <a:xfrm>
            <a:off x="5538520" y="4762195"/>
            <a:ext cx="6005779" cy="857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2100"/>
              <a:buFont typeface="Verdana"/>
              <a:buNone/>
            </a:pPr>
            <a:r>
              <a:rPr lang="es-CO" sz="21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✓</a:t>
            </a:r>
            <a:r>
              <a:rPr lang="es-CO" sz="21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No necesitamos palabras técnicas: lo importante es </a:t>
            </a:r>
            <a:r>
              <a:rPr lang="es-CO" sz="2100" b="1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avisar</a:t>
            </a:r>
            <a:r>
              <a:rPr lang="es-CO" sz="21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21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68" name="Google Shape;2368;p121"/>
          <p:cNvSpPr txBox="1"/>
          <p:nvPr/>
        </p:nvSpPr>
        <p:spPr>
          <a:xfrm>
            <a:off x="5538519" y="5731764"/>
            <a:ext cx="6005779" cy="857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2100"/>
              <a:buFont typeface="Verdana"/>
              <a:buNone/>
            </a:pPr>
            <a:r>
              <a:rPr lang="es-CO" sz="21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✓</a:t>
            </a:r>
            <a:r>
              <a:rPr lang="es-CO" sz="21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 Entre todos evitamos daños grandes y </a:t>
            </a:r>
            <a:r>
              <a:rPr lang="es-CO" sz="2100" b="1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cuidamos el agua</a:t>
            </a:r>
            <a:r>
              <a:rPr lang="es-CO" sz="2100">
                <a:solidFill>
                  <a:srgbClr val="37474F"/>
                </a:solidFill>
                <a:latin typeface="Verdana"/>
                <a:ea typeface="Verdana"/>
                <a:cs typeface="Verdana"/>
                <a:sym typeface="Verdana"/>
              </a:rPr>
              <a:t>. </a:t>
            </a:r>
            <a:endParaRPr sz="21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4" name="Google Shape;2374;p12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75" name="Google Shape;2375;p12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FFFF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76" name="Google Shape;2376;p122" descr="preencoded.png"/>
          <p:cNvPicPr preferRelativeResize="0"/>
          <p:nvPr/>
        </p:nvPicPr>
        <p:blipFill rotWithShape="1">
          <a:blip r:embed="rId3">
            <a:alphaModFix/>
          </a:blip>
          <a:srcRect t="-1" b="-1"/>
          <a:stretch/>
        </p:blipFill>
        <p:spPr>
          <a:xfrm>
            <a:off x="0" y="0"/>
            <a:ext cx="12191695" cy="1714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7" name="Google Shape;2377;p122"/>
          <p:cNvSpPr/>
          <p:nvPr/>
        </p:nvSpPr>
        <p:spPr>
          <a:xfrm>
            <a:off x="571500" y="2572207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E8F5E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78" name="Google Shape;2378;p122"/>
          <p:cNvSpPr/>
          <p:nvPr/>
        </p:nvSpPr>
        <p:spPr>
          <a:xfrm>
            <a:off x="571500" y="2572207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2E7D32"/>
          </a:solidFill>
          <a:ln w="12700" cap="flat" cmpd="sng">
            <a:solidFill>
              <a:srgbClr val="2E7D32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79" name="Google Shape;2379;p122"/>
          <p:cNvSpPr/>
          <p:nvPr/>
        </p:nvSpPr>
        <p:spPr>
          <a:xfrm>
            <a:off x="2809951" y="2572207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FFF3E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0" name="Google Shape;2380;p122"/>
          <p:cNvSpPr/>
          <p:nvPr/>
        </p:nvSpPr>
        <p:spPr>
          <a:xfrm>
            <a:off x="2809951" y="2572207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FF9800"/>
          </a:solidFill>
          <a:ln w="12700" cap="flat" cmpd="sng">
            <a:solidFill>
              <a:srgbClr val="FF980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1" name="Google Shape;2381;p122"/>
          <p:cNvSpPr/>
          <p:nvPr/>
        </p:nvSpPr>
        <p:spPr>
          <a:xfrm>
            <a:off x="5048402" y="2572207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E3F2FD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2" name="Google Shape;2382;p122"/>
          <p:cNvSpPr/>
          <p:nvPr/>
        </p:nvSpPr>
        <p:spPr>
          <a:xfrm>
            <a:off x="5048402" y="2572207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2196F3"/>
          </a:solidFill>
          <a:ln w="12700" cap="flat" cmpd="sng">
            <a:solidFill>
              <a:srgbClr val="2196F3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3" name="Google Shape;2383;p122"/>
          <p:cNvSpPr/>
          <p:nvPr/>
        </p:nvSpPr>
        <p:spPr>
          <a:xfrm>
            <a:off x="7286854" y="2572207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EDE7F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4" name="Google Shape;2384;p122"/>
          <p:cNvSpPr/>
          <p:nvPr/>
        </p:nvSpPr>
        <p:spPr>
          <a:xfrm>
            <a:off x="7286854" y="2572207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673AB7"/>
          </a:solidFill>
          <a:ln w="12700" cap="flat" cmpd="sng">
            <a:solidFill>
              <a:srgbClr val="673AB7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5" name="Google Shape;2385;p122"/>
          <p:cNvSpPr/>
          <p:nvPr/>
        </p:nvSpPr>
        <p:spPr>
          <a:xfrm>
            <a:off x="9525305" y="2572207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E0F7F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6" name="Google Shape;2386;p122"/>
          <p:cNvSpPr/>
          <p:nvPr/>
        </p:nvSpPr>
        <p:spPr>
          <a:xfrm>
            <a:off x="9525305" y="2572207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00BCD4"/>
          </a:solidFill>
          <a:ln w="12700" cap="flat" cmpd="sng">
            <a:solidFill>
              <a:srgbClr val="00BCD4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7" name="Google Shape;2387;p122"/>
          <p:cNvSpPr/>
          <p:nvPr/>
        </p:nvSpPr>
        <p:spPr>
          <a:xfrm>
            <a:off x="571500" y="4238244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F3E5F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8" name="Google Shape;2388;p122"/>
          <p:cNvSpPr/>
          <p:nvPr/>
        </p:nvSpPr>
        <p:spPr>
          <a:xfrm>
            <a:off x="571500" y="4238244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9C27B0"/>
          </a:solidFill>
          <a:ln w="12700" cap="flat" cmpd="sng">
            <a:solidFill>
              <a:srgbClr val="9C27B0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9" name="Google Shape;2389;p122"/>
          <p:cNvSpPr/>
          <p:nvPr/>
        </p:nvSpPr>
        <p:spPr>
          <a:xfrm>
            <a:off x="2809951" y="4238244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FCE4E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0" name="Google Shape;2390;p122"/>
          <p:cNvSpPr/>
          <p:nvPr/>
        </p:nvSpPr>
        <p:spPr>
          <a:xfrm>
            <a:off x="2809951" y="4238244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E91E63"/>
          </a:solidFill>
          <a:ln w="12700" cap="flat" cmpd="sng">
            <a:solidFill>
              <a:srgbClr val="E91E63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1" name="Google Shape;2391;p122"/>
          <p:cNvSpPr/>
          <p:nvPr/>
        </p:nvSpPr>
        <p:spPr>
          <a:xfrm>
            <a:off x="5048402" y="4238244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FAFAF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2" name="Google Shape;2392;p122"/>
          <p:cNvSpPr/>
          <p:nvPr/>
        </p:nvSpPr>
        <p:spPr>
          <a:xfrm>
            <a:off x="5048402" y="4238244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9E9E9E"/>
          </a:solidFill>
          <a:ln w="12700" cap="flat" cmpd="sng">
            <a:solidFill>
              <a:srgbClr val="9E9E9E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3" name="Google Shape;2393;p122"/>
          <p:cNvSpPr/>
          <p:nvPr/>
        </p:nvSpPr>
        <p:spPr>
          <a:xfrm>
            <a:off x="7286854" y="4238244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FFEBEE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4" name="Google Shape;2394;p122"/>
          <p:cNvSpPr/>
          <p:nvPr/>
        </p:nvSpPr>
        <p:spPr>
          <a:xfrm>
            <a:off x="7286854" y="4238244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F44336"/>
          </a:solidFill>
          <a:ln w="12700" cap="flat" cmpd="sng">
            <a:solidFill>
              <a:srgbClr val="F44336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5" name="Google Shape;2395;p122"/>
          <p:cNvSpPr/>
          <p:nvPr/>
        </p:nvSpPr>
        <p:spPr>
          <a:xfrm>
            <a:off x="9525305" y="4238244"/>
            <a:ext cx="2095805" cy="1571854"/>
          </a:xfrm>
          <a:prstGeom prst="roundRect">
            <a:avLst>
              <a:gd name="adj" fmla="val 8462"/>
            </a:avLst>
          </a:prstGeom>
          <a:solidFill>
            <a:srgbClr val="EFEBE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6" name="Google Shape;2396;p122"/>
          <p:cNvSpPr/>
          <p:nvPr/>
        </p:nvSpPr>
        <p:spPr>
          <a:xfrm>
            <a:off x="9525305" y="4238244"/>
            <a:ext cx="2095805" cy="47549"/>
          </a:xfrm>
          <a:prstGeom prst="roundRect">
            <a:avLst>
              <a:gd name="adj" fmla="val 279719"/>
            </a:avLst>
          </a:prstGeom>
          <a:solidFill>
            <a:srgbClr val="8D6E63"/>
          </a:solidFill>
          <a:ln w="12700" cap="flat" cmpd="sng">
            <a:solidFill>
              <a:srgbClr val="8D6E63">
                <a:alpha val="0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7" name="Google Shape;2397;p122"/>
          <p:cNvSpPr/>
          <p:nvPr/>
        </p:nvSpPr>
        <p:spPr>
          <a:xfrm>
            <a:off x="2809951" y="6001207"/>
            <a:ext cx="6610198" cy="609905"/>
          </a:xfrm>
          <a:prstGeom prst="roundRect">
            <a:avLst>
              <a:gd name="adj" fmla="val 140555"/>
            </a:avLst>
          </a:prstGeom>
          <a:solidFill>
            <a:srgbClr val="FFFDE7"/>
          </a:solidFill>
          <a:ln w="25400" cap="flat" cmpd="sng">
            <a:solidFill>
              <a:srgbClr val="FBC02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98" name="Google Shape;2398;p122"/>
          <p:cNvSpPr txBox="1"/>
          <p:nvPr/>
        </p:nvSpPr>
        <p:spPr>
          <a:xfrm>
            <a:off x="-95098" y="1809598"/>
            <a:ext cx="12382805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E7D32"/>
              </a:buClr>
              <a:buSzPts val="3600"/>
              <a:buFont typeface="Verdana"/>
              <a:buNone/>
            </a:pPr>
            <a:r>
              <a:rPr lang="es-CO" sz="3600" b="1">
                <a:solidFill>
                  <a:srgbClr val="2E7D32"/>
                </a:solidFill>
                <a:latin typeface="Verdana"/>
                <a:ea typeface="Verdana"/>
                <a:cs typeface="Verdana"/>
                <a:sym typeface="Verdana"/>
              </a:rPr>
              <a:t>Principios que nos guían</a:t>
            </a:r>
            <a:endParaRPr sz="3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399" name="Google Shape;2399;p122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29207" y="2800807"/>
            <a:ext cx="381305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00" name="Google Shape;2400;p122"/>
          <p:cNvSpPr txBox="1"/>
          <p:nvPr/>
        </p:nvSpPr>
        <p:spPr>
          <a:xfrm>
            <a:off x="629107" y="3191256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1B5E20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1B5E20"/>
                </a:solidFill>
                <a:latin typeface="Verdana"/>
                <a:ea typeface="Verdana"/>
                <a:cs typeface="Verdana"/>
                <a:sym typeface="Verdana"/>
              </a:rPr>
              <a:t>Legalidad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01" name="Google Shape;2401;p122"/>
          <p:cNvSpPr txBox="1"/>
          <p:nvPr/>
        </p:nvSpPr>
        <p:spPr>
          <a:xfrm>
            <a:off x="629107" y="3495751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3691E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33691E"/>
                </a:solidFill>
                <a:latin typeface="Verdana"/>
                <a:ea typeface="Verdana"/>
                <a:cs typeface="Verdana"/>
                <a:sym typeface="Verdana"/>
              </a:rPr>
              <a:t>No reemplaza a la autoridad, respeta la ley.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02" name="Google Shape;2402;p122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66744" y="2800807"/>
            <a:ext cx="381305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03" name="Google Shape;2403;p122"/>
          <p:cNvSpPr txBox="1"/>
          <p:nvPr/>
        </p:nvSpPr>
        <p:spPr>
          <a:xfrm>
            <a:off x="2866644" y="3191256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E65100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E65100"/>
                </a:solidFill>
                <a:latin typeface="Verdana"/>
                <a:ea typeface="Verdana"/>
                <a:cs typeface="Verdana"/>
                <a:sym typeface="Verdana"/>
              </a:rPr>
              <a:t>Prevención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04" name="Google Shape;2404;p122"/>
          <p:cNvSpPr txBox="1"/>
          <p:nvPr/>
        </p:nvSpPr>
        <p:spPr>
          <a:xfrm>
            <a:off x="2866644" y="3495751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BF360C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BF360C"/>
                </a:solidFill>
                <a:latin typeface="Verdana"/>
                <a:ea typeface="Verdana"/>
                <a:cs typeface="Verdana"/>
                <a:sym typeface="Verdana"/>
              </a:rPr>
              <a:t>Mejor avisar a tiempo que lamentar después.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05" name="Google Shape;2405;p122" descr="preencoded.png"/>
          <p:cNvPicPr preferRelativeResize="0"/>
          <p:nvPr/>
        </p:nvPicPr>
        <p:blipFill rotWithShape="1">
          <a:blip r:embed="rId6">
            <a:alphaModFix/>
          </a:blip>
          <a:srcRect t="-24" b="-24"/>
          <a:stretch/>
        </p:blipFill>
        <p:spPr>
          <a:xfrm>
            <a:off x="5857646" y="2800807"/>
            <a:ext cx="476402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06" name="Google Shape;2406;p122"/>
          <p:cNvSpPr txBox="1"/>
          <p:nvPr/>
        </p:nvSpPr>
        <p:spPr>
          <a:xfrm>
            <a:off x="5105095" y="3191256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D47A1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0D47A1"/>
                </a:solidFill>
                <a:latin typeface="Verdana"/>
                <a:ea typeface="Verdana"/>
                <a:cs typeface="Verdana"/>
                <a:sym typeface="Verdana"/>
              </a:rPr>
              <a:t>Participación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07" name="Google Shape;2407;p122"/>
          <p:cNvSpPr txBox="1"/>
          <p:nvPr/>
        </p:nvSpPr>
        <p:spPr>
          <a:xfrm>
            <a:off x="5105095" y="3495751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1579B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01579B"/>
                </a:solidFill>
                <a:latin typeface="Verdana"/>
                <a:ea typeface="Verdana"/>
                <a:cs typeface="Verdana"/>
                <a:sym typeface="Verdana"/>
              </a:rPr>
              <a:t>Acordamos juntos y hacemos seguimiento.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08" name="Google Shape;2408;p122" descr="preencoded.png"/>
          <p:cNvPicPr preferRelativeResize="0"/>
          <p:nvPr/>
        </p:nvPicPr>
        <p:blipFill rotWithShape="1">
          <a:blip r:embed="rId7">
            <a:alphaModFix/>
          </a:blip>
          <a:srcRect t="-24" b="-24"/>
          <a:stretch/>
        </p:blipFill>
        <p:spPr>
          <a:xfrm>
            <a:off x="8096098" y="2800807"/>
            <a:ext cx="476402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09" name="Google Shape;2409;p122"/>
          <p:cNvSpPr txBox="1"/>
          <p:nvPr/>
        </p:nvSpPr>
        <p:spPr>
          <a:xfrm>
            <a:off x="7343546" y="3191256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4A148C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4A148C"/>
                </a:solidFill>
                <a:latin typeface="Verdana"/>
                <a:ea typeface="Verdana"/>
                <a:cs typeface="Verdana"/>
                <a:sym typeface="Verdana"/>
              </a:rPr>
              <a:t>Coordinación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10" name="Google Shape;2410;p122"/>
          <p:cNvSpPr txBox="1"/>
          <p:nvPr/>
        </p:nvSpPr>
        <p:spPr>
          <a:xfrm>
            <a:off x="7343546" y="3495751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11B92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311B92"/>
                </a:solidFill>
                <a:latin typeface="Verdana"/>
                <a:ea typeface="Verdana"/>
                <a:cs typeface="Verdana"/>
                <a:sym typeface="Verdana"/>
              </a:rPr>
              <a:t>Cada quien hace su parte sin pisar al otro.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11" name="Google Shape;2411;p122" descr="preencoded.png"/>
          <p:cNvPicPr preferRelativeResize="0"/>
          <p:nvPr/>
        </p:nvPicPr>
        <p:blipFill rotWithShape="1">
          <a:blip r:embed="rId8">
            <a:alphaModFix/>
          </a:blip>
          <a:srcRect l="-40" r="-40"/>
          <a:stretch/>
        </p:blipFill>
        <p:spPr>
          <a:xfrm>
            <a:off x="10429646" y="2800807"/>
            <a:ext cx="286207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12" name="Google Shape;2412;p122"/>
          <p:cNvSpPr txBox="1"/>
          <p:nvPr/>
        </p:nvSpPr>
        <p:spPr>
          <a:xfrm>
            <a:off x="9581998" y="3191256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6064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006064"/>
                </a:solidFill>
                <a:latin typeface="Verdana"/>
                <a:ea typeface="Verdana"/>
                <a:cs typeface="Verdana"/>
                <a:sym typeface="Verdana"/>
              </a:rPr>
              <a:t>Transparencia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13" name="Google Shape;2413;p122"/>
          <p:cNvSpPr txBox="1"/>
          <p:nvPr/>
        </p:nvSpPr>
        <p:spPr>
          <a:xfrm>
            <a:off x="9581998" y="3495751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4D40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004D40"/>
                </a:solidFill>
                <a:latin typeface="Verdana"/>
                <a:ea typeface="Verdana"/>
                <a:cs typeface="Verdana"/>
                <a:sym typeface="Verdana"/>
              </a:rPr>
              <a:t>Información clara, visible y sencilla.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14" name="Google Shape;2414;p122" descr="preencoded.png"/>
          <p:cNvPicPr preferRelativeResize="0"/>
          <p:nvPr/>
        </p:nvPicPr>
        <p:blipFill rotWithShape="1">
          <a:blip r:embed="rId9">
            <a:alphaModFix/>
          </a:blip>
          <a:srcRect l="-40" r="-40"/>
          <a:stretch/>
        </p:blipFill>
        <p:spPr>
          <a:xfrm>
            <a:off x="1476756" y="4466844"/>
            <a:ext cx="286207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15" name="Google Shape;2415;p122"/>
          <p:cNvSpPr txBox="1"/>
          <p:nvPr/>
        </p:nvSpPr>
        <p:spPr>
          <a:xfrm>
            <a:off x="556868" y="4839918"/>
            <a:ext cx="2181759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4A148C"/>
              </a:buClr>
              <a:buSzPts val="1400"/>
              <a:buFont typeface="Verdana"/>
              <a:buNone/>
            </a:pPr>
            <a:r>
              <a:rPr lang="es-CO" sz="1400" b="1">
                <a:solidFill>
                  <a:srgbClr val="4A148C"/>
                </a:solidFill>
                <a:latin typeface="Verdana"/>
                <a:ea typeface="Verdana"/>
                <a:cs typeface="Verdana"/>
                <a:sym typeface="Verdana"/>
              </a:rPr>
              <a:t>Rendición Cuentas</a:t>
            </a:r>
            <a:endParaRPr sz="14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16" name="Google Shape;2416;p122"/>
          <p:cNvSpPr txBox="1"/>
          <p:nvPr/>
        </p:nvSpPr>
        <p:spPr>
          <a:xfrm>
            <a:off x="629107" y="5162702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11B92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311B92"/>
                </a:solidFill>
                <a:latin typeface="Verdana"/>
                <a:ea typeface="Verdana"/>
                <a:cs typeface="Verdana"/>
                <a:sym typeface="Verdana"/>
              </a:rPr>
              <a:t>Decir qué se hizo, cómo y cuándo.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17" name="Google Shape;2417;p122" descr="preencoded.png"/>
          <p:cNvPicPr preferRelativeResize="0"/>
          <p:nvPr/>
        </p:nvPicPr>
        <p:blipFill rotWithShape="1">
          <a:blip r:embed="rId10">
            <a:alphaModFix/>
          </a:blip>
          <a:srcRect t="-24" b="-24"/>
          <a:stretch/>
        </p:blipFill>
        <p:spPr>
          <a:xfrm>
            <a:off x="3619195" y="4466844"/>
            <a:ext cx="476402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18" name="Google Shape;2418;p122"/>
          <p:cNvSpPr txBox="1"/>
          <p:nvPr/>
        </p:nvSpPr>
        <p:spPr>
          <a:xfrm>
            <a:off x="2866644" y="4858207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880E4F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880E4F"/>
                </a:solidFill>
                <a:latin typeface="Verdana"/>
                <a:ea typeface="Verdana"/>
                <a:cs typeface="Verdana"/>
                <a:sym typeface="Verdana"/>
              </a:rPr>
              <a:t>Equidad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19" name="Google Shape;2419;p122"/>
          <p:cNvSpPr txBox="1"/>
          <p:nvPr/>
        </p:nvSpPr>
        <p:spPr>
          <a:xfrm>
            <a:off x="2866644" y="5162702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4A148C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4A148C"/>
                </a:solidFill>
                <a:latin typeface="Verdana"/>
                <a:ea typeface="Verdana"/>
                <a:cs typeface="Verdana"/>
                <a:sym typeface="Verdana"/>
              </a:rPr>
              <a:t>Reglas claras para el campo y la ciudad.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20" name="Google Shape;2420;p122" descr="preencoded.png"/>
          <p:cNvPicPr preferRelativeResize="0"/>
          <p:nvPr/>
        </p:nvPicPr>
        <p:blipFill rotWithShape="1">
          <a:blip r:embed="rId11">
            <a:alphaModFix/>
          </a:blip>
          <a:srcRect t="-13" b="-13"/>
          <a:stretch/>
        </p:blipFill>
        <p:spPr>
          <a:xfrm>
            <a:off x="5881421" y="4466844"/>
            <a:ext cx="428854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21" name="Google Shape;2421;p122"/>
          <p:cNvSpPr txBox="1"/>
          <p:nvPr/>
        </p:nvSpPr>
        <p:spPr>
          <a:xfrm>
            <a:off x="5105095" y="4858207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424242"/>
                </a:solidFill>
                <a:latin typeface="Verdana"/>
                <a:ea typeface="Verdana"/>
                <a:cs typeface="Verdana"/>
                <a:sym typeface="Verdana"/>
              </a:rPr>
              <a:t>Imparcialidad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22" name="Google Shape;2422;p122"/>
          <p:cNvSpPr txBox="1"/>
          <p:nvPr/>
        </p:nvSpPr>
        <p:spPr>
          <a:xfrm>
            <a:off x="5105095" y="5162702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12121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212121"/>
                </a:solidFill>
                <a:latin typeface="Verdana"/>
                <a:ea typeface="Verdana"/>
                <a:cs typeface="Verdana"/>
                <a:sym typeface="Verdana"/>
              </a:rPr>
              <a:t>Sin favoritismos, igual para todos.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23" name="Google Shape;2423;p122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143646" y="4466844"/>
            <a:ext cx="381305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24" name="Google Shape;2424;p122"/>
          <p:cNvSpPr txBox="1"/>
          <p:nvPr/>
        </p:nvSpPr>
        <p:spPr>
          <a:xfrm>
            <a:off x="7343546" y="4858207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B71C1C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B71C1C"/>
                </a:solidFill>
                <a:latin typeface="Verdana"/>
                <a:ea typeface="Verdana"/>
                <a:cs typeface="Verdana"/>
                <a:sym typeface="Verdana"/>
              </a:rPr>
              <a:t>Seguridad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25" name="Google Shape;2425;p122"/>
          <p:cNvSpPr txBox="1"/>
          <p:nvPr/>
        </p:nvSpPr>
        <p:spPr>
          <a:xfrm>
            <a:off x="7343546" y="5162702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D32F2F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D32F2F"/>
                </a:solidFill>
                <a:latin typeface="Verdana"/>
                <a:ea typeface="Verdana"/>
                <a:cs typeface="Verdana"/>
                <a:sym typeface="Verdana"/>
              </a:rPr>
              <a:t>Reserva de identidad, sin riesgos.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26" name="Google Shape;2426;p122" descr="preencoded.png"/>
          <p:cNvPicPr preferRelativeResize="0"/>
          <p:nvPr/>
        </p:nvPicPr>
        <p:blipFill rotWithShape="1">
          <a:blip r:embed="rId13">
            <a:alphaModFix/>
          </a:blip>
          <a:srcRect t="-13" b="-13"/>
          <a:stretch/>
        </p:blipFill>
        <p:spPr>
          <a:xfrm>
            <a:off x="10358323" y="4466844"/>
            <a:ext cx="428854" cy="381305"/>
          </a:xfrm>
          <a:prstGeom prst="rect">
            <a:avLst/>
          </a:prstGeom>
          <a:noFill/>
          <a:ln>
            <a:noFill/>
          </a:ln>
        </p:spPr>
      </p:pic>
      <p:sp>
        <p:nvSpPr>
          <p:cNvPr id="2427" name="Google Shape;2427;p122"/>
          <p:cNvSpPr txBox="1"/>
          <p:nvPr/>
        </p:nvSpPr>
        <p:spPr>
          <a:xfrm>
            <a:off x="9581998" y="4858207"/>
            <a:ext cx="1981505" cy="25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4E342E"/>
              </a:buClr>
              <a:buSzPts val="1600"/>
              <a:buFont typeface="Verdana"/>
              <a:buNone/>
            </a:pPr>
            <a:r>
              <a:rPr lang="es-CO" sz="1600" b="1">
                <a:solidFill>
                  <a:srgbClr val="4E342E"/>
                </a:solidFill>
                <a:latin typeface="Verdana"/>
                <a:ea typeface="Verdana"/>
                <a:cs typeface="Verdana"/>
                <a:sym typeface="Verdana"/>
              </a:rPr>
              <a:t>Gradualidad</a:t>
            </a:r>
            <a:endParaRPr sz="16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28" name="Google Shape;2428;p122"/>
          <p:cNvSpPr txBox="1"/>
          <p:nvPr/>
        </p:nvSpPr>
        <p:spPr>
          <a:xfrm>
            <a:off x="9581998" y="5162702"/>
            <a:ext cx="1981505" cy="324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3E2723"/>
              </a:buClr>
              <a:buSzPts val="1200"/>
              <a:buFont typeface="Verdana"/>
              <a:buNone/>
            </a:pPr>
            <a:r>
              <a:rPr lang="es-CO" sz="1200">
                <a:solidFill>
                  <a:srgbClr val="3E2723"/>
                </a:solidFill>
                <a:latin typeface="Verdana"/>
                <a:ea typeface="Verdana"/>
                <a:cs typeface="Verdana"/>
                <a:sym typeface="Verdana"/>
              </a:rPr>
              <a:t>Paso a paso, con lo que sí podemos hacer.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29" name="Google Shape;2429;p122" descr="preencoded.png"/>
          <p:cNvPicPr preferRelativeResize="0"/>
          <p:nvPr/>
        </p:nvPicPr>
        <p:blipFill rotWithShape="1">
          <a:blip r:embed="rId14">
            <a:alphaModFix/>
          </a:blip>
          <a:srcRect t="-45" b="-45"/>
          <a:stretch/>
        </p:blipFill>
        <p:spPr>
          <a:xfrm>
            <a:off x="3047695" y="6163056"/>
            <a:ext cx="256946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0" name="Google Shape;2430;p122"/>
          <p:cNvSpPr txBox="1"/>
          <p:nvPr/>
        </p:nvSpPr>
        <p:spPr>
          <a:xfrm>
            <a:off x="3399739" y="6039155"/>
            <a:ext cx="56007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57F17"/>
              </a:buClr>
              <a:buSzPts val="1500"/>
              <a:buFont typeface="Verdana"/>
              <a:buNone/>
            </a:pPr>
            <a:r>
              <a:rPr lang="es-CO" sz="1500" b="1">
                <a:solidFill>
                  <a:srgbClr val="F57F17"/>
                </a:solidFill>
                <a:latin typeface="Verdana"/>
                <a:ea typeface="Verdana"/>
                <a:cs typeface="Verdana"/>
                <a:sym typeface="Verdana"/>
              </a:rPr>
              <a:t>Garantizamos tu seguridad: ¡Tu nombre se mantiene en secreto!</a:t>
            </a:r>
            <a:endParaRPr sz="15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5" name="Google Shape;2435;p123"/>
          <p:cNvSpPr txBox="1"/>
          <p:nvPr/>
        </p:nvSpPr>
        <p:spPr>
          <a:xfrm>
            <a:off x="3123580" y="1053137"/>
            <a:ext cx="594483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2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Preguntas orientadoras</a:t>
            </a:r>
            <a:endParaRPr sz="1050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36" name="Google Shape;2436;p123"/>
          <p:cNvSpPr txBox="1"/>
          <p:nvPr/>
        </p:nvSpPr>
        <p:spPr>
          <a:xfrm>
            <a:off x="1091597" y="3037704"/>
            <a:ext cx="934307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¿</a:t>
            </a: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Están de acuerdo con el los alcances del sistema de fiscalización y considera que están todos los actores para este sistema ?</a:t>
            </a:r>
            <a:endParaRPr sz="1800"/>
          </a:p>
        </p:txBody>
      </p:sp>
      <p:sp>
        <p:nvSpPr>
          <p:cNvPr id="2437" name="Google Shape;2437;p123"/>
          <p:cNvSpPr txBox="1"/>
          <p:nvPr/>
        </p:nvSpPr>
        <p:spPr>
          <a:xfrm>
            <a:off x="7858125" y="5379838"/>
            <a:ext cx="346295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30475" rIns="60950" bIns="30475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SISTEMA DE FISCALIZACIÓN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accent6"/>
                </a:solidFill>
                <a:latin typeface="Verdana"/>
                <a:ea typeface="Verdana"/>
                <a:cs typeface="Verdana"/>
                <a:sym typeface="Verdana"/>
              </a:rPr>
              <a:t>TEMA DE DIALOGO # 3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438" name="Google Shape;2438;p1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732" y="4929178"/>
            <a:ext cx="2206789" cy="1669614"/>
          </a:xfrm>
          <a:prstGeom prst="rect">
            <a:avLst/>
          </a:prstGeom>
          <a:noFill/>
          <a:ln>
            <a:noFill/>
          </a:ln>
        </p:spPr>
      </p:pic>
      <p:sp>
        <p:nvSpPr>
          <p:cNvPr id="2442" name="Google Shape;2442;p123"/>
          <p:cNvSpPr/>
          <p:nvPr/>
        </p:nvSpPr>
        <p:spPr>
          <a:xfrm flipH="1">
            <a:off x="544732" y="2650365"/>
            <a:ext cx="10436803" cy="1557270"/>
          </a:xfrm>
          <a:prstGeom prst="snip1Rect">
            <a:avLst>
              <a:gd name="adj" fmla="val 14195"/>
            </a:avLst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45"/>
          <p:cNvSpPr txBox="1">
            <a:spLocks noGrp="1"/>
          </p:cNvSpPr>
          <p:nvPr>
            <p:ph type="ctrTitle"/>
          </p:nvPr>
        </p:nvSpPr>
        <p:spPr>
          <a:xfrm>
            <a:off x="2478664" y="482600"/>
            <a:ext cx="4425570" cy="29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Montserrat Medium"/>
              <a:buNone/>
            </a:pPr>
            <a:br>
              <a:rPr lang="es-CO" sz="4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lang="es-CO" sz="4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Ineludible </a:t>
            </a:r>
            <a:br>
              <a:rPr lang="es-CO" sz="4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sz="40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46" name="Google Shape;846;p45"/>
          <p:cNvSpPr txBox="1">
            <a:spLocks noGrp="1"/>
          </p:cNvSpPr>
          <p:nvPr>
            <p:ph type="subTitle" idx="1"/>
          </p:nvPr>
        </p:nvSpPr>
        <p:spPr>
          <a:xfrm>
            <a:off x="952901" y="4997651"/>
            <a:ext cx="10558874" cy="2062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endParaRPr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s-CO">
                <a:solidFill>
                  <a:schemeClr val="lt1"/>
                </a:solidFill>
              </a:rPr>
              <a:t>Lineamientos para los programas de reconversión y sustitución de las actividades agropecuarias y mineras en páramos</a:t>
            </a:r>
            <a:endParaRPr/>
          </a:p>
        </p:txBody>
      </p:sp>
      <p:pic>
        <p:nvPicPr>
          <p:cNvPr id="847" name="Google Shape;847;p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38465" y="420534"/>
            <a:ext cx="1867848" cy="1295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46"/>
          <p:cNvSpPr txBox="1"/>
          <p:nvPr/>
        </p:nvSpPr>
        <p:spPr>
          <a:xfrm>
            <a:off x="5636536" y="394233"/>
            <a:ext cx="5957227" cy="1402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 i="0" u="none" strike="noStrike" cap="none">
                <a:solidFill>
                  <a:srgbClr val="A4C86C"/>
                </a:solidFill>
                <a:latin typeface="Arial"/>
                <a:ea typeface="Arial"/>
                <a:cs typeface="Arial"/>
                <a:sym typeface="Arial"/>
              </a:rPr>
              <a:t>Ineludible 2 – Lineamientos para </a:t>
            </a:r>
            <a:r>
              <a:rPr lang="es-CO" sz="2800" b="1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la reconversión productiva de las actividades agropecuarias</a:t>
            </a:r>
            <a:endParaRPr sz="2800" b="1" i="0" u="none" strike="noStrike" cap="none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3" name="Google Shape;853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10"/>
            <a:ext cx="5151179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p46"/>
          <p:cNvSpPr txBox="1"/>
          <p:nvPr/>
        </p:nvSpPr>
        <p:spPr>
          <a:xfrm>
            <a:off x="5210033" y="1864942"/>
            <a:ext cx="6810232" cy="44471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Precisar los lineamientos que orienten los programas de reconversión y sustitución de las actividades agropecuarias en el páramo.</a:t>
            </a:r>
            <a:endParaRPr sz="2400"/>
          </a:p>
          <a:p>
            <a:pPr marL="0" marR="0" lvl="0" indent="698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" marR="0" lvl="0" indent="-571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Sentencia T‑361 de 2017 </a:t>
            </a:r>
            <a:endParaRPr sz="2400"/>
          </a:p>
          <a:p>
            <a:pPr marL="57150" marR="0" lvl="0" indent="-571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Ley 1930 de 2018.</a:t>
            </a:r>
            <a:endParaRPr sz="2400"/>
          </a:p>
          <a:p>
            <a:pPr marL="57150" marR="0" lvl="0" indent="-571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Resolución 1294 de 2021.</a:t>
            </a:r>
            <a:endParaRPr sz="2400"/>
          </a:p>
          <a:p>
            <a:pPr marL="57150" marR="0" lvl="0" indent="-571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Resolución 249 de 2022.</a:t>
            </a:r>
            <a:endParaRPr sz="2400"/>
          </a:p>
          <a:p>
            <a:pPr marL="0" marR="0" lvl="0" indent="698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Conservar la funcionalidad del ecosistema de páramo. </a:t>
            </a:r>
            <a:endParaRPr sz="2400"/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Garantizar el derecho de permanencia de los campesinos en el páramo. </a:t>
            </a:r>
            <a:endParaRPr sz="2400"/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Permitir el desarrollo de las actividades agropecuarias al interior de las áreas de páramo.</a:t>
            </a:r>
            <a:endParaRPr sz="2400"/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•"/>
            </a:pPr>
            <a:r>
              <a:rPr lang="es-CO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Orientar una transición progresiva hacia </a:t>
            </a:r>
            <a:r>
              <a:rPr lang="es-CO" sz="1800">
                <a:solidFill>
                  <a:schemeClr val="dk1"/>
                </a:solidFill>
              </a:rPr>
              <a:t>actividades agropecuarias de bajo impacto y ambientalmente sostenibles.</a:t>
            </a:r>
            <a:endParaRPr sz="180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35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" name="Google Shape;860;p47"/>
          <p:cNvGrpSpPr/>
          <p:nvPr/>
        </p:nvGrpSpPr>
        <p:grpSpPr>
          <a:xfrm>
            <a:off x="4334716" y="2024084"/>
            <a:ext cx="3522000" cy="3522000"/>
            <a:chOff x="3251037" y="1518063"/>
            <a:chExt cx="2641500" cy="2641500"/>
          </a:xfrm>
        </p:grpSpPr>
        <p:sp>
          <p:nvSpPr>
            <p:cNvPr id="861" name="Google Shape;861;p47"/>
            <p:cNvSpPr/>
            <p:nvPr/>
          </p:nvSpPr>
          <p:spPr>
            <a:xfrm>
              <a:off x="3251037" y="1518063"/>
              <a:ext cx="2641500" cy="2641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862" name="Google Shape;862;p47"/>
            <p:cNvSpPr/>
            <p:nvPr/>
          </p:nvSpPr>
          <p:spPr>
            <a:xfrm>
              <a:off x="3353957" y="1620936"/>
              <a:ext cx="2436000" cy="2436000"/>
            </a:xfrm>
            <a:prstGeom prst="ellipse">
              <a:avLst/>
            </a:prstGeom>
            <a:solidFill>
              <a:srgbClr val="D8F2CF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863" name="Google Shape;863;p47"/>
            <p:cNvSpPr/>
            <p:nvPr/>
          </p:nvSpPr>
          <p:spPr>
            <a:xfrm>
              <a:off x="3501524" y="1768502"/>
              <a:ext cx="2140800" cy="2141100"/>
            </a:xfrm>
            <a:prstGeom prst="ellipse">
              <a:avLst/>
            </a:prstGeom>
            <a:solidFill>
              <a:srgbClr val="B3E5A0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864" name="Google Shape;864;p47"/>
          <p:cNvSpPr txBox="1">
            <a:spLocks noGrp="1"/>
          </p:cNvSpPr>
          <p:nvPr>
            <p:ph type="title"/>
          </p:nvPr>
        </p:nvSpPr>
        <p:spPr>
          <a:xfrm>
            <a:off x="3058585" y="444485"/>
            <a:ext cx="6179138" cy="14216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CO" sz="2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Actores claves para reconversión y sustitución de las actividades agropecuarias.</a:t>
            </a:r>
            <a:endParaRPr/>
          </a:p>
        </p:txBody>
      </p:sp>
      <p:sp>
        <p:nvSpPr>
          <p:cNvPr id="865" name="Google Shape;865;p47"/>
          <p:cNvSpPr txBox="1"/>
          <p:nvPr/>
        </p:nvSpPr>
        <p:spPr>
          <a:xfrm>
            <a:off x="774188" y="1587510"/>
            <a:ext cx="2637600" cy="5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Minambiente</a:t>
            </a:r>
            <a:endParaRPr/>
          </a:p>
        </p:txBody>
      </p:sp>
      <p:sp>
        <p:nvSpPr>
          <p:cNvPr id="866" name="Google Shape;866;p47"/>
          <p:cNvSpPr txBox="1"/>
          <p:nvPr/>
        </p:nvSpPr>
        <p:spPr>
          <a:xfrm>
            <a:off x="8905898" y="1756632"/>
            <a:ext cx="2637600" cy="5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Entidades territoriales</a:t>
            </a:r>
            <a:endParaRPr/>
          </a:p>
        </p:txBody>
      </p:sp>
      <p:sp>
        <p:nvSpPr>
          <p:cNvPr id="867" name="Google Shape;867;p47"/>
          <p:cNvSpPr txBox="1"/>
          <p:nvPr/>
        </p:nvSpPr>
        <p:spPr>
          <a:xfrm>
            <a:off x="420557" y="4660083"/>
            <a:ext cx="2947663" cy="10271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Minagricultura con sus entidades adscritas y vinculadas</a:t>
            </a:r>
            <a:endParaRPr/>
          </a:p>
        </p:txBody>
      </p:sp>
      <p:sp>
        <p:nvSpPr>
          <p:cNvPr id="868" name="Google Shape;868;p47"/>
          <p:cNvSpPr txBox="1"/>
          <p:nvPr/>
        </p:nvSpPr>
        <p:spPr>
          <a:xfrm>
            <a:off x="8640841" y="5043795"/>
            <a:ext cx="2637600" cy="5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Corporaciones Autónomas Regionales</a:t>
            </a:r>
            <a:endParaRPr/>
          </a:p>
        </p:txBody>
      </p:sp>
      <p:cxnSp>
        <p:nvCxnSpPr>
          <p:cNvPr id="869" name="Google Shape;869;p47"/>
          <p:cNvCxnSpPr/>
          <p:nvPr/>
        </p:nvCxnSpPr>
        <p:spPr>
          <a:xfrm>
            <a:off x="3493263" y="2279677"/>
            <a:ext cx="900000" cy="36000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triangle" w="med" len="med"/>
            <a:tailEnd type="none" w="sm" len="sm"/>
          </a:ln>
        </p:spPr>
      </p:cxnSp>
      <p:cxnSp>
        <p:nvCxnSpPr>
          <p:cNvPr id="870" name="Google Shape;870;p47"/>
          <p:cNvCxnSpPr/>
          <p:nvPr/>
        </p:nvCxnSpPr>
        <p:spPr>
          <a:xfrm rot="10800000" flipH="1">
            <a:off x="3378380" y="4756652"/>
            <a:ext cx="900000" cy="36000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triangle" w="med" len="med"/>
            <a:tailEnd type="none" w="sm" len="sm"/>
          </a:ln>
        </p:spPr>
      </p:cxnSp>
      <p:cxnSp>
        <p:nvCxnSpPr>
          <p:cNvPr id="871" name="Google Shape;871;p47"/>
          <p:cNvCxnSpPr/>
          <p:nvPr/>
        </p:nvCxnSpPr>
        <p:spPr>
          <a:xfrm rot="10800000" flipH="1">
            <a:off x="7796983" y="2096590"/>
            <a:ext cx="704462" cy="564936"/>
          </a:xfrm>
          <a:prstGeom prst="straightConnector1">
            <a:avLst/>
          </a:prstGeom>
          <a:noFill/>
          <a:ln w="9525" cap="flat" cmpd="sng">
            <a:solidFill>
              <a:srgbClr val="A4C86C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872" name="Google Shape;872;p47"/>
          <p:cNvCxnSpPr/>
          <p:nvPr/>
        </p:nvCxnSpPr>
        <p:spPr>
          <a:xfrm>
            <a:off x="7919559" y="4735617"/>
            <a:ext cx="877932" cy="250358"/>
          </a:xfrm>
          <a:prstGeom prst="straightConnector1">
            <a:avLst/>
          </a:prstGeom>
          <a:noFill/>
          <a:ln w="9525" cap="flat" cmpd="sng">
            <a:solidFill>
              <a:srgbClr val="A4C86C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873" name="Google Shape;873;p47"/>
          <p:cNvGrpSpPr/>
          <p:nvPr/>
        </p:nvGrpSpPr>
        <p:grpSpPr>
          <a:xfrm>
            <a:off x="3931551" y="1631287"/>
            <a:ext cx="4328900" cy="4307795"/>
            <a:chOff x="2948663" y="1223465"/>
            <a:chExt cx="3246675" cy="3230846"/>
          </a:xfrm>
        </p:grpSpPr>
        <p:grpSp>
          <p:nvGrpSpPr>
            <p:cNvPr id="874" name="Google Shape;874;p47"/>
            <p:cNvGrpSpPr/>
            <p:nvPr/>
          </p:nvGrpSpPr>
          <p:grpSpPr>
            <a:xfrm>
              <a:off x="2948663" y="1223465"/>
              <a:ext cx="3246675" cy="3230846"/>
              <a:chOff x="235" y="396"/>
              <a:chExt cx="3016" cy="3001"/>
            </a:xfrm>
          </p:grpSpPr>
          <p:sp>
            <p:nvSpPr>
              <p:cNvPr id="875" name="Google Shape;875;p47"/>
              <p:cNvSpPr/>
              <p:nvPr/>
            </p:nvSpPr>
            <p:spPr>
              <a:xfrm>
                <a:off x="1801" y="461"/>
                <a:ext cx="1387" cy="1362"/>
              </a:xfrm>
              <a:custGeom>
                <a:avLst/>
                <a:gdLst/>
                <a:ahLst/>
                <a:cxnLst/>
                <a:rect l="l" t="t" r="r" b="b"/>
                <a:pathLst>
                  <a:path w="4955" h="4864" extrusionOk="0">
                    <a:moveTo>
                      <a:pt x="4921" y="4864"/>
                    </a:moveTo>
                    <a:cubicBezTo>
                      <a:pt x="4904" y="4864"/>
                      <a:pt x="4890" y="4850"/>
                      <a:pt x="4889" y="4833"/>
                    </a:cubicBezTo>
                    <a:cubicBezTo>
                      <a:pt x="4815" y="3578"/>
                      <a:pt x="4279" y="2401"/>
                      <a:pt x="3380" y="1518"/>
                    </a:cubicBezTo>
                    <a:cubicBezTo>
                      <a:pt x="2480" y="633"/>
                      <a:pt x="1291" y="118"/>
                      <a:pt x="32" y="67"/>
                    </a:cubicBezTo>
                    <a:cubicBezTo>
                      <a:pt x="14" y="66"/>
                      <a:pt x="0" y="51"/>
                      <a:pt x="1" y="33"/>
                    </a:cubicBezTo>
                    <a:cubicBezTo>
                      <a:pt x="2" y="15"/>
                      <a:pt x="17" y="0"/>
                      <a:pt x="35" y="2"/>
                    </a:cubicBezTo>
                    <a:cubicBezTo>
                      <a:pt x="1310" y="54"/>
                      <a:pt x="2514" y="576"/>
                      <a:pt x="3425" y="1471"/>
                    </a:cubicBezTo>
                    <a:cubicBezTo>
                      <a:pt x="4336" y="2366"/>
                      <a:pt x="4879" y="3558"/>
                      <a:pt x="4954" y="4829"/>
                    </a:cubicBezTo>
                    <a:cubicBezTo>
                      <a:pt x="4955" y="4847"/>
                      <a:pt x="4941" y="4862"/>
                      <a:pt x="4923" y="4863"/>
                    </a:cubicBezTo>
                    <a:cubicBezTo>
                      <a:pt x="4923" y="4863"/>
                      <a:pt x="4922" y="4864"/>
                      <a:pt x="4921" y="4864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60925" rIns="121900" bIns="609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76" name="Google Shape;876;p47"/>
              <p:cNvSpPr/>
              <p:nvPr/>
            </p:nvSpPr>
            <p:spPr>
              <a:xfrm>
                <a:off x="300" y="461"/>
                <a:ext cx="1387" cy="1362"/>
              </a:xfrm>
              <a:custGeom>
                <a:avLst/>
                <a:gdLst/>
                <a:ahLst/>
                <a:cxnLst/>
                <a:rect l="l" t="t" r="r" b="b"/>
                <a:pathLst>
                  <a:path w="4955" h="4864" extrusionOk="0">
                    <a:moveTo>
                      <a:pt x="34" y="4864"/>
                    </a:moveTo>
                    <a:cubicBezTo>
                      <a:pt x="33" y="4864"/>
                      <a:pt x="33" y="4863"/>
                      <a:pt x="32" y="4863"/>
                    </a:cubicBezTo>
                    <a:cubicBezTo>
                      <a:pt x="14" y="4862"/>
                      <a:pt x="0" y="4847"/>
                      <a:pt x="1" y="4829"/>
                    </a:cubicBezTo>
                    <a:cubicBezTo>
                      <a:pt x="77" y="3558"/>
                      <a:pt x="620" y="2366"/>
                      <a:pt x="1530" y="1471"/>
                    </a:cubicBezTo>
                    <a:cubicBezTo>
                      <a:pt x="2442" y="576"/>
                      <a:pt x="3646" y="54"/>
                      <a:pt x="4921" y="2"/>
                    </a:cubicBezTo>
                    <a:cubicBezTo>
                      <a:pt x="4938" y="0"/>
                      <a:pt x="4954" y="15"/>
                      <a:pt x="4954" y="33"/>
                    </a:cubicBezTo>
                    <a:cubicBezTo>
                      <a:pt x="4955" y="51"/>
                      <a:pt x="4941" y="66"/>
                      <a:pt x="4923" y="67"/>
                    </a:cubicBezTo>
                    <a:cubicBezTo>
                      <a:pt x="3665" y="118"/>
                      <a:pt x="2476" y="633"/>
                      <a:pt x="1576" y="1518"/>
                    </a:cubicBezTo>
                    <a:cubicBezTo>
                      <a:pt x="677" y="2401"/>
                      <a:pt x="141" y="3578"/>
                      <a:pt x="66" y="4833"/>
                    </a:cubicBezTo>
                    <a:cubicBezTo>
                      <a:pt x="65" y="4850"/>
                      <a:pt x="51" y="4864"/>
                      <a:pt x="34" y="4864"/>
                    </a:cubicBezTo>
                    <a:close/>
                  </a:path>
                </a:pathLst>
              </a:custGeom>
              <a:solidFill>
                <a:srgbClr val="3A7D22"/>
              </a:solidFill>
              <a:ln>
                <a:noFill/>
              </a:ln>
            </p:spPr>
            <p:txBody>
              <a:bodyPr spcFirstLastPara="1" wrap="square" lIns="121900" tIns="60925" rIns="121900" bIns="609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77" name="Google Shape;877;p47"/>
              <p:cNvSpPr/>
              <p:nvPr/>
            </p:nvSpPr>
            <p:spPr>
              <a:xfrm>
                <a:off x="300" y="1970"/>
                <a:ext cx="1387" cy="1362"/>
              </a:xfrm>
              <a:custGeom>
                <a:avLst/>
                <a:gdLst/>
                <a:ahLst/>
                <a:cxnLst/>
                <a:rect l="l" t="t" r="r" b="b"/>
                <a:pathLst>
                  <a:path w="4955" h="4863" extrusionOk="0">
                    <a:moveTo>
                      <a:pt x="4922" y="4863"/>
                    </a:moveTo>
                    <a:cubicBezTo>
                      <a:pt x="4921" y="4863"/>
                      <a:pt x="4921" y="4863"/>
                      <a:pt x="4921" y="4863"/>
                    </a:cubicBezTo>
                    <a:cubicBezTo>
                      <a:pt x="3646" y="4811"/>
                      <a:pt x="2442" y="4289"/>
                      <a:pt x="1530" y="3394"/>
                    </a:cubicBezTo>
                    <a:cubicBezTo>
                      <a:pt x="620" y="2499"/>
                      <a:pt x="77" y="1306"/>
                      <a:pt x="1" y="36"/>
                    </a:cubicBezTo>
                    <a:cubicBezTo>
                      <a:pt x="0" y="18"/>
                      <a:pt x="14" y="2"/>
                      <a:pt x="32" y="1"/>
                    </a:cubicBezTo>
                    <a:cubicBezTo>
                      <a:pt x="50" y="0"/>
                      <a:pt x="65" y="14"/>
                      <a:pt x="66" y="32"/>
                    </a:cubicBezTo>
                    <a:cubicBezTo>
                      <a:pt x="141" y="1286"/>
                      <a:pt x="677" y="2464"/>
                      <a:pt x="1576" y="3347"/>
                    </a:cubicBezTo>
                    <a:cubicBezTo>
                      <a:pt x="2476" y="4232"/>
                      <a:pt x="3665" y="4747"/>
                      <a:pt x="4923" y="4798"/>
                    </a:cubicBezTo>
                    <a:cubicBezTo>
                      <a:pt x="4941" y="4798"/>
                      <a:pt x="4955" y="4814"/>
                      <a:pt x="4954" y="4831"/>
                    </a:cubicBezTo>
                    <a:cubicBezTo>
                      <a:pt x="4954" y="4849"/>
                      <a:pt x="4939" y="4863"/>
                      <a:pt x="4922" y="4863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60925" rIns="121900" bIns="609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78" name="Google Shape;878;p47"/>
              <p:cNvSpPr/>
              <p:nvPr/>
            </p:nvSpPr>
            <p:spPr>
              <a:xfrm>
                <a:off x="1801" y="1970"/>
                <a:ext cx="1387" cy="1362"/>
              </a:xfrm>
              <a:custGeom>
                <a:avLst/>
                <a:gdLst/>
                <a:ahLst/>
                <a:cxnLst/>
                <a:rect l="l" t="t" r="r" b="b"/>
                <a:pathLst>
                  <a:path w="4955" h="4863" extrusionOk="0">
                    <a:moveTo>
                      <a:pt x="34" y="4863"/>
                    </a:moveTo>
                    <a:cubicBezTo>
                      <a:pt x="16" y="4863"/>
                      <a:pt x="2" y="4849"/>
                      <a:pt x="1" y="4831"/>
                    </a:cubicBezTo>
                    <a:cubicBezTo>
                      <a:pt x="0" y="4814"/>
                      <a:pt x="14" y="4798"/>
                      <a:pt x="32" y="4798"/>
                    </a:cubicBezTo>
                    <a:cubicBezTo>
                      <a:pt x="1291" y="4747"/>
                      <a:pt x="2480" y="4232"/>
                      <a:pt x="3380" y="3347"/>
                    </a:cubicBezTo>
                    <a:cubicBezTo>
                      <a:pt x="4279" y="2464"/>
                      <a:pt x="4815" y="1286"/>
                      <a:pt x="4889" y="32"/>
                    </a:cubicBezTo>
                    <a:cubicBezTo>
                      <a:pt x="4890" y="14"/>
                      <a:pt x="4904" y="0"/>
                      <a:pt x="4923" y="1"/>
                    </a:cubicBezTo>
                    <a:cubicBezTo>
                      <a:pt x="4941" y="2"/>
                      <a:pt x="4955" y="18"/>
                      <a:pt x="4954" y="36"/>
                    </a:cubicBezTo>
                    <a:cubicBezTo>
                      <a:pt x="4879" y="1306"/>
                      <a:pt x="4336" y="2499"/>
                      <a:pt x="3425" y="3394"/>
                    </a:cubicBezTo>
                    <a:cubicBezTo>
                      <a:pt x="2514" y="4289"/>
                      <a:pt x="1310" y="4811"/>
                      <a:pt x="35" y="4863"/>
                    </a:cubicBezTo>
                    <a:cubicBezTo>
                      <a:pt x="34" y="4863"/>
                      <a:pt x="34" y="4863"/>
                      <a:pt x="34" y="4863"/>
                    </a:cubicBezTo>
                    <a:close/>
                  </a:path>
                </a:pathLst>
              </a:custGeom>
              <a:solidFill>
                <a:srgbClr val="3A7D22"/>
              </a:solidFill>
              <a:ln>
                <a:noFill/>
              </a:ln>
            </p:spPr>
            <p:txBody>
              <a:bodyPr spcFirstLastPara="1" wrap="square" lIns="121900" tIns="60925" rIns="121900" bIns="609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79" name="Google Shape;879;p47"/>
              <p:cNvSpPr/>
              <p:nvPr/>
            </p:nvSpPr>
            <p:spPr>
              <a:xfrm>
                <a:off x="1604" y="396"/>
                <a:ext cx="95" cy="15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52" extrusionOk="0">
                    <a:moveTo>
                      <a:pt x="85" y="552"/>
                    </a:moveTo>
                    <a:cubicBezTo>
                      <a:pt x="78" y="552"/>
                      <a:pt x="71" y="549"/>
                      <a:pt x="65" y="544"/>
                    </a:cubicBezTo>
                    <a:cubicBezTo>
                      <a:pt x="51" y="533"/>
                      <a:pt x="49" y="512"/>
                      <a:pt x="60" y="499"/>
                    </a:cubicBezTo>
                    <a:cubicBezTo>
                      <a:pt x="257" y="258"/>
                      <a:pt x="257" y="258"/>
                      <a:pt x="257" y="258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2" y="50"/>
                      <a:pt x="0" y="30"/>
                      <a:pt x="11" y="16"/>
                    </a:cubicBezTo>
                    <a:cubicBezTo>
                      <a:pt x="23" y="2"/>
                      <a:pt x="43" y="0"/>
                      <a:pt x="57" y="11"/>
                    </a:cubicBezTo>
                    <a:cubicBezTo>
                      <a:pt x="323" y="228"/>
                      <a:pt x="323" y="228"/>
                      <a:pt x="323" y="228"/>
                    </a:cubicBezTo>
                    <a:cubicBezTo>
                      <a:pt x="337" y="240"/>
                      <a:pt x="339" y="260"/>
                      <a:pt x="328" y="274"/>
                    </a:cubicBezTo>
                    <a:cubicBezTo>
                      <a:pt x="110" y="540"/>
                      <a:pt x="110" y="540"/>
                      <a:pt x="110" y="540"/>
                    </a:cubicBezTo>
                    <a:cubicBezTo>
                      <a:pt x="104" y="548"/>
                      <a:pt x="95" y="552"/>
                      <a:pt x="85" y="552"/>
                    </a:cubicBezTo>
                    <a:close/>
                  </a:path>
                </a:pathLst>
              </a:custGeom>
              <a:solidFill>
                <a:srgbClr val="3A7D22"/>
              </a:solidFill>
              <a:ln>
                <a:noFill/>
              </a:ln>
            </p:spPr>
            <p:txBody>
              <a:bodyPr spcFirstLastPara="1" wrap="square" lIns="121900" tIns="60925" rIns="121900" bIns="609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80" name="Google Shape;880;p47"/>
              <p:cNvSpPr/>
              <p:nvPr/>
            </p:nvSpPr>
            <p:spPr>
              <a:xfrm>
                <a:off x="3096" y="1743"/>
                <a:ext cx="155" cy="90"/>
              </a:xfrm>
              <a:custGeom>
                <a:avLst/>
                <a:gdLst/>
                <a:ahLst/>
                <a:cxnLst/>
                <a:rect l="l" t="t" r="r" b="b"/>
                <a:pathLst>
                  <a:path w="557" h="321" extrusionOk="0">
                    <a:moveTo>
                      <a:pt x="288" y="321"/>
                    </a:moveTo>
                    <a:cubicBezTo>
                      <a:pt x="280" y="321"/>
                      <a:pt x="272" y="318"/>
                      <a:pt x="266" y="313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" y="68"/>
                      <a:pt x="0" y="47"/>
                      <a:pt x="12" y="34"/>
                    </a:cubicBezTo>
                    <a:cubicBezTo>
                      <a:pt x="24" y="21"/>
                      <a:pt x="45" y="20"/>
                      <a:pt x="58" y="32"/>
                    </a:cubicBezTo>
                    <a:cubicBezTo>
                      <a:pt x="286" y="243"/>
                      <a:pt x="286" y="243"/>
                      <a:pt x="286" y="243"/>
                    </a:cubicBezTo>
                    <a:cubicBezTo>
                      <a:pt x="497" y="14"/>
                      <a:pt x="497" y="14"/>
                      <a:pt x="497" y="14"/>
                    </a:cubicBezTo>
                    <a:cubicBezTo>
                      <a:pt x="509" y="1"/>
                      <a:pt x="530" y="0"/>
                      <a:pt x="543" y="13"/>
                    </a:cubicBezTo>
                    <a:cubicBezTo>
                      <a:pt x="556" y="25"/>
                      <a:pt x="557" y="45"/>
                      <a:pt x="545" y="59"/>
                    </a:cubicBezTo>
                    <a:cubicBezTo>
                      <a:pt x="312" y="311"/>
                      <a:pt x="312" y="311"/>
                      <a:pt x="312" y="311"/>
                    </a:cubicBezTo>
                    <a:cubicBezTo>
                      <a:pt x="306" y="318"/>
                      <a:pt x="297" y="321"/>
                      <a:pt x="288" y="321"/>
                    </a:cubicBezTo>
                    <a:close/>
                  </a:path>
                </a:pathLst>
              </a:custGeom>
              <a:solidFill>
                <a:srgbClr val="3A7D22"/>
              </a:solidFill>
              <a:ln>
                <a:noFill/>
              </a:ln>
            </p:spPr>
            <p:txBody>
              <a:bodyPr spcFirstLastPara="1" wrap="square" lIns="121900" tIns="60925" rIns="121900" bIns="609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81" name="Google Shape;881;p47"/>
              <p:cNvSpPr/>
              <p:nvPr/>
            </p:nvSpPr>
            <p:spPr>
              <a:xfrm>
                <a:off x="235" y="1954"/>
                <a:ext cx="156" cy="90"/>
              </a:xfrm>
              <a:custGeom>
                <a:avLst/>
                <a:gdLst/>
                <a:ahLst/>
                <a:cxnLst/>
                <a:rect l="l" t="t" r="r" b="b"/>
                <a:pathLst>
                  <a:path w="557" h="321" extrusionOk="0">
                    <a:moveTo>
                      <a:pt x="36" y="321"/>
                    </a:moveTo>
                    <a:cubicBezTo>
                      <a:pt x="28" y="321"/>
                      <a:pt x="20" y="318"/>
                      <a:pt x="14" y="312"/>
                    </a:cubicBezTo>
                    <a:cubicBezTo>
                      <a:pt x="0" y="300"/>
                      <a:pt x="0" y="279"/>
                      <a:pt x="12" y="266"/>
                    </a:cubicBezTo>
                    <a:cubicBezTo>
                      <a:pt x="244" y="14"/>
                      <a:pt x="244" y="14"/>
                      <a:pt x="244" y="14"/>
                    </a:cubicBezTo>
                    <a:cubicBezTo>
                      <a:pt x="257" y="1"/>
                      <a:pt x="277" y="0"/>
                      <a:pt x="290" y="12"/>
                    </a:cubicBezTo>
                    <a:cubicBezTo>
                      <a:pt x="543" y="244"/>
                      <a:pt x="543" y="244"/>
                      <a:pt x="543" y="244"/>
                    </a:cubicBezTo>
                    <a:cubicBezTo>
                      <a:pt x="556" y="257"/>
                      <a:pt x="557" y="277"/>
                      <a:pt x="545" y="290"/>
                    </a:cubicBezTo>
                    <a:cubicBezTo>
                      <a:pt x="532" y="304"/>
                      <a:pt x="512" y="304"/>
                      <a:pt x="499" y="292"/>
                    </a:cubicBezTo>
                    <a:cubicBezTo>
                      <a:pt x="270" y="82"/>
                      <a:pt x="270" y="82"/>
                      <a:pt x="270" y="82"/>
                    </a:cubicBezTo>
                    <a:cubicBezTo>
                      <a:pt x="60" y="310"/>
                      <a:pt x="60" y="310"/>
                      <a:pt x="60" y="310"/>
                    </a:cubicBezTo>
                    <a:cubicBezTo>
                      <a:pt x="53" y="317"/>
                      <a:pt x="44" y="321"/>
                      <a:pt x="36" y="321"/>
                    </a:cubicBezTo>
                    <a:close/>
                  </a:path>
                </a:pathLst>
              </a:custGeom>
              <a:solidFill>
                <a:srgbClr val="3A7D22"/>
              </a:solidFill>
              <a:ln>
                <a:noFill/>
              </a:ln>
            </p:spPr>
            <p:txBody>
              <a:bodyPr spcFirstLastPara="1" wrap="square" lIns="121900" tIns="60925" rIns="121900" bIns="609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82" name="Google Shape;882;p47"/>
              <p:cNvSpPr/>
              <p:nvPr/>
            </p:nvSpPr>
            <p:spPr>
              <a:xfrm>
                <a:off x="1777" y="3242"/>
                <a:ext cx="90" cy="155"/>
              </a:xfrm>
              <a:custGeom>
                <a:avLst/>
                <a:gdLst/>
                <a:ahLst/>
                <a:cxnLst/>
                <a:rect l="l" t="t" r="r" b="b"/>
                <a:pathLst>
                  <a:path w="325" h="553" extrusionOk="0">
                    <a:moveTo>
                      <a:pt x="289" y="553"/>
                    </a:moveTo>
                    <a:cubicBezTo>
                      <a:pt x="281" y="553"/>
                      <a:pt x="273" y="550"/>
                      <a:pt x="267" y="545"/>
                    </a:cubicBezTo>
                    <a:cubicBezTo>
                      <a:pt x="14" y="312"/>
                      <a:pt x="14" y="312"/>
                      <a:pt x="14" y="312"/>
                    </a:cubicBezTo>
                    <a:cubicBezTo>
                      <a:pt x="1" y="300"/>
                      <a:pt x="0" y="279"/>
                      <a:pt x="12" y="266"/>
                    </a:cubicBezTo>
                    <a:cubicBezTo>
                      <a:pt x="245" y="14"/>
                      <a:pt x="245" y="14"/>
                      <a:pt x="245" y="14"/>
                    </a:cubicBezTo>
                    <a:cubicBezTo>
                      <a:pt x="257" y="0"/>
                      <a:pt x="278" y="0"/>
                      <a:pt x="291" y="12"/>
                    </a:cubicBezTo>
                    <a:cubicBezTo>
                      <a:pt x="304" y="24"/>
                      <a:pt x="305" y="44"/>
                      <a:pt x="293" y="58"/>
                    </a:cubicBezTo>
                    <a:cubicBezTo>
                      <a:pt x="82" y="286"/>
                      <a:pt x="82" y="286"/>
                      <a:pt x="82" y="286"/>
                    </a:cubicBezTo>
                    <a:cubicBezTo>
                      <a:pt x="311" y="497"/>
                      <a:pt x="311" y="497"/>
                      <a:pt x="311" y="497"/>
                    </a:cubicBezTo>
                    <a:cubicBezTo>
                      <a:pt x="324" y="509"/>
                      <a:pt x="325" y="529"/>
                      <a:pt x="313" y="543"/>
                    </a:cubicBezTo>
                    <a:cubicBezTo>
                      <a:pt x="306" y="550"/>
                      <a:pt x="298" y="553"/>
                      <a:pt x="289" y="553"/>
                    </a:cubicBezTo>
                    <a:close/>
                  </a:path>
                </a:pathLst>
              </a:custGeom>
              <a:solidFill>
                <a:srgbClr val="3A7D22"/>
              </a:solidFill>
              <a:ln>
                <a:noFill/>
              </a:ln>
            </p:spPr>
            <p:txBody>
              <a:bodyPr spcFirstLastPara="1" wrap="square" lIns="121900" tIns="60925" rIns="121900" bIns="60925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grpSp>
          <p:nvGrpSpPr>
            <p:cNvPr id="883" name="Google Shape;883;p47"/>
            <p:cNvGrpSpPr/>
            <p:nvPr/>
          </p:nvGrpSpPr>
          <p:grpSpPr>
            <a:xfrm>
              <a:off x="3171038" y="1868502"/>
              <a:ext cx="238500" cy="238800"/>
              <a:chOff x="3168850" y="1944702"/>
              <a:chExt cx="238500" cy="238800"/>
            </a:xfrm>
          </p:grpSpPr>
          <p:sp>
            <p:nvSpPr>
              <p:cNvPr id="884" name="Google Shape;884;p47"/>
              <p:cNvSpPr/>
              <p:nvPr/>
            </p:nvSpPr>
            <p:spPr>
              <a:xfrm>
                <a:off x="3168850" y="1944702"/>
                <a:ext cx="238500" cy="238800"/>
              </a:xfrm>
              <a:prstGeom prst="ellipse">
                <a:avLst/>
              </a:prstGeom>
              <a:solidFill>
                <a:srgbClr val="3A7D22"/>
              </a:solidFill>
              <a:ln>
                <a:noFill/>
              </a:ln>
              <a:effectLst>
                <a:outerShdw blurRad="57150" dist="19050" dir="5400000" algn="bl" rotWithShape="0">
                  <a:schemeClr val="accent6">
                    <a:alpha val="50196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89"/>
                  <a:buFont typeface="Arial"/>
                  <a:buNone/>
                </a:pPr>
                <a:endParaRPr sz="2489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85" name="Google Shape;885;p47"/>
              <p:cNvSpPr/>
              <p:nvPr/>
            </p:nvSpPr>
            <p:spPr>
              <a:xfrm>
                <a:off x="3215982" y="1992306"/>
                <a:ext cx="144000" cy="144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89"/>
                  <a:buFont typeface="Arial"/>
                  <a:buNone/>
                </a:pPr>
                <a:endParaRPr sz="2489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grpSp>
          <p:nvGrpSpPr>
            <p:cNvPr id="886" name="Google Shape;886;p47"/>
            <p:cNvGrpSpPr/>
            <p:nvPr/>
          </p:nvGrpSpPr>
          <p:grpSpPr>
            <a:xfrm>
              <a:off x="3086338" y="3453077"/>
              <a:ext cx="238500" cy="238800"/>
              <a:chOff x="3168850" y="1944702"/>
              <a:chExt cx="238500" cy="238800"/>
            </a:xfrm>
          </p:grpSpPr>
          <p:sp>
            <p:nvSpPr>
              <p:cNvPr id="887" name="Google Shape;887;p47"/>
              <p:cNvSpPr/>
              <p:nvPr/>
            </p:nvSpPr>
            <p:spPr>
              <a:xfrm>
                <a:off x="3168850" y="1944702"/>
                <a:ext cx="238500" cy="238800"/>
              </a:xfrm>
              <a:prstGeom prst="ellipse">
                <a:avLst/>
              </a:prstGeom>
              <a:solidFill>
                <a:srgbClr val="3A7D22"/>
              </a:solidFill>
              <a:ln>
                <a:noFill/>
              </a:ln>
              <a:effectLst>
                <a:outerShdw blurRad="57150" dist="19050" dir="5400000" algn="bl" rotWithShape="0">
                  <a:schemeClr val="accent6">
                    <a:alpha val="50196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89"/>
                  <a:buFont typeface="Arial"/>
                  <a:buNone/>
                </a:pPr>
                <a:endParaRPr sz="2489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88" name="Google Shape;888;p47"/>
              <p:cNvSpPr/>
              <p:nvPr/>
            </p:nvSpPr>
            <p:spPr>
              <a:xfrm>
                <a:off x="3215982" y="1992306"/>
                <a:ext cx="144000" cy="144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89"/>
                  <a:buFont typeface="Arial"/>
                  <a:buNone/>
                </a:pPr>
                <a:endParaRPr sz="2489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grpSp>
          <p:nvGrpSpPr>
            <p:cNvPr id="889" name="Google Shape;889;p47"/>
            <p:cNvGrpSpPr/>
            <p:nvPr/>
          </p:nvGrpSpPr>
          <p:grpSpPr>
            <a:xfrm>
              <a:off x="5819163" y="3453077"/>
              <a:ext cx="238500" cy="238800"/>
              <a:chOff x="3168850" y="1944702"/>
              <a:chExt cx="238500" cy="238800"/>
            </a:xfrm>
          </p:grpSpPr>
          <p:sp>
            <p:nvSpPr>
              <p:cNvPr id="890" name="Google Shape;890;p47"/>
              <p:cNvSpPr/>
              <p:nvPr/>
            </p:nvSpPr>
            <p:spPr>
              <a:xfrm>
                <a:off x="3168850" y="1944702"/>
                <a:ext cx="238500" cy="238800"/>
              </a:xfrm>
              <a:prstGeom prst="ellipse">
                <a:avLst/>
              </a:prstGeom>
              <a:solidFill>
                <a:srgbClr val="3A7D22"/>
              </a:solidFill>
              <a:ln>
                <a:noFill/>
              </a:ln>
              <a:effectLst>
                <a:outerShdw blurRad="57150" dist="19050" dir="5400000" algn="bl" rotWithShape="0">
                  <a:schemeClr val="accent6">
                    <a:alpha val="50196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89"/>
                  <a:buFont typeface="Arial"/>
                  <a:buNone/>
                </a:pPr>
                <a:endParaRPr sz="2489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91" name="Google Shape;891;p47"/>
              <p:cNvSpPr/>
              <p:nvPr/>
            </p:nvSpPr>
            <p:spPr>
              <a:xfrm>
                <a:off x="3215982" y="1992306"/>
                <a:ext cx="144000" cy="144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89"/>
                  <a:buFont typeface="Arial"/>
                  <a:buNone/>
                </a:pPr>
                <a:endParaRPr sz="2489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grpSp>
          <p:nvGrpSpPr>
            <p:cNvPr id="892" name="Google Shape;892;p47"/>
            <p:cNvGrpSpPr/>
            <p:nvPr/>
          </p:nvGrpSpPr>
          <p:grpSpPr>
            <a:xfrm>
              <a:off x="5734463" y="1868502"/>
              <a:ext cx="238500" cy="238800"/>
              <a:chOff x="3168850" y="1944702"/>
              <a:chExt cx="238500" cy="238800"/>
            </a:xfrm>
          </p:grpSpPr>
          <p:sp>
            <p:nvSpPr>
              <p:cNvPr id="893" name="Google Shape;893;p47"/>
              <p:cNvSpPr/>
              <p:nvPr/>
            </p:nvSpPr>
            <p:spPr>
              <a:xfrm>
                <a:off x="3168850" y="1944702"/>
                <a:ext cx="238500" cy="238800"/>
              </a:xfrm>
              <a:prstGeom prst="ellipse">
                <a:avLst/>
              </a:prstGeom>
              <a:solidFill>
                <a:srgbClr val="3A7D22"/>
              </a:solidFill>
              <a:ln>
                <a:noFill/>
              </a:ln>
              <a:effectLst>
                <a:outerShdw blurRad="57150" dist="19050" dir="5400000" algn="bl" rotWithShape="0">
                  <a:schemeClr val="accent6">
                    <a:alpha val="50196"/>
                  </a:schemeClr>
                </a:outerShdw>
              </a:effectLst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89"/>
                  <a:buFont typeface="Arial"/>
                  <a:buNone/>
                </a:pPr>
                <a:endParaRPr sz="2489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894" name="Google Shape;894;p47"/>
              <p:cNvSpPr/>
              <p:nvPr/>
            </p:nvSpPr>
            <p:spPr>
              <a:xfrm>
                <a:off x="3215982" y="1992306"/>
                <a:ext cx="144000" cy="144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89"/>
                  <a:buFont typeface="Arial"/>
                  <a:buNone/>
                </a:pPr>
                <a:endParaRPr sz="2489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</p:grpSp>
      <p:grpSp>
        <p:nvGrpSpPr>
          <p:cNvPr id="895" name="Google Shape;895;p47"/>
          <p:cNvGrpSpPr/>
          <p:nvPr/>
        </p:nvGrpSpPr>
        <p:grpSpPr>
          <a:xfrm>
            <a:off x="4734634" y="2162133"/>
            <a:ext cx="2875063" cy="3089567"/>
            <a:chOff x="3550975" y="1621599"/>
            <a:chExt cx="2156297" cy="2317175"/>
          </a:xfrm>
        </p:grpSpPr>
        <p:sp>
          <p:nvSpPr>
            <p:cNvPr id="896" name="Google Shape;896;p47"/>
            <p:cNvSpPr/>
            <p:nvPr/>
          </p:nvSpPr>
          <p:spPr>
            <a:xfrm>
              <a:off x="3550975" y="3206174"/>
              <a:ext cx="731400" cy="7326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897" name="Google Shape;897;p47"/>
            <p:cNvSpPr/>
            <p:nvPr/>
          </p:nvSpPr>
          <p:spPr>
            <a:xfrm>
              <a:off x="3550975" y="1621599"/>
              <a:ext cx="731400" cy="7326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898" name="Google Shape;898;p47"/>
            <p:cNvSpPr/>
            <p:nvPr/>
          </p:nvSpPr>
          <p:spPr>
            <a:xfrm>
              <a:off x="4914903" y="1710861"/>
              <a:ext cx="731400" cy="7326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899" name="Google Shape;899;p47"/>
            <p:cNvSpPr/>
            <p:nvPr/>
          </p:nvSpPr>
          <p:spPr>
            <a:xfrm>
              <a:off x="4975872" y="3134847"/>
              <a:ext cx="731400" cy="7326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grpSp>
        <p:nvGrpSpPr>
          <p:cNvPr id="900" name="Google Shape;900;p47"/>
          <p:cNvGrpSpPr/>
          <p:nvPr/>
        </p:nvGrpSpPr>
        <p:grpSpPr>
          <a:xfrm>
            <a:off x="4993588" y="2439603"/>
            <a:ext cx="406443" cy="475349"/>
            <a:chOff x="2236525" y="3353202"/>
            <a:chExt cx="304832" cy="356512"/>
          </a:xfrm>
        </p:grpSpPr>
        <p:sp>
          <p:nvSpPr>
            <p:cNvPr id="901" name="Google Shape;901;p47"/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02" name="Google Shape;902;p47"/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03" name="Google Shape;903;p47"/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89"/>
                <a:buFont typeface="Arial"/>
                <a:buNone/>
              </a:pPr>
              <a:endParaRPr sz="2489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904" name="Google Shape;904;p47"/>
          <p:cNvSpPr txBox="1"/>
          <p:nvPr/>
        </p:nvSpPr>
        <p:spPr>
          <a:xfrm>
            <a:off x="6289724" y="6188648"/>
            <a:ext cx="3014517" cy="369332"/>
          </a:xfrm>
          <a:prstGeom prst="rect">
            <a:avLst/>
          </a:prstGeom>
          <a:solidFill>
            <a:srgbClr val="B3E5A0"/>
          </a:solidFill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Ley 1930 de 2018</a:t>
            </a:r>
            <a:endParaRPr sz="1800" b="1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905" name="Google Shape;905;p47" descr="Imagen que contiene dibujo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9195" y="242931"/>
            <a:ext cx="1318491" cy="798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06" name="Google Shape;906;p47" descr="Imagen que contiene alimentos, camiseta&#10;&#10;Descripción generada automá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1085" y="242931"/>
            <a:ext cx="1193223" cy="681223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47"/>
          <p:cNvSpPr txBox="1"/>
          <p:nvPr/>
        </p:nvSpPr>
        <p:spPr>
          <a:xfrm>
            <a:off x="2976438" y="6183989"/>
            <a:ext cx="3014517" cy="369332"/>
          </a:xfrm>
          <a:prstGeom prst="rect">
            <a:avLst/>
          </a:prstGeom>
          <a:solidFill>
            <a:srgbClr val="B3E5A0"/>
          </a:solidFill>
          <a:ln w="28575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Sentencia T-361 2017</a:t>
            </a:r>
            <a:endParaRPr sz="1800" b="1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908" name="Google Shape;908;p47"/>
          <p:cNvGrpSpPr/>
          <p:nvPr/>
        </p:nvGrpSpPr>
        <p:grpSpPr>
          <a:xfrm>
            <a:off x="6796435" y="2507055"/>
            <a:ext cx="528490" cy="487021"/>
            <a:chOff x="4891198" y="2925108"/>
            <a:chExt cx="334634" cy="334634"/>
          </a:xfrm>
        </p:grpSpPr>
        <p:sp>
          <p:nvSpPr>
            <p:cNvPr id="909" name="Google Shape;909;p47"/>
            <p:cNvSpPr/>
            <p:nvPr/>
          </p:nvSpPr>
          <p:spPr>
            <a:xfrm>
              <a:off x="5001830" y="2925108"/>
              <a:ext cx="113338" cy="150831"/>
            </a:xfrm>
            <a:custGeom>
              <a:avLst/>
              <a:gdLst/>
              <a:ahLst/>
              <a:cxnLst/>
              <a:rect l="l" t="t" r="r" b="b"/>
              <a:pathLst>
                <a:path w="3561" h="4739" extrusionOk="0">
                  <a:moveTo>
                    <a:pt x="1822" y="333"/>
                  </a:moveTo>
                  <a:cubicBezTo>
                    <a:pt x="2251" y="333"/>
                    <a:pt x="2596" y="691"/>
                    <a:pt x="2596" y="1107"/>
                  </a:cubicBezTo>
                  <a:lnTo>
                    <a:pt x="2596" y="1214"/>
                  </a:lnTo>
                  <a:lnTo>
                    <a:pt x="2573" y="1214"/>
                  </a:lnTo>
                  <a:cubicBezTo>
                    <a:pt x="2358" y="1155"/>
                    <a:pt x="2275" y="857"/>
                    <a:pt x="2263" y="857"/>
                  </a:cubicBezTo>
                  <a:cubicBezTo>
                    <a:pt x="2251" y="798"/>
                    <a:pt x="2203" y="738"/>
                    <a:pt x="2132" y="738"/>
                  </a:cubicBezTo>
                  <a:cubicBezTo>
                    <a:pt x="2119" y="733"/>
                    <a:pt x="2105" y="731"/>
                    <a:pt x="2092" y="731"/>
                  </a:cubicBezTo>
                  <a:cubicBezTo>
                    <a:pt x="2043" y="731"/>
                    <a:pt x="1993" y="761"/>
                    <a:pt x="1965" y="798"/>
                  </a:cubicBezTo>
                  <a:cubicBezTo>
                    <a:pt x="1668" y="1214"/>
                    <a:pt x="1001" y="1214"/>
                    <a:pt x="1001" y="1214"/>
                  </a:cubicBezTo>
                  <a:lnTo>
                    <a:pt x="953" y="1214"/>
                  </a:lnTo>
                  <a:lnTo>
                    <a:pt x="965" y="1107"/>
                  </a:lnTo>
                  <a:cubicBezTo>
                    <a:pt x="965" y="679"/>
                    <a:pt x="1322" y="333"/>
                    <a:pt x="1739" y="333"/>
                  </a:cubicBezTo>
                  <a:close/>
                  <a:moveTo>
                    <a:pt x="2739" y="1655"/>
                  </a:moveTo>
                  <a:cubicBezTo>
                    <a:pt x="2775" y="1691"/>
                    <a:pt x="2775" y="1715"/>
                    <a:pt x="2775" y="1750"/>
                  </a:cubicBezTo>
                  <a:cubicBezTo>
                    <a:pt x="2775" y="1786"/>
                    <a:pt x="2751" y="1834"/>
                    <a:pt x="2703" y="1845"/>
                  </a:cubicBezTo>
                  <a:lnTo>
                    <a:pt x="2703" y="1655"/>
                  </a:lnTo>
                  <a:close/>
                  <a:moveTo>
                    <a:pt x="846" y="1667"/>
                  </a:moveTo>
                  <a:lnTo>
                    <a:pt x="846" y="1881"/>
                  </a:lnTo>
                  <a:cubicBezTo>
                    <a:pt x="822" y="1845"/>
                    <a:pt x="787" y="1822"/>
                    <a:pt x="787" y="1762"/>
                  </a:cubicBezTo>
                  <a:cubicBezTo>
                    <a:pt x="787" y="1715"/>
                    <a:pt x="810" y="1691"/>
                    <a:pt x="822" y="1667"/>
                  </a:cubicBezTo>
                  <a:close/>
                  <a:moveTo>
                    <a:pt x="2084" y="1179"/>
                  </a:moveTo>
                  <a:cubicBezTo>
                    <a:pt x="2144" y="1298"/>
                    <a:pt x="2251" y="1417"/>
                    <a:pt x="2394" y="1476"/>
                  </a:cubicBezTo>
                  <a:lnTo>
                    <a:pt x="2382" y="1953"/>
                  </a:lnTo>
                  <a:cubicBezTo>
                    <a:pt x="2382" y="2250"/>
                    <a:pt x="2144" y="2477"/>
                    <a:pt x="1858" y="2477"/>
                  </a:cubicBezTo>
                  <a:lnTo>
                    <a:pt x="1715" y="2477"/>
                  </a:lnTo>
                  <a:cubicBezTo>
                    <a:pt x="1418" y="2477"/>
                    <a:pt x="1191" y="2238"/>
                    <a:pt x="1191" y="1953"/>
                  </a:cubicBezTo>
                  <a:lnTo>
                    <a:pt x="1191" y="1524"/>
                  </a:lnTo>
                  <a:cubicBezTo>
                    <a:pt x="1406" y="1488"/>
                    <a:pt x="1787" y="1417"/>
                    <a:pt x="2084" y="1179"/>
                  </a:cubicBezTo>
                  <a:close/>
                  <a:moveTo>
                    <a:pt x="1965" y="2798"/>
                  </a:moveTo>
                  <a:lnTo>
                    <a:pt x="1965" y="2893"/>
                  </a:lnTo>
                  <a:lnTo>
                    <a:pt x="1787" y="3084"/>
                  </a:lnTo>
                  <a:lnTo>
                    <a:pt x="1608" y="2917"/>
                  </a:lnTo>
                  <a:lnTo>
                    <a:pt x="1608" y="2798"/>
                  </a:lnTo>
                  <a:close/>
                  <a:moveTo>
                    <a:pt x="1751" y="0"/>
                  </a:moveTo>
                  <a:cubicBezTo>
                    <a:pt x="1144" y="0"/>
                    <a:pt x="644" y="512"/>
                    <a:pt x="644" y="1119"/>
                  </a:cubicBezTo>
                  <a:lnTo>
                    <a:pt x="644" y="1417"/>
                  </a:lnTo>
                  <a:cubicBezTo>
                    <a:pt x="537" y="1512"/>
                    <a:pt x="465" y="1643"/>
                    <a:pt x="465" y="1774"/>
                  </a:cubicBezTo>
                  <a:cubicBezTo>
                    <a:pt x="465" y="2000"/>
                    <a:pt x="656" y="2203"/>
                    <a:pt x="894" y="2226"/>
                  </a:cubicBezTo>
                  <a:cubicBezTo>
                    <a:pt x="953" y="2429"/>
                    <a:pt x="1108" y="2596"/>
                    <a:pt x="1287" y="2703"/>
                  </a:cubicBezTo>
                  <a:lnTo>
                    <a:pt x="1287" y="2786"/>
                  </a:lnTo>
                  <a:lnTo>
                    <a:pt x="596" y="3060"/>
                  </a:lnTo>
                  <a:cubicBezTo>
                    <a:pt x="537" y="3084"/>
                    <a:pt x="1" y="3298"/>
                    <a:pt x="1" y="3965"/>
                  </a:cubicBezTo>
                  <a:lnTo>
                    <a:pt x="1" y="4560"/>
                  </a:lnTo>
                  <a:cubicBezTo>
                    <a:pt x="1" y="4643"/>
                    <a:pt x="72" y="4727"/>
                    <a:pt x="167" y="4727"/>
                  </a:cubicBezTo>
                  <a:lnTo>
                    <a:pt x="584" y="4727"/>
                  </a:lnTo>
                  <a:cubicBezTo>
                    <a:pt x="668" y="4727"/>
                    <a:pt x="739" y="4643"/>
                    <a:pt x="739" y="4560"/>
                  </a:cubicBezTo>
                  <a:cubicBezTo>
                    <a:pt x="739" y="4465"/>
                    <a:pt x="668" y="4393"/>
                    <a:pt x="584" y="4393"/>
                  </a:cubicBezTo>
                  <a:lnTo>
                    <a:pt x="322" y="4393"/>
                  </a:lnTo>
                  <a:lnTo>
                    <a:pt x="322" y="3965"/>
                  </a:lnTo>
                  <a:cubicBezTo>
                    <a:pt x="322" y="3500"/>
                    <a:pt x="691" y="3369"/>
                    <a:pt x="703" y="3369"/>
                  </a:cubicBezTo>
                  <a:lnTo>
                    <a:pt x="715" y="3369"/>
                  </a:lnTo>
                  <a:lnTo>
                    <a:pt x="1334" y="3131"/>
                  </a:lnTo>
                  <a:lnTo>
                    <a:pt x="1668" y="3453"/>
                  </a:lnTo>
                  <a:cubicBezTo>
                    <a:pt x="1703" y="3489"/>
                    <a:pt x="1739" y="3500"/>
                    <a:pt x="1787" y="3500"/>
                  </a:cubicBezTo>
                  <a:cubicBezTo>
                    <a:pt x="1834" y="3500"/>
                    <a:pt x="1870" y="3489"/>
                    <a:pt x="1906" y="3453"/>
                  </a:cubicBezTo>
                  <a:lnTo>
                    <a:pt x="2215" y="3131"/>
                  </a:lnTo>
                  <a:lnTo>
                    <a:pt x="2846" y="3381"/>
                  </a:lnTo>
                  <a:lnTo>
                    <a:pt x="2858" y="3381"/>
                  </a:lnTo>
                  <a:cubicBezTo>
                    <a:pt x="2858" y="3381"/>
                    <a:pt x="3227" y="3512"/>
                    <a:pt x="3227" y="3977"/>
                  </a:cubicBezTo>
                  <a:lnTo>
                    <a:pt x="3227" y="4405"/>
                  </a:lnTo>
                  <a:lnTo>
                    <a:pt x="1120" y="4405"/>
                  </a:lnTo>
                  <a:cubicBezTo>
                    <a:pt x="1025" y="4405"/>
                    <a:pt x="953" y="4489"/>
                    <a:pt x="953" y="4572"/>
                  </a:cubicBezTo>
                  <a:cubicBezTo>
                    <a:pt x="953" y="4667"/>
                    <a:pt x="1025" y="4739"/>
                    <a:pt x="1120" y="4739"/>
                  </a:cubicBezTo>
                  <a:lnTo>
                    <a:pt x="3394" y="4739"/>
                  </a:lnTo>
                  <a:cubicBezTo>
                    <a:pt x="3477" y="4739"/>
                    <a:pt x="3561" y="4667"/>
                    <a:pt x="3561" y="4572"/>
                  </a:cubicBezTo>
                  <a:lnTo>
                    <a:pt x="3561" y="3977"/>
                  </a:lnTo>
                  <a:cubicBezTo>
                    <a:pt x="3561" y="3310"/>
                    <a:pt x="3037" y="3084"/>
                    <a:pt x="2965" y="3072"/>
                  </a:cubicBezTo>
                  <a:lnTo>
                    <a:pt x="2311" y="2798"/>
                  </a:lnTo>
                  <a:lnTo>
                    <a:pt x="2311" y="2715"/>
                  </a:lnTo>
                  <a:cubicBezTo>
                    <a:pt x="2489" y="2607"/>
                    <a:pt x="2620" y="2441"/>
                    <a:pt x="2692" y="2238"/>
                  </a:cubicBezTo>
                  <a:cubicBezTo>
                    <a:pt x="2930" y="2226"/>
                    <a:pt x="3120" y="2012"/>
                    <a:pt x="3120" y="1774"/>
                  </a:cubicBezTo>
                  <a:cubicBezTo>
                    <a:pt x="3120" y="1631"/>
                    <a:pt x="3049" y="1488"/>
                    <a:pt x="2942" y="1417"/>
                  </a:cubicBezTo>
                  <a:lnTo>
                    <a:pt x="2942" y="1119"/>
                  </a:lnTo>
                  <a:cubicBezTo>
                    <a:pt x="2942" y="512"/>
                    <a:pt x="2442" y="0"/>
                    <a:pt x="1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10" name="Google Shape;910;p47"/>
            <p:cNvSpPr/>
            <p:nvPr/>
          </p:nvSpPr>
          <p:spPr>
            <a:xfrm>
              <a:off x="5102628" y="2933033"/>
              <a:ext cx="98188" cy="76991"/>
            </a:xfrm>
            <a:custGeom>
              <a:avLst/>
              <a:gdLst/>
              <a:ahLst/>
              <a:cxnLst/>
              <a:rect l="l" t="t" r="r" b="b"/>
              <a:pathLst>
                <a:path w="3085" h="2419" extrusionOk="0">
                  <a:moveTo>
                    <a:pt x="181" y="1"/>
                  </a:moveTo>
                  <a:cubicBezTo>
                    <a:pt x="116" y="1"/>
                    <a:pt x="55" y="44"/>
                    <a:pt x="37" y="108"/>
                  </a:cubicBezTo>
                  <a:cubicBezTo>
                    <a:pt x="1" y="192"/>
                    <a:pt x="48" y="287"/>
                    <a:pt x="132" y="323"/>
                  </a:cubicBezTo>
                  <a:cubicBezTo>
                    <a:pt x="1215" y="680"/>
                    <a:pt x="2132" y="1394"/>
                    <a:pt x="2751" y="2347"/>
                  </a:cubicBezTo>
                  <a:cubicBezTo>
                    <a:pt x="2787" y="2394"/>
                    <a:pt x="2846" y="2418"/>
                    <a:pt x="2894" y="2418"/>
                  </a:cubicBezTo>
                  <a:cubicBezTo>
                    <a:pt x="2918" y="2418"/>
                    <a:pt x="2954" y="2406"/>
                    <a:pt x="2977" y="2394"/>
                  </a:cubicBezTo>
                  <a:cubicBezTo>
                    <a:pt x="3049" y="2347"/>
                    <a:pt x="3085" y="2239"/>
                    <a:pt x="3025" y="2168"/>
                  </a:cubicBezTo>
                  <a:cubicBezTo>
                    <a:pt x="2370" y="1156"/>
                    <a:pt x="1382" y="382"/>
                    <a:pt x="239" y="13"/>
                  </a:cubicBezTo>
                  <a:cubicBezTo>
                    <a:pt x="220" y="5"/>
                    <a:pt x="200" y="1"/>
                    <a:pt x="1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11" name="Google Shape;911;p47"/>
            <p:cNvSpPr/>
            <p:nvPr/>
          </p:nvSpPr>
          <p:spPr>
            <a:xfrm>
              <a:off x="4915832" y="2932492"/>
              <a:ext cx="98920" cy="77532"/>
            </a:xfrm>
            <a:custGeom>
              <a:avLst/>
              <a:gdLst/>
              <a:ahLst/>
              <a:cxnLst/>
              <a:rect l="l" t="t" r="r" b="b"/>
              <a:pathLst>
                <a:path w="3108" h="2436" extrusionOk="0">
                  <a:moveTo>
                    <a:pt x="2914" y="0"/>
                  </a:moveTo>
                  <a:cubicBezTo>
                    <a:pt x="2899" y="0"/>
                    <a:pt x="2884" y="2"/>
                    <a:pt x="2869" y="6"/>
                  </a:cubicBezTo>
                  <a:cubicBezTo>
                    <a:pt x="1703" y="375"/>
                    <a:pt x="714" y="1161"/>
                    <a:pt x="36" y="2185"/>
                  </a:cubicBezTo>
                  <a:cubicBezTo>
                    <a:pt x="0" y="2256"/>
                    <a:pt x="24" y="2364"/>
                    <a:pt x="95" y="2411"/>
                  </a:cubicBezTo>
                  <a:cubicBezTo>
                    <a:pt x="131" y="2423"/>
                    <a:pt x="155" y="2435"/>
                    <a:pt x="191" y="2435"/>
                  </a:cubicBezTo>
                  <a:cubicBezTo>
                    <a:pt x="250" y="2435"/>
                    <a:pt x="298" y="2411"/>
                    <a:pt x="322" y="2364"/>
                  </a:cubicBezTo>
                  <a:cubicBezTo>
                    <a:pt x="953" y="1399"/>
                    <a:pt x="1881" y="685"/>
                    <a:pt x="2977" y="328"/>
                  </a:cubicBezTo>
                  <a:cubicBezTo>
                    <a:pt x="3060" y="292"/>
                    <a:pt x="3108" y="209"/>
                    <a:pt x="3072" y="113"/>
                  </a:cubicBezTo>
                  <a:cubicBezTo>
                    <a:pt x="3052" y="44"/>
                    <a:pt x="2984" y="0"/>
                    <a:pt x="29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12" name="Google Shape;912;p47"/>
            <p:cNvSpPr/>
            <p:nvPr/>
          </p:nvSpPr>
          <p:spPr>
            <a:xfrm>
              <a:off x="4915832" y="3174254"/>
              <a:ext cx="80746" cy="70689"/>
            </a:xfrm>
            <a:custGeom>
              <a:avLst/>
              <a:gdLst/>
              <a:ahLst/>
              <a:cxnLst/>
              <a:rect l="l" t="t" r="r" b="b"/>
              <a:pathLst>
                <a:path w="2537" h="2221" extrusionOk="0">
                  <a:moveTo>
                    <a:pt x="185" y="0"/>
                  </a:moveTo>
                  <a:cubicBezTo>
                    <a:pt x="155" y="0"/>
                    <a:pt x="125" y="9"/>
                    <a:pt x="95" y="30"/>
                  </a:cubicBezTo>
                  <a:cubicBezTo>
                    <a:pt x="24" y="78"/>
                    <a:pt x="0" y="185"/>
                    <a:pt x="60" y="256"/>
                  </a:cubicBezTo>
                  <a:cubicBezTo>
                    <a:pt x="607" y="1102"/>
                    <a:pt x="1381" y="1780"/>
                    <a:pt x="2286" y="2209"/>
                  </a:cubicBezTo>
                  <a:cubicBezTo>
                    <a:pt x="2322" y="2221"/>
                    <a:pt x="2334" y="2221"/>
                    <a:pt x="2357" y="2221"/>
                  </a:cubicBezTo>
                  <a:cubicBezTo>
                    <a:pt x="2417" y="2221"/>
                    <a:pt x="2477" y="2197"/>
                    <a:pt x="2512" y="2138"/>
                  </a:cubicBezTo>
                  <a:cubicBezTo>
                    <a:pt x="2536" y="2030"/>
                    <a:pt x="2512" y="1923"/>
                    <a:pt x="2417" y="1899"/>
                  </a:cubicBezTo>
                  <a:cubicBezTo>
                    <a:pt x="1560" y="1495"/>
                    <a:pt x="845" y="864"/>
                    <a:pt x="322" y="78"/>
                  </a:cubicBezTo>
                  <a:cubicBezTo>
                    <a:pt x="291" y="31"/>
                    <a:pt x="240" y="0"/>
                    <a:pt x="1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13" name="Google Shape;913;p47"/>
            <p:cNvSpPr/>
            <p:nvPr/>
          </p:nvSpPr>
          <p:spPr>
            <a:xfrm>
              <a:off x="5121215" y="3173936"/>
              <a:ext cx="79601" cy="69511"/>
            </a:xfrm>
            <a:custGeom>
              <a:avLst/>
              <a:gdLst/>
              <a:ahLst/>
              <a:cxnLst/>
              <a:rect l="l" t="t" r="r" b="b"/>
              <a:pathLst>
                <a:path w="2501" h="2184" extrusionOk="0">
                  <a:moveTo>
                    <a:pt x="2301" y="0"/>
                  </a:moveTo>
                  <a:cubicBezTo>
                    <a:pt x="2250" y="0"/>
                    <a:pt x="2201" y="25"/>
                    <a:pt x="2179" y="76"/>
                  </a:cubicBezTo>
                  <a:cubicBezTo>
                    <a:pt x="1667" y="862"/>
                    <a:pt x="953" y="1481"/>
                    <a:pt x="119" y="1874"/>
                  </a:cubicBezTo>
                  <a:cubicBezTo>
                    <a:pt x="36" y="1921"/>
                    <a:pt x="0" y="2005"/>
                    <a:pt x="48" y="2100"/>
                  </a:cubicBezTo>
                  <a:cubicBezTo>
                    <a:pt x="72" y="2159"/>
                    <a:pt x="131" y="2183"/>
                    <a:pt x="191" y="2183"/>
                  </a:cubicBezTo>
                  <a:cubicBezTo>
                    <a:pt x="226" y="2183"/>
                    <a:pt x="238" y="2183"/>
                    <a:pt x="274" y="2171"/>
                  </a:cubicBezTo>
                  <a:cubicBezTo>
                    <a:pt x="1167" y="1755"/>
                    <a:pt x="1941" y="1088"/>
                    <a:pt x="2477" y="231"/>
                  </a:cubicBezTo>
                  <a:cubicBezTo>
                    <a:pt x="2501" y="183"/>
                    <a:pt x="2489" y="76"/>
                    <a:pt x="2393" y="28"/>
                  </a:cubicBezTo>
                  <a:cubicBezTo>
                    <a:pt x="2366" y="10"/>
                    <a:pt x="2333" y="0"/>
                    <a:pt x="23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14" name="Google Shape;914;p47"/>
            <p:cNvSpPr/>
            <p:nvPr/>
          </p:nvSpPr>
          <p:spPr>
            <a:xfrm>
              <a:off x="4891198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6" y="1203"/>
                  </a:lnTo>
                  <a:lnTo>
                    <a:pt x="976" y="1096"/>
                  </a:lnTo>
                  <a:cubicBezTo>
                    <a:pt x="976" y="667"/>
                    <a:pt x="1334" y="322"/>
                    <a:pt x="1750" y="322"/>
                  </a:cubicBezTo>
                  <a:close/>
                  <a:moveTo>
                    <a:pt x="2727" y="1667"/>
                  </a:moveTo>
                  <a:cubicBezTo>
                    <a:pt x="2762" y="1691"/>
                    <a:pt x="2762" y="1727"/>
                    <a:pt x="2762" y="1751"/>
                  </a:cubicBezTo>
                  <a:cubicBezTo>
                    <a:pt x="2762" y="1798"/>
                    <a:pt x="2750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45" y="1667"/>
                  </a:moveTo>
                  <a:lnTo>
                    <a:pt x="845" y="1870"/>
                  </a:lnTo>
                  <a:cubicBezTo>
                    <a:pt x="810" y="1846"/>
                    <a:pt x="786" y="1810"/>
                    <a:pt x="786" y="1751"/>
                  </a:cubicBezTo>
                  <a:cubicBezTo>
                    <a:pt x="786" y="1727"/>
                    <a:pt x="798" y="1691"/>
                    <a:pt x="810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607" y="2941"/>
                  </a:lnTo>
                  <a:lnTo>
                    <a:pt x="1607" y="2822"/>
                  </a:lnTo>
                  <a:close/>
                  <a:moveTo>
                    <a:pt x="1750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5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8" y="3513"/>
                    <a:pt x="1774" y="3513"/>
                  </a:cubicBezTo>
                  <a:cubicBezTo>
                    <a:pt x="1822" y="3513"/>
                    <a:pt x="1869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7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7" y="4739"/>
                  </a:cubicBezTo>
                  <a:lnTo>
                    <a:pt x="3382" y="4739"/>
                  </a:lnTo>
                  <a:cubicBezTo>
                    <a:pt x="3477" y="4727"/>
                    <a:pt x="3548" y="4656"/>
                    <a:pt x="3548" y="4560"/>
                  </a:cubicBezTo>
                  <a:lnTo>
                    <a:pt x="3548" y="3965"/>
                  </a:lnTo>
                  <a:cubicBezTo>
                    <a:pt x="3548" y="3298"/>
                    <a:pt x="3036" y="3072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15" name="Google Shape;915;p47"/>
            <p:cNvSpPr/>
            <p:nvPr/>
          </p:nvSpPr>
          <p:spPr>
            <a:xfrm>
              <a:off x="5112876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7" y="1203"/>
                  </a:lnTo>
                  <a:lnTo>
                    <a:pt x="977" y="1096"/>
                  </a:lnTo>
                  <a:cubicBezTo>
                    <a:pt x="977" y="667"/>
                    <a:pt x="1334" y="322"/>
                    <a:pt x="1751" y="322"/>
                  </a:cubicBezTo>
                  <a:close/>
                  <a:moveTo>
                    <a:pt x="2727" y="1667"/>
                  </a:moveTo>
                  <a:cubicBezTo>
                    <a:pt x="2763" y="1691"/>
                    <a:pt x="2763" y="1727"/>
                    <a:pt x="2763" y="1751"/>
                  </a:cubicBezTo>
                  <a:cubicBezTo>
                    <a:pt x="2763" y="1798"/>
                    <a:pt x="2751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58" y="1667"/>
                  </a:moveTo>
                  <a:lnTo>
                    <a:pt x="858" y="1870"/>
                  </a:lnTo>
                  <a:cubicBezTo>
                    <a:pt x="822" y="1846"/>
                    <a:pt x="798" y="1810"/>
                    <a:pt x="798" y="1751"/>
                  </a:cubicBezTo>
                  <a:cubicBezTo>
                    <a:pt x="798" y="1727"/>
                    <a:pt x="810" y="1691"/>
                    <a:pt x="822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596" y="2941"/>
                  </a:lnTo>
                  <a:lnTo>
                    <a:pt x="1596" y="2822"/>
                  </a:lnTo>
                  <a:close/>
                  <a:moveTo>
                    <a:pt x="1751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6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9" y="3513"/>
                    <a:pt x="1774" y="3513"/>
                  </a:cubicBezTo>
                  <a:cubicBezTo>
                    <a:pt x="1822" y="3513"/>
                    <a:pt x="1870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8" y="4739"/>
                  </a:cubicBezTo>
                  <a:lnTo>
                    <a:pt x="3382" y="4739"/>
                  </a:lnTo>
                  <a:cubicBezTo>
                    <a:pt x="3477" y="4739"/>
                    <a:pt x="3548" y="4668"/>
                    <a:pt x="3548" y="4584"/>
                  </a:cubicBezTo>
                  <a:lnTo>
                    <a:pt x="3548" y="3989"/>
                  </a:lnTo>
                  <a:cubicBezTo>
                    <a:pt x="3548" y="3298"/>
                    <a:pt x="3013" y="3084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16" name="Google Shape;916;p47"/>
            <p:cNvSpPr/>
            <p:nvPr/>
          </p:nvSpPr>
          <p:spPr>
            <a:xfrm>
              <a:off x="5001448" y="3108498"/>
              <a:ext cx="113338" cy="151244"/>
            </a:xfrm>
            <a:custGeom>
              <a:avLst/>
              <a:gdLst/>
              <a:ahLst/>
              <a:cxnLst/>
              <a:rect l="l" t="t" r="r" b="b"/>
              <a:pathLst>
                <a:path w="3561" h="4752" extrusionOk="0">
                  <a:moveTo>
                    <a:pt x="1811" y="322"/>
                  </a:moveTo>
                  <a:cubicBezTo>
                    <a:pt x="2251" y="322"/>
                    <a:pt x="2585" y="679"/>
                    <a:pt x="2585" y="1096"/>
                  </a:cubicBezTo>
                  <a:lnTo>
                    <a:pt x="2585" y="1203"/>
                  </a:lnTo>
                  <a:lnTo>
                    <a:pt x="2573" y="1203"/>
                  </a:lnTo>
                  <a:cubicBezTo>
                    <a:pt x="2346" y="1144"/>
                    <a:pt x="2275" y="846"/>
                    <a:pt x="2263" y="846"/>
                  </a:cubicBezTo>
                  <a:cubicBezTo>
                    <a:pt x="2251" y="786"/>
                    <a:pt x="2204" y="727"/>
                    <a:pt x="2132" y="727"/>
                  </a:cubicBezTo>
                  <a:cubicBezTo>
                    <a:pt x="2124" y="725"/>
                    <a:pt x="2116" y="725"/>
                    <a:pt x="2107" y="725"/>
                  </a:cubicBezTo>
                  <a:cubicBezTo>
                    <a:pt x="2051" y="725"/>
                    <a:pt x="1986" y="756"/>
                    <a:pt x="1965" y="786"/>
                  </a:cubicBezTo>
                  <a:cubicBezTo>
                    <a:pt x="1692" y="1203"/>
                    <a:pt x="1037" y="1203"/>
                    <a:pt x="1025" y="1203"/>
                  </a:cubicBezTo>
                  <a:lnTo>
                    <a:pt x="965" y="1203"/>
                  </a:lnTo>
                  <a:lnTo>
                    <a:pt x="965" y="1096"/>
                  </a:lnTo>
                  <a:cubicBezTo>
                    <a:pt x="965" y="667"/>
                    <a:pt x="1322" y="322"/>
                    <a:pt x="1739" y="322"/>
                  </a:cubicBezTo>
                  <a:close/>
                  <a:moveTo>
                    <a:pt x="2751" y="1668"/>
                  </a:moveTo>
                  <a:cubicBezTo>
                    <a:pt x="2787" y="1703"/>
                    <a:pt x="2787" y="1727"/>
                    <a:pt x="2787" y="1763"/>
                  </a:cubicBezTo>
                  <a:cubicBezTo>
                    <a:pt x="2787" y="1798"/>
                    <a:pt x="2763" y="1846"/>
                    <a:pt x="2715" y="1858"/>
                  </a:cubicBezTo>
                  <a:lnTo>
                    <a:pt x="2715" y="1668"/>
                  </a:lnTo>
                  <a:close/>
                  <a:moveTo>
                    <a:pt x="858" y="1679"/>
                  </a:moveTo>
                  <a:lnTo>
                    <a:pt x="858" y="1894"/>
                  </a:lnTo>
                  <a:cubicBezTo>
                    <a:pt x="834" y="1858"/>
                    <a:pt x="799" y="1834"/>
                    <a:pt x="799" y="1775"/>
                  </a:cubicBezTo>
                  <a:cubicBezTo>
                    <a:pt x="799" y="1739"/>
                    <a:pt x="810" y="1715"/>
                    <a:pt x="834" y="1679"/>
                  </a:cubicBezTo>
                  <a:close/>
                  <a:moveTo>
                    <a:pt x="2096" y="1203"/>
                  </a:moveTo>
                  <a:cubicBezTo>
                    <a:pt x="2156" y="1322"/>
                    <a:pt x="2263" y="1441"/>
                    <a:pt x="2406" y="1501"/>
                  </a:cubicBezTo>
                  <a:lnTo>
                    <a:pt x="2406" y="1977"/>
                  </a:lnTo>
                  <a:cubicBezTo>
                    <a:pt x="2394" y="2263"/>
                    <a:pt x="2156" y="2501"/>
                    <a:pt x="1870" y="2501"/>
                  </a:cubicBezTo>
                  <a:lnTo>
                    <a:pt x="1727" y="2501"/>
                  </a:lnTo>
                  <a:cubicBezTo>
                    <a:pt x="1430" y="2501"/>
                    <a:pt x="1203" y="2263"/>
                    <a:pt x="1203" y="1977"/>
                  </a:cubicBezTo>
                  <a:lnTo>
                    <a:pt x="1203" y="1548"/>
                  </a:lnTo>
                  <a:cubicBezTo>
                    <a:pt x="1418" y="1525"/>
                    <a:pt x="1799" y="1441"/>
                    <a:pt x="2096" y="1203"/>
                  </a:cubicBezTo>
                  <a:close/>
                  <a:moveTo>
                    <a:pt x="1977" y="2834"/>
                  </a:moveTo>
                  <a:lnTo>
                    <a:pt x="1977" y="2918"/>
                  </a:lnTo>
                  <a:lnTo>
                    <a:pt x="1799" y="3108"/>
                  </a:lnTo>
                  <a:lnTo>
                    <a:pt x="1620" y="2941"/>
                  </a:lnTo>
                  <a:lnTo>
                    <a:pt x="1620" y="2834"/>
                  </a:lnTo>
                  <a:close/>
                  <a:moveTo>
                    <a:pt x="1751" y="1"/>
                  </a:moveTo>
                  <a:cubicBezTo>
                    <a:pt x="1144" y="1"/>
                    <a:pt x="632" y="501"/>
                    <a:pt x="632" y="1120"/>
                  </a:cubicBezTo>
                  <a:lnTo>
                    <a:pt x="632" y="1417"/>
                  </a:lnTo>
                  <a:cubicBezTo>
                    <a:pt x="537" y="1501"/>
                    <a:pt x="453" y="1644"/>
                    <a:pt x="453" y="1775"/>
                  </a:cubicBezTo>
                  <a:cubicBezTo>
                    <a:pt x="453" y="2025"/>
                    <a:pt x="656" y="2215"/>
                    <a:pt x="894" y="2239"/>
                  </a:cubicBezTo>
                  <a:cubicBezTo>
                    <a:pt x="953" y="2441"/>
                    <a:pt x="1096" y="2608"/>
                    <a:pt x="1275" y="2715"/>
                  </a:cubicBezTo>
                  <a:lnTo>
                    <a:pt x="1275" y="2799"/>
                  </a:lnTo>
                  <a:lnTo>
                    <a:pt x="596" y="3072"/>
                  </a:lnTo>
                  <a:cubicBezTo>
                    <a:pt x="537" y="3096"/>
                    <a:pt x="1" y="3311"/>
                    <a:pt x="1" y="3977"/>
                  </a:cubicBezTo>
                  <a:lnTo>
                    <a:pt x="1" y="4573"/>
                  </a:lnTo>
                  <a:cubicBezTo>
                    <a:pt x="1" y="4656"/>
                    <a:pt x="72" y="4739"/>
                    <a:pt x="156" y="4739"/>
                  </a:cubicBezTo>
                  <a:lnTo>
                    <a:pt x="572" y="4739"/>
                  </a:lnTo>
                  <a:cubicBezTo>
                    <a:pt x="668" y="4739"/>
                    <a:pt x="739" y="4656"/>
                    <a:pt x="739" y="4573"/>
                  </a:cubicBezTo>
                  <a:cubicBezTo>
                    <a:pt x="739" y="4477"/>
                    <a:pt x="668" y="4406"/>
                    <a:pt x="572" y="4406"/>
                  </a:cubicBezTo>
                  <a:lnTo>
                    <a:pt x="322" y="4406"/>
                  </a:lnTo>
                  <a:lnTo>
                    <a:pt x="322" y="3977"/>
                  </a:lnTo>
                  <a:cubicBezTo>
                    <a:pt x="322" y="3513"/>
                    <a:pt x="680" y="3382"/>
                    <a:pt x="691" y="3382"/>
                  </a:cubicBezTo>
                  <a:lnTo>
                    <a:pt x="715" y="3382"/>
                  </a:lnTo>
                  <a:lnTo>
                    <a:pt x="1334" y="3144"/>
                  </a:lnTo>
                  <a:lnTo>
                    <a:pt x="1668" y="3465"/>
                  </a:lnTo>
                  <a:cubicBezTo>
                    <a:pt x="1692" y="3501"/>
                    <a:pt x="1739" y="3513"/>
                    <a:pt x="1787" y="3513"/>
                  </a:cubicBezTo>
                  <a:cubicBezTo>
                    <a:pt x="1823" y="3513"/>
                    <a:pt x="1870" y="3501"/>
                    <a:pt x="1906" y="3465"/>
                  </a:cubicBezTo>
                  <a:lnTo>
                    <a:pt x="2215" y="3144"/>
                  </a:lnTo>
                  <a:lnTo>
                    <a:pt x="2835" y="3394"/>
                  </a:lnTo>
                  <a:lnTo>
                    <a:pt x="2858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5" y="4418"/>
                    <a:pt x="953" y="4501"/>
                    <a:pt x="953" y="4585"/>
                  </a:cubicBezTo>
                  <a:cubicBezTo>
                    <a:pt x="953" y="4680"/>
                    <a:pt x="1025" y="4751"/>
                    <a:pt x="1108" y="4751"/>
                  </a:cubicBezTo>
                  <a:lnTo>
                    <a:pt x="3394" y="4751"/>
                  </a:lnTo>
                  <a:cubicBezTo>
                    <a:pt x="3477" y="4751"/>
                    <a:pt x="3549" y="4680"/>
                    <a:pt x="3549" y="4585"/>
                  </a:cubicBezTo>
                  <a:lnTo>
                    <a:pt x="3549" y="3989"/>
                  </a:lnTo>
                  <a:cubicBezTo>
                    <a:pt x="3561" y="3311"/>
                    <a:pt x="3037" y="3096"/>
                    <a:pt x="2966" y="3072"/>
                  </a:cubicBezTo>
                  <a:lnTo>
                    <a:pt x="2311" y="2799"/>
                  </a:lnTo>
                  <a:lnTo>
                    <a:pt x="2311" y="2715"/>
                  </a:lnTo>
                  <a:cubicBezTo>
                    <a:pt x="2489" y="2608"/>
                    <a:pt x="2620" y="2441"/>
                    <a:pt x="2692" y="2239"/>
                  </a:cubicBezTo>
                  <a:cubicBezTo>
                    <a:pt x="2930" y="2215"/>
                    <a:pt x="3120" y="2013"/>
                    <a:pt x="3120" y="1775"/>
                  </a:cubicBezTo>
                  <a:cubicBezTo>
                    <a:pt x="3120" y="1620"/>
                    <a:pt x="3049" y="1489"/>
                    <a:pt x="2942" y="1417"/>
                  </a:cubicBezTo>
                  <a:lnTo>
                    <a:pt x="2942" y="1120"/>
                  </a:lnTo>
                  <a:cubicBezTo>
                    <a:pt x="2942" y="501"/>
                    <a:pt x="2442" y="1"/>
                    <a:pt x="18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917" name="Google Shape;917;p47"/>
          <p:cNvSpPr/>
          <p:nvPr/>
        </p:nvSpPr>
        <p:spPr>
          <a:xfrm>
            <a:off x="5028420" y="4467494"/>
            <a:ext cx="444963" cy="628123"/>
          </a:xfrm>
          <a:custGeom>
            <a:avLst/>
            <a:gdLst/>
            <a:ahLst/>
            <a:cxnLst/>
            <a:rect l="l" t="t" r="r" b="b"/>
            <a:pathLst>
              <a:path w="9038" h="11516" extrusionOk="0">
                <a:moveTo>
                  <a:pt x="6103" y="573"/>
                </a:moveTo>
                <a:cubicBezTo>
                  <a:pt x="6692" y="573"/>
                  <a:pt x="7223" y="753"/>
                  <a:pt x="7645" y="1110"/>
                </a:cubicBezTo>
                <a:cubicBezTo>
                  <a:pt x="8252" y="1633"/>
                  <a:pt x="8585" y="2479"/>
                  <a:pt x="8597" y="3515"/>
                </a:cubicBezTo>
                <a:cubicBezTo>
                  <a:pt x="8192" y="2788"/>
                  <a:pt x="7585" y="2122"/>
                  <a:pt x="6847" y="1633"/>
                </a:cubicBezTo>
                <a:cubicBezTo>
                  <a:pt x="6144" y="1169"/>
                  <a:pt x="5382" y="919"/>
                  <a:pt x="4728" y="895"/>
                </a:cubicBezTo>
                <a:cubicBezTo>
                  <a:pt x="4894" y="812"/>
                  <a:pt x="5061" y="752"/>
                  <a:pt x="5240" y="693"/>
                </a:cubicBezTo>
                <a:cubicBezTo>
                  <a:pt x="5537" y="613"/>
                  <a:pt x="5826" y="573"/>
                  <a:pt x="6103" y="573"/>
                </a:cubicBezTo>
                <a:close/>
                <a:moveTo>
                  <a:pt x="1394" y="1205"/>
                </a:moveTo>
                <a:cubicBezTo>
                  <a:pt x="1465" y="2598"/>
                  <a:pt x="1680" y="5098"/>
                  <a:pt x="2263" y="7063"/>
                </a:cubicBezTo>
                <a:cubicBezTo>
                  <a:pt x="2144" y="7360"/>
                  <a:pt x="2084" y="7670"/>
                  <a:pt x="2037" y="7944"/>
                </a:cubicBezTo>
                <a:cubicBezTo>
                  <a:pt x="1739" y="7051"/>
                  <a:pt x="1465" y="6194"/>
                  <a:pt x="1263" y="5455"/>
                </a:cubicBezTo>
                <a:cubicBezTo>
                  <a:pt x="1049" y="3705"/>
                  <a:pt x="1168" y="2384"/>
                  <a:pt x="1322" y="1586"/>
                </a:cubicBezTo>
                <a:cubicBezTo>
                  <a:pt x="1346" y="1443"/>
                  <a:pt x="1370" y="1324"/>
                  <a:pt x="1394" y="1205"/>
                </a:cubicBezTo>
                <a:close/>
                <a:moveTo>
                  <a:pt x="1503" y="0"/>
                </a:moveTo>
                <a:cubicBezTo>
                  <a:pt x="1439" y="0"/>
                  <a:pt x="1377" y="45"/>
                  <a:pt x="1334" y="109"/>
                </a:cubicBezTo>
                <a:cubicBezTo>
                  <a:pt x="1322" y="121"/>
                  <a:pt x="1108" y="598"/>
                  <a:pt x="965" y="1526"/>
                </a:cubicBezTo>
                <a:cubicBezTo>
                  <a:pt x="870" y="2074"/>
                  <a:pt x="787" y="2848"/>
                  <a:pt x="799" y="3836"/>
                </a:cubicBezTo>
                <a:cubicBezTo>
                  <a:pt x="537" y="2788"/>
                  <a:pt x="418" y="2145"/>
                  <a:pt x="394" y="2133"/>
                </a:cubicBezTo>
                <a:cubicBezTo>
                  <a:pt x="382" y="2050"/>
                  <a:pt x="310" y="2003"/>
                  <a:pt x="215" y="2003"/>
                </a:cubicBezTo>
                <a:cubicBezTo>
                  <a:pt x="132" y="2003"/>
                  <a:pt x="72" y="2074"/>
                  <a:pt x="60" y="2169"/>
                </a:cubicBezTo>
                <a:cubicBezTo>
                  <a:pt x="60" y="2181"/>
                  <a:pt x="1" y="3324"/>
                  <a:pt x="144" y="5039"/>
                </a:cubicBezTo>
                <a:cubicBezTo>
                  <a:pt x="299" y="6610"/>
                  <a:pt x="668" y="8991"/>
                  <a:pt x="1608" y="11408"/>
                </a:cubicBezTo>
                <a:cubicBezTo>
                  <a:pt x="1632" y="11468"/>
                  <a:pt x="1692" y="11516"/>
                  <a:pt x="1763" y="11516"/>
                </a:cubicBezTo>
                <a:cubicBezTo>
                  <a:pt x="1787" y="11516"/>
                  <a:pt x="1811" y="11516"/>
                  <a:pt x="1823" y="11492"/>
                </a:cubicBezTo>
                <a:cubicBezTo>
                  <a:pt x="1918" y="11468"/>
                  <a:pt x="1965" y="11361"/>
                  <a:pt x="1918" y="11277"/>
                </a:cubicBezTo>
                <a:cubicBezTo>
                  <a:pt x="989" y="8908"/>
                  <a:pt x="620" y="6551"/>
                  <a:pt x="477" y="5003"/>
                </a:cubicBezTo>
                <a:cubicBezTo>
                  <a:pt x="429" y="4503"/>
                  <a:pt x="394" y="4050"/>
                  <a:pt x="382" y="3669"/>
                </a:cubicBezTo>
                <a:lnTo>
                  <a:pt x="382" y="3669"/>
                </a:lnTo>
                <a:cubicBezTo>
                  <a:pt x="691" y="4931"/>
                  <a:pt x="1227" y="6896"/>
                  <a:pt x="2037" y="9099"/>
                </a:cubicBezTo>
                <a:cubicBezTo>
                  <a:pt x="2056" y="9175"/>
                  <a:pt x="2128" y="9213"/>
                  <a:pt x="2193" y="9213"/>
                </a:cubicBezTo>
                <a:cubicBezTo>
                  <a:pt x="2209" y="9213"/>
                  <a:pt x="2225" y="9211"/>
                  <a:pt x="2239" y="9206"/>
                </a:cubicBezTo>
                <a:cubicBezTo>
                  <a:pt x="2334" y="9170"/>
                  <a:pt x="2382" y="9075"/>
                  <a:pt x="2346" y="8991"/>
                </a:cubicBezTo>
                <a:lnTo>
                  <a:pt x="2263" y="8730"/>
                </a:lnTo>
                <a:cubicBezTo>
                  <a:pt x="2263" y="8670"/>
                  <a:pt x="2287" y="8075"/>
                  <a:pt x="2454" y="7467"/>
                </a:cubicBezTo>
                <a:cubicBezTo>
                  <a:pt x="2596" y="6896"/>
                  <a:pt x="2894" y="6194"/>
                  <a:pt x="3466" y="6098"/>
                </a:cubicBezTo>
                <a:cubicBezTo>
                  <a:pt x="3510" y="6089"/>
                  <a:pt x="3557" y="6084"/>
                  <a:pt x="3607" y="6084"/>
                </a:cubicBezTo>
                <a:cubicBezTo>
                  <a:pt x="4169" y="6084"/>
                  <a:pt x="5061" y="6699"/>
                  <a:pt x="6144" y="7837"/>
                </a:cubicBezTo>
                <a:cubicBezTo>
                  <a:pt x="6430" y="8134"/>
                  <a:pt x="6680" y="8432"/>
                  <a:pt x="6918" y="8694"/>
                </a:cubicBezTo>
                <a:cubicBezTo>
                  <a:pt x="6692" y="8539"/>
                  <a:pt x="6454" y="8337"/>
                  <a:pt x="6216" y="8158"/>
                </a:cubicBezTo>
                <a:cubicBezTo>
                  <a:pt x="5656" y="7741"/>
                  <a:pt x="5180" y="7420"/>
                  <a:pt x="4787" y="7194"/>
                </a:cubicBezTo>
                <a:cubicBezTo>
                  <a:pt x="4227" y="6854"/>
                  <a:pt x="3961" y="6782"/>
                  <a:pt x="3806" y="6782"/>
                </a:cubicBezTo>
                <a:cubicBezTo>
                  <a:pt x="3776" y="6782"/>
                  <a:pt x="3750" y="6785"/>
                  <a:pt x="3728" y="6789"/>
                </a:cubicBezTo>
                <a:cubicBezTo>
                  <a:pt x="3489" y="6836"/>
                  <a:pt x="3239" y="7122"/>
                  <a:pt x="2954" y="8872"/>
                </a:cubicBezTo>
                <a:cubicBezTo>
                  <a:pt x="2882" y="9325"/>
                  <a:pt x="2823" y="9765"/>
                  <a:pt x="2775" y="10111"/>
                </a:cubicBezTo>
                <a:cubicBezTo>
                  <a:pt x="2715" y="9968"/>
                  <a:pt x="2680" y="9825"/>
                  <a:pt x="2620" y="9682"/>
                </a:cubicBezTo>
                <a:cubicBezTo>
                  <a:pt x="2592" y="9606"/>
                  <a:pt x="2517" y="9568"/>
                  <a:pt x="2446" y="9568"/>
                </a:cubicBezTo>
                <a:cubicBezTo>
                  <a:pt x="2428" y="9568"/>
                  <a:pt x="2411" y="9570"/>
                  <a:pt x="2394" y="9575"/>
                </a:cubicBezTo>
                <a:cubicBezTo>
                  <a:pt x="2299" y="9611"/>
                  <a:pt x="2263" y="9706"/>
                  <a:pt x="2287" y="9801"/>
                </a:cubicBezTo>
                <a:cubicBezTo>
                  <a:pt x="2501" y="10349"/>
                  <a:pt x="2715" y="10885"/>
                  <a:pt x="2930" y="11408"/>
                </a:cubicBezTo>
                <a:cubicBezTo>
                  <a:pt x="2954" y="11468"/>
                  <a:pt x="3013" y="11516"/>
                  <a:pt x="3073" y="11516"/>
                </a:cubicBezTo>
                <a:cubicBezTo>
                  <a:pt x="3096" y="11516"/>
                  <a:pt x="3120" y="11516"/>
                  <a:pt x="3132" y="11492"/>
                </a:cubicBezTo>
                <a:cubicBezTo>
                  <a:pt x="3227" y="11468"/>
                  <a:pt x="3251" y="11361"/>
                  <a:pt x="3227" y="11277"/>
                </a:cubicBezTo>
                <a:cubicBezTo>
                  <a:pt x="3156" y="11111"/>
                  <a:pt x="3096" y="10932"/>
                  <a:pt x="3013" y="10765"/>
                </a:cubicBezTo>
                <a:cubicBezTo>
                  <a:pt x="3037" y="10646"/>
                  <a:pt x="3108" y="9825"/>
                  <a:pt x="3239" y="8980"/>
                </a:cubicBezTo>
                <a:cubicBezTo>
                  <a:pt x="3513" y="7325"/>
                  <a:pt x="3728" y="7122"/>
                  <a:pt x="3763" y="7086"/>
                </a:cubicBezTo>
                <a:cubicBezTo>
                  <a:pt x="3811" y="7086"/>
                  <a:pt x="3989" y="7110"/>
                  <a:pt x="4585" y="7444"/>
                </a:cubicBezTo>
                <a:cubicBezTo>
                  <a:pt x="4954" y="7670"/>
                  <a:pt x="5430" y="8003"/>
                  <a:pt x="5978" y="8396"/>
                </a:cubicBezTo>
                <a:cubicBezTo>
                  <a:pt x="6930" y="9099"/>
                  <a:pt x="7811" y="9825"/>
                  <a:pt x="7823" y="9825"/>
                </a:cubicBezTo>
                <a:cubicBezTo>
                  <a:pt x="7851" y="9853"/>
                  <a:pt x="7890" y="9865"/>
                  <a:pt x="7929" y="9865"/>
                </a:cubicBezTo>
                <a:cubicBezTo>
                  <a:pt x="7973" y="9865"/>
                  <a:pt x="8018" y="9850"/>
                  <a:pt x="8049" y="9825"/>
                </a:cubicBezTo>
                <a:cubicBezTo>
                  <a:pt x="8109" y="9765"/>
                  <a:pt x="8121" y="9682"/>
                  <a:pt x="8061" y="9611"/>
                </a:cubicBezTo>
                <a:cubicBezTo>
                  <a:pt x="8049" y="9587"/>
                  <a:pt x="7287" y="8551"/>
                  <a:pt x="6371" y="7563"/>
                </a:cubicBezTo>
                <a:cubicBezTo>
                  <a:pt x="5203" y="6341"/>
                  <a:pt x="4276" y="5718"/>
                  <a:pt x="3591" y="5718"/>
                </a:cubicBezTo>
                <a:cubicBezTo>
                  <a:pt x="3514" y="5718"/>
                  <a:pt x="3441" y="5726"/>
                  <a:pt x="3370" y="5741"/>
                </a:cubicBezTo>
                <a:cubicBezTo>
                  <a:pt x="3013" y="5813"/>
                  <a:pt x="2751" y="6051"/>
                  <a:pt x="2537" y="6348"/>
                </a:cubicBezTo>
                <a:cubicBezTo>
                  <a:pt x="2537" y="6253"/>
                  <a:pt x="2537" y="6170"/>
                  <a:pt x="2561" y="6063"/>
                </a:cubicBezTo>
                <a:cubicBezTo>
                  <a:pt x="2680" y="5693"/>
                  <a:pt x="3108" y="4527"/>
                  <a:pt x="3835" y="3753"/>
                </a:cubicBezTo>
                <a:cubicBezTo>
                  <a:pt x="4035" y="3686"/>
                  <a:pt x="4236" y="3648"/>
                  <a:pt x="4428" y="3648"/>
                </a:cubicBezTo>
                <a:cubicBezTo>
                  <a:pt x="4510" y="3648"/>
                  <a:pt x="4590" y="3655"/>
                  <a:pt x="4668" y="3669"/>
                </a:cubicBezTo>
                <a:cubicBezTo>
                  <a:pt x="4676" y="3670"/>
                  <a:pt x="4684" y="3671"/>
                  <a:pt x="4692" y="3671"/>
                </a:cubicBezTo>
                <a:cubicBezTo>
                  <a:pt x="4777" y="3671"/>
                  <a:pt x="4848" y="3613"/>
                  <a:pt x="4859" y="3515"/>
                </a:cubicBezTo>
                <a:cubicBezTo>
                  <a:pt x="4871" y="3431"/>
                  <a:pt x="4823" y="3336"/>
                  <a:pt x="4716" y="3324"/>
                </a:cubicBezTo>
                <a:cubicBezTo>
                  <a:pt x="4632" y="3316"/>
                  <a:pt x="4547" y="3307"/>
                  <a:pt x="4463" y="3307"/>
                </a:cubicBezTo>
                <a:cubicBezTo>
                  <a:pt x="4428" y="3307"/>
                  <a:pt x="4393" y="3309"/>
                  <a:pt x="4359" y="3312"/>
                </a:cubicBezTo>
                <a:cubicBezTo>
                  <a:pt x="4597" y="3157"/>
                  <a:pt x="4847" y="3074"/>
                  <a:pt x="5109" y="3038"/>
                </a:cubicBezTo>
                <a:cubicBezTo>
                  <a:pt x="5184" y="3031"/>
                  <a:pt x="5258" y="3027"/>
                  <a:pt x="5330" y="3027"/>
                </a:cubicBezTo>
                <a:cubicBezTo>
                  <a:pt x="5831" y="3027"/>
                  <a:pt x="6264" y="3205"/>
                  <a:pt x="6597" y="3538"/>
                </a:cubicBezTo>
                <a:cubicBezTo>
                  <a:pt x="7335" y="4265"/>
                  <a:pt x="7538" y="5622"/>
                  <a:pt x="7585" y="6551"/>
                </a:cubicBezTo>
                <a:cubicBezTo>
                  <a:pt x="7514" y="6348"/>
                  <a:pt x="7407" y="6122"/>
                  <a:pt x="7299" y="5896"/>
                </a:cubicBezTo>
                <a:cubicBezTo>
                  <a:pt x="6752" y="4741"/>
                  <a:pt x="6121" y="3967"/>
                  <a:pt x="5430" y="3574"/>
                </a:cubicBezTo>
                <a:cubicBezTo>
                  <a:pt x="5404" y="3563"/>
                  <a:pt x="5377" y="3558"/>
                  <a:pt x="5351" y="3558"/>
                </a:cubicBezTo>
                <a:cubicBezTo>
                  <a:pt x="5292" y="3558"/>
                  <a:pt x="5237" y="3584"/>
                  <a:pt x="5204" y="3634"/>
                </a:cubicBezTo>
                <a:cubicBezTo>
                  <a:pt x="5156" y="3717"/>
                  <a:pt x="5192" y="3812"/>
                  <a:pt x="5263" y="3860"/>
                </a:cubicBezTo>
                <a:cubicBezTo>
                  <a:pt x="6776" y="4693"/>
                  <a:pt x="7585" y="7563"/>
                  <a:pt x="7597" y="7598"/>
                </a:cubicBezTo>
                <a:cubicBezTo>
                  <a:pt x="7609" y="7670"/>
                  <a:pt x="7692" y="7718"/>
                  <a:pt x="7764" y="7718"/>
                </a:cubicBezTo>
                <a:lnTo>
                  <a:pt x="7776" y="7718"/>
                </a:lnTo>
                <a:cubicBezTo>
                  <a:pt x="7847" y="7694"/>
                  <a:pt x="7930" y="7646"/>
                  <a:pt x="7930" y="7563"/>
                </a:cubicBezTo>
                <a:cubicBezTo>
                  <a:pt x="7930" y="7539"/>
                  <a:pt x="7990" y="6825"/>
                  <a:pt x="7883" y="5932"/>
                </a:cubicBezTo>
                <a:cubicBezTo>
                  <a:pt x="7752" y="4717"/>
                  <a:pt x="7395" y="3824"/>
                  <a:pt x="6835" y="3288"/>
                </a:cubicBezTo>
                <a:cubicBezTo>
                  <a:pt x="6432" y="2896"/>
                  <a:pt x="5926" y="2683"/>
                  <a:pt x="5315" y="2683"/>
                </a:cubicBezTo>
                <a:cubicBezTo>
                  <a:pt x="5240" y="2683"/>
                  <a:pt x="5163" y="2687"/>
                  <a:pt x="5085" y="2693"/>
                </a:cubicBezTo>
                <a:cubicBezTo>
                  <a:pt x="4620" y="2741"/>
                  <a:pt x="4192" y="2955"/>
                  <a:pt x="3787" y="3324"/>
                </a:cubicBezTo>
                <a:cubicBezTo>
                  <a:pt x="3477" y="3610"/>
                  <a:pt x="3180" y="3991"/>
                  <a:pt x="2894" y="4467"/>
                </a:cubicBezTo>
                <a:cubicBezTo>
                  <a:pt x="2811" y="4622"/>
                  <a:pt x="2727" y="4765"/>
                  <a:pt x="2656" y="4920"/>
                </a:cubicBezTo>
                <a:cubicBezTo>
                  <a:pt x="2692" y="4670"/>
                  <a:pt x="2727" y="4408"/>
                  <a:pt x="2787" y="4146"/>
                </a:cubicBezTo>
                <a:cubicBezTo>
                  <a:pt x="2977" y="3276"/>
                  <a:pt x="3239" y="2562"/>
                  <a:pt x="3585" y="2014"/>
                </a:cubicBezTo>
                <a:cubicBezTo>
                  <a:pt x="3739" y="1752"/>
                  <a:pt x="3918" y="1526"/>
                  <a:pt x="4132" y="1336"/>
                </a:cubicBezTo>
                <a:cubicBezTo>
                  <a:pt x="4291" y="1291"/>
                  <a:pt x="4463" y="1270"/>
                  <a:pt x="4645" y="1270"/>
                </a:cubicBezTo>
                <a:cubicBezTo>
                  <a:pt x="5245" y="1270"/>
                  <a:pt x="5949" y="1505"/>
                  <a:pt x="6597" y="1943"/>
                </a:cubicBezTo>
                <a:cubicBezTo>
                  <a:pt x="7526" y="2550"/>
                  <a:pt x="8204" y="3431"/>
                  <a:pt x="8490" y="4372"/>
                </a:cubicBezTo>
                <a:cubicBezTo>
                  <a:pt x="8520" y="4432"/>
                  <a:pt x="8568" y="4484"/>
                  <a:pt x="8632" y="4484"/>
                </a:cubicBezTo>
                <a:cubicBezTo>
                  <a:pt x="8644" y="4484"/>
                  <a:pt x="8656" y="4483"/>
                  <a:pt x="8669" y="4479"/>
                </a:cubicBezTo>
                <a:cubicBezTo>
                  <a:pt x="8740" y="4479"/>
                  <a:pt x="8823" y="4408"/>
                  <a:pt x="8823" y="4336"/>
                </a:cubicBezTo>
                <a:cubicBezTo>
                  <a:pt x="9038" y="2824"/>
                  <a:pt x="8669" y="1586"/>
                  <a:pt x="7835" y="871"/>
                </a:cubicBezTo>
                <a:cubicBezTo>
                  <a:pt x="7351" y="452"/>
                  <a:pt x="6757" y="240"/>
                  <a:pt x="6102" y="240"/>
                </a:cubicBezTo>
                <a:cubicBezTo>
                  <a:pt x="5791" y="240"/>
                  <a:pt x="5466" y="287"/>
                  <a:pt x="5132" y="383"/>
                </a:cubicBezTo>
                <a:cubicBezTo>
                  <a:pt x="4394" y="574"/>
                  <a:pt x="3799" y="1062"/>
                  <a:pt x="3347" y="1824"/>
                </a:cubicBezTo>
                <a:cubicBezTo>
                  <a:pt x="2989" y="2419"/>
                  <a:pt x="2704" y="3157"/>
                  <a:pt x="2513" y="4074"/>
                </a:cubicBezTo>
                <a:cubicBezTo>
                  <a:pt x="2382" y="4693"/>
                  <a:pt x="2323" y="5301"/>
                  <a:pt x="2275" y="5801"/>
                </a:cubicBezTo>
                <a:cubicBezTo>
                  <a:pt x="1727" y="3181"/>
                  <a:pt x="1668" y="205"/>
                  <a:pt x="1668" y="169"/>
                </a:cubicBezTo>
                <a:cubicBezTo>
                  <a:pt x="1668" y="98"/>
                  <a:pt x="1608" y="26"/>
                  <a:pt x="1525" y="2"/>
                </a:cubicBezTo>
                <a:cubicBezTo>
                  <a:pt x="1517" y="1"/>
                  <a:pt x="1510" y="0"/>
                  <a:pt x="150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918" name="Google Shape;918;p47"/>
          <p:cNvGrpSpPr/>
          <p:nvPr/>
        </p:nvGrpSpPr>
        <p:grpSpPr>
          <a:xfrm>
            <a:off x="6948900" y="4497906"/>
            <a:ext cx="395266" cy="351312"/>
            <a:chOff x="7929578" y="4284365"/>
            <a:chExt cx="395266" cy="351312"/>
          </a:xfrm>
        </p:grpSpPr>
        <p:sp>
          <p:nvSpPr>
            <p:cNvPr id="919" name="Google Shape;919;p47"/>
            <p:cNvSpPr/>
            <p:nvPr/>
          </p:nvSpPr>
          <p:spPr>
            <a:xfrm>
              <a:off x="7954213" y="4588668"/>
              <a:ext cx="11394" cy="47009"/>
            </a:xfrm>
            <a:custGeom>
              <a:avLst/>
              <a:gdLst/>
              <a:ahLst/>
              <a:cxnLst/>
              <a:rect l="l" t="t" r="r" b="b"/>
              <a:pathLst>
                <a:path w="358" h="1477" extrusionOk="0">
                  <a:moveTo>
                    <a:pt x="179" y="0"/>
                  </a:moveTo>
                  <a:cubicBezTo>
                    <a:pt x="84" y="0"/>
                    <a:pt x="0" y="84"/>
                    <a:pt x="0" y="179"/>
                  </a:cubicBezTo>
                  <a:lnTo>
                    <a:pt x="0" y="1298"/>
                  </a:lnTo>
                  <a:cubicBezTo>
                    <a:pt x="0" y="1405"/>
                    <a:pt x="84" y="1477"/>
                    <a:pt x="179" y="1477"/>
                  </a:cubicBezTo>
                  <a:cubicBezTo>
                    <a:pt x="286" y="1477"/>
                    <a:pt x="358" y="1405"/>
                    <a:pt x="358" y="1298"/>
                  </a:cubicBezTo>
                  <a:lnTo>
                    <a:pt x="358" y="179"/>
                  </a:lnTo>
                  <a:cubicBezTo>
                    <a:pt x="358" y="96"/>
                    <a:pt x="286" y="0"/>
                    <a:pt x="1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20" name="Google Shape;920;p47"/>
            <p:cNvSpPr/>
            <p:nvPr/>
          </p:nvSpPr>
          <p:spPr>
            <a:xfrm>
              <a:off x="7929578" y="4432522"/>
              <a:ext cx="213372" cy="203155"/>
            </a:xfrm>
            <a:custGeom>
              <a:avLst/>
              <a:gdLst/>
              <a:ahLst/>
              <a:cxnLst/>
              <a:rect l="l" t="t" r="r" b="b"/>
              <a:pathLst>
                <a:path w="6704" h="6383" extrusionOk="0">
                  <a:moveTo>
                    <a:pt x="6192" y="1013"/>
                  </a:moveTo>
                  <a:lnTo>
                    <a:pt x="6275" y="1275"/>
                  </a:lnTo>
                  <a:cubicBezTo>
                    <a:pt x="6287" y="1358"/>
                    <a:pt x="6275" y="1430"/>
                    <a:pt x="6216" y="1489"/>
                  </a:cubicBezTo>
                  <a:lnTo>
                    <a:pt x="6108" y="1596"/>
                  </a:lnTo>
                  <a:lnTo>
                    <a:pt x="5858" y="1334"/>
                  </a:lnTo>
                  <a:lnTo>
                    <a:pt x="6192" y="1013"/>
                  </a:lnTo>
                  <a:close/>
                  <a:moveTo>
                    <a:pt x="1941" y="382"/>
                  </a:moveTo>
                  <a:cubicBezTo>
                    <a:pt x="2251" y="382"/>
                    <a:pt x="2536" y="501"/>
                    <a:pt x="2763" y="727"/>
                  </a:cubicBezTo>
                  <a:cubicBezTo>
                    <a:pt x="2965" y="953"/>
                    <a:pt x="3096" y="1251"/>
                    <a:pt x="3132" y="1573"/>
                  </a:cubicBezTo>
                  <a:cubicBezTo>
                    <a:pt x="3144" y="1692"/>
                    <a:pt x="3156" y="1846"/>
                    <a:pt x="3179" y="2001"/>
                  </a:cubicBezTo>
                  <a:cubicBezTo>
                    <a:pt x="2977" y="1680"/>
                    <a:pt x="2656" y="1430"/>
                    <a:pt x="2239" y="1287"/>
                  </a:cubicBezTo>
                  <a:cubicBezTo>
                    <a:pt x="1947" y="1199"/>
                    <a:pt x="1670" y="1191"/>
                    <a:pt x="1579" y="1191"/>
                  </a:cubicBezTo>
                  <a:cubicBezTo>
                    <a:pt x="1559" y="1191"/>
                    <a:pt x="1548" y="1192"/>
                    <a:pt x="1548" y="1192"/>
                  </a:cubicBezTo>
                  <a:cubicBezTo>
                    <a:pt x="1513" y="1192"/>
                    <a:pt x="1465" y="1204"/>
                    <a:pt x="1429" y="1251"/>
                  </a:cubicBezTo>
                  <a:lnTo>
                    <a:pt x="1108" y="1585"/>
                  </a:lnTo>
                  <a:cubicBezTo>
                    <a:pt x="1036" y="1668"/>
                    <a:pt x="1036" y="1787"/>
                    <a:pt x="1108" y="1846"/>
                  </a:cubicBezTo>
                  <a:cubicBezTo>
                    <a:pt x="1143" y="1882"/>
                    <a:pt x="1191" y="1900"/>
                    <a:pt x="1237" y="1900"/>
                  </a:cubicBezTo>
                  <a:cubicBezTo>
                    <a:pt x="1283" y="1900"/>
                    <a:pt x="1328" y="1882"/>
                    <a:pt x="1358" y="1846"/>
                  </a:cubicBezTo>
                  <a:lnTo>
                    <a:pt x="1632" y="1561"/>
                  </a:lnTo>
                  <a:cubicBezTo>
                    <a:pt x="1870" y="1573"/>
                    <a:pt x="2620" y="1668"/>
                    <a:pt x="2906" y="2299"/>
                  </a:cubicBezTo>
                  <a:cubicBezTo>
                    <a:pt x="2834" y="2763"/>
                    <a:pt x="2417" y="3120"/>
                    <a:pt x="1929" y="3120"/>
                  </a:cubicBezTo>
                  <a:cubicBezTo>
                    <a:pt x="1393" y="3120"/>
                    <a:pt x="941" y="2680"/>
                    <a:pt x="941" y="2144"/>
                  </a:cubicBezTo>
                  <a:cubicBezTo>
                    <a:pt x="941" y="2037"/>
                    <a:pt x="870" y="1966"/>
                    <a:pt x="762" y="1966"/>
                  </a:cubicBezTo>
                  <a:cubicBezTo>
                    <a:pt x="751" y="1966"/>
                    <a:pt x="715" y="1966"/>
                    <a:pt x="703" y="1977"/>
                  </a:cubicBezTo>
                  <a:cubicBezTo>
                    <a:pt x="715" y="1835"/>
                    <a:pt x="751" y="1680"/>
                    <a:pt x="751" y="1573"/>
                  </a:cubicBezTo>
                  <a:cubicBezTo>
                    <a:pt x="774" y="1251"/>
                    <a:pt x="893" y="953"/>
                    <a:pt x="1120" y="727"/>
                  </a:cubicBezTo>
                  <a:cubicBezTo>
                    <a:pt x="1334" y="501"/>
                    <a:pt x="1632" y="382"/>
                    <a:pt x="1941" y="382"/>
                  </a:cubicBezTo>
                  <a:close/>
                  <a:moveTo>
                    <a:pt x="631" y="2442"/>
                  </a:moveTo>
                  <a:cubicBezTo>
                    <a:pt x="703" y="2763"/>
                    <a:pt x="917" y="3049"/>
                    <a:pt x="1179" y="3228"/>
                  </a:cubicBezTo>
                  <a:lnTo>
                    <a:pt x="1179" y="3442"/>
                  </a:lnTo>
                  <a:lnTo>
                    <a:pt x="1167" y="3442"/>
                  </a:lnTo>
                  <a:cubicBezTo>
                    <a:pt x="822" y="3382"/>
                    <a:pt x="572" y="3287"/>
                    <a:pt x="417" y="3216"/>
                  </a:cubicBezTo>
                  <a:cubicBezTo>
                    <a:pt x="405" y="3216"/>
                    <a:pt x="417" y="3204"/>
                    <a:pt x="417" y="3204"/>
                  </a:cubicBezTo>
                  <a:cubicBezTo>
                    <a:pt x="501" y="2989"/>
                    <a:pt x="572" y="2728"/>
                    <a:pt x="631" y="2442"/>
                  </a:cubicBezTo>
                  <a:close/>
                  <a:moveTo>
                    <a:pt x="3239" y="2454"/>
                  </a:moveTo>
                  <a:cubicBezTo>
                    <a:pt x="3275" y="2692"/>
                    <a:pt x="3334" y="2942"/>
                    <a:pt x="3418" y="3144"/>
                  </a:cubicBezTo>
                  <a:lnTo>
                    <a:pt x="3084" y="3454"/>
                  </a:lnTo>
                  <a:cubicBezTo>
                    <a:pt x="3037" y="3478"/>
                    <a:pt x="3001" y="3513"/>
                    <a:pt x="2941" y="3513"/>
                  </a:cubicBezTo>
                  <a:lnTo>
                    <a:pt x="2894" y="3513"/>
                  </a:lnTo>
                  <a:cubicBezTo>
                    <a:pt x="2775" y="3513"/>
                    <a:pt x="2679" y="3418"/>
                    <a:pt x="2679" y="3299"/>
                  </a:cubicBezTo>
                  <a:lnTo>
                    <a:pt x="2679" y="3239"/>
                  </a:lnTo>
                  <a:cubicBezTo>
                    <a:pt x="2953" y="3061"/>
                    <a:pt x="3144" y="2787"/>
                    <a:pt x="3239" y="2454"/>
                  </a:cubicBezTo>
                  <a:close/>
                  <a:moveTo>
                    <a:pt x="2358" y="3418"/>
                  </a:moveTo>
                  <a:cubicBezTo>
                    <a:pt x="2370" y="3525"/>
                    <a:pt x="2429" y="3620"/>
                    <a:pt x="2489" y="3692"/>
                  </a:cubicBezTo>
                  <a:lnTo>
                    <a:pt x="2203" y="3954"/>
                  </a:lnTo>
                  <a:cubicBezTo>
                    <a:pt x="2132" y="4031"/>
                    <a:pt x="2033" y="4070"/>
                    <a:pt x="1934" y="4070"/>
                  </a:cubicBezTo>
                  <a:cubicBezTo>
                    <a:pt x="1834" y="4070"/>
                    <a:pt x="1733" y="4031"/>
                    <a:pt x="1655" y="3954"/>
                  </a:cubicBezTo>
                  <a:lnTo>
                    <a:pt x="1489" y="3799"/>
                  </a:lnTo>
                  <a:cubicBezTo>
                    <a:pt x="1524" y="3740"/>
                    <a:pt x="1536" y="3680"/>
                    <a:pt x="1536" y="3620"/>
                  </a:cubicBezTo>
                  <a:lnTo>
                    <a:pt x="1536" y="3418"/>
                  </a:lnTo>
                  <a:cubicBezTo>
                    <a:pt x="1667" y="3466"/>
                    <a:pt x="1810" y="3478"/>
                    <a:pt x="1941" y="3478"/>
                  </a:cubicBezTo>
                  <a:cubicBezTo>
                    <a:pt x="2084" y="3478"/>
                    <a:pt x="2227" y="3454"/>
                    <a:pt x="2358" y="3418"/>
                  </a:cubicBezTo>
                  <a:close/>
                  <a:moveTo>
                    <a:pt x="1941" y="1"/>
                  </a:moveTo>
                  <a:cubicBezTo>
                    <a:pt x="1120" y="1"/>
                    <a:pt x="465" y="656"/>
                    <a:pt x="393" y="1537"/>
                  </a:cubicBezTo>
                  <a:cubicBezTo>
                    <a:pt x="358" y="1882"/>
                    <a:pt x="239" y="2644"/>
                    <a:pt x="72" y="3061"/>
                  </a:cubicBezTo>
                  <a:cubicBezTo>
                    <a:pt x="0" y="3251"/>
                    <a:pt x="96" y="3454"/>
                    <a:pt x="274" y="3537"/>
                  </a:cubicBezTo>
                  <a:cubicBezTo>
                    <a:pt x="405" y="3597"/>
                    <a:pt x="608" y="3692"/>
                    <a:pt x="893" y="3751"/>
                  </a:cubicBezTo>
                  <a:lnTo>
                    <a:pt x="417" y="3990"/>
                  </a:lnTo>
                  <a:cubicBezTo>
                    <a:pt x="155" y="4121"/>
                    <a:pt x="0" y="4371"/>
                    <a:pt x="0" y="4668"/>
                  </a:cubicBezTo>
                  <a:lnTo>
                    <a:pt x="0" y="6204"/>
                  </a:lnTo>
                  <a:cubicBezTo>
                    <a:pt x="0" y="6311"/>
                    <a:pt x="72" y="6383"/>
                    <a:pt x="179" y="6383"/>
                  </a:cubicBezTo>
                  <a:cubicBezTo>
                    <a:pt x="286" y="6383"/>
                    <a:pt x="358" y="6311"/>
                    <a:pt x="358" y="6204"/>
                  </a:cubicBezTo>
                  <a:lnTo>
                    <a:pt x="358" y="4668"/>
                  </a:lnTo>
                  <a:cubicBezTo>
                    <a:pt x="358" y="4525"/>
                    <a:pt x="453" y="4371"/>
                    <a:pt x="584" y="4311"/>
                  </a:cubicBezTo>
                  <a:lnTo>
                    <a:pt x="1191" y="4013"/>
                  </a:lnTo>
                  <a:lnTo>
                    <a:pt x="1405" y="4216"/>
                  </a:lnTo>
                  <a:cubicBezTo>
                    <a:pt x="1548" y="4347"/>
                    <a:pt x="1739" y="4418"/>
                    <a:pt x="1929" y="4418"/>
                  </a:cubicBezTo>
                  <a:cubicBezTo>
                    <a:pt x="2120" y="4418"/>
                    <a:pt x="2310" y="4347"/>
                    <a:pt x="2453" y="4216"/>
                  </a:cubicBezTo>
                  <a:lnTo>
                    <a:pt x="2822" y="3859"/>
                  </a:lnTo>
                  <a:lnTo>
                    <a:pt x="2929" y="3859"/>
                  </a:lnTo>
                  <a:cubicBezTo>
                    <a:pt x="3084" y="3859"/>
                    <a:pt x="3215" y="3799"/>
                    <a:pt x="3322" y="3692"/>
                  </a:cubicBezTo>
                  <a:lnTo>
                    <a:pt x="5584" y="1561"/>
                  </a:lnTo>
                  <a:lnTo>
                    <a:pt x="5835" y="1811"/>
                  </a:lnTo>
                  <a:lnTo>
                    <a:pt x="3001" y="4656"/>
                  </a:lnTo>
                  <a:cubicBezTo>
                    <a:pt x="2822" y="4835"/>
                    <a:pt x="2715" y="5073"/>
                    <a:pt x="2715" y="5347"/>
                  </a:cubicBezTo>
                  <a:lnTo>
                    <a:pt x="2715" y="6192"/>
                  </a:lnTo>
                  <a:cubicBezTo>
                    <a:pt x="2715" y="6299"/>
                    <a:pt x="2787" y="6371"/>
                    <a:pt x="2894" y="6371"/>
                  </a:cubicBezTo>
                  <a:cubicBezTo>
                    <a:pt x="3001" y="6371"/>
                    <a:pt x="3072" y="6299"/>
                    <a:pt x="3072" y="6192"/>
                  </a:cubicBezTo>
                  <a:lnTo>
                    <a:pt x="3072" y="5371"/>
                  </a:lnTo>
                  <a:cubicBezTo>
                    <a:pt x="3072" y="5204"/>
                    <a:pt x="3132" y="5061"/>
                    <a:pt x="3251" y="4954"/>
                  </a:cubicBezTo>
                  <a:lnTo>
                    <a:pt x="6466" y="1739"/>
                  </a:lnTo>
                  <a:cubicBezTo>
                    <a:pt x="6597" y="1608"/>
                    <a:pt x="6656" y="1394"/>
                    <a:pt x="6608" y="1204"/>
                  </a:cubicBezTo>
                  <a:lnTo>
                    <a:pt x="6513" y="727"/>
                  </a:lnTo>
                  <a:lnTo>
                    <a:pt x="6632" y="608"/>
                  </a:lnTo>
                  <a:cubicBezTo>
                    <a:pt x="6704" y="537"/>
                    <a:pt x="6704" y="430"/>
                    <a:pt x="6644" y="358"/>
                  </a:cubicBezTo>
                  <a:cubicBezTo>
                    <a:pt x="6607" y="321"/>
                    <a:pt x="6560" y="303"/>
                    <a:pt x="6513" y="303"/>
                  </a:cubicBezTo>
                  <a:cubicBezTo>
                    <a:pt x="6470" y="303"/>
                    <a:pt x="6428" y="318"/>
                    <a:pt x="6394" y="346"/>
                  </a:cubicBezTo>
                  <a:lnTo>
                    <a:pt x="3727" y="2858"/>
                  </a:lnTo>
                  <a:cubicBezTo>
                    <a:pt x="3608" y="2430"/>
                    <a:pt x="3501" y="1846"/>
                    <a:pt x="3489" y="1537"/>
                  </a:cubicBezTo>
                  <a:cubicBezTo>
                    <a:pt x="3429" y="656"/>
                    <a:pt x="2751" y="1"/>
                    <a:pt x="19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21" name="Google Shape;921;p47"/>
            <p:cNvSpPr/>
            <p:nvPr/>
          </p:nvSpPr>
          <p:spPr>
            <a:xfrm>
              <a:off x="8090243" y="4284365"/>
              <a:ext cx="234601" cy="196344"/>
            </a:xfrm>
            <a:custGeom>
              <a:avLst/>
              <a:gdLst/>
              <a:ahLst/>
              <a:cxnLst/>
              <a:rect l="l" t="t" r="r" b="b"/>
              <a:pathLst>
                <a:path w="7371" h="6169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lnTo>
                    <a:pt x="1" y="5275"/>
                  </a:lnTo>
                  <a:cubicBezTo>
                    <a:pt x="1" y="5382"/>
                    <a:pt x="72" y="5454"/>
                    <a:pt x="179" y="5454"/>
                  </a:cubicBezTo>
                  <a:cubicBezTo>
                    <a:pt x="286" y="5454"/>
                    <a:pt x="358" y="5382"/>
                    <a:pt x="358" y="5275"/>
                  </a:cubicBezTo>
                  <a:lnTo>
                    <a:pt x="358" y="560"/>
                  </a:lnTo>
                  <a:cubicBezTo>
                    <a:pt x="358" y="441"/>
                    <a:pt x="453" y="358"/>
                    <a:pt x="572" y="358"/>
                  </a:cubicBezTo>
                  <a:lnTo>
                    <a:pt x="6787" y="358"/>
                  </a:lnTo>
                  <a:cubicBezTo>
                    <a:pt x="6906" y="358"/>
                    <a:pt x="7002" y="441"/>
                    <a:pt x="7002" y="560"/>
                  </a:cubicBezTo>
                  <a:lnTo>
                    <a:pt x="7002" y="5608"/>
                  </a:lnTo>
                  <a:cubicBezTo>
                    <a:pt x="7002" y="5728"/>
                    <a:pt x="6906" y="5811"/>
                    <a:pt x="6787" y="5811"/>
                  </a:cubicBezTo>
                  <a:lnTo>
                    <a:pt x="2191" y="5811"/>
                  </a:lnTo>
                  <a:cubicBezTo>
                    <a:pt x="2084" y="5811"/>
                    <a:pt x="2013" y="5894"/>
                    <a:pt x="2013" y="5989"/>
                  </a:cubicBezTo>
                  <a:cubicBezTo>
                    <a:pt x="2013" y="6097"/>
                    <a:pt x="2084" y="6168"/>
                    <a:pt x="2191" y="6168"/>
                  </a:cubicBezTo>
                  <a:lnTo>
                    <a:pt x="6787" y="6168"/>
                  </a:lnTo>
                  <a:cubicBezTo>
                    <a:pt x="7097" y="6168"/>
                    <a:pt x="7359" y="5918"/>
                    <a:pt x="7359" y="5608"/>
                  </a:cubicBezTo>
                  <a:lnTo>
                    <a:pt x="7359" y="560"/>
                  </a:lnTo>
                  <a:cubicBezTo>
                    <a:pt x="7371" y="251"/>
                    <a:pt x="7097" y="1"/>
                    <a:pt x="67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922" name="Google Shape;922;p47"/>
            <p:cNvSpPr/>
            <p:nvPr/>
          </p:nvSpPr>
          <p:spPr>
            <a:xfrm>
              <a:off x="8145591" y="4309382"/>
              <a:ext cx="136063" cy="135299"/>
            </a:xfrm>
            <a:custGeom>
              <a:avLst/>
              <a:gdLst/>
              <a:ahLst/>
              <a:cxnLst/>
              <a:rect l="l" t="t" r="r" b="b"/>
              <a:pathLst>
                <a:path w="4275" h="4251" extrusionOk="0">
                  <a:moveTo>
                    <a:pt x="1953" y="739"/>
                  </a:moveTo>
                  <a:cubicBezTo>
                    <a:pt x="2322" y="739"/>
                    <a:pt x="2655" y="882"/>
                    <a:pt x="2917" y="1084"/>
                  </a:cubicBezTo>
                  <a:lnTo>
                    <a:pt x="1822" y="2179"/>
                  </a:lnTo>
                  <a:cubicBezTo>
                    <a:pt x="1750" y="2263"/>
                    <a:pt x="1750" y="2382"/>
                    <a:pt x="1822" y="2441"/>
                  </a:cubicBezTo>
                  <a:cubicBezTo>
                    <a:pt x="1845" y="2465"/>
                    <a:pt x="1905" y="2501"/>
                    <a:pt x="1953" y="2501"/>
                  </a:cubicBezTo>
                  <a:cubicBezTo>
                    <a:pt x="2000" y="2501"/>
                    <a:pt x="2048" y="2477"/>
                    <a:pt x="2084" y="2441"/>
                  </a:cubicBezTo>
                  <a:lnTo>
                    <a:pt x="2643" y="1882"/>
                  </a:lnTo>
                  <a:cubicBezTo>
                    <a:pt x="2715" y="2001"/>
                    <a:pt x="2762" y="2155"/>
                    <a:pt x="2762" y="2298"/>
                  </a:cubicBezTo>
                  <a:cubicBezTo>
                    <a:pt x="2762" y="2739"/>
                    <a:pt x="2405" y="3096"/>
                    <a:pt x="1965" y="3096"/>
                  </a:cubicBezTo>
                  <a:cubicBezTo>
                    <a:pt x="1536" y="3096"/>
                    <a:pt x="1179" y="2739"/>
                    <a:pt x="1179" y="2298"/>
                  </a:cubicBezTo>
                  <a:cubicBezTo>
                    <a:pt x="1179" y="1870"/>
                    <a:pt x="1536" y="1513"/>
                    <a:pt x="1965" y="1513"/>
                  </a:cubicBezTo>
                  <a:cubicBezTo>
                    <a:pt x="2072" y="1513"/>
                    <a:pt x="2143" y="1441"/>
                    <a:pt x="2143" y="1334"/>
                  </a:cubicBezTo>
                  <a:cubicBezTo>
                    <a:pt x="2143" y="1227"/>
                    <a:pt x="2072" y="1155"/>
                    <a:pt x="1965" y="1155"/>
                  </a:cubicBezTo>
                  <a:cubicBezTo>
                    <a:pt x="1334" y="1155"/>
                    <a:pt x="822" y="1679"/>
                    <a:pt x="822" y="2298"/>
                  </a:cubicBezTo>
                  <a:cubicBezTo>
                    <a:pt x="822" y="2941"/>
                    <a:pt x="1345" y="3453"/>
                    <a:pt x="1965" y="3453"/>
                  </a:cubicBezTo>
                  <a:cubicBezTo>
                    <a:pt x="2607" y="3453"/>
                    <a:pt x="3119" y="2929"/>
                    <a:pt x="3119" y="2298"/>
                  </a:cubicBezTo>
                  <a:cubicBezTo>
                    <a:pt x="3119" y="2060"/>
                    <a:pt x="3036" y="1822"/>
                    <a:pt x="2893" y="1632"/>
                  </a:cubicBezTo>
                  <a:lnTo>
                    <a:pt x="3191" y="1334"/>
                  </a:lnTo>
                  <a:cubicBezTo>
                    <a:pt x="3381" y="1608"/>
                    <a:pt x="3512" y="1953"/>
                    <a:pt x="3512" y="2310"/>
                  </a:cubicBezTo>
                  <a:cubicBezTo>
                    <a:pt x="3512" y="3168"/>
                    <a:pt x="2822" y="3870"/>
                    <a:pt x="1953" y="3870"/>
                  </a:cubicBezTo>
                  <a:cubicBezTo>
                    <a:pt x="1095" y="3870"/>
                    <a:pt x="393" y="3168"/>
                    <a:pt x="393" y="2310"/>
                  </a:cubicBezTo>
                  <a:cubicBezTo>
                    <a:pt x="393" y="1441"/>
                    <a:pt x="1095" y="739"/>
                    <a:pt x="1953" y="739"/>
                  </a:cubicBezTo>
                  <a:close/>
                  <a:moveTo>
                    <a:pt x="3500" y="0"/>
                  </a:moveTo>
                  <a:cubicBezTo>
                    <a:pt x="3393" y="0"/>
                    <a:pt x="3322" y="72"/>
                    <a:pt x="3322" y="179"/>
                  </a:cubicBezTo>
                  <a:lnTo>
                    <a:pt x="3322" y="679"/>
                  </a:lnTo>
                  <a:lnTo>
                    <a:pt x="3179" y="834"/>
                  </a:lnTo>
                  <a:cubicBezTo>
                    <a:pt x="2846" y="548"/>
                    <a:pt x="2417" y="381"/>
                    <a:pt x="1941" y="381"/>
                  </a:cubicBezTo>
                  <a:cubicBezTo>
                    <a:pt x="869" y="381"/>
                    <a:pt x="0" y="1251"/>
                    <a:pt x="0" y="2322"/>
                  </a:cubicBezTo>
                  <a:cubicBezTo>
                    <a:pt x="0" y="3394"/>
                    <a:pt x="869" y="4251"/>
                    <a:pt x="1941" y="4251"/>
                  </a:cubicBezTo>
                  <a:cubicBezTo>
                    <a:pt x="3012" y="4251"/>
                    <a:pt x="3870" y="3394"/>
                    <a:pt x="3870" y="2322"/>
                  </a:cubicBezTo>
                  <a:cubicBezTo>
                    <a:pt x="3870" y="1858"/>
                    <a:pt x="3715" y="1429"/>
                    <a:pt x="3429" y="1084"/>
                  </a:cubicBezTo>
                  <a:lnTo>
                    <a:pt x="3572" y="941"/>
                  </a:lnTo>
                  <a:lnTo>
                    <a:pt x="4084" y="941"/>
                  </a:lnTo>
                  <a:cubicBezTo>
                    <a:pt x="4191" y="941"/>
                    <a:pt x="4262" y="858"/>
                    <a:pt x="4262" y="751"/>
                  </a:cubicBezTo>
                  <a:cubicBezTo>
                    <a:pt x="4262" y="655"/>
                    <a:pt x="4191" y="584"/>
                    <a:pt x="4084" y="584"/>
                  </a:cubicBezTo>
                  <a:lnTo>
                    <a:pt x="3929" y="584"/>
                  </a:lnTo>
                  <a:lnTo>
                    <a:pt x="4203" y="310"/>
                  </a:lnTo>
                  <a:cubicBezTo>
                    <a:pt x="4274" y="239"/>
                    <a:pt x="4274" y="120"/>
                    <a:pt x="4203" y="60"/>
                  </a:cubicBezTo>
                  <a:cubicBezTo>
                    <a:pt x="4167" y="24"/>
                    <a:pt x="4120" y="6"/>
                    <a:pt x="4073" y="6"/>
                  </a:cubicBezTo>
                  <a:cubicBezTo>
                    <a:pt x="4027" y="6"/>
                    <a:pt x="3983" y="24"/>
                    <a:pt x="3953" y="60"/>
                  </a:cubicBezTo>
                  <a:lnTo>
                    <a:pt x="3679" y="322"/>
                  </a:lnTo>
                  <a:lnTo>
                    <a:pt x="3679" y="179"/>
                  </a:lnTo>
                  <a:cubicBezTo>
                    <a:pt x="3679" y="72"/>
                    <a:pt x="3608" y="0"/>
                    <a:pt x="3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pic>
        <p:nvPicPr>
          <p:cNvPr id="923" name="Google Shape;923;p47" descr="Un florero con flores amarillas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27951" y="2943866"/>
            <a:ext cx="1479715" cy="17090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4378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7"/>
          <p:cNvSpPr txBox="1"/>
          <p:nvPr/>
        </p:nvSpPr>
        <p:spPr>
          <a:xfrm>
            <a:off x="2583415" y="970159"/>
            <a:ext cx="4294268" cy="746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rPr lang="es-CO" sz="28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Jornada de convocatoria 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rPr lang="es-CO" sz="28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Ciudad de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Verdana"/>
              <a:buNone/>
            </a:pPr>
            <a:r>
              <a:rPr lang="es-CO" sz="2800" b="1">
                <a:solidFill>
                  <a:schemeClr val="lt1"/>
                </a:solidFill>
                <a:latin typeface="Verdana"/>
                <a:ea typeface="Verdana"/>
                <a:sym typeface="Verdana"/>
              </a:rPr>
              <a:t>Bucaramanga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Verdana"/>
              <a:buNone/>
            </a:pPr>
            <a:endParaRPr sz="2800" b="1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4" name="Google Shape;294;p7"/>
          <p:cNvSpPr txBox="1"/>
          <p:nvPr/>
        </p:nvSpPr>
        <p:spPr>
          <a:xfrm>
            <a:off x="2137032" y="5673976"/>
            <a:ext cx="626584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29</a:t>
            </a:r>
            <a:r>
              <a:rPr lang="es-MX" sz="18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 y 30 de junio, 1 y 2 de julio del 2026</a:t>
            </a:r>
            <a:endParaRPr sz="18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295" name="Google Shape;295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38465" y="420534"/>
            <a:ext cx="1867848" cy="1295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3202DBA0-19A0-696E-9E20-DB8997E6C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1" name="Google Shape;711;p33">
            <a:extLst>
              <a:ext uri="{FF2B5EF4-FFF2-40B4-BE49-F238E27FC236}">
                <a16:creationId xmlns:a16="http://schemas.microsoft.com/office/drawing/2014/main" id="{49A299CF-765F-26D0-0390-C25800FBBCA3}"/>
              </a:ext>
            </a:extLst>
          </p:cNvPr>
          <p:cNvCxnSpPr>
            <a:cxnSpLocks/>
          </p:cNvCxnSpPr>
          <p:nvPr/>
        </p:nvCxnSpPr>
        <p:spPr>
          <a:xfrm rot="10800000" flipV="1">
            <a:off x="2425651" y="3967239"/>
            <a:ext cx="874654" cy="75527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712" name="Google Shape;712;p33">
            <a:extLst>
              <a:ext uri="{FF2B5EF4-FFF2-40B4-BE49-F238E27FC236}">
                <a16:creationId xmlns:a16="http://schemas.microsoft.com/office/drawing/2014/main" id="{570BA21B-CA9A-747B-42FB-5DE5EEDCA85E}"/>
              </a:ext>
            </a:extLst>
          </p:cNvPr>
          <p:cNvCxnSpPr>
            <a:cxnSpLocks/>
            <a:endCxn id="710" idx="0"/>
          </p:cNvCxnSpPr>
          <p:nvPr/>
        </p:nvCxnSpPr>
        <p:spPr>
          <a:xfrm>
            <a:off x="8449175" y="4070515"/>
            <a:ext cx="2013457" cy="292268"/>
          </a:xfrm>
          <a:prstGeom prst="bentConnector2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714" name="Google Shape;714;p33">
            <a:extLst>
              <a:ext uri="{FF2B5EF4-FFF2-40B4-BE49-F238E27FC236}">
                <a16:creationId xmlns:a16="http://schemas.microsoft.com/office/drawing/2014/main" id="{8889EDD4-8D14-16B7-DC91-C740743A20AA}"/>
              </a:ext>
            </a:extLst>
          </p:cNvPr>
          <p:cNvCxnSpPr>
            <a:cxnSpLocks/>
          </p:cNvCxnSpPr>
          <p:nvPr/>
        </p:nvCxnSpPr>
        <p:spPr>
          <a:xfrm rot="16200000" flipH="1">
            <a:off x="3509930" y="1468958"/>
            <a:ext cx="1864071" cy="1159840"/>
          </a:xfrm>
          <a:prstGeom prst="bentConnector3">
            <a:avLst>
              <a:gd name="adj1" fmla="val -1119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664" name="Google Shape;664;p33">
            <a:extLst>
              <a:ext uri="{FF2B5EF4-FFF2-40B4-BE49-F238E27FC236}">
                <a16:creationId xmlns:a16="http://schemas.microsoft.com/office/drawing/2014/main" id="{11E76CB5-9609-7364-1736-134FF39A3444}"/>
              </a:ext>
            </a:extLst>
          </p:cNvPr>
          <p:cNvSpPr/>
          <p:nvPr/>
        </p:nvSpPr>
        <p:spPr>
          <a:xfrm rot="16200000">
            <a:off x="5134278" y="3272767"/>
            <a:ext cx="1862708" cy="3757591"/>
          </a:xfrm>
          <a:custGeom>
            <a:avLst/>
            <a:gdLst/>
            <a:ahLst/>
            <a:cxnLst/>
            <a:rect l="l" t="t" r="r" b="b"/>
            <a:pathLst>
              <a:path w="1947" h="3929" extrusionOk="0">
                <a:moveTo>
                  <a:pt x="0" y="3929"/>
                </a:moveTo>
                <a:cubicBezTo>
                  <a:pt x="0" y="3913"/>
                  <a:pt x="0" y="3913"/>
                  <a:pt x="0" y="3913"/>
                </a:cubicBezTo>
                <a:cubicBezTo>
                  <a:pt x="516" y="3908"/>
                  <a:pt x="1001" y="3703"/>
                  <a:pt x="1365" y="3336"/>
                </a:cubicBezTo>
                <a:cubicBezTo>
                  <a:pt x="1730" y="2969"/>
                  <a:pt x="1930" y="2482"/>
                  <a:pt x="1930" y="1964"/>
                </a:cubicBezTo>
                <a:cubicBezTo>
                  <a:pt x="1930" y="1447"/>
                  <a:pt x="1730" y="960"/>
                  <a:pt x="1365" y="592"/>
                </a:cubicBezTo>
                <a:cubicBezTo>
                  <a:pt x="1001" y="225"/>
                  <a:pt x="516" y="21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521" y="4"/>
                  <a:pt x="1010" y="211"/>
                  <a:pt x="1377" y="581"/>
                </a:cubicBezTo>
                <a:cubicBezTo>
                  <a:pt x="1744" y="951"/>
                  <a:pt x="1947" y="1443"/>
                  <a:pt x="1947" y="1964"/>
                </a:cubicBezTo>
                <a:cubicBezTo>
                  <a:pt x="1947" y="2486"/>
                  <a:pt x="1744" y="2977"/>
                  <a:pt x="1377" y="3348"/>
                </a:cubicBezTo>
                <a:cubicBezTo>
                  <a:pt x="1010" y="3718"/>
                  <a:pt x="521" y="3924"/>
                  <a:pt x="0" y="3929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5" name="Google Shape;665;p33">
            <a:extLst>
              <a:ext uri="{FF2B5EF4-FFF2-40B4-BE49-F238E27FC236}">
                <a16:creationId xmlns:a16="http://schemas.microsoft.com/office/drawing/2014/main" id="{215E4C77-47A4-FEB7-56A3-1951CED73B00}"/>
              </a:ext>
            </a:extLst>
          </p:cNvPr>
          <p:cNvSpPr/>
          <p:nvPr/>
        </p:nvSpPr>
        <p:spPr>
          <a:xfrm>
            <a:off x="6514495" y="2732016"/>
            <a:ext cx="704800" cy="7060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latin typeface="Alegreya Sans"/>
              <a:ea typeface="Alegreya Sans"/>
              <a:cs typeface="Alegreya Sans"/>
              <a:sym typeface="Alegreya Sans"/>
            </a:endParaRPr>
          </a:p>
        </p:txBody>
      </p:sp>
      <p:sp>
        <p:nvSpPr>
          <p:cNvPr id="666" name="Google Shape;666;p33">
            <a:extLst>
              <a:ext uri="{FF2B5EF4-FFF2-40B4-BE49-F238E27FC236}">
                <a16:creationId xmlns:a16="http://schemas.microsoft.com/office/drawing/2014/main" id="{AB381322-9DF9-933E-6B64-8AF3E22130FD}"/>
              </a:ext>
            </a:extLst>
          </p:cNvPr>
          <p:cNvSpPr/>
          <p:nvPr/>
        </p:nvSpPr>
        <p:spPr>
          <a:xfrm>
            <a:off x="8100160" y="3958567"/>
            <a:ext cx="739600" cy="7408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latin typeface="Alegreya Sans"/>
              <a:ea typeface="Alegreya Sans"/>
              <a:cs typeface="Alegreya Sans"/>
              <a:sym typeface="Alegreya Sans"/>
            </a:endParaRPr>
          </a:p>
        </p:txBody>
      </p:sp>
      <p:sp>
        <p:nvSpPr>
          <p:cNvPr id="668" name="Google Shape;668;p33">
            <a:extLst>
              <a:ext uri="{FF2B5EF4-FFF2-40B4-BE49-F238E27FC236}">
                <a16:creationId xmlns:a16="http://schemas.microsoft.com/office/drawing/2014/main" id="{109FA007-4C4B-E75F-12B8-C9BC3E01A7EA}"/>
              </a:ext>
            </a:extLst>
          </p:cNvPr>
          <p:cNvSpPr/>
          <p:nvPr/>
        </p:nvSpPr>
        <p:spPr>
          <a:xfrm>
            <a:off x="4835800" y="2714560"/>
            <a:ext cx="739600" cy="7408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latin typeface="Alegreya Sans"/>
              <a:ea typeface="Alegreya Sans"/>
              <a:cs typeface="Alegreya Sans"/>
              <a:sym typeface="Alegreya Sans"/>
            </a:endParaRPr>
          </a:p>
        </p:txBody>
      </p:sp>
      <p:grpSp>
        <p:nvGrpSpPr>
          <p:cNvPr id="669" name="Google Shape;669;p33">
            <a:extLst>
              <a:ext uri="{FF2B5EF4-FFF2-40B4-BE49-F238E27FC236}">
                <a16:creationId xmlns:a16="http://schemas.microsoft.com/office/drawing/2014/main" id="{558D87F7-1797-9A81-8243-18EB49310170}"/>
              </a:ext>
            </a:extLst>
          </p:cNvPr>
          <p:cNvGrpSpPr/>
          <p:nvPr/>
        </p:nvGrpSpPr>
        <p:grpSpPr>
          <a:xfrm>
            <a:off x="5089208" y="4265003"/>
            <a:ext cx="318000" cy="318400"/>
            <a:chOff x="3168850" y="1944702"/>
            <a:chExt cx="238500" cy="238800"/>
          </a:xfrm>
        </p:grpSpPr>
        <p:sp>
          <p:nvSpPr>
            <p:cNvPr id="670" name="Google Shape;670;p33">
              <a:extLst>
                <a:ext uri="{FF2B5EF4-FFF2-40B4-BE49-F238E27FC236}">
                  <a16:creationId xmlns:a16="http://schemas.microsoft.com/office/drawing/2014/main" id="{1B59A11F-1D0D-9CC2-4680-D772AD73E736}"/>
                </a:ext>
              </a:extLst>
            </p:cNvPr>
            <p:cNvSpPr/>
            <p:nvPr/>
          </p:nvSpPr>
          <p:spPr>
            <a:xfrm>
              <a:off x="3168850" y="1944702"/>
              <a:ext cx="238500" cy="23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latin typeface="Alegreya Sans"/>
                <a:ea typeface="Alegreya Sans"/>
                <a:cs typeface="Alegreya Sans"/>
                <a:sym typeface="Alegreya Sans"/>
              </a:endParaRPr>
            </a:p>
          </p:txBody>
        </p:sp>
        <p:sp>
          <p:nvSpPr>
            <p:cNvPr id="671" name="Google Shape;671;p33">
              <a:extLst>
                <a:ext uri="{FF2B5EF4-FFF2-40B4-BE49-F238E27FC236}">
                  <a16:creationId xmlns:a16="http://schemas.microsoft.com/office/drawing/2014/main" id="{953DD775-8FA8-3D8E-FDC1-57ED7A0F6202}"/>
                </a:ext>
              </a:extLst>
            </p:cNvPr>
            <p:cNvSpPr/>
            <p:nvPr/>
          </p:nvSpPr>
          <p:spPr>
            <a:xfrm>
              <a:off x="3215982" y="1992306"/>
              <a:ext cx="144000" cy="144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latin typeface="Darker Grotesque"/>
                <a:ea typeface="Darker Grotesque"/>
                <a:cs typeface="Darker Grotesque"/>
                <a:sym typeface="Darker Grotesque"/>
              </a:endParaRPr>
            </a:p>
          </p:txBody>
        </p:sp>
      </p:grpSp>
      <p:grpSp>
        <p:nvGrpSpPr>
          <p:cNvPr id="672" name="Google Shape;672;p33">
            <a:extLst>
              <a:ext uri="{FF2B5EF4-FFF2-40B4-BE49-F238E27FC236}">
                <a16:creationId xmlns:a16="http://schemas.microsoft.com/office/drawing/2014/main" id="{53EE51C2-F052-DD5B-0E4B-BBFA04522424}"/>
              </a:ext>
            </a:extLst>
          </p:cNvPr>
          <p:cNvGrpSpPr/>
          <p:nvPr/>
        </p:nvGrpSpPr>
        <p:grpSpPr>
          <a:xfrm>
            <a:off x="6784792" y="4265003"/>
            <a:ext cx="318000" cy="318400"/>
            <a:chOff x="3168850" y="1944702"/>
            <a:chExt cx="238500" cy="238800"/>
          </a:xfrm>
        </p:grpSpPr>
        <p:sp>
          <p:nvSpPr>
            <p:cNvPr id="673" name="Google Shape;673;p33">
              <a:extLst>
                <a:ext uri="{FF2B5EF4-FFF2-40B4-BE49-F238E27FC236}">
                  <a16:creationId xmlns:a16="http://schemas.microsoft.com/office/drawing/2014/main" id="{7B2A5687-AEB4-82CE-5AEC-1E1F58694921}"/>
                </a:ext>
              </a:extLst>
            </p:cNvPr>
            <p:cNvSpPr/>
            <p:nvPr/>
          </p:nvSpPr>
          <p:spPr>
            <a:xfrm>
              <a:off x="3168850" y="1944702"/>
              <a:ext cx="238500" cy="23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latin typeface="Alegreya Sans"/>
                <a:ea typeface="Alegreya Sans"/>
                <a:cs typeface="Alegreya Sans"/>
                <a:sym typeface="Alegreya Sans"/>
              </a:endParaRPr>
            </a:p>
          </p:txBody>
        </p:sp>
        <p:sp>
          <p:nvSpPr>
            <p:cNvPr id="674" name="Google Shape;674;p33">
              <a:extLst>
                <a:ext uri="{FF2B5EF4-FFF2-40B4-BE49-F238E27FC236}">
                  <a16:creationId xmlns:a16="http://schemas.microsoft.com/office/drawing/2014/main" id="{3985F480-7AC3-14A6-AEA4-6DB2F12C5DF7}"/>
                </a:ext>
              </a:extLst>
            </p:cNvPr>
            <p:cNvSpPr/>
            <p:nvPr/>
          </p:nvSpPr>
          <p:spPr>
            <a:xfrm>
              <a:off x="3215982" y="1992306"/>
              <a:ext cx="144000" cy="144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latin typeface="Darker Grotesque"/>
                <a:ea typeface="Darker Grotesque"/>
                <a:cs typeface="Darker Grotesque"/>
                <a:sym typeface="Darker Grotesque"/>
              </a:endParaRPr>
            </a:p>
          </p:txBody>
        </p:sp>
      </p:grpSp>
      <p:grpSp>
        <p:nvGrpSpPr>
          <p:cNvPr id="675" name="Google Shape;675;p33">
            <a:extLst>
              <a:ext uri="{FF2B5EF4-FFF2-40B4-BE49-F238E27FC236}">
                <a16:creationId xmlns:a16="http://schemas.microsoft.com/office/drawing/2014/main" id="{EA5678F9-D9B8-04F2-7693-7DAF5142F071}"/>
              </a:ext>
            </a:extLst>
          </p:cNvPr>
          <p:cNvGrpSpPr/>
          <p:nvPr/>
        </p:nvGrpSpPr>
        <p:grpSpPr>
          <a:xfrm>
            <a:off x="4231808" y="5107785"/>
            <a:ext cx="318000" cy="318400"/>
            <a:chOff x="3168850" y="1944702"/>
            <a:chExt cx="238500" cy="238800"/>
          </a:xfrm>
        </p:grpSpPr>
        <p:sp>
          <p:nvSpPr>
            <p:cNvPr id="676" name="Google Shape;676;p33">
              <a:extLst>
                <a:ext uri="{FF2B5EF4-FFF2-40B4-BE49-F238E27FC236}">
                  <a16:creationId xmlns:a16="http://schemas.microsoft.com/office/drawing/2014/main" id="{C50CC34B-77DC-F34A-FEE8-11711CA850A7}"/>
                </a:ext>
              </a:extLst>
            </p:cNvPr>
            <p:cNvSpPr/>
            <p:nvPr/>
          </p:nvSpPr>
          <p:spPr>
            <a:xfrm>
              <a:off x="3168850" y="1944702"/>
              <a:ext cx="238500" cy="23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latin typeface="Alegreya Sans"/>
                <a:ea typeface="Alegreya Sans"/>
                <a:cs typeface="Alegreya Sans"/>
                <a:sym typeface="Alegreya Sans"/>
              </a:endParaRPr>
            </a:p>
          </p:txBody>
        </p:sp>
        <p:sp>
          <p:nvSpPr>
            <p:cNvPr id="677" name="Google Shape;677;p33">
              <a:extLst>
                <a:ext uri="{FF2B5EF4-FFF2-40B4-BE49-F238E27FC236}">
                  <a16:creationId xmlns:a16="http://schemas.microsoft.com/office/drawing/2014/main" id="{AA14D33C-F38A-B8C2-AF36-4C880EC28914}"/>
                </a:ext>
              </a:extLst>
            </p:cNvPr>
            <p:cNvSpPr/>
            <p:nvPr/>
          </p:nvSpPr>
          <p:spPr>
            <a:xfrm>
              <a:off x="3215982" y="1992306"/>
              <a:ext cx="144000" cy="1440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latin typeface="Darker Grotesque"/>
                <a:ea typeface="Darker Grotesque"/>
                <a:cs typeface="Darker Grotesque"/>
                <a:sym typeface="Darker Grotesque"/>
              </a:endParaRPr>
            </a:p>
          </p:txBody>
        </p:sp>
      </p:grpSp>
      <p:grpSp>
        <p:nvGrpSpPr>
          <p:cNvPr id="678" name="Google Shape;678;p33">
            <a:extLst>
              <a:ext uri="{FF2B5EF4-FFF2-40B4-BE49-F238E27FC236}">
                <a16:creationId xmlns:a16="http://schemas.microsoft.com/office/drawing/2014/main" id="{5F0B5A79-D1EE-D1AB-FFE9-63E1039CF70B}"/>
              </a:ext>
            </a:extLst>
          </p:cNvPr>
          <p:cNvGrpSpPr/>
          <p:nvPr/>
        </p:nvGrpSpPr>
        <p:grpSpPr>
          <a:xfrm>
            <a:off x="7581425" y="5107785"/>
            <a:ext cx="318000" cy="318400"/>
            <a:chOff x="3168850" y="1944702"/>
            <a:chExt cx="238500" cy="238800"/>
          </a:xfrm>
        </p:grpSpPr>
        <p:sp>
          <p:nvSpPr>
            <p:cNvPr id="679" name="Google Shape;679;p33">
              <a:extLst>
                <a:ext uri="{FF2B5EF4-FFF2-40B4-BE49-F238E27FC236}">
                  <a16:creationId xmlns:a16="http://schemas.microsoft.com/office/drawing/2014/main" id="{8A4B7990-34AF-A5B4-2132-601390C052BD}"/>
                </a:ext>
              </a:extLst>
            </p:cNvPr>
            <p:cNvSpPr/>
            <p:nvPr/>
          </p:nvSpPr>
          <p:spPr>
            <a:xfrm>
              <a:off x="3168850" y="1944702"/>
              <a:ext cx="238500" cy="238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latin typeface="Alegreya Sans"/>
                <a:ea typeface="Alegreya Sans"/>
                <a:cs typeface="Alegreya Sans"/>
                <a:sym typeface="Alegreya Sans"/>
              </a:endParaRPr>
            </a:p>
          </p:txBody>
        </p:sp>
        <p:sp>
          <p:nvSpPr>
            <p:cNvPr id="680" name="Google Shape;680;p33">
              <a:extLst>
                <a:ext uri="{FF2B5EF4-FFF2-40B4-BE49-F238E27FC236}">
                  <a16:creationId xmlns:a16="http://schemas.microsoft.com/office/drawing/2014/main" id="{CF12E4EA-ECEC-D25B-3221-073433635B57}"/>
                </a:ext>
              </a:extLst>
            </p:cNvPr>
            <p:cNvSpPr/>
            <p:nvPr/>
          </p:nvSpPr>
          <p:spPr>
            <a:xfrm>
              <a:off x="3215982" y="1992306"/>
              <a:ext cx="144000" cy="144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latin typeface="Darker Grotesque"/>
                <a:ea typeface="Darker Grotesque"/>
                <a:cs typeface="Darker Grotesque"/>
                <a:sym typeface="Darker Grotesque"/>
              </a:endParaRPr>
            </a:p>
          </p:txBody>
        </p:sp>
      </p:grpSp>
      <p:sp>
        <p:nvSpPr>
          <p:cNvPr id="682" name="Google Shape;682;p33">
            <a:extLst>
              <a:ext uri="{FF2B5EF4-FFF2-40B4-BE49-F238E27FC236}">
                <a16:creationId xmlns:a16="http://schemas.microsoft.com/office/drawing/2014/main" id="{090F93DA-5C5B-3913-2191-164938300C83}"/>
              </a:ext>
            </a:extLst>
          </p:cNvPr>
          <p:cNvSpPr/>
          <p:nvPr/>
        </p:nvSpPr>
        <p:spPr>
          <a:xfrm rot="16200000">
            <a:off x="4425706" y="4437617"/>
            <a:ext cx="1556732" cy="1578192"/>
          </a:xfrm>
          <a:custGeom>
            <a:avLst/>
            <a:gdLst/>
            <a:ahLst/>
            <a:cxnLst/>
            <a:rect l="l" t="t" r="r" b="b"/>
            <a:pathLst>
              <a:path w="1629" h="1650" extrusionOk="0">
                <a:moveTo>
                  <a:pt x="0" y="0"/>
                </a:moveTo>
                <a:cubicBezTo>
                  <a:pt x="0" y="229"/>
                  <a:pt x="0" y="229"/>
                  <a:pt x="0" y="229"/>
                </a:cubicBezTo>
                <a:cubicBezTo>
                  <a:pt x="758" y="278"/>
                  <a:pt x="1363" y="889"/>
                  <a:pt x="1401" y="1650"/>
                </a:cubicBezTo>
                <a:cubicBezTo>
                  <a:pt x="1629" y="1650"/>
                  <a:pt x="1629" y="1650"/>
                  <a:pt x="1629" y="1650"/>
                </a:cubicBezTo>
                <a:cubicBezTo>
                  <a:pt x="1590" y="763"/>
                  <a:pt x="884" y="50"/>
                  <a:pt x="0" y="0"/>
                </a:cubicBezTo>
              </a:path>
            </a:pathLst>
          </a:custGeom>
          <a:solidFill>
            <a:schemeClr val="lt2"/>
          </a:solidFill>
          <a:ln>
            <a:solidFill>
              <a:schemeClr val="bg2"/>
            </a:solidFill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3" name="Google Shape;683;p33">
            <a:extLst>
              <a:ext uri="{FF2B5EF4-FFF2-40B4-BE49-F238E27FC236}">
                <a16:creationId xmlns:a16="http://schemas.microsoft.com/office/drawing/2014/main" id="{7959EBBF-3219-C109-E133-F7FC5438437A}"/>
              </a:ext>
            </a:extLst>
          </p:cNvPr>
          <p:cNvSpPr/>
          <p:nvPr/>
        </p:nvSpPr>
        <p:spPr>
          <a:xfrm rot="16200000">
            <a:off x="6160913" y="4449697"/>
            <a:ext cx="1556732" cy="1554035"/>
          </a:xfrm>
          <a:custGeom>
            <a:avLst/>
            <a:gdLst/>
            <a:ahLst/>
            <a:cxnLst/>
            <a:rect l="l" t="t" r="r" b="b"/>
            <a:pathLst>
              <a:path w="1628" h="1627" extrusionOk="0">
                <a:moveTo>
                  <a:pt x="1628" y="0"/>
                </a:moveTo>
                <a:cubicBezTo>
                  <a:pt x="1400" y="0"/>
                  <a:pt x="1400" y="0"/>
                  <a:pt x="1400" y="0"/>
                </a:cubicBezTo>
                <a:cubicBezTo>
                  <a:pt x="1351" y="750"/>
                  <a:pt x="751" y="1350"/>
                  <a:pt x="0" y="1399"/>
                </a:cubicBezTo>
                <a:cubicBezTo>
                  <a:pt x="0" y="1627"/>
                  <a:pt x="0" y="1627"/>
                  <a:pt x="0" y="1627"/>
                </a:cubicBezTo>
                <a:cubicBezTo>
                  <a:pt x="877" y="1578"/>
                  <a:pt x="1579" y="876"/>
                  <a:pt x="1628" y="0"/>
                </a:cubicBezTo>
              </a:path>
            </a:pathLst>
          </a:custGeom>
          <a:solidFill>
            <a:schemeClr val="accent4"/>
          </a:solidFill>
          <a:ln>
            <a:solidFill>
              <a:schemeClr val="accent4"/>
            </a:solidFill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33">
            <a:extLst>
              <a:ext uri="{FF2B5EF4-FFF2-40B4-BE49-F238E27FC236}">
                <a16:creationId xmlns:a16="http://schemas.microsoft.com/office/drawing/2014/main" id="{3EFB0F04-C000-503E-8BF1-922B8E6EF1F1}"/>
              </a:ext>
            </a:extLst>
          </p:cNvPr>
          <p:cNvSpPr/>
          <p:nvPr/>
        </p:nvSpPr>
        <p:spPr>
          <a:xfrm rot="16200000">
            <a:off x="4178785" y="6064129"/>
            <a:ext cx="34892" cy="34892"/>
          </a:xfrm>
          <a:custGeom>
            <a:avLst/>
            <a:gdLst/>
            <a:ahLst/>
            <a:cxnLst/>
            <a:rect l="l" t="t" r="r" b="b"/>
            <a:pathLst>
              <a:path w="37" h="37" extrusionOk="0">
                <a:moveTo>
                  <a:pt x="18" y="37"/>
                </a:moveTo>
                <a:cubicBezTo>
                  <a:pt x="8" y="37"/>
                  <a:pt x="0" y="2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29" y="0"/>
                  <a:pt x="37" y="9"/>
                  <a:pt x="37" y="19"/>
                </a:cubicBezTo>
                <a:cubicBezTo>
                  <a:pt x="37" y="29"/>
                  <a:pt x="28" y="37"/>
                  <a:pt x="18" y="37"/>
                </a:cubicBezTo>
                <a:close/>
              </a:path>
            </a:pathLst>
          </a:custGeom>
          <a:solidFill>
            <a:srgbClr val="7BC5B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33">
            <a:extLst>
              <a:ext uri="{FF2B5EF4-FFF2-40B4-BE49-F238E27FC236}">
                <a16:creationId xmlns:a16="http://schemas.microsoft.com/office/drawing/2014/main" id="{A7C4708E-5BA2-E41D-8F66-82843449C373}"/>
              </a:ext>
            </a:extLst>
          </p:cNvPr>
          <p:cNvSpPr/>
          <p:nvPr/>
        </p:nvSpPr>
        <p:spPr>
          <a:xfrm rot="16200000">
            <a:off x="7917597" y="6064129"/>
            <a:ext cx="34892" cy="34892"/>
          </a:xfrm>
          <a:custGeom>
            <a:avLst/>
            <a:gdLst/>
            <a:ahLst/>
            <a:cxnLst/>
            <a:rect l="l" t="t" r="r" b="b"/>
            <a:pathLst>
              <a:path w="37" h="37" extrusionOk="0">
                <a:moveTo>
                  <a:pt x="18" y="0"/>
                </a:moveTo>
                <a:cubicBezTo>
                  <a:pt x="8" y="0"/>
                  <a:pt x="0" y="9"/>
                  <a:pt x="0" y="19"/>
                </a:cubicBezTo>
                <a:cubicBezTo>
                  <a:pt x="0" y="29"/>
                  <a:pt x="9" y="37"/>
                  <a:pt x="19" y="37"/>
                </a:cubicBezTo>
                <a:cubicBezTo>
                  <a:pt x="29" y="36"/>
                  <a:pt x="37" y="28"/>
                  <a:pt x="37" y="18"/>
                </a:cubicBezTo>
                <a:cubicBezTo>
                  <a:pt x="37" y="8"/>
                  <a:pt x="28" y="0"/>
                  <a:pt x="18" y="0"/>
                </a:cubicBezTo>
                <a:close/>
              </a:path>
            </a:pathLst>
          </a:custGeom>
          <a:solidFill>
            <a:srgbClr val="7BC5B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7" name="Google Shape;687;p33">
            <a:extLst>
              <a:ext uri="{FF2B5EF4-FFF2-40B4-BE49-F238E27FC236}">
                <a16:creationId xmlns:a16="http://schemas.microsoft.com/office/drawing/2014/main" id="{0D14EA8E-5784-CBF2-B7A1-D41D07EC43C5}"/>
              </a:ext>
            </a:extLst>
          </p:cNvPr>
          <p:cNvGrpSpPr/>
          <p:nvPr/>
        </p:nvGrpSpPr>
        <p:grpSpPr>
          <a:xfrm>
            <a:off x="3115137" y="3804190"/>
            <a:ext cx="993079" cy="993084"/>
            <a:chOff x="2336352" y="2853142"/>
            <a:chExt cx="744809" cy="744813"/>
          </a:xfrm>
        </p:grpSpPr>
        <p:sp>
          <p:nvSpPr>
            <p:cNvPr id="688" name="Google Shape;688;p33">
              <a:extLst>
                <a:ext uri="{FF2B5EF4-FFF2-40B4-BE49-F238E27FC236}">
                  <a16:creationId xmlns:a16="http://schemas.microsoft.com/office/drawing/2014/main" id="{BD775243-34D8-A647-2C7C-93CEF4ED17D3}"/>
                </a:ext>
              </a:extLst>
            </p:cNvPr>
            <p:cNvSpPr/>
            <p:nvPr/>
          </p:nvSpPr>
          <p:spPr>
            <a:xfrm rot="-5400000">
              <a:off x="2359499" y="2876293"/>
              <a:ext cx="720658" cy="722666"/>
            </a:xfrm>
            <a:custGeom>
              <a:avLst/>
              <a:gdLst/>
              <a:ahLst/>
              <a:cxnLst/>
              <a:rect l="l" t="t" r="r" b="b"/>
              <a:pathLst>
                <a:path w="1006" h="1007" extrusionOk="0">
                  <a:moveTo>
                    <a:pt x="503" y="1007"/>
                  </a:moveTo>
                  <a:cubicBezTo>
                    <a:pt x="225" y="1007"/>
                    <a:pt x="0" y="781"/>
                    <a:pt x="0" y="504"/>
                  </a:cubicBezTo>
                  <a:cubicBezTo>
                    <a:pt x="0" y="226"/>
                    <a:pt x="225" y="0"/>
                    <a:pt x="503" y="0"/>
                  </a:cubicBezTo>
                  <a:cubicBezTo>
                    <a:pt x="780" y="0"/>
                    <a:pt x="1006" y="226"/>
                    <a:pt x="1006" y="504"/>
                  </a:cubicBezTo>
                  <a:cubicBezTo>
                    <a:pt x="1006" y="781"/>
                    <a:pt x="780" y="1007"/>
                    <a:pt x="503" y="1007"/>
                  </a:cubicBezTo>
                  <a:close/>
                  <a:moveTo>
                    <a:pt x="503" y="17"/>
                  </a:moveTo>
                  <a:cubicBezTo>
                    <a:pt x="234" y="17"/>
                    <a:pt x="16" y="235"/>
                    <a:pt x="16" y="504"/>
                  </a:cubicBezTo>
                  <a:cubicBezTo>
                    <a:pt x="16" y="772"/>
                    <a:pt x="234" y="990"/>
                    <a:pt x="503" y="990"/>
                  </a:cubicBezTo>
                  <a:cubicBezTo>
                    <a:pt x="771" y="990"/>
                    <a:pt x="990" y="772"/>
                    <a:pt x="990" y="504"/>
                  </a:cubicBezTo>
                  <a:cubicBezTo>
                    <a:pt x="990" y="235"/>
                    <a:pt x="771" y="17"/>
                    <a:pt x="503" y="1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p33">
              <a:extLst>
                <a:ext uri="{FF2B5EF4-FFF2-40B4-BE49-F238E27FC236}">
                  <a16:creationId xmlns:a16="http://schemas.microsoft.com/office/drawing/2014/main" id="{237D7024-F1F2-7D91-F229-658356298244}"/>
                </a:ext>
              </a:extLst>
            </p:cNvPr>
            <p:cNvSpPr/>
            <p:nvPr/>
          </p:nvSpPr>
          <p:spPr>
            <a:xfrm rot="-5400000">
              <a:off x="2390701" y="2798792"/>
              <a:ext cx="519356" cy="628055"/>
            </a:xfrm>
            <a:custGeom>
              <a:avLst/>
              <a:gdLst/>
              <a:ahLst/>
              <a:cxnLst/>
              <a:rect l="l" t="t" r="r" b="b"/>
              <a:pathLst>
                <a:path w="725" h="877" extrusionOk="0">
                  <a:moveTo>
                    <a:pt x="602" y="877"/>
                  </a:moveTo>
                  <a:cubicBezTo>
                    <a:pt x="539" y="825"/>
                    <a:pt x="539" y="825"/>
                    <a:pt x="539" y="825"/>
                  </a:cubicBezTo>
                  <a:cubicBezTo>
                    <a:pt x="606" y="744"/>
                    <a:pt x="643" y="641"/>
                    <a:pt x="643" y="536"/>
                  </a:cubicBezTo>
                  <a:cubicBezTo>
                    <a:pt x="643" y="285"/>
                    <a:pt x="439" y="81"/>
                    <a:pt x="189" y="81"/>
                  </a:cubicBezTo>
                  <a:cubicBezTo>
                    <a:pt x="134" y="81"/>
                    <a:pt x="80" y="91"/>
                    <a:pt x="29" y="11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1" y="11"/>
                    <a:pt x="124" y="0"/>
                    <a:pt x="189" y="0"/>
                  </a:cubicBezTo>
                  <a:cubicBezTo>
                    <a:pt x="484" y="0"/>
                    <a:pt x="725" y="240"/>
                    <a:pt x="725" y="536"/>
                  </a:cubicBezTo>
                  <a:cubicBezTo>
                    <a:pt x="725" y="660"/>
                    <a:pt x="681" y="781"/>
                    <a:pt x="602" y="87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0" name="Google Shape;690;p33">
            <a:extLst>
              <a:ext uri="{FF2B5EF4-FFF2-40B4-BE49-F238E27FC236}">
                <a16:creationId xmlns:a16="http://schemas.microsoft.com/office/drawing/2014/main" id="{12CF836F-C9A5-DD84-1090-18408403748D}"/>
              </a:ext>
            </a:extLst>
          </p:cNvPr>
          <p:cNvSpPr/>
          <p:nvPr/>
        </p:nvSpPr>
        <p:spPr>
          <a:xfrm rot="16200000">
            <a:off x="3480159" y="4169217"/>
            <a:ext cx="697844" cy="789097"/>
          </a:xfrm>
          <a:custGeom>
            <a:avLst/>
            <a:gdLst/>
            <a:ahLst/>
            <a:cxnLst/>
            <a:rect l="l" t="t" r="r" b="b"/>
            <a:pathLst>
              <a:path w="730" h="826" extrusionOk="0">
                <a:moveTo>
                  <a:pt x="624" y="826"/>
                </a:moveTo>
                <a:cubicBezTo>
                  <a:pt x="280" y="826"/>
                  <a:pt x="0" y="546"/>
                  <a:pt x="0" y="203"/>
                </a:cubicBezTo>
                <a:cubicBezTo>
                  <a:pt x="0" y="133"/>
                  <a:pt x="12" y="65"/>
                  <a:pt x="34" y="0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92" y="83"/>
                  <a:pt x="82" y="142"/>
                  <a:pt x="82" y="203"/>
                </a:cubicBezTo>
                <a:cubicBezTo>
                  <a:pt x="82" y="501"/>
                  <a:pt x="325" y="744"/>
                  <a:pt x="624" y="744"/>
                </a:cubicBezTo>
                <a:cubicBezTo>
                  <a:pt x="655" y="744"/>
                  <a:pt x="686" y="742"/>
                  <a:pt x="716" y="737"/>
                </a:cubicBezTo>
                <a:cubicBezTo>
                  <a:pt x="730" y="817"/>
                  <a:pt x="730" y="817"/>
                  <a:pt x="730" y="817"/>
                </a:cubicBezTo>
                <a:cubicBezTo>
                  <a:pt x="695" y="823"/>
                  <a:pt x="659" y="826"/>
                  <a:pt x="624" y="82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1" name="Google Shape;691;p33">
            <a:extLst>
              <a:ext uri="{FF2B5EF4-FFF2-40B4-BE49-F238E27FC236}">
                <a16:creationId xmlns:a16="http://schemas.microsoft.com/office/drawing/2014/main" id="{0417A5FF-AF12-9EC1-E02B-B4DF8B5C759C}"/>
              </a:ext>
            </a:extLst>
          </p:cNvPr>
          <p:cNvGrpSpPr/>
          <p:nvPr/>
        </p:nvGrpSpPr>
        <p:grpSpPr>
          <a:xfrm>
            <a:off x="4656536" y="2531964"/>
            <a:ext cx="1065547" cy="1065555"/>
            <a:chOff x="3492402" y="1898973"/>
            <a:chExt cx="799160" cy="799166"/>
          </a:xfrm>
        </p:grpSpPr>
        <p:sp>
          <p:nvSpPr>
            <p:cNvPr id="692" name="Google Shape;692;p33">
              <a:extLst>
                <a:ext uri="{FF2B5EF4-FFF2-40B4-BE49-F238E27FC236}">
                  <a16:creationId xmlns:a16="http://schemas.microsoft.com/office/drawing/2014/main" id="{A09D511A-DE50-FBDA-0215-5517AB793B03}"/>
                </a:ext>
              </a:extLst>
            </p:cNvPr>
            <p:cNvSpPr/>
            <p:nvPr/>
          </p:nvSpPr>
          <p:spPr>
            <a:xfrm rot="-5400000">
              <a:off x="3515549" y="1922126"/>
              <a:ext cx="777022" cy="775004"/>
            </a:xfrm>
            <a:custGeom>
              <a:avLst/>
              <a:gdLst/>
              <a:ahLst/>
              <a:cxnLst/>
              <a:rect l="l" t="t" r="r" b="b"/>
              <a:pathLst>
                <a:path w="1082" h="1082" extrusionOk="0">
                  <a:moveTo>
                    <a:pt x="541" y="1082"/>
                  </a:moveTo>
                  <a:cubicBezTo>
                    <a:pt x="243" y="1082"/>
                    <a:pt x="0" y="839"/>
                    <a:pt x="0" y="541"/>
                  </a:cubicBezTo>
                  <a:cubicBezTo>
                    <a:pt x="0" y="243"/>
                    <a:pt x="243" y="0"/>
                    <a:pt x="541" y="0"/>
                  </a:cubicBezTo>
                  <a:cubicBezTo>
                    <a:pt x="839" y="0"/>
                    <a:pt x="1082" y="243"/>
                    <a:pt x="1082" y="541"/>
                  </a:cubicBezTo>
                  <a:cubicBezTo>
                    <a:pt x="1082" y="839"/>
                    <a:pt x="839" y="1082"/>
                    <a:pt x="541" y="1082"/>
                  </a:cubicBezTo>
                  <a:close/>
                  <a:moveTo>
                    <a:pt x="541" y="17"/>
                  </a:moveTo>
                  <a:cubicBezTo>
                    <a:pt x="252" y="17"/>
                    <a:pt x="17" y="252"/>
                    <a:pt x="17" y="541"/>
                  </a:cubicBezTo>
                  <a:cubicBezTo>
                    <a:pt x="17" y="830"/>
                    <a:pt x="252" y="1065"/>
                    <a:pt x="541" y="1065"/>
                  </a:cubicBezTo>
                  <a:cubicBezTo>
                    <a:pt x="830" y="1065"/>
                    <a:pt x="1065" y="830"/>
                    <a:pt x="1065" y="541"/>
                  </a:cubicBezTo>
                  <a:cubicBezTo>
                    <a:pt x="1065" y="252"/>
                    <a:pt x="830" y="17"/>
                    <a:pt x="541" y="1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33">
              <a:extLst>
                <a:ext uri="{FF2B5EF4-FFF2-40B4-BE49-F238E27FC236}">
                  <a16:creationId xmlns:a16="http://schemas.microsoft.com/office/drawing/2014/main" id="{BEB912FA-AEC7-0789-4F9F-1CC3AE8C618A}"/>
                </a:ext>
              </a:extLst>
            </p:cNvPr>
            <p:cNvSpPr/>
            <p:nvPr/>
          </p:nvSpPr>
          <p:spPr>
            <a:xfrm rot="-5400000">
              <a:off x="3550777" y="1840598"/>
              <a:ext cx="555592" cy="672342"/>
            </a:xfrm>
            <a:custGeom>
              <a:avLst/>
              <a:gdLst/>
              <a:ahLst/>
              <a:cxnLst/>
              <a:rect l="l" t="t" r="r" b="b"/>
              <a:pathLst>
                <a:path w="775" h="938" extrusionOk="0">
                  <a:moveTo>
                    <a:pt x="644" y="938"/>
                  </a:moveTo>
                  <a:cubicBezTo>
                    <a:pt x="581" y="886"/>
                    <a:pt x="581" y="886"/>
                    <a:pt x="581" y="886"/>
                  </a:cubicBezTo>
                  <a:cubicBezTo>
                    <a:pt x="654" y="798"/>
                    <a:pt x="694" y="687"/>
                    <a:pt x="694" y="573"/>
                  </a:cubicBezTo>
                  <a:cubicBezTo>
                    <a:pt x="694" y="302"/>
                    <a:pt x="473" y="81"/>
                    <a:pt x="202" y="81"/>
                  </a:cubicBezTo>
                  <a:cubicBezTo>
                    <a:pt x="142" y="81"/>
                    <a:pt x="84" y="92"/>
                    <a:pt x="29" y="1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5" y="12"/>
                    <a:pt x="133" y="0"/>
                    <a:pt x="202" y="0"/>
                  </a:cubicBezTo>
                  <a:cubicBezTo>
                    <a:pt x="518" y="0"/>
                    <a:pt x="775" y="257"/>
                    <a:pt x="775" y="573"/>
                  </a:cubicBezTo>
                  <a:cubicBezTo>
                    <a:pt x="775" y="706"/>
                    <a:pt x="729" y="836"/>
                    <a:pt x="644" y="93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4" name="Google Shape;694;p33">
            <a:extLst>
              <a:ext uri="{FF2B5EF4-FFF2-40B4-BE49-F238E27FC236}">
                <a16:creationId xmlns:a16="http://schemas.microsoft.com/office/drawing/2014/main" id="{4E44DAA4-4C0C-6E44-DD41-60A391966091}"/>
              </a:ext>
            </a:extLst>
          </p:cNvPr>
          <p:cNvSpPr/>
          <p:nvPr/>
        </p:nvSpPr>
        <p:spPr>
          <a:xfrm rot="16200000">
            <a:off x="5047055" y="2922490"/>
            <a:ext cx="746159" cy="845460"/>
          </a:xfrm>
          <a:custGeom>
            <a:avLst/>
            <a:gdLst/>
            <a:ahLst/>
            <a:cxnLst/>
            <a:rect l="l" t="t" r="r" b="b"/>
            <a:pathLst>
              <a:path w="780" h="884" extrusionOk="0">
                <a:moveTo>
                  <a:pt x="667" y="884"/>
                </a:moveTo>
                <a:cubicBezTo>
                  <a:pt x="299" y="884"/>
                  <a:pt x="0" y="585"/>
                  <a:pt x="0" y="217"/>
                </a:cubicBezTo>
                <a:cubicBezTo>
                  <a:pt x="0" y="143"/>
                  <a:pt x="12" y="70"/>
                  <a:pt x="36" y="0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2" y="88"/>
                  <a:pt x="81" y="152"/>
                  <a:pt x="81" y="217"/>
                </a:cubicBezTo>
                <a:cubicBezTo>
                  <a:pt x="81" y="540"/>
                  <a:pt x="344" y="803"/>
                  <a:pt x="667" y="803"/>
                </a:cubicBezTo>
                <a:cubicBezTo>
                  <a:pt x="700" y="803"/>
                  <a:pt x="734" y="800"/>
                  <a:pt x="767" y="794"/>
                </a:cubicBezTo>
                <a:cubicBezTo>
                  <a:pt x="780" y="875"/>
                  <a:pt x="780" y="875"/>
                  <a:pt x="780" y="875"/>
                </a:cubicBezTo>
                <a:cubicBezTo>
                  <a:pt x="743" y="881"/>
                  <a:pt x="705" y="884"/>
                  <a:pt x="667" y="88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5" name="Google Shape;695;p33">
            <a:extLst>
              <a:ext uri="{FF2B5EF4-FFF2-40B4-BE49-F238E27FC236}">
                <a16:creationId xmlns:a16="http://schemas.microsoft.com/office/drawing/2014/main" id="{1466BDA4-4FEE-9EF7-C70B-FAFE67DFA2D9}"/>
              </a:ext>
            </a:extLst>
          </p:cNvPr>
          <p:cNvGrpSpPr/>
          <p:nvPr/>
        </p:nvGrpSpPr>
        <p:grpSpPr>
          <a:xfrm>
            <a:off x="6342088" y="2550752"/>
            <a:ext cx="1019923" cy="1022611"/>
            <a:chOff x="4756566" y="1913064"/>
            <a:chExt cx="764942" cy="766958"/>
          </a:xfrm>
        </p:grpSpPr>
        <p:sp>
          <p:nvSpPr>
            <p:cNvPr id="696" name="Google Shape;696;p33">
              <a:extLst>
                <a:ext uri="{FF2B5EF4-FFF2-40B4-BE49-F238E27FC236}">
                  <a16:creationId xmlns:a16="http://schemas.microsoft.com/office/drawing/2014/main" id="{081B12CD-DC6C-5862-BC1B-EB04C4BA4A71}"/>
                </a:ext>
              </a:extLst>
            </p:cNvPr>
            <p:cNvSpPr/>
            <p:nvPr/>
          </p:nvSpPr>
          <p:spPr>
            <a:xfrm rot="-5400000">
              <a:off x="4778708" y="1937221"/>
              <a:ext cx="742802" cy="742799"/>
            </a:xfrm>
            <a:custGeom>
              <a:avLst/>
              <a:gdLst/>
              <a:ahLst/>
              <a:cxnLst/>
              <a:rect l="l" t="t" r="r" b="b"/>
              <a:pathLst>
                <a:path w="1036" h="1036" extrusionOk="0">
                  <a:moveTo>
                    <a:pt x="518" y="1036"/>
                  </a:moveTo>
                  <a:cubicBezTo>
                    <a:pt x="232" y="1036"/>
                    <a:pt x="0" y="804"/>
                    <a:pt x="0" y="518"/>
                  </a:cubicBezTo>
                  <a:cubicBezTo>
                    <a:pt x="0" y="233"/>
                    <a:pt x="232" y="0"/>
                    <a:pt x="518" y="0"/>
                  </a:cubicBezTo>
                  <a:cubicBezTo>
                    <a:pt x="804" y="0"/>
                    <a:pt x="1036" y="233"/>
                    <a:pt x="1036" y="518"/>
                  </a:cubicBezTo>
                  <a:cubicBezTo>
                    <a:pt x="1036" y="804"/>
                    <a:pt x="804" y="1036"/>
                    <a:pt x="518" y="1036"/>
                  </a:cubicBezTo>
                  <a:close/>
                  <a:moveTo>
                    <a:pt x="518" y="16"/>
                  </a:moveTo>
                  <a:cubicBezTo>
                    <a:pt x="241" y="16"/>
                    <a:pt x="16" y="242"/>
                    <a:pt x="16" y="518"/>
                  </a:cubicBezTo>
                  <a:cubicBezTo>
                    <a:pt x="16" y="795"/>
                    <a:pt x="241" y="1020"/>
                    <a:pt x="518" y="1020"/>
                  </a:cubicBezTo>
                  <a:cubicBezTo>
                    <a:pt x="795" y="1020"/>
                    <a:pt x="1020" y="795"/>
                    <a:pt x="1020" y="518"/>
                  </a:cubicBezTo>
                  <a:cubicBezTo>
                    <a:pt x="1020" y="242"/>
                    <a:pt x="795" y="16"/>
                    <a:pt x="518" y="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7" name="Google Shape;697;p33">
              <a:extLst>
                <a:ext uri="{FF2B5EF4-FFF2-40B4-BE49-F238E27FC236}">
                  <a16:creationId xmlns:a16="http://schemas.microsoft.com/office/drawing/2014/main" id="{0680EFBA-973D-A9D4-0541-F6F26EC87607}"/>
                </a:ext>
              </a:extLst>
            </p:cNvPr>
            <p:cNvSpPr/>
            <p:nvPr/>
          </p:nvSpPr>
          <p:spPr>
            <a:xfrm rot="-5400000">
              <a:off x="4810915" y="1858715"/>
              <a:ext cx="535461" cy="644159"/>
            </a:xfrm>
            <a:custGeom>
              <a:avLst/>
              <a:gdLst/>
              <a:ahLst/>
              <a:cxnLst/>
              <a:rect l="l" t="t" r="r" b="b"/>
              <a:pathLst>
                <a:path w="745" h="901" extrusionOk="0">
                  <a:moveTo>
                    <a:pt x="618" y="901"/>
                  </a:moveTo>
                  <a:cubicBezTo>
                    <a:pt x="556" y="849"/>
                    <a:pt x="556" y="849"/>
                    <a:pt x="556" y="849"/>
                  </a:cubicBezTo>
                  <a:cubicBezTo>
                    <a:pt x="625" y="765"/>
                    <a:pt x="663" y="659"/>
                    <a:pt x="663" y="550"/>
                  </a:cubicBezTo>
                  <a:cubicBezTo>
                    <a:pt x="663" y="292"/>
                    <a:pt x="453" y="81"/>
                    <a:pt x="194" y="81"/>
                  </a:cubicBezTo>
                  <a:cubicBezTo>
                    <a:pt x="137" y="81"/>
                    <a:pt x="82" y="91"/>
                    <a:pt x="29" y="1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2" y="11"/>
                    <a:pt x="127" y="0"/>
                    <a:pt x="194" y="0"/>
                  </a:cubicBezTo>
                  <a:cubicBezTo>
                    <a:pt x="498" y="0"/>
                    <a:pt x="745" y="247"/>
                    <a:pt x="745" y="550"/>
                  </a:cubicBezTo>
                  <a:cubicBezTo>
                    <a:pt x="745" y="678"/>
                    <a:pt x="700" y="803"/>
                    <a:pt x="618" y="90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8" name="Google Shape;698;p33">
            <a:extLst>
              <a:ext uri="{FF2B5EF4-FFF2-40B4-BE49-F238E27FC236}">
                <a16:creationId xmlns:a16="http://schemas.microsoft.com/office/drawing/2014/main" id="{EB989D88-AB50-B776-9DA0-0B56B674456E}"/>
              </a:ext>
            </a:extLst>
          </p:cNvPr>
          <p:cNvSpPr/>
          <p:nvPr/>
        </p:nvSpPr>
        <p:spPr>
          <a:xfrm rot="16200000">
            <a:off x="6715161" y="2926518"/>
            <a:ext cx="716632" cy="813252"/>
          </a:xfrm>
          <a:custGeom>
            <a:avLst/>
            <a:gdLst/>
            <a:ahLst/>
            <a:cxnLst/>
            <a:rect l="l" t="t" r="r" b="b"/>
            <a:pathLst>
              <a:path w="750" h="849" extrusionOk="0">
                <a:moveTo>
                  <a:pt x="641" y="849"/>
                </a:moveTo>
                <a:cubicBezTo>
                  <a:pt x="288" y="849"/>
                  <a:pt x="0" y="562"/>
                  <a:pt x="0" y="208"/>
                </a:cubicBezTo>
                <a:cubicBezTo>
                  <a:pt x="0" y="137"/>
                  <a:pt x="12" y="67"/>
                  <a:pt x="35" y="0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92" y="85"/>
                  <a:pt x="82" y="146"/>
                  <a:pt x="82" y="208"/>
                </a:cubicBezTo>
                <a:cubicBezTo>
                  <a:pt x="82" y="517"/>
                  <a:pt x="332" y="768"/>
                  <a:pt x="641" y="768"/>
                </a:cubicBezTo>
                <a:cubicBezTo>
                  <a:pt x="673" y="768"/>
                  <a:pt x="705" y="765"/>
                  <a:pt x="736" y="760"/>
                </a:cubicBezTo>
                <a:cubicBezTo>
                  <a:pt x="750" y="840"/>
                  <a:pt x="750" y="840"/>
                  <a:pt x="750" y="840"/>
                </a:cubicBezTo>
                <a:cubicBezTo>
                  <a:pt x="714" y="846"/>
                  <a:pt x="677" y="849"/>
                  <a:pt x="641" y="849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99" name="Google Shape;699;p33">
            <a:extLst>
              <a:ext uri="{FF2B5EF4-FFF2-40B4-BE49-F238E27FC236}">
                <a16:creationId xmlns:a16="http://schemas.microsoft.com/office/drawing/2014/main" id="{5D8C5815-7B2E-A1B3-ECDB-FA3988767B10}"/>
              </a:ext>
            </a:extLst>
          </p:cNvPr>
          <p:cNvGrpSpPr/>
          <p:nvPr/>
        </p:nvGrpSpPr>
        <p:grpSpPr>
          <a:xfrm>
            <a:off x="7945220" y="3806875"/>
            <a:ext cx="1017235" cy="1014555"/>
            <a:chOff x="5958915" y="2855156"/>
            <a:chExt cx="762926" cy="760916"/>
          </a:xfrm>
        </p:grpSpPr>
        <p:sp>
          <p:nvSpPr>
            <p:cNvPr id="700" name="Google Shape;700;p33">
              <a:extLst>
                <a:ext uri="{FF2B5EF4-FFF2-40B4-BE49-F238E27FC236}">
                  <a16:creationId xmlns:a16="http://schemas.microsoft.com/office/drawing/2014/main" id="{329D0AF6-2557-C9ED-F806-EF0D5FBB6B7A}"/>
                </a:ext>
              </a:extLst>
            </p:cNvPr>
            <p:cNvSpPr/>
            <p:nvPr/>
          </p:nvSpPr>
          <p:spPr>
            <a:xfrm rot="-5400000">
              <a:off x="5983069" y="2877299"/>
              <a:ext cx="738775" cy="738770"/>
            </a:xfrm>
            <a:custGeom>
              <a:avLst/>
              <a:gdLst/>
              <a:ahLst/>
              <a:cxnLst/>
              <a:rect l="l" t="t" r="r" b="b"/>
              <a:pathLst>
                <a:path w="1030" h="1030" extrusionOk="0">
                  <a:moveTo>
                    <a:pt x="515" y="1030"/>
                  </a:moveTo>
                  <a:cubicBezTo>
                    <a:pt x="231" y="1030"/>
                    <a:pt x="0" y="799"/>
                    <a:pt x="0" y="515"/>
                  </a:cubicBezTo>
                  <a:cubicBezTo>
                    <a:pt x="0" y="231"/>
                    <a:pt x="231" y="0"/>
                    <a:pt x="515" y="0"/>
                  </a:cubicBezTo>
                  <a:cubicBezTo>
                    <a:pt x="799" y="0"/>
                    <a:pt x="1030" y="231"/>
                    <a:pt x="1030" y="515"/>
                  </a:cubicBezTo>
                  <a:cubicBezTo>
                    <a:pt x="1030" y="799"/>
                    <a:pt x="799" y="1030"/>
                    <a:pt x="515" y="1030"/>
                  </a:cubicBezTo>
                  <a:close/>
                  <a:moveTo>
                    <a:pt x="515" y="16"/>
                  </a:moveTo>
                  <a:cubicBezTo>
                    <a:pt x="240" y="16"/>
                    <a:pt x="16" y="240"/>
                    <a:pt x="16" y="515"/>
                  </a:cubicBezTo>
                  <a:cubicBezTo>
                    <a:pt x="16" y="790"/>
                    <a:pt x="240" y="1014"/>
                    <a:pt x="515" y="1014"/>
                  </a:cubicBezTo>
                  <a:cubicBezTo>
                    <a:pt x="790" y="1014"/>
                    <a:pt x="1014" y="790"/>
                    <a:pt x="1014" y="515"/>
                  </a:cubicBezTo>
                  <a:cubicBezTo>
                    <a:pt x="1014" y="240"/>
                    <a:pt x="790" y="16"/>
                    <a:pt x="515" y="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33">
              <a:extLst>
                <a:ext uri="{FF2B5EF4-FFF2-40B4-BE49-F238E27FC236}">
                  <a16:creationId xmlns:a16="http://schemas.microsoft.com/office/drawing/2014/main" id="{A106216B-BA7F-25F0-9A86-45AE9AC85D97}"/>
                </a:ext>
              </a:extLst>
            </p:cNvPr>
            <p:cNvSpPr/>
            <p:nvPr/>
          </p:nvSpPr>
          <p:spPr>
            <a:xfrm rot="-5400000">
              <a:off x="6016285" y="2797785"/>
              <a:ext cx="529420" cy="644160"/>
            </a:xfrm>
            <a:custGeom>
              <a:avLst/>
              <a:gdLst/>
              <a:ahLst/>
              <a:cxnLst/>
              <a:rect l="l" t="t" r="r" b="b"/>
              <a:pathLst>
                <a:path w="740" h="897" extrusionOk="0">
                  <a:moveTo>
                    <a:pt x="615" y="897"/>
                  </a:moveTo>
                  <a:cubicBezTo>
                    <a:pt x="552" y="845"/>
                    <a:pt x="552" y="845"/>
                    <a:pt x="552" y="845"/>
                  </a:cubicBezTo>
                  <a:cubicBezTo>
                    <a:pt x="621" y="762"/>
                    <a:pt x="659" y="656"/>
                    <a:pt x="659" y="548"/>
                  </a:cubicBezTo>
                  <a:cubicBezTo>
                    <a:pt x="659" y="291"/>
                    <a:pt x="450" y="82"/>
                    <a:pt x="193" y="82"/>
                  </a:cubicBezTo>
                  <a:cubicBezTo>
                    <a:pt x="136" y="82"/>
                    <a:pt x="81" y="92"/>
                    <a:pt x="29" y="1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2" y="12"/>
                    <a:pt x="126" y="0"/>
                    <a:pt x="193" y="0"/>
                  </a:cubicBezTo>
                  <a:cubicBezTo>
                    <a:pt x="495" y="0"/>
                    <a:pt x="740" y="246"/>
                    <a:pt x="740" y="548"/>
                  </a:cubicBezTo>
                  <a:cubicBezTo>
                    <a:pt x="740" y="675"/>
                    <a:pt x="696" y="799"/>
                    <a:pt x="615" y="897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121900" tIns="60933" rIns="121900" bIns="60933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867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02" name="Google Shape;702;p33">
            <a:extLst>
              <a:ext uri="{FF2B5EF4-FFF2-40B4-BE49-F238E27FC236}">
                <a16:creationId xmlns:a16="http://schemas.microsoft.com/office/drawing/2014/main" id="{328D77E8-B238-2DE8-427E-F1608A56F474}"/>
              </a:ext>
            </a:extLst>
          </p:cNvPr>
          <p:cNvSpPr/>
          <p:nvPr/>
        </p:nvSpPr>
        <p:spPr>
          <a:xfrm rot="16200000">
            <a:off x="8318295" y="4179952"/>
            <a:ext cx="713949" cy="805201"/>
          </a:xfrm>
          <a:custGeom>
            <a:avLst/>
            <a:gdLst/>
            <a:ahLst/>
            <a:cxnLst/>
            <a:rect l="l" t="t" r="r" b="b"/>
            <a:pathLst>
              <a:path w="746" h="844" extrusionOk="0">
                <a:moveTo>
                  <a:pt x="638" y="844"/>
                </a:moveTo>
                <a:cubicBezTo>
                  <a:pt x="286" y="844"/>
                  <a:pt x="0" y="559"/>
                  <a:pt x="0" y="207"/>
                </a:cubicBezTo>
                <a:cubicBezTo>
                  <a:pt x="0" y="136"/>
                  <a:pt x="12" y="67"/>
                  <a:pt x="35" y="0"/>
                </a:cubicBezTo>
                <a:cubicBezTo>
                  <a:pt x="112" y="26"/>
                  <a:pt x="112" y="26"/>
                  <a:pt x="112" y="26"/>
                </a:cubicBezTo>
                <a:cubicBezTo>
                  <a:pt x="92" y="84"/>
                  <a:pt x="82" y="145"/>
                  <a:pt x="82" y="207"/>
                </a:cubicBezTo>
                <a:cubicBezTo>
                  <a:pt x="82" y="514"/>
                  <a:pt x="331" y="763"/>
                  <a:pt x="638" y="763"/>
                </a:cubicBezTo>
                <a:cubicBezTo>
                  <a:pt x="669" y="763"/>
                  <a:pt x="701" y="760"/>
                  <a:pt x="732" y="755"/>
                </a:cubicBezTo>
                <a:cubicBezTo>
                  <a:pt x="746" y="835"/>
                  <a:pt x="746" y="835"/>
                  <a:pt x="746" y="835"/>
                </a:cubicBezTo>
                <a:cubicBezTo>
                  <a:pt x="710" y="841"/>
                  <a:pt x="674" y="844"/>
                  <a:pt x="638" y="84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4" name="Google Shape;704;p33">
            <a:extLst>
              <a:ext uri="{FF2B5EF4-FFF2-40B4-BE49-F238E27FC236}">
                <a16:creationId xmlns:a16="http://schemas.microsoft.com/office/drawing/2014/main" id="{AA06913D-17A3-4871-C6AD-5C8B8E423B72}"/>
              </a:ext>
            </a:extLst>
          </p:cNvPr>
          <p:cNvSpPr txBox="1"/>
          <p:nvPr/>
        </p:nvSpPr>
        <p:spPr>
          <a:xfrm>
            <a:off x="7899425" y="1774175"/>
            <a:ext cx="3572407" cy="8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just"/>
            <a:r>
              <a:rPr lang="es-ES" sz="1400">
                <a:latin typeface="Verdana" panose="020B0604030504040204" pitchFamily="34" charset="0"/>
                <a:ea typeface="Verdana" panose="020B0604030504040204" pitchFamily="34" charset="0"/>
              </a:rPr>
              <a:t>Transformación progresiva de prácticas agropecuarias de alto impacto hacia modelos ambiental y económicamente sostenibles. </a:t>
            </a:r>
          </a:p>
          <a:p>
            <a:pPr lvl="0" algn="just"/>
            <a:r>
              <a:rPr lang="es-ES" sz="1400" b="1">
                <a:latin typeface="Verdana" panose="020B0604030504040204" pitchFamily="34" charset="0"/>
                <a:ea typeface="Verdana" panose="020B0604030504040204" pitchFamily="34" charset="0"/>
              </a:rPr>
              <a:t>Res. 1294/2022.</a:t>
            </a:r>
            <a:endParaRPr sz="1400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Darker Grotesque Medium"/>
              <a:sym typeface="Darker Grotesque Medium"/>
            </a:endParaRPr>
          </a:p>
        </p:txBody>
      </p:sp>
      <p:sp>
        <p:nvSpPr>
          <p:cNvPr id="705" name="Google Shape;705;p33">
            <a:extLst>
              <a:ext uri="{FF2B5EF4-FFF2-40B4-BE49-F238E27FC236}">
                <a16:creationId xmlns:a16="http://schemas.microsoft.com/office/drawing/2014/main" id="{27C18FD9-CCC0-A811-5FBA-610331324E05}"/>
              </a:ext>
            </a:extLst>
          </p:cNvPr>
          <p:cNvSpPr txBox="1"/>
          <p:nvPr/>
        </p:nvSpPr>
        <p:spPr>
          <a:xfrm>
            <a:off x="393916" y="5005585"/>
            <a:ext cx="3510405" cy="8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just"/>
            <a:r>
              <a:rPr lang="es-ES" sz="1400">
                <a:latin typeface="Verdana" panose="020B0604030504040204" pitchFamily="34" charset="0"/>
                <a:ea typeface="Verdana" panose="020B0604030504040204" pitchFamily="34" charset="0"/>
              </a:rPr>
              <a:t>Transformación progresiva de prácticas agropecuarias de alto impacto hacia modelos ambiental y económicamente sostenibles. </a:t>
            </a:r>
          </a:p>
          <a:p>
            <a:pPr lvl="0" algn="just"/>
            <a:r>
              <a:rPr lang="es-ES" sz="1400" b="1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Res. 249/2022.</a:t>
            </a:r>
            <a:endParaRPr sz="1400" b="1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Darker Grotesque Medium"/>
            </a:endParaRPr>
          </a:p>
        </p:txBody>
      </p:sp>
      <p:sp>
        <p:nvSpPr>
          <p:cNvPr id="706" name="Google Shape;706;p33">
            <a:extLst>
              <a:ext uri="{FF2B5EF4-FFF2-40B4-BE49-F238E27FC236}">
                <a16:creationId xmlns:a16="http://schemas.microsoft.com/office/drawing/2014/main" id="{356C0B8C-A772-003F-399F-F7C156A2C9F4}"/>
              </a:ext>
            </a:extLst>
          </p:cNvPr>
          <p:cNvSpPr txBox="1"/>
          <p:nvPr/>
        </p:nvSpPr>
        <p:spPr>
          <a:xfrm>
            <a:off x="8449175" y="5266985"/>
            <a:ext cx="3478186" cy="8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just"/>
            <a:r>
              <a:rPr lang="es-MX" sz="1400">
                <a:latin typeface="Verdana" panose="020B0604030504040204" pitchFamily="34" charset="0"/>
                <a:ea typeface="Verdana" panose="020B0604030504040204" pitchFamily="34" charset="0"/>
              </a:rPr>
              <a:t>Reemplazo definitivo de actividades agropecuarias por otras diferentes, compatibles con la conservación del páramo.</a:t>
            </a:r>
          </a:p>
          <a:p>
            <a:pPr lvl="0" algn="just"/>
            <a:r>
              <a:rPr lang="es-ES" sz="1400" b="1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Res. 249/2022.</a:t>
            </a:r>
            <a:endParaRPr sz="1400" b="1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Darker Grotesque Medium"/>
            </a:endParaRPr>
          </a:p>
        </p:txBody>
      </p:sp>
      <p:sp>
        <p:nvSpPr>
          <p:cNvPr id="707" name="Google Shape;707;p33">
            <a:extLst>
              <a:ext uri="{FF2B5EF4-FFF2-40B4-BE49-F238E27FC236}">
                <a16:creationId xmlns:a16="http://schemas.microsoft.com/office/drawing/2014/main" id="{753025AE-ECDB-B710-A772-856DFB790F82}"/>
              </a:ext>
            </a:extLst>
          </p:cNvPr>
          <p:cNvSpPr txBox="1"/>
          <p:nvPr/>
        </p:nvSpPr>
        <p:spPr>
          <a:xfrm>
            <a:off x="692294" y="1031020"/>
            <a:ext cx="3260249" cy="13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/>
            <a:r>
              <a:rPr lang="es-ES" sz="2000" b="1">
                <a:latin typeface="Verdana" panose="020B0604030504040204" pitchFamily="34" charset="0"/>
                <a:ea typeface="Verdana" panose="020B0604030504040204" pitchFamily="34" charset="0"/>
              </a:rPr>
              <a:t>Ley 1930 de 2018</a:t>
            </a:r>
          </a:p>
          <a:p>
            <a:pPr lvl="0" algn="ctr"/>
            <a:r>
              <a:rPr lang="es-ES" sz="2000" b="1">
                <a:latin typeface="Verdana" panose="020B0604030504040204" pitchFamily="34" charset="0"/>
                <a:ea typeface="Verdana" panose="020B0604030504040204" pitchFamily="34" charset="0"/>
              </a:rPr>
              <a:t>Art. 10</a:t>
            </a:r>
          </a:p>
          <a:p>
            <a:pPr lvl="0" algn="ctr"/>
            <a:r>
              <a:rPr lang="es-ES" sz="2000">
                <a:latin typeface="Verdana" panose="020B0604030504040204" pitchFamily="34" charset="0"/>
                <a:ea typeface="Verdana" panose="020B0604030504040204" pitchFamily="34" charset="0"/>
              </a:rPr>
              <a:t> Permite actividad agropecuaria de bajo impacto</a:t>
            </a:r>
            <a:endParaRPr lang="es-ES" sz="2000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Urbanist"/>
            </a:endParaRPr>
          </a:p>
        </p:txBody>
      </p:sp>
      <p:sp>
        <p:nvSpPr>
          <p:cNvPr id="708" name="Google Shape;708;p33">
            <a:extLst>
              <a:ext uri="{FF2B5EF4-FFF2-40B4-BE49-F238E27FC236}">
                <a16:creationId xmlns:a16="http://schemas.microsoft.com/office/drawing/2014/main" id="{77081673-0D07-E3C6-EC6F-B47A50425226}"/>
              </a:ext>
            </a:extLst>
          </p:cNvPr>
          <p:cNvSpPr txBox="1"/>
          <p:nvPr/>
        </p:nvSpPr>
        <p:spPr>
          <a:xfrm>
            <a:off x="7407053" y="1308023"/>
            <a:ext cx="4201937" cy="5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ctr"/>
            <a:r>
              <a:rPr lang="es-ES" sz="2000" b="1">
                <a:latin typeface="Verdana" panose="020B0604030504040204" pitchFamily="34" charset="0"/>
                <a:ea typeface="Verdana" panose="020B0604030504040204" pitchFamily="34" charset="0"/>
              </a:rPr>
              <a:t>Actividades agropecuarias de bajo impacto</a:t>
            </a:r>
            <a:endParaRPr sz="2000" b="1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Urbanist"/>
              <a:sym typeface="Urbanist"/>
            </a:endParaRPr>
          </a:p>
        </p:txBody>
      </p:sp>
      <p:sp>
        <p:nvSpPr>
          <p:cNvPr id="709" name="Google Shape;709;p33">
            <a:extLst>
              <a:ext uri="{FF2B5EF4-FFF2-40B4-BE49-F238E27FC236}">
                <a16:creationId xmlns:a16="http://schemas.microsoft.com/office/drawing/2014/main" id="{5C4D31CE-C425-6D92-B6DE-2EA322FDC7F9}"/>
              </a:ext>
            </a:extLst>
          </p:cNvPr>
          <p:cNvSpPr txBox="1"/>
          <p:nvPr/>
        </p:nvSpPr>
        <p:spPr>
          <a:xfrm>
            <a:off x="408921" y="4642360"/>
            <a:ext cx="2637600" cy="5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s-ES" sz="2000" b="1">
                <a:latin typeface="Verdana" panose="020B0604030504040204" pitchFamily="34" charset="0"/>
                <a:ea typeface="Verdana" panose="020B0604030504040204" pitchFamily="34" charset="0"/>
              </a:rPr>
              <a:t>Reconversión Productiva Agropecuaria</a:t>
            </a:r>
            <a:endParaRPr sz="2000" b="1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Urbanist"/>
              <a:sym typeface="Urbanist"/>
            </a:endParaRPr>
          </a:p>
        </p:txBody>
      </p:sp>
      <p:sp>
        <p:nvSpPr>
          <p:cNvPr id="710" name="Google Shape;710;p33">
            <a:extLst>
              <a:ext uri="{FF2B5EF4-FFF2-40B4-BE49-F238E27FC236}">
                <a16:creationId xmlns:a16="http://schemas.microsoft.com/office/drawing/2014/main" id="{CD0784D8-4D1B-ECDB-E836-390B991D2F12}"/>
              </a:ext>
            </a:extLst>
          </p:cNvPr>
          <p:cNvSpPr txBox="1"/>
          <p:nvPr/>
        </p:nvSpPr>
        <p:spPr>
          <a:xfrm>
            <a:off x="9143832" y="4362783"/>
            <a:ext cx="2637600" cy="1077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s-ES" sz="2000" b="1">
                <a:latin typeface="Verdana" panose="020B0604030504040204" pitchFamily="34" charset="0"/>
                <a:ea typeface="Verdana" panose="020B0604030504040204" pitchFamily="34" charset="0"/>
              </a:rPr>
              <a:t>Sustitución de Actividades Agropecuarias</a:t>
            </a:r>
            <a:r>
              <a:rPr lang="es-ES" sz="2000">
                <a:latin typeface="Verdana" panose="020B0604030504040204" pitchFamily="34" charset="0"/>
                <a:ea typeface="Verdana" panose="020B0604030504040204" pitchFamily="34" charset="0"/>
              </a:rPr>
              <a:t>​</a:t>
            </a:r>
            <a:endParaRPr sz="2000" b="1">
              <a:solidFill>
                <a:schemeClr val="dk1"/>
              </a:solidFill>
              <a:latin typeface="Verdana" panose="020B0604030504040204" pitchFamily="34" charset="0"/>
              <a:ea typeface="Verdana" panose="020B0604030504040204" pitchFamily="34" charset="0"/>
              <a:cs typeface="Urbanist"/>
              <a:sym typeface="Urbanist"/>
            </a:endParaRPr>
          </a:p>
        </p:txBody>
      </p:sp>
      <p:cxnSp>
        <p:nvCxnSpPr>
          <p:cNvPr id="713" name="Google Shape;713;p33">
            <a:extLst>
              <a:ext uri="{FF2B5EF4-FFF2-40B4-BE49-F238E27FC236}">
                <a16:creationId xmlns:a16="http://schemas.microsoft.com/office/drawing/2014/main" id="{F3052AFB-8EE1-E238-A8EA-DC582B1D611B}"/>
              </a:ext>
            </a:extLst>
          </p:cNvPr>
          <p:cNvCxnSpPr>
            <a:cxnSpLocks/>
            <a:endCxn id="665" idx="0"/>
          </p:cNvCxnSpPr>
          <p:nvPr/>
        </p:nvCxnSpPr>
        <p:spPr>
          <a:xfrm rot="10800000" flipV="1">
            <a:off x="6866896" y="1657536"/>
            <a:ext cx="1123167" cy="1074479"/>
          </a:xfrm>
          <a:prstGeom prst="bentConnector2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1660E2B-8E46-B28E-206E-6130FE687114}"/>
              </a:ext>
            </a:extLst>
          </p:cNvPr>
          <p:cNvSpPr txBox="1"/>
          <p:nvPr/>
        </p:nvSpPr>
        <p:spPr>
          <a:xfrm>
            <a:off x="4926286" y="5309119"/>
            <a:ext cx="2105389" cy="6848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1850" b="1" i="0" u="none" strike="noStrike">
                <a:solidFill>
                  <a:schemeClr val="tx1"/>
                </a:solidFill>
                <a:effectLst/>
                <a:latin typeface="Gadugi" panose="020B0502040204020203" pitchFamily="34" charset="0"/>
                <a:ea typeface="Gadugi" panose="020B0502040204020203" pitchFamily="34" charset="0"/>
              </a:rPr>
              <a:t>Enfoque diferencial</a:t>
            </a:r>
            <a:endParaRPr lang="es-CO" sz="185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46CF7FA-2426-1371-8DE7-1C1A80B4B376}"/>
              </a:ext>
            </a:extLst>
          </p:cNvPr>
          <p:cNvSpPr txBox="1"/>
          <p:nvPr/>
        </p:nvSpPr>
        <p:spPr>
          <a:xfrm>
            <a:off x="4414184" y="5920418"/>
            <a:ext cx="330211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1400">
                <a:latin typeface="Gadugi" panose="020B0502040204020203" pitchFamily="34" charset="0"/>
                <a:ea typeface="Gadugi" panose="020B0502040204020203" pitchFamily="34" charset="0"/>
              </a:rPr>
              <a:t>Tratamiento diferencial habitantes tradicionales de páramo - Acto Legislativo 01 de 2023.</a:t>
            </a:r>
            <a:endParaRPr lang="es-CO" sz="1400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13" name="Google Shape;666;p33">
            <a:extLst>
              <a:ext uri="{FF2B5EF4-FFF2-40B4-BE49-F238E27FC236}">
                <a16:creationId xmlns:a16="http://schemas.microsoft.com/office/drawing/2014/main" id="{D8ACD06B-B1BA-3E0F-200A-18903DF85764}"/>
              </a:ext>
            </a:extLst>
          </p:cNvPr>
          <p:cNvSpPr/>
          <p:nvPr/>
        </p:nvSpPr>
        <p:spPr>
          <a:xfrm>
            <a:off x="3268448" y="3958075"/>
            <a:ext cx="739600" cy="740800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89">
              <a:latin typeface="Alegreya Sans"/>
              <a:ea typeface="Alegreya Sans"/>
              <a:cs typeface="Alegreya Sans"/>
              <a:sym typeface="Alegreya Sans"/>
            </a:endParaRPr>
          </a:p>
        </p:txBody>
      </p:sp>
      <p:grpSp>
        <p:nvGrpSpPr>
          <p:cNvPr id="15" name="Google Shape;1675;p49">
            <a:extLst>
              <a:ext uri="{FF2B5EF4-FFF2-40B4-BE49-F238E27FC236}">
                <a16:creationId xmlns:a16="http://schemas.microsoft.com/office/drawing/2014/main" id="{5E0F60C7-A6F8-7A54-018B-7D70DC3819CA}"/>
              </a:ext>
            </a:extLst>
          </p:cNvPr>
          <p:cNvGrpSpPr/>
          <p:nvPr/>
        </p:nvGrpSpPr>
        <p:grpSpPr>
          <a:xfrm>
            <a:off x="3345200" y="4026372"/>
            <a:ext cx="555653" cy="557031"/>
            <a:chOff x="4820425" y="1329900"/>
            <a:chExt cx="70175" cy="70350"/>
          </a:xfrm>
          <a:solidFill>
            <a:srgbClr val="FFC000"/>
          </a:solidFill>
        </p:grpSpPr>
        <p:sp>
          <p:nvSpPr>
            <p:cNvPr id="17" name="Google Shape;1676;p49">
              <a:extLst>
                <a:ext uri="{FF2B5EF4-FFF2-40B4-BE49-F238E27FC236}">
                  <a16:creationId xmlns:a16="http://schemas.microsoft.com/office/drawing/2014/main" id="{DD727BD3-85E8-ABCB-6BC3-563E5EBB2E46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677;p49">
              <a:extLst>
                <a:ext uri="{FF2B5EF4-FFF2-40B4-BE49-F238E27FC236}">
                  <a16:creationId xmlns:a16="http://schemas.microsoft.com/office/drawing/2014/main" id="{D301C9E4-88D3-75C6-BC6C-3DA421CD9A6C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678;p49">
              <a:extLst>
                <a:ext uri="{FF2B5EF4-FFF2-40B4-BE49-F238E27FC236}">
                  <a16:creationId xmlns:a16="http://schemas.microsoft.com/office/drawing/2014/main" id="{23FAB66C-F269-F7CC-DA9C-63A4BC61962D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679;p49">
              <a:extLst>
                <a:ext uri="{FF2B5EF4-FFF2-40B4-BE49-F238E27FC236}">
                  <a16:creationId xmlns:a16="http://schemas.microsoft.com/office/drawing/2014/main" id="{7DEF8EDA-7D7F-A6A3-70F3-F60A7E7839A4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1672;p49">
            <a:extLst>
              <a:ext uri="{FF2B5EF4-FFF2-40B4-BE49-F238E27FC236}">
                <a16:creationId xmlns:a16="http://schemas.microsoft.com/office/drawing/2014/main" id="{59A6CC90-6FC9-30C4-1F34-CFF1B0100C4E}"/>
              </a:ext>
            </a:extLst>
          </p:cNvPr>
          <p:cNvGrpSpPr/>
          <p:nvPr/>
        </p:nvGrpSpPr>
        <p:grpSpPr>
          <a:xfrm>
            <a:off x="8226943" y="4062010"/>
            <a:ext cx="474294" cy="551291"/>
            <a:chOff x="4727025" y="1332775"/>
            <a:chExt cx="59900" cy="69625"/>
          </a:xfrm>
          <a:solidFill>
            <a:srgbClr val="FFC000"/>
          </a:solidFill>
        </p:grpSpPr>
        <p:sp>
          <p:nvSpPr>
            <p:cNvPr id="22" name="Google Shape;1673;p49">
              <a:extLst>
                <a:ext uri="{FF2B5EF4-FFF2-40B4-BE49-F238E27FC236}">
                  <a16:creationId xmlns:a16="http://schemas.microsoft.com/office/drawing/2014/main" id="{610C59E9-D33D-ECC6-450D-7C4535D37D57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674;p49">
              <a:extLst>
                <a:ext uri="{FF2B5EF4-FFF2-40B4-BE49-F238E27FC236}">
                  <a16:creationId xmlns:a16="http://schemas.microsoft.com/office/drawing/2014/main" id="{4BD86DB9-9831-8120-79C7-E210E1280AF8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9260;p54">
            <a:extLst>
              <a:ext uri="{FF2B5EF4-FFF2-40B4-BE49-F238E27FC236}">
                <a16:creationId xmlns:a16="http://schemas.microsoft.com/office/drawing/2014/main" id="{6BF3E437-9937-C755-EED4-8D3E6A5870B3}"/>
              </a:ext>
            </a:extLst>
          </p:cNvPr>
          <p:cNvGrpSpPr/>
          <p:nvPr/>
        </p:nvGrpSpPr>
        <p:grpSpPr>
          <a:xfrm rot="20964680">
            <a:off x="6625121" y="2798081"/>
            <a:ext cx="398081" cy="584076"/>
            <a:chOff x="7818325" y="1165658"/>
            <a:chExt cx="688210" cy="1051365"/>
          </a:xfrm>
        </p:grpSpPr>
        <p:grpSp>
          <p:nvGrpSpPr>
            <p:cNvPr id="25" name="Google Shape;9261;p54">
              <a:extLst>
                <a:ext uri="{FF2B5EF4-FFF2-40B4-BE49-F238E27FC236}">
                  <a16:creationId xmlns:a16="http://schemas.microsoft.com/office/drawing/2014/main" id="{C1A81B7F-DE97-7E2C-D23F-87766C6461B9}"/>
                </a:ext>
              </a:extLst>
            </p:cNvPr>
            <p:cNvGrpSpPr/>
            <p:nvPr/>
          </p:nvGrpSpPr>
          <p:grpSpPr>
            <a:xfrm>
              <a:off x="7818475" y="1969723"/>
              <a:ext cx="688060" cy="247300"/>
              <a:chOff x="7818475" y="1969723"/>
              <a:chExt cx="688060" cy="247300"/>
            </a:xfrm>
          </p:grpSpPr>
          <p:sp>
            <p:nvSpPr>
              <p:cNvPr id="41" name="Google Shape;9262;p54">
                <a:extLst>
                  <a:ext uri="{FF2B5EF4-FFF2-40B4-BE49-F238E27FC236}">
                    <a16:creationId xmlns:a16="http://schemas.microsoft.com/office/drawing/2014/main" id="{87D0F9A1-0F9C-AE6E-60DD-9AC90986E29B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4" name="Google Shape;9265;p54">
                <a:extLst>
                  <a:ext uri="{FF2B5EF4-FFF2-40B4-BE49-F238E27FC236}">
                    <a16:creationId xmlns:a16="http://schemas.microsoft.com/office/drawing/2014/main" id="{AADB9FEE-E516-B639-6256-AF6963AB599D}"/>
                  </a:ext>
                </a:extLst>
              </p:cNvPr>
              <p:cNvCxnSpPr/>
              <p:nvPr/>
            </p:nvCxnSpPr>
            <p:spPr>
              <a:xfrm rot="10800000">
                <a:off x="7818475" y="2100600"/>
                <a:ext cx="620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6" name="Google Shape;9266;p54">
              <a:extLst>
                <a:ext uri="{FF2B5EF4-FFF2-40B4-BE49-F238E27FC236}">
                  <a16:creationId xmlns:a16="http://schemas.microsoft.com/office/drawing/2014/main" id="{7C260797-D491-A568-D200-EB339A96BCBA}"/>
                </a:ext>
              </a:extLst>
            </p:cNvPr>
            <p:cNvGrpSpPr/>
            <p:nvPr/>
          </p:nvGrpSpPr>
          <p:grpSpPr>
            <a:xfrm>
              <a:off x="7818425" y="1712201"/>
              <a:ext cx="688100" cy="246767"/>
              <a:chOff x="7818425" y="1712201"/>
              <a:chExt cx="688100" cy="246767"/>
            </a:xfrm>
          </p:grpSpPr>
          <p:sp>
            <p:nvSpPr>
              <p:cNvPr id="37" name="Google Shape;9267;p54">
                <a:extLst>
                  <a:ext uri="{FF2B5EF4-FFF2-40B4-BE49-F238E27FC236}">
                    <a16:creationId xmlns:a16="http://schemas.microsoft.com/office/drawing/2014/main" id="{0766198A-6E36-97FF-AA65-FF3F938CF98E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0" name="Google Shape;9270;p54">
                <a:extLst>
                  <a:ext uri="{FF2B5EF4-FFF2-40B4-BE49-F238E27FC236}">
                    <a16:creationId xmlns:a16="http://schemas.microsoft.com/office/drawing/2014/main" id="{524DA396-4824-8456-898A-D662F2253CED}"/>
                  </a:ext>
                </a:extLst>
              </p:cNvPr>
              <p:cNvCxnSpPr/>
              <p:nvPr/>
            </p:nvCxnSpPr>
            <p:spPr>
              <a:xfrm rot="10800000">
                <a:off x="7818425" y="1879575"/>
                <a:ext cx="474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7" name="Google Shape;9271;p54">
              <a:extLst>
                <a:ext uri="{FF2B5EF4-FFF2-40B4-BE49-F238E27FC236}">
                  <a16:creationId xmlns:a16="http://schemas.microsoft.com/office/drawing/2014/main" id="{F1AB57F8-34FC-2E20-8AA2-D92047BA708C}"/>
                </a:ext>
              </a:extLst>
            </p:cNvPr>
            <p:cNvGrpSpPr/>
            <p:nvPr/>
          </p:nvGrpSpPr>
          <p:grpSpPr>
            <a:xfrm>
              <a:off x="7818325" y="1447520"/>
              <a:ext cx="688200" cy="286667"/>
              <a:chOff x="7818325" y="1447520"/>
              <a:chExt cx="688200" cy="286667"/>
            </a:xfrm>
          </p:grpSpPr>
          <p:sp>
            <p:nvSpPr>
              <p:cNvPr id="33" name="Google Shape;9272;p54">
                <a:extLst>
                  <a:ext uri="{FF2B5EF4-FFF2-40B4-BE49-F238E27FC236}">
                    <a16:creationId xmlns:a16="http://schemas.microsoft.com/office/drawing/2014/main" id="{209E4F26-D0A5-87CA-8164-F9F3F591DCEC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6" name="Google Shape;9275;p54">
                <a:extLst>
                  <a:ext uri="{FF2B5EF4-FFF2-40B4-BE49-F238E27FC236}">
                    <a16:creationId xmlns:a16="http://schemas.microsoft.com/office/drawing/2014/main" id="{3256FA95-3F0B-D96C-0CCC-400D3E4AE97A}"/>
                  </a:ext>
                </a:extLst>
              </p:cNvPr>
              <p:cNvCxnSpPr/>
              <p:nvPr/>
            </p:nvCxnSpPr>
            <p:spPr>
              <a:xfrm rot="10800000">
                <a:off x="7818325" y="1618700"/>
                <a:ext cx="32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8" name="Google Shape;9276;p54">
              <a:extLst>
                <a:ext uri="{FF2B5EF4-FFF2-40B4-BE49-F238E27FC236}">
                  <a16:creationId xmlns:a16="http://schemas.microsoft.com/office/drawing/2014/main" id="{8D25F5D7-581D-7C1C-F99E-FDD64A8EA8E2}"/>
                </a:ext>
              </a:extLst>
            </p:cNvPr>
            <p:cNvGrpSpPr/>
            <p:nvPr/>
          </p:nvGrpSpPr>
          <p:grpSpPr>
            <a:xfrm>
              <a:off x="7818425" y="1165658"/>
              <a:ext cx="688100" cy="344253"/>
              <a:chOff x="7818425" y="1165658"/>
              <a:chExt cx="688100" cy="344253"/>
            </a:xfrm>
          </p:grpSpPr>
          <p:sp>
            <p:nvSpPr>
              <p:cNvPr id="29" name="Google Shape;9277;p54">
                <a:extLst>
                  <a:ext uri="{FF2B5EF4-FFF2-40B4-BE49-F238E27FC236}">
                    <a16:creationId xmlns:a16="http://schemas.microsoft.com/office/drawing/2014/main" id="{56692584-F073-505E-7272-31A457969C44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2" name="Google Shape;9280;p54">
                <a:extLst>
                  <a:ext uri="{FF2B5EF4-FFF2-40B4-BE49-F238E27FC236}">
                    <a16:creationId xmlns:a16="http://schemas.microsoft.com/office/drawing/2014/main" id="{C2634EE5-F7AE-31E9-B339-FECCA006C9FA}"/>
                  </a:ext>
                </a:extLst>
              </p:cNvPr>
              <p:cNvCxnSpPr/>
              <p:nvPr/>
            </p:nvCxnSpPr>
            <p:spPr>
              <a:xfrm rot="10800000">
                <a:off x="7818425" y="1377750"/>
                <a:ext cx="16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sp>
        <p:nvSpPr>
          <p:cNvPr id="45" name="Google Shape;10067;p56">
            <a:extLst>
              <a:ext uri="{FF2B5EF4-FFF2-40B4-BE49-F238E27FC236}">
                <a16:creationId xmlns:a16="http://schemas.microsoft.com/office/drawing/2014/main" id="{9AA591C1-D64C-7791-7001-5709B8D81592}"/>
              </a:ext>
            </a:extLst>
          </p:cNvPr>
          <p:cNvSpPr/>
          <p:nvPr/>
        </p:nvSpPr>
        <p:spPr>
          <a:xfrm>
            <a:off x="5044533" y="2883145"/>
            <a:ext cx="347060" cy="357286"/>
          </a:xfrm>
          <a:custGeom>
            <a:avLst/>
            <a:gdLst/>
            <a:ahLst/>
            <a:cxnLst/>
            <a:rect l="l" t="t" r="r" b="b"/>
            <a:pathLst>
              <a:path w="10895" h="11216" extrusionOk="0">
                <a:moveTo>
                  <a:pt x="5454" y="322"/>
                </a:moveTo>
                <a:cubicBezTo>
                  <a:pt x="5740" y="322"/>
                  <a:pt x="5954" y="548"/>
                  <a:pt x="5954" y="834"/>
                </a:cubicBezTo>
                <a:cubicBezTo>
                  <a:pt x="5954" y="1012"/>
                  <a:pt x="5871" y="1155"/>
                  <a:pt x="5716" y="1250"/>
                </a:cubicBezTo>
                <a:lnTo>
                  <a:pt x="5704" y="1262"/>
                </a:lnTo>
                <a:lnTo>
                  <a:pt x="5692" y="1262"/>
                </a:lnTo>
                <a:cubicBezTo>
                  <a:pt x="5680" y="1262"/>
                  <a:pt x="5680" y="1274"/>
                  <a:pt x="5656" y="1274"/>
                </a:cubicBezTo>
                <a:lnTo>
                  <a:pt x="5644" y="1274"/>
                </a:lnTo>
                <a:cubicBezTo>
                  <a:pt x="5644" y="1274"/>
                  <a:pt x="5632" y="1274"/>
                  <a:pt x="5632" y="1298"/>
                </a:cubicBezTo>
                <a:lnTo>
                  <a:pt x="5621" y="1298"/>
                </a:lnTo>
                <a:cubicBezTo>
                  <a:pt x="5597" y="1298"/>
                  <a:pt x="5597" y="1298"/>
                  <a:pt x="5585" y="1310"/>
                </a:cubicBezTo>
                <a:lnTo>
                  <a:pt x="5263" y="1310"/>
                </a:lnTo>
                <a:cubicBezTo>
                  <a:pt x="5240" y="1310"/>
                  <a:pt x="5240" y="1310"/>
                  <a:pt x="5228" y="1298"/>
                </a:cubicBezTo>
                <a:lnTo>
                  <a:pt x="5216" y="1298"/>
                </a:lnTo>
                <a:cubicBezTo>
                  <a:pt x="5216" y="1298"/>
                  <a:pt x="5204" y="1298"/>
                  <a:pt x="5204" y="1274"/>
                </a:cubicBezTo>
                <a:lnTo>
                  <a:pt x="5180" y="1274"/>
                </a:lnTo>
                <a:cubicBezTo>
                  <a:pt x="5168" y="1274"/>
                  <a:pt x="5168" y="1262"/>
                  <a:pt x="5156" y="1262"/>
                </a:cubicBezTo>
                <a:lnTo>
                  <a:pt x="5144" y="1262"/>
                </a:lnTo>
                <a:cubicBezTo>
                  <a:pt x="5144" y="1262"/>
                  <a:pt x="5120" y="1262"/>
                  <a:pt x="5120" y="1250"/>
                </a:cubicBezTo>
                <a:cubicBezTo>
                  <a:pt x="4989" y="1155"/>
                  <a:pt x="4882" y="1012"/>
                  <a:pt x="4882" y="834"/>
                </a:cubicBezTo>
                <a:cubicBezTo>
                  <a:pt x="4942" y="548"/>
                  <a:pt x="5168" y="322"/>
                  <a:pt x="5454" y="322"/>
                </a:cubicBezTo>
                <a:close/>
                <a:moveTo>
                  <a:pt x="5644" y="1631"/>
                </a:moveTo>
                <a:lnTo>
                  <a:pt x="5644" y="1834"/>
                </a:lnTo>
                <a:lnTo>
                  <a:pt x="5240" y="1834"/>
                </a:lnTo>
                <a:lnTo>
                  <a:pt x="5240" y="1631"/>
                </a:lnTo>
                <a:lnTo>
                  <a:pt x="5263" y="1631"/>
                </a:lnTo>
                <a:cubicBezTo>
                  <a:pt x="5275" y="1631"/>
                  <a:pt x="5287" y="1631"/>
                  <a:pt x="5287" y="1655"/>
                </a:cubicBezTo>
                <a:lnTo>
                  <a:pt x="5632" y="1655"/>
                </a:lnTo>
                <a:cubicBezTo>
                  <a:pt x="5621" y="1631"/>
                  <a:pt x="5632" y="1631"/>
                  <a:pt x="5644" y="1631"/>
                </a:cubicBezTo>
                <a:close/>
                <a:moveTo>
                  <a:pt x="7002" y="2143"/>
                </a:moveTo>
                <a:cubicBezTo>
                  <a:pt x="7418" y="2143"/>
                  <a:pt x="7799" y="2310"/>
                  <a:pt x="8085" y="2584"/>
                </a:cubicBezTo>
                <a:cubicBezTo>
                  <a:pt x="8335" y="2858"/>
                  <a:pt x="8680" y="3001"/>
                  <a:pt x="9050" y="3001"/>
                </a:cubicBezTo>
                <a:lnTo>
                  <a:pt x="10514" y="3001"/>
                </a:lnTo>
                <a:lnTo>
                  <a:pt x="10514" y="3334"/>
                </a:lnTo>
                <a:lnTo>
                  <a:pt x="9050" y="3334"/>
                </a:lnTo>
                <a:lnTo>
                  <a:pt x="9050" y="3346"/>
                </a:lnTo>
                <a:cubicBezTo>
                  <a:pt x="8597" y="3346"/>
                  <a:pt x="8180" y="3167"/>
                  <a:pt x="7859" y="2846"/>
                </a:cubicBezTo>
                <a:cubicBezTo>
                  <a:pt x="7645" y="2608"/>
                  <a:pt x="7323" y="2465"/>
                  <a:pt x="7002" y="2465"/>
                </a:cubicBezTo>
                <a:lnTo>
                  <a:pt x="3942" y="2465"/>
                </a:lnTo>
                <a:cubicBezTo>
                  <a:pt x="3573" y="2465"/>
                  <a:pt x="3227" y="2620"/>
                  <a:pt x="2977" y="2882"/>
                </a:cubicBezTo>
                <a:cubicBezTo>
                  <a:pt x="2715" y="3167"/>
                  <a:pt x="2311" y="3334"/>
                  <a:pt x="1894" y="3334"/>
                </a:cubicBezTo>
                <a:lnTo>
                  <a:pt x="370" y="3334"/>
                </a:lnTo>
                <a:lnTo>
                  <a:pt x="370" y="3001"/>
                </a:lnTo>
                <a:lnTo>
                  <a:pt x="1834" y="3001"/>
                </a:lnTo>
                <a:cubicBezTo>
                  <a:pt x="2203" y="3001"/>
                  <a:pt x="2549" y="2858"/>
                  <a:pt x="2799" y="2584"/>
                </a:cubicBezTo>
                <a:cubicBezTo>
                  <a:pt x="3073" y="2310"/>
                  <a:pt x="3477" y="2143"/>
                  <a:pt x="3894" y="2143"/>
                </a:cubicBezTo>
                <a:close/>
                <a:moveTo>
                  <a:pt x="1525" y="3894"/>
                </a:moveTo>
                <a:lnTo>
                  <a:pt x="2644" y="6382"/>
                </a:lnTo>
                <a:lnTo>
                  <a:pt x="406" y="6382"/>
                </a:lnTo>
                <a:lnTo>
                  <a:pt x="1525" y="3894"/>
                </a:lnTo>
                <a:close/>
                <a:moveTo>
                  <a:pt x="9371" y="3894"/>
                </a:moveTo>
                <a:lnTo>
                  <a:pt x="10478" y="6382"/>
                </a:lnTo>
                <a:lnTo>
                  <a:pt x="8252" y="6382"/>
                </a:lnTo>
                <a:lnTo>
                  <a:pt x="9371" y="3894"/>
                </a:lnTo>
                <a:close/>
                <a:moveTo>
                  <a:pt x="2739" y="6692"/>
                </a:moveTo>
                <a:cubicBezTo>
                  <a:pt x="2727" y="7335"/>
                  <a:pt x="2227" y="7847"/>
                  <a:pt x="1596" y="7847"/>
                </a:cubicBezTo>
                <a:lnTo>
                  <a:pt x="1477" y="7847"/>
                </a:lnTo>
                <a:cubicBezTo>
                  <a:pt x="858" y="7847"/>
                  <a:pt x="334" y="7335"/>
                  <a:pt x="334" y="6692"/>
                </a:cubicBezTo>
                <a:close/>
                <a:moveTo>
                  <a:pt x="10574" y="6692"/>
                </a:moveTo>
                <a:cubicBezTo>
                  <a:pt x="10574" y="7335"/>
                  <a:pt x="10050" y="7847"/>
                  <a:pt x="9431" y="7847"/>
                </a:cubicBezTo>
                <a:lnTo>
                  <a:pt x="9300" y="7847"/>
                </a:lnTo>
                <a:cubicBezTo>
                  <a:pt x="8680" y="7847"/>
                  <a:pt x="8157" y="7335"/>
                  <a:pt x="8157" y="6692"/>
                </a:cubicBezTo>
                <a:close/>
                <a:moveTo>
                  <a:pt x="7645" y="9585"/>
                </a:moveTo>
                <a:cubicBezTo>
                  <a:pt x="7728" y="9585"/>
                  <a:pt x="7811" y="9656"/>
                  <a:pt x="7811" y="9763"/>
                </a:cubicBezTo>
                <a:lnTo>
                  <a:pt x="7811" y="10049"/>
                </a:lnTo>
                <a:lnTo>
                  <a:pt x="4418" y="10049"/>
                </a:lnTo>
                <a:cubicBezTo>
                  <a:pt x="4335" y="10049"/>
                  <a:pt x="4263" y="10121"/>
                  <a:pt x="4263" y="10204"/>
                </a:cubicBezTo>
                <a:cubicBezTo>
                  <a:pt x="4263" y="10299"/>
                  <a:pt x="4335" y="10371"/>
                  <a:pt x="4418" y="10371"/>
                </a:cubicBezTo>
                <a:lnTo>
                  <a:pt x="8407" y="10371"/>
                </a:lnTo>
                <a:cubicBezTo>
                  <a:pt x="8514" y="10371"/>
                  <a:pt x="8585" y="10442"/>
                  <a:pt x="8585" y="10549"/>
                </a:cubicBezTo>
                <a:lnTo>
                  <a:pt x="8585" y="10906"/>
                </a:lnTo>
                <a:lnTo>
                  <a:pt x="2275" y="10906"/>
                </a:lnTo>
                <a:lnTo>
                  <a:pt x="2275" y="10549"/>
                </a:lnTo>
                <a:cubicBezTo>
                  <a:pt x="2275" y="10442"/>
                  <a:pt x="2358" y="10371"/>
                  <a:pt x="2453" y="10371"/>
                </a:cubicBezTo>
                <a:lnTo>
                  <a:pt x="3382" y="10371"/>
                </a:lnTo>
                <a:cubicBezTo>
                  <a:pt x="3465" y="10371"/>
                  <a:pt x="3549" y="10299"/>
                  <a:pt x="3549" y="10204"/>
                </a:cubicBezTo>
                <a:cubicBezTo>
                  <a:pt x="3549" y="10121"/>
                  <a:pt x="3465" y="10049"/>
                  <a:pt x="3382" y="10049"/>
                </a:cubicBezTo>
                <a:lnTo>
                  <a:pt x="3073" y="10049"/>
                </a:lnTo>
                <a:lnTo>
                  <a:pt x="3073" y="9763"/>
                </a:lnTo>
                <a:cubicBezTo>
                  <a:pt x="3073" y="9668"/>
                  <a:pt x="3144" y="9585"/>
                  <a:pt x="3251" y="9585"/>
                </a:cubicBezTo>
                <a:close/>
                <a:moveTo>
                  <a:pt x="5454" y="0"/>
                </a:moveTo>
                <a:cubicBezTo>
                  <a:pt x="4989" y="0"/>
                  <a:pt x="4632" y="369"/>
                  <a:pt x="4632" y="822"/>
                </a:cubicBezTo>
                <a:cubicBezTo>
                  <a:pt x="4632" y="1072"/>
                  <a:pt x="4751" y="1298"/>
                  <a:pt x="4930" y="1453"/>
                </a:cubicBezTo>
                <a:lnTo>
                  <a:pt x="4930" y="1810"/>
                </a:lnTo>
                <a:lnTo>
                  <a:pt x="3894" y="1810"/>
                </a:lnTo>
                <a:cubicBezTo>
                  <a:pt x="3382" y="1810"/>
                  <a:pt x="2906" y="2024"/>
                  <a:pt x="2584" y="2370"/>
                </a:cubicBezTo>
                <a:cubicBezTo>
                  <a:pt x="2382" y="2572"/>
                  <a:pt x="2120" y="2691"/>
                  <a:pt x="1834" y="2691"/>
                </a:cubicBezTo>
                <a:lnTo>
                  <a:pt x="346" y="2691"/>
                </a:lnTo>
                <a:cubicBezTo>
                  <a:pt x="179" y="2691"/>
                  <a:pt x="48" y="2822"/>
                  <a:pt x="48" y="2989"/>
                </a:cubicBezTo>
                <a:lnTo>
                  <a:pt x="48" y="3382"/>
                </a:lnTo>
                <a:cubicBezTo>
                  <a:pt x="48" y="3536"/>
                  <a:pt x="179" y="3679"/>
                  <a:pt x="346" y="3679"/>
                </a:cubicBezTo>
                <a:lnTo>
                  <a:pt x="1263" y="3679"/>
                </a:lnTo>
                <a:lnTo>
                  <a:pt x="1" y="6477"/>
                </a:lnTo>
                <a:lnTo>
                  <a:pt x="1" y="6489"/>
                </a:lnTo>
                <a:lnTo>
                  <a:pt x="1" y="6501"/>
                </a:lnTo>
                <a:lnTo>
                  <a:pt x="1" y="6513"/>
                </a:lnTo>
                <a:lnTo>
                  <a:pt x="1" y="6537"/>
                </a:lnTo>
                <a:lnTo>
                  <a:pt x="1" y="6692"/>
                </a:lnTo>
                <a:cubicBezTo>
                  <a:pt x="1" y="7501"/>
                  <a:pt x="656" y="8168"/>
                  <a:pt x="1477" y="8168"/>
                </a:cubicBezTo>
                <a:lnTo>
                  <a:pt x="1596" y="8168"/>
                </a:lnTo>
                <a:cubicBezTo>
                  <a:pt x="2406" y="8168"/>
                  <a:pt x="3073" y="7513"/>
                  <a:pt x="3073" y="6692"/>
                </a:cubicBezTo>
                <a:lnTo>
                  <a:pt x="3073" y="6537"/>
                </a:lnTo>
                <a:lnTo>
                  <a:pt x="3073" y="6513"/>
                </a:lnTo>
                <a:lnTo>
                  <a:pt x="3073" y="6501"/>
                </a:lnTo>
                <a:lnTo>
                  <a:pt x="3073" y="6489"/>
                </a:lnTo>
                <a:lnTo>
                  <a:pt x="3073" y="6477"/>
                </a:lnTo>
                <a:lnTo>
                  <a:pt x="1811" y="3679"/>
                </a:lnTo>
                <a:lnTo>
                  <a:pt x="1930" y="3679"/>
                </a:lnTo>
                <a:cubicBezTo>
                  <a:pt x="2430" y="3679"/>
                  <a:pt x="2906" y="3465"/>
                  <a:pt x="3239" y="3120"/>
                </a:cubicBezTo>
                <a:cubicBezTo>
                  <a:pt x="3430" y="2917"/>
                  <a:pt x="3692" y="2798"/>
                  <a:pt x="3977" y="2798"/>
                </a:cubicBezTo>
                <a:lnTo>
                  <a:pt x="4942" y="2798"/>
                </a:lnTo>
                <a:lnTo>
                  <a:pt x="4942" y="9251"/>
                </a:lnTo>
                <a:lnTo>
                  <a:pt x="3275" y="9251"/>
                </a:lnTo>
                <a:cubicBezTo>
                  <a:pt x="3013" y="9251"/>
                  <a:pt x="2787" y="9478"/>
                  <a:pt x="2787" y="9752"/>
                </a:cubicBezTo>
                <a:lnTo>
                  <a:pt x="2787" y="10025"/>
                </a:lnTo>
                <a:lnTo>
                  <a:pt x="2501" y="10025"/>
                </a:lnTo>
                <a:cubicBezTo>
                  <a:pt x="2227" y="10025"/>
                  <a:pt x="2001" y="10252"/>
                  <a:pt x="2001" y="10537"/>
                </a:cubicBezTo>
                <a:lnTo>
                  <a:pt x="2001" y="11061"/>
                </a:lnTo>
                <a:cubicBezTo>
                  <a:pt x="2001" y="11145"/>
                  <a:pt x="2072" y="11216"/>
                  <a:pt x="2168" y="11216"/>
                </a:cubicBezTo>
                <a:lnTo>
                  <a:pt x="8799" y="11216"/>
                </a:lnTo>
                <a:cubicBezTo>
                  <a:pt x="8895" y="11216"/>
                  <a:pt x="8966" y="11145"/>
                  <a:pt x="8966" y="11061"/>
                </a:cubicBezTo>
                <a:lnTo>
                  <a:pt x="8966" y="10537"/>
                </a:lnTo>
                <a:cubicBezTo>
                  <a:pt x="8966" y="10252"/>
                  <a:pt x="8740" y="10025"/>
                  <a:pt x="8454" y="10025"/>
                </a:cubicBezTo>
                <a:lnTo>
                  <a:pt x="8180" y="10025"/>
                </a:lnTo>
                <a:lnTo>
                  <a:pt x="8180" y="9752"/>
                </a:lnTo>
                <a:cubicBezTo>
                  <a:pt x="8180" y="9478"/>
                  <a:pt x="7954" y="9251"/>
                  <a:pt x="7680" y="9251"/>
                </a:cubicBezTo>
                <a:lnTo>
                  <a:pt x="5978" y="9251"/>
                </a:lnTo>
                <a:lnTo>
                  <a:pt x="5978" y="4572"/>
                </a:lnTo>
                <a:cubicBezTo>
                  <a:pt x="5978" y="4477"/>
                  <a:pt x="5894" y="4406"/>
                  <a:pt x="5811" y="4406"/>
                </a:cubicBezTo>
                <a:cubicBezTo>
                  <a:pt x="5716" y="4406"/>
                  <a:pt x="5644" y="4477"/>
                  <a:pt x="5644" y="4572"/>
                </a:cubicBezTo>
                <a:lnTo>
                  <a:pt x="5644" y="9251"/>
                </a:lnTo>
                <a:lnTo>
                  <a:pt x="5240" y="9251"/>
                </a:lnTo>
                <a:lnTo>
                  <a:pt x="5240" y="2798"/>
                </a:lnTo>
                <a:lnTo>
                  <a:pt x="5644" y="2798"/>
                </a:lnTo>
                <a:lnTo>
                  <a:pt x="5644" y="3536"/>
                </a:lnTo>
                <a:cubicBezTo>
                  <a:pt x="5644" y="3632"/>
                  <a:pt x="5716" y="3703"/>
                  <a:pt x="5811" y="3703"/>
                </a:cubicBezTo>
                <a:cubicBezTo>
                  <a:pt x="5894" y="3703"/>
                  <a:pt x="5978" y="3632"/>
                  <a:pt x="5978" y="3536"/>
                </a:cubicBezTo>
                <a:lnTo>
                  <a:pt x="5978" y="2798"/>
                </a:lnTo>
                <a:lnTo>
                  <a:pt x="7002" y="2798"/>
                </a:lnTo>
                <a:cubicBezTo>
                  <a:pt x="7240" y="2798"/>
                  <a:pt x="7466" y="2905"/>
                  <a:pt x="7621" y="3060"/>
                </a:cubicBezTo>
                <a:cubicBezTo>
                  <a:pt x="8002" y="3453"/>
                  <a:pt x="8502" y="3679"/>
                  <a:pt x="9050" y="3679"/>
                </a:cubicBezTo>
                <a:lnTo>
                  <a:pt x="9097" y="3679"/>
                </a:lnTo>
                <a:lnTo>
                  <a:pt x="7835" y="6477"/>
                </a:lnTo>
                <a:lnTo>
                  <a:pt x="7835" y="6489"/>
                </a:lnTo>
                <a:lnTo>
                  <a:pt x="7835" y="6501"/>
                </a:lnTo>
                <a:lnTo>
                  <a:pt x="7835" y="6513"/>
                </a:lnTo>
                <a:lnTo>
                  <a:pt x="7835" y="6537"/>
                </a:lnTo>
                <a:lnTo>
                  <a:pt x="7835" y="6692"/>
                </a:lnTo>
                <a:cubicBezTo>
                  <a:pt x="7835" y="7501"/>
                  <a:pt x="8490" y="8168"/>
                  <a:pt x="9311" y="8168"/>
                </a:cubicBezTo>
                <a:lnTo>
                  <a:pt x="9431" y="8168"/>
                </a:lnTo>
                <a:cubicBezTo>
                  <a:pt x="10228" y="8168"/>
                  <a:pt x="10895" y="7513"/>
                  <a:pt x="10895" y="6692"/>
                </a:cubicBezTo>
                <a:lnTo>
                  <a:pt x="10895" y="6537"/>
                </a:lnTo>
                <a:lnTo>
                  <a:pt x="10895" y="6513"/>
                </a:lnTo>
                <a:lnTo>
                  <a:pt x="10895" y="6501"/>
                </a:lnTo>
                <a:lnTo>
                  <a:pt x="10895" y="6489"/>
                </a:lnTo>
                <a:lnTo>
                  <a:pt x="10895" y="6465"/>
                </a:lnTo>
                <a:lnTo>
                  <a:pt x="9633" y="3667"/>
                </a:lnTo>
                <a:lnTo>
                  <a:pt x="10562" y="3667"/>
                </a:lnTo>
                <a:cubicBezTo>
                  <a:pt x="10716" y="3667"/>
                  <a:pt x="10859" y="3536"/>
                  <a:pt x="10859" y="3370"/>
                </a:cubicBezTo>
                <a:lnTo>
                  <a:pt x="10859" y="2989"/>
                </a:lnTo>
                <a:cubicBezTo>
                  <a:pt x="10859" y="2822"/>
                  <a:pt x="10716" y="2691"/>
                  <a:pt x="10562" y="2691"/>
                </a:cubicBezTo>
                <a:lnTo>
                  <a:pt x="9073" y="2691"/>
                </a:lnTo>
                <a:cubicBezTo>
                  <a:pt x="8788" y="2691"/>
                  <a:pt x="8514" y="2572"/>
                  <a:pt x="8323" y="2370"/>
                </a:cubicBezTo>
                <a:cubicBezTo>
                  <a:pt x="8002" y="2012"/>
                  <a:pt x="7502" y="1810"/>
                  <a:pt x="7014" y="1810"/>
                </a:cubicBezTo>
                <a:lnTo>
                  <a:pt x="5978" y="1810"/>
                </a:lnTo>
                <a:lnTo>
                  <a:pt x="5978" y="1453"/>
                </a:lnTo>
                <a:cubicBezTo>
                  <a:pt x="6156" y="1310"/>
                  <a:pt x="6275" y="1072"/>
                  <a:pt x="6275" y="822"/>
                </a:cubicBezTo>
                <a:cubicBezTo>
                  <a:pt x="6275" y="358"/>
                  <a:pt x="5894" y="0"/>
                  <a:pt x="545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accent4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6" name="Imagen 45" descr="Imagen que contiene dibujo&#10;&#10;El contenido generado por IA puede ser incorrecto.">
            <a:extLst>
              <a:ext uri="{FF2B5EF4-FFF2-40B4-BE49-F238E27FC236}">
                <a16:creationId xmlns:a16="http://schemas.microsoft.com/office/drawing/2014/main" id="{AC904BCA-566B-672D-E5F6-ACAEE7FC8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9196" y="242931"/>
            <a:ext cx="744700" cy="450929"/>
          </a:xfrm>
          <a:prstGeom prst="rect">
            <a:avLst/>
          </a:prstGeom>
        </p:spPr>
      </p:pic>
      <p:pic>
        <p:nvPicPr>
          <p:cNvPr id="47" name="Imagen 46" descr="Imagen que contiene alimentos, camiseta&#10;&#10;Descripción generada automáticamente">
            <a:extLst>
              <a:ext uri="{FF2B5EF4-FFF2-40B4-BE49-F238E27FC236}">
                <a16:creationId xmlns:a16="http://schemas.microsoft.com/office/drawing/2014/main" id="{57E1E4D4-24C4-1762-5685-34C1295E1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85" y="242931"/>
            <a:ext cx="673947" cy="38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983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01CAB-AD74-814A-FA4E-ECD577C98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de flecha 2">
            <a:extLst>
              <a:ext uri="{FF2B5EF4-FFF2-40B4-BE49-F238E27FC236}">
                <a16:creationId xmlns:a16="http://schemas.microsoft.com/office/drawing/2014/main" id="{731C56C5-4C7F-214B-999B-2C5AF754AA09}"/>
              </a:ext>
            </a:extLst>
          </p:cNvPr>
          <p:cNvCxnSpPr>
            <a:cxnSpLocks/>
          </p:cNvCxnSpPr>
          <p:nvPr/>
        </p:nvCxnSpPr>
        <p:spPr>
          <a:xfrm>
            <a:off x="287731" y="4230034"/>
            <a:ext cx="11545245" cy="14389"/>
          </a:xfrm>
          <a:prstGeom prst="straightConnector1">
            <a:avLst/>
          </a:prstGeom>
          <a:ln w="3492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Marcador de contenido 2">
            <a:extLst>
              <a:ext uri="{FF2B5EF4-FFF2-40B4-BE49-F238E27FC236}">
                <a16:creationId xmlns:a16="http://schemas.microsoft.com/office/drawing/2014/main" id="{E700AFB6-5034-AC7C-9B62-ABBA1596A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563" y="4603872"/>
            <a:ext cx="2703865" cy="128007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CO" sz="1600" b="1" u="sng"/>
              <a:t>Ley 1450 de 2011</a:t>
            </a:r>
          </a:p>
          <a:p>
            <a:pPr marL="0" indent="0" algn="ctr">
              <a:buNone/>
            </a:pPr>
            <a:r>
              <a:rPr lang="es-CO" sz="1600"/>
              <a:t>Se delimitarán los páramos y se prohíben las actividades agropecuarias 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1CC89343-4EB1-B0FC-EE13-AAA86745F99D}"/>
              </a:ext>
            </a:extLst>
          </p:cNvPr>
          <p:cNvSpPr txBox="1">
            <a:spLocks/>
          </p:cNvSpPr>
          <p:nvPr/>
        </p:nvSpPr>
        <p:spPr>
          <a:xfrm>
            <a:off x="3159404" y="4657127"/>
            <a:ext cx="2510911" cy="160367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2000" b="1" u="sng">
                <a:solidFill>
                  <a:schemeClr val="accent5">
                    <a:lumMod val="75000"/>
                  </a:schemeClr>
                </a:solidFill>
              </a:rPr>
              <a:t>Ley 1930 de 2018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CO" sz="2000">
                <a:solidFill>
                  <a:schemeClr val="accent5">
                    <a:lumMod val="75000"/>
                  </a:schemeClr>
                </a:solidFill>
              </a:rPr>
              <a:t>Se reconocen a los habitantes tradicionales de páramo.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CO" sz="2000">
                <a:solidFill>
                  <a:schemeClr val="accent5">
                    <a:lumMod val="75000"/>
                  </a:schemeClr>
                </a:solidFill>
              </a:rPr>
              <a:t>Se permiten las actividades agropecuarias de bajo impacto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B40BFBDE-7CBD-DE3C-1358-63C52797C8D3}"/>
              </a:ext>
            </a:extLst>
          </p:cNvPr>
          <p:cNvSpPr txBox="1">
            <a:spLocks/>
          </p:cNvSpPr>
          <p:nvPr/>
        </p:nvSpPr>
        <p:spPr>
          <a:xfrm>
            <a:off x="6060354" y="4584642"/>
            <a:ext cx="3232549" cy="98422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1600" b="1" u="sng">
                <a:solidFill>
                  <a:schemeClr val="accent5">
                    <a:lumMod val="75000"/>
                  </a:schemeClr>
                </a:solidFill>
              </a:rPr>
              <a:t>Resolución 1294 de 2021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CO" sz="1600">
                <a:solidFill>
                  <a:schemeClr val="accent5">
                    <a:lumMod val="75000"/>
                  </a:schemeClr>
                </a:solidFill>
              </a:rPr>
              <a:t>Lineamientos de bajo impacto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CO" sz="1600">
                <a:solidFill>
                  <a:schemeClr val="accent5">
                    <a:lumMod val="75000"/>
                  </a:schemeClr>
                </a:solidFill>
              </a:rPr>
              <a:t>Se debe crear una metodología para reconocer el bajo impacto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s-CO" sz="160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s-CO" sz="16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0D332B25-88ED-2C6A-7238-170B0FAF6B11}"/>
              </a:ext>
            </a:extLst>
          </p:cNvPr>
          <p:cNvSpPr txBox="1">
            <a:spLocks/>
          </p:cNvSpPr>
          <p:nvPr/>
        </p:nvSpPr>
        <p:spPr>
          <a:xfrm>
            <a:off x="9995942" y="4474035"/>
            <a:ext cx="1919831" cy="1473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1200" u="sng">
                <a:solidFill>
                  <a:schemeClr val="accent6">
                    <a:lumMod val="75000"/>
                  </a:schemeClr>
                </a:solidFill>
              </a:rPr>
              <a:t>Resolución 160 de 2026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CO" sz="1200">
                <a:solidFill>
                  <a:schemeClr val="accent6">
                    <a:lumMod val="75000"/>
                  </a:schemeClr>
                </a:solidFill>
              </a:rPr>
              <a:t>Metodología determinar actividades agropecuarias de bajo impacto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s-CO" sz="1200">
              <a:solidFill>
                <a:schemeClr val="accent6">
                  <a:lumMod val="75000"/>
                </a:schemeClr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s-CO" sz="1200" err="1">
                <a:solidFill>
                  <a:schemeClr val="accent6">
                    <a:lumMod val="75000"/>
                  </a:schemeClr>
                </a:solidFill>
              </a:rPr>
              <a:t>MinAbiente</a:t>
            </a:r>
            <a:r>
              <a:rPr lang="es-CO" sz="1200">
                <a:solidFill>
                  <a:schemeClr val="accent6">
                    <a:lumMod val="75000"/>
                  </a:schemeClr>
                </a:solidFill>
              </a:rPr>
              <a:t> / </a:t>
            </a:r>
            <a:r>
              <a:rPr lang="es-CO" sz="1200" err="1">
                <a:solidFill>
                  <a:schemeClr val="accent6">
                    <a:lumMod val="75000"/>
                  </a:schemeClr>
                </a:solidFill>
              </a:rPr>
              <a:t>MinAgricultura</a:t>
            </a:r>
            <a:r>
              <a:rPr lang="es-CO" sz="120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806AB8A0-0722-556D-DEF2-D15FA9E3E447}"/>
              </a:ext>
            </a:extLst>
          </p:cNvPr>
          <p:cNvSpPr txBox="1">
            <a:spLocks/>
          </p:cNvSpPr>
          <p:nvPr/>
        </p:nvSpPr>
        <p:spPr>
          <a:xfrm>
            <a:off x="7025744" y="3675238"/>
            <a:ext cx="897236" cy="3251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1800"/>
              <a:t>2021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5392963D-E978-FC8F-35E7-6AA0C1CED6C8}"/>
              </a:ext>
            </a:extLst>
          </p:cNvPr>
          <p:cNvCxnSpPr>
            <a:cxnSpLocks/>
          </p:cNvCxnSpPr>
          <p:nvPr/>
        </p:nvCxnSpPr>
        <p:spPr>
          <a:xfrm flipV="1">
            <a:off x="865237" y="4074636"/>
            <a:ext cx="0" cy="325184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BDD48E06-C59D-E1B6-99A1-5E482C3615F1}"/>
              </a:ext>
            </a:extLst>
          </p:cNvPr>
          <p:cNvCxnSpPr>
            <a:cxnSpLocks/>
          </p:cNvCxnSpPr>
          <p:nvPr/>
        </p:nvCxnSpPr>
        <p:spPr>
          <a:xfrm flipV="1">
            <a:off x="4538205" y="4081831"/>
            <a:ext cx="0" cy="325184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F36C2A0F-FC3B-F818-E2C6-F72B3C498C8F}"/>
              </a:ext>
            </a:extLst>
          </p:cNvPr>
          <p:cNvCxnSpPr>
            <a:cxnSpLocks/>
          </p:cNvCxnSpPr>
          <p:nvPr/>
        </p:nvCxnSpPr>
        <p:spPr>
          <a:xfrm flipV="1">
            <a:off x="7474362" y="4067442"/>
            <a:ext cx="0" cy="325184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49248584-89A9-A689-8C91-A255F4CE2F2A}"/>
              </a:ext>
            </a:extLst>
          </p:cNvPr>
          <p:cNvCxnSpPr>
            <a:cxnSpLocks/>
          </p:cNvCxnSpPr>
          <p:nvPr/>
        </p:nvCxnSpPr>
        <p:spPr>
          <a:xfrm flipV="1">
            <a:off x="11040397" y="4067442"/>
            <a:ext cx="0" cy="325184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>
            <a:extLst>
              <a:ext uri="{FF2B5EF4-FFF2-40B4-BE49-F238E27FC236}">
                <a16:creationId xmlns:a16="http://schemas.microsoft.com/office/drawing/2014/main" id="{B9D3EF48-6243-5C59-2971-522281EEC6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4995"/>
          <a:stretch>
            <a:fillRect/>
          </a:stretch>
        </p:blipFill>
        <p:spPr>
          <a:xfrm>
            <a:off x="115189" y="1769905"/>
            <a:ext cx="3044215" cy="166430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3A8980E3-CA25-EFF6-76AC-35D0FDB87A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9542"/>
          <a:stretch>
            <a:fillRect/>
          </a:stretch>
        </p:blipFill>
        <p:spPr>
          <a:xfrm>
            <a:off x="3235092" y="1043734"/>
            <a:ext cx="3044216" cy="176012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DB9D8851-F7A6-4B80-2B31-3B13EB946DA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635" b="20731"/>
          <a:stretch>
            <a:fillRect/>
          </a:stretch>
        </p:blipFill>
        <p:spPr>
          <a:xfrm>
            <a:off x="8865459" y="1128602"/>
            <a:ext cx="3144088" cy="1760125"/>
          </a:xfrm>
          <a:prstGeom prst="rect">
            <a:avLst/>
          </a:prstGeom>
        </p:spPr>
      </p:pic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62C3BA3D-87FE-1BF2-945C-705C7EBEE2F8}"/>
              </a:ext>
            </a:extLst>
          </p:cNvPr>
          <p:cNvSpPr txBox="1">
            <a:spLocks/>
          </p:cNvSpPr>
          <p:nvPr/>
        </p:nvSpPr>
        <p:spPr>
          <a:xfrm>
            <a:off x="7768080" y="3669531"/>
            <a:ext cx="897236" cy="3251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1800"/>
              <a:t>2022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52BE9183-38DA-BAB7-B375-766365FEED32}"/>
              </a:ext>
            </a:extLst>
          </p:cNvPr>
          <p:cNvCxnSpPr>
            <a:cxnSpLocks/>
          </p:cNvCxnSpPr>
          <p:nvPr/>
        </p:nvCxnSpPr>
        <p:spPr>
          <a:xfrm flipV="1">
            <a:off x="8216698" y="4061735"/>
            <a:ext cx="0" cy="325184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19C787D-7C27-AF69-E675-155B07163274}"/>
              </a:ext>
            </a:extLst>
          </p:cNvPr>
          <p:cNvSpPr txBox="1"/>
          <p:nvPr/>
        </p:nvSpPr>
        <p:spPr>
          <a:xfrm>
            <a:off x="5864419" y="5645354"/>
            <a:ext cx="362441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s-CO" sz="1400" b="1" u="sng">
                <a:solidFill>
                  <a:schemeClr val="accent5">
                    <a:lumMod val="75000"/>
                  </a:schemeClr>
                </a:solidFill>
              </a:rPr>
              <a:t>Resolución 249 de 2022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s-CO" sz="140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s-ES" sz="1400">
                <a:solidFill>
                  <a:schemeClr val="accent5">
                    <a:lumMod val="75000"/>
                  </a:schemeClr>
                </a:solidFill>
              </a:rPr>
              <a:t>Lineamientos para los programas, planes y proyectos de reconversión y sustitución de las actividades agropecuarias</a:t>
            </a:r>
            <a:endParaRPr lang="es-CO" sz="140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6BBF391-EC77-B980-2B6D-39E25B041A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5611" y="1823453"/>
            <a:ext cx="2413545" cy="1671333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23" name="Marcador de contenido 2">
            <a:extLst>
              <a:ext uri="{FF2B5EF4-FFF2-40B4-BE49-F238E27FC236}">
                <a16:creationId xmlns:a16="http://schemas.microsoft.com/office/drawing/2014/main" id="{0CF10DDE-0851-2209-6D60-E1EC8F036B31}"/>
              </a:ext>
            </a:extLst>
          </p:cNvPr>
          <p:cNvSpPr txBox="1">
            <a:spLocks/>
          </p:cNvSpPr>
          <p:nvPr/>
        </p:nvSpPr>
        <p:spPr>
          <a:xfrm>
            <a:off x="450133" y="3670142"/>
            <a:ext cx="897236" cy="3251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1800"/>
              <a:t>2011</a:t>
            </a:r>
          </a:p>
        </p:txBody>
      </p:sp>
      <p:sp>
        <p:nvSpPr>
          <p:cNvPr id="24" name="Marcador de contenido 2">
            <a:extLst>
              <a:ext uri="{FF2B5EF4-FFF2-40B4-BE49-F238E27FC236}">
                <a16:creationId xmlns:a16="http://schemas.microsoft.com/office/drawing/2014/main" id="{BD3D3219-ADE1-9321-D8BA-6AFD40BF7960}"/>
              </a:ext>
            </a:extLst>
          </p:cNvPr>
          <p:cNvSpPr txBox="1">
            <a:spLocks/>
          </p:cNvSpPr>
          <p:nvPr/>
        </p:nvSpPr>
        <p:spPr>
          <a:xfrm>
            <a:off x="4109106" y="3749452"/>
            <a:ext cx="897236" cy="3251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1800"/>
              <a:t>2018</a:t>
            </a:r>
          </a:p>
        </p:txBody>
      </p:sp>
      <p:sp>
        <p:nvSpPr>
          <p:cNvPr id="25" name="Marcador de contenido 2">
            <a:extLst>
              <a:ext uri="{FF2B5EF4-FFF2-40B4-BE49-F238E27FC236}">
                <a16:creationId xmlns:a16="http://schemas.microsoft.com/office/drawing/2014/main" id="{464D2EAD-6EE1-2807-EE90-2E7F6A0E47FF}"/>
              </a:ext>
            </a:extLst>
          </p:cNvPr>
          <p:cNvSpPr txBox="1">
            <a:spLocks/>
          </p:cNvSpPr>
          <p:nvPr/>
        </p:nvSpPr>
        <p:spPr>
          <a:xfrm>
            <a:off x="10507240" y="3697360"/>
            <a:ext cx="897236" cy="3251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s-CO" sz="1800"/>
              <a:t>2026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865080F-DC6B-EDD4-0125-6556876F9608}"/>
              </a:ext>
            </a:extLst>
          </p:cNvPr>
          <p:cNvSpPr txBox="1"/>
          <p:nvPr/>
        </p:nvSpPr>
        <p:spPr>
          <a:xfrm>
            <a:off x="287731" y="162521"/>
            <a:ext cx="11244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>
                <a:solidFill>
                  <a:schemeClr val="accent6">
                    <a:lumMod val="50000"/>
                  </a:schemeClr>
                </a:solidFill>
                <a:latin typeface="Verdana"/>
                <a:ea typeface="Verdana"/>
                <a:cs typeface="+mj-cs"/>
              </a:rPr>
              <a:t>¿Por qué hablamos de la reconversión hacia el bajo impacto?</a:t>
            </a:r>
            <a:endParaRPr lang="es-CO" sz="2400" b="1" kern="1200">
              <a:solidFill>
                <a:schemeClr val="accent6">
                  <a:lumMod val="50000"/>
                </a:schemeClr>
              </a:solidFill>
              <a:latin typeface="Verdana"/>
              <a:ea typeface="Verdan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5372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  <p:bldP spid="8" grpId="0"/>
      <p:bldP spid="10" grpId="0"/>
      <p:bldP spid="16" grpId="0"/>
      <p:bldP spid="23" grpId="0"/>
      <p:bldP spid="24" grpId="0"/>
      <p:bldP spid="25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50"/>
          <p:cNvSpPr txBox="1"/>
          <p:nvPr/>
        </p:nvSpPr>
        <p:spPr>
          <a:xfrm>
            <a:off x="2733108" y="2151727"/>
            <a:ext cx="6969157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CO" sz="4000" b="1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¿Cómo es el bajo impacto en las actividades agropecuarias?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7325505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5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CO" sz="44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AGUA</a:t>
            </a:r>
            <a:endParaRPr/>
          </a:p>
        </p:txBody>
      </p:sp>
      <p:sp>
        <p:nvSpPr>
          <p:cNvPr id="967" name="Google Shape;967;p51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2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Mantienen el</a:t>
            </a:r>
            <a:r>
              <a:rPr lang="es-CO" sz="24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s-CO" sz="4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70% </a:t>
            </a:r>
            <a:r>
              <a:rPr lang="es-CO" sz="24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 los ríos. </a:t>
            </a:r>
            <a:endParaRPr/>
          </a:p>
        </p:txBody>
      </p:sp>
      <p:sp>
        <p:nvSpPr>
          <p:cNvPr id="968" name="Google Shape;968;p51"/>
          <p:cNvSpPr txBox="1"/>
          <p:nvPr/>
        </p:nvSpPr>
        <p:spPr>
          <a:xfrm>
            <a:off x="836612" y="3006726"/>
            <a:ext cx="4617736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Aportan el </a:t>
            </a:r>
            <a:r>
              <a:rPr lang="es-CO" sz="40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55%  </a:t>
            </a:r>
            <a:endParaRPr sz="2800" b="1" i="0" u="none" strike="noStrike" cap="none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O" sz="2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del potencial </a:t>
            </a:r>
            <a:endParaRPr sz="28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CO" sz="280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hidroeléctrico de la nación.</a:t>
            </a:r>
            <a:endParaRPr/>
          </a:p>
        </p:txBody>
      </p:sp>
      <p:sp>
        <p:nvSpPr>
          <p:cNvPr id="969" name="Google Shape;969;p51"/>
          <p:cNvSpPr txBox="1"/>
          <p:nvPr/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Contribuyen con el </a:t>
            </a: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70% del agua </a:t>
            </a:r>
            <a:r>
              <a:rPr lang="es-CO" sz="20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para actividades agropecuarias. </a:t>
            </a:r>
            <a:endParaRPr/>
          </a:p>
        </p:txBody>
      </p:sp>
      <p:pic>
        <p:nvPicPr>
          <p:cNvPr id="970" name="Google Shape;970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200" y="2808287"/>
            <a:ext cx="5183188" cy="36845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35650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52"/>
          <p:cNvSpPr txBox="1"/>
          <p:nvPr/>
        </p:nvSpPr>
        <p:spPr>
          <a:xfrm>
            <a:off x="8535343" y="686489"/>
            <a:ext cx="2024826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CO" sz="36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AGUA</a:t>
            </a:r>
            <a:endParaRPr/>
          </a:p>
        </p:txBody>
      </p:sp>
      <p:sp>
        <p:nvSpPr>
          <p:cNvPr id="976" name="Google Shape;976;p52"/>
          <p:cNvSpPr txBox="1"/>
          <p:nvPr/>
        </p:nvSpPr>
        <p:spPr>
          <a:xfrm>
            <a:off x="7880206" y="1531393"/>
            <a:ext cx="3737402" cy="707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s-CO" sz="32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BIODIVERSIDAD</a:t>
            </a:r>
            <a:endParaRPr/>
          </a:p>
        </p:txBody>
      </p:sp>
      <p:pic>
        <p:nvPicPr>
          <p:cNvPr id="977" name="Google Shape;977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658" y="924233"/>
            <a:ext cx="6851548" cy="5340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8" name="Google Shape;978;p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08095" y="2494247"/>
            <a:ext cx="4166219" cy="2900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101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54"/>
          <p:cNvSpPr txBox="1"/>
          <p:nvPr/>
        </p:nvSpPr>
        <p:spPr>
          <a:xfrm>
            <a:off x="8436696" y="1383008"/>
            <a:ext cx="2024826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AGUA</a:t>
            </a:r>
            <a:endParaRPr/>
          </a:p>
        </p:txBody>
      </p:sp>
      <p:sp>
        <p:nvSpPr>
          <p:cNvPr id="993" name="Google Shape;993;p54"/>
          <p:cNvSpPr txBox="1"/>
          <p:nvPr/>
        </p:nvSpPr>
        <p:spPr>
          <a:xfrm>
            <a:off x="7566848" y="1953644"/>
            <a:ext cx="3956080" cy="707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BIODIVERSIDAD</a:t>
            </a:r>
            <a:endParaRPr/>
          </a:p>
        </p:txBody>
      </p:sp>
      <p:sp>
        <p:nvSpPr>
          <p:cNvPr id="994" name="Google Shape;994;p54"/>
          <p:cNvSpPr txBox="1"/>
          <p:nvPr/>
        </p:nvSpPr>
        <p:spPr>
          <a:xfrm>
            <a:off x="7834384" y="2878242"/>
            <a:ext cx="3421008" cy="707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SUELO</a:t>
            </a:r>
            <a:endParaRPr/>
          </a:p>
        </p:txBody>
      </p:sp>
      <p:sp>
        <p:nvSpPr>
          <p:cNvPr id="995" name="Google Shape;995;p54"/>
          <p:cNvSpPr txBox="1"/>
          <p:nvPr/>
        </p:nvSpPr>
        <p:spPr>
          <a:xfrm>
            <a:off x="7738605" y="4362349"/>
            <a:ext cx="4052816" cy="1682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CO" sz="2400" b="1" i="0" u="none" strike="noStrike" cap="none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PERSONAS 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CO" sz="2400" b="1" i="0" u="none" strike="noStrike" cap="none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Y SUS ACTVIDADES AGROPECUARIAS. </a:t>
            </a:r>
            <a:endParaRPr/>
          </a:p>
        </p:txBody>
      </p:sp>
      <p:pic>
        <p:nvPicPr>
          <p:cNvPr id="996" name="Google Shape;996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3808" y="1179576"/>
            <a:ext cx="7109631" cy="5014747"/>
          </a:xfrm>
          <a:prstGeom prst="rect">
            <a:avLst/>
          </a:prstGeom>
          <a:noFill/>
          <a:ln>
            <a:noFill/>
          </a:ln>
        </p:spPr>
      </p:pic>
      <p:sp>
        <p:nvSpPr>
          <p:cNvPr id="997" name="Google Shape;997;p54"/>
          <p:cNvSpPr txBox="1"/>
          <p:nvPr/>
        </p:nvSpPr>
        <p:spPr>
          <a:xfrm>
            <a:off x="254389" y="457939"/>
            <a:ext cx="7484216" cy="9463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RETO DEL BAJO IMPACTO</a:t>
            </a:r>
            <a:endParaRPr/>
          </a:p>
        </p:txBody>
      </p:sp>
      <p:sp>
        <p:nvSpPr>
          <p:cNvPr id="998" name="Google Shape;998;p54"/>
          <p:cNvSpPr txBox="1"/>
          <p:nvPr/>
        </p:nvSpPr>
        <p:spPr>
          <a:xfrm>
            <a:off x="7834384" y="3502089"/>
            <a:ext cx="4052816" cy="707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s-CO" sz="2000" b="1">
                <a:solidFill>
                  <a:srgbClr val="3A7D22"/>
                </a:solidFill>
                <a:latin typeface="Verdana"/>
                <a:ea typeface="Verdana"/>
                <a:cs typeface="Verdana"/>
                <a:sym typeface="Verdana"/>
              </a:rPr>
              <a:t>y</a:t>
            </a:r>
            <a:r>
              <a:rPr lang="es-CO" sz="2000" b="1" i="0" u="none" strike="noStrike" cap="none">
                <a:solidFill>
                  <a:srgbClr val="3A7D22"/>
                </a:solidFill>
                <a:latin typeface="Verdana"/>
                <a:ea typeface="Verdana"/>
                <a:cs typeface="Verdana"/>
                <a:sym typeface="Verdana"/>
              </a:rPr>
              <a:t> el bienestar de las </a:t>
            </a:r>
            <a:endParaRPr/>
          </a:p>
        </p:txBody>
      </p:sp>
      <p:sp>
        <p:nvSpPr>
          <p:cNvPr id="999" name="Google Shape;999;p54"/>
          <p:cNvSpPr txBox="1"/>
          <p:nvPr/>
        </p:nvSpPr>
        <p:spPr>
          <a:xfrm>
            <a:off x="7738605" y="653077"/>
            <a:ext cx="3421008" cy="369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CO" sz="2400" b="1" i="0" u="none" strike="noStrike" cap="none">
                <a:solidFill>
                  <a:srgbClr val="3A7D22"/>
                </a:solidFill>
                <a:latin typeface="Verdana"/>
                <a:ea typeface="Verdana"/>
                <a:cs typeface="Verdana"/>
                <a:sym typeface="Verdana"/>
              </a:rPr>
              <a:t>Cuidar el 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7459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FA1BB-4057-0785-A2B2-D5C3E21AD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de flecha 2">
            <a:extLst>
              <a:ext uri="{FF2B5EF4-FFF2-40B4-BE49-F238E27FC236}">
                <a16:creationId xmlns:a16="http://schemas.microsoft.com/office/drawing/2014/main" id="{9574F29D-278C-8244-C51A-4E02ED8CD949}"/>
              </a:ext>
            </a:extLst>
          </p:cNvPr>
          <p:cNvCxnSpPr>
            <a:cxnSpLocks/>
          </p:cNvCxnSpPr>
          <p:nvPr/>
        </p:nvCxnSpPr>
        <p:spPr>
          <a:xfrm flipV="1">
            <a:off x="803890" y="3758165"/>
            <a:ext cx="10867104" cy="13882"/>
          </a:xfrm>
          <a:prstGeom prst="straightConnector1">
            <a:avLst/>
          </a:prstGeom>
          <a:ln w="34925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Marcador de contenido 2">
            <a:extLst>
              <a:ext uri="{FF2B5EF4-FFF2-40B4-BE49-F238E27FC236}">
                <a16:creationId xmlns:a16="http://schemas.microsoft.com/office/drawing/2014/main" id="{7402DA28-391B-8FDE-AB96-BCFEEAD60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32" y="4181825"/>
            <a:ext cx="2249130" cy="868405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s-CO"/>
              <a:t>AGRICULTURA  Y GANADERIA DE HOY</a:t>
            </a:r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13DB7E72-9FE4-393C-3DEF-F752A8F5BCB4}"/>
              </a:ext>
            </a:extLst>
          </p:cNvPr>
          <p:cNvSpPr txBox="1">
            <a:spLocks/>
          </p:cNvSpPr>
          <p:nvPr/>
        </p:nvSpPr>
        <p:spPr>
          <a:xfrm>
            <a:off x="4825743" y="4243927"/>
            <a:ext cx="2617840" cy="76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>
                <a:ln>
                  <a:noFill/>
                </a:ln>
                <a:solidFill>
                  <a:srgbClr val="A02B93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AGRICULTURA  ORGÁNICA</a:t>
            </a:r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79EDFE19-75FD-E2DD-43D0-1B5896C2C2E9}"/>
              </a:ext>
            </a:extLst>
          </p:cNvPr>
          <p:cNvSpPr txBox="1">
            <a:spLocks/>
          </p:cNvSpPr>
          <p:nvPr/>
        </p:nvSpPr>
        <p:spPr>
          <a:xfrm>
            <a:off x="7076156" y="4235899"/>
            <a:ext cx="2617840" cy="76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>
                <a:ln>
                  <a:noFill/>
                </a:ln>
                <a:solidFill>
                  <a:srgbClr val="A02B93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AGRICULTURA ECOLÓGICA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5A9941B9-482C-F7DE-AA06-07DDB47596CD}"/>
              </a:ext>
            </a:extLst>
          </p:cNvPr>
          <p:cNvSpPr txBox="1">
            <a:spLocks/>
          </p:cNvSpPr>
          <p:nvPr/>
        </p:nvSpPr>
        <p:spPr>
          <a:xfrm>
            <a:off x="9471026" y="4235899"/>
            <a:ext cx="2617840" cy="76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AGROECOLOGÍA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15673BC1-B095-FFFA-C539-1F82510A43D8}"/>
              </a:ext>
            </a:extLst>
          </p:cNvPr>
          <p:cNvSpPr txBox="1">
            <a:spLocks/>
          </p:cNvSpPr>
          <p:nvPr/>
        </p:nvSpPr>
        <p:spPr>
          <a:xfrm>
            <a:off x="10644544" y="3216677"/>
            <a:ext cx="1245011" cy="76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30 AÑOS</a:t>
            </a:r>
          </a:p>
        </p:txBody>
      </p: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EB1257B4-2C01-1A96-A232-B1E4121BE29E}"/>
              </a:ext>
            </a:extLst>
          </p:cNvPr>
          <p:cNvSpPr txBox="1">
            <a:spLocks/>
          </p:cNvSpPr>
          <p:nvPr/>
        </p:nvSpPr>
        <p:spPr>
          <a:xfrm>
            <a:off x="302445" y="3216677"/>
            <a:ext cx="1245011" cy="76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0 AÑOS</a:t>
            </a:r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9026240E-A218-2108-D161-799BFABFADFF}"/>
              </a:ext>
            </a:extLst>
          </p:cNvPr>
          <p:cNvSpPr txBox="1">
            <a:spLocks/>
          </p:cNvSpPr>
          <p:nvPr/>
        </p:nvSpPr>
        <p:spPr>
          <a:xfrm>
            <a:off x="9509128" y="4782312"/>
            <a:ext cx="2617840" cy="7602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AGRICULTURA Y GANADERÍA  REGENERATIVA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8C9F548-1B86-FE0F-E42C-BAA8BDF79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03" y="421061"/>
            <a:ext cx="2249130" cy="129963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080D92A2-DB27-087B-D46E-3C5A35B7A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886" y="1781159"/>
            <a:ext cx="2509588" cy="129109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1C026D8-B2D1-19D4-A66B-A7C9A639F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8905" y="512821"/>
            <a:ext cx="2523434" cy="1395704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E8B3FFEA-5540-177B-A0AB-D7ACB8E0D0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8278" y="1956299"/>
            <a:ext cx="2649460" cy="1452929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6EAF9FC4-A174-96A5-4561-2E688C80E3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3743" y="465047"/>
            <a:ext cx="3419554" cy="1738846"/>
          </a:xfrm>
          <a:prstGeom prst="rect">
            <a:avLst/>
          </a:prstGeom>
        </p:spPr>
      </p:pic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1EB3C38C-C0F5-7AA2-7C0F-10D1F3DBBC2D}"/>
              </a:ext>
            </a:extLst>
          </p:cNvPr>
          <p:cNvSpPr txBox="1">
            <a:spLocks/>
          </p:cNvSpPr>
          <p:nvPr/>
        </p:nvSpPr>
        <p:spPr>
          <a:xfrm>
            <a:off x="2314162" y="4282780"/>
            <a:ext cx="2752322" cy="8684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>
                <a:ln>
                  <a:noFill/>
                </a:ln>
                <a:solidFill>
                  <a:srgbClr val="156082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BUENAS PRÁCTICAS AGRÍCOLAS Y GANADERAS</a:t>
            </a:r>
          </a:p>
        </p:txBody>
      </p:sp>
    </p:spTree>
    <p:extLst>
      <p:ext uri="{BB962C8B-B14F-4D97-AF65-F5344CB8AC3E}">
        <p14:creationId xmlns:p14="http://schemas.microsoft.com/office/powerpoint/2010/main" val="295958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  <p:bldP spid="8" grpId="0"/>
      <p:bldP spid="10" grpId="0"/>
      <p:bldP spid="12" grpId="0"/>
      <p:bldP spid="9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p57"/>
          <p:cNvSpPr txBox="1"/>
          <p:nvPr/>
        </p:nvSpPr>
        <p:spPr>
          <a:xfrm>
            <a:off x="1461203" y="237366"/>
            <a:ext cx="961287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Estructura de la MBI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Evaluación por Módulos Temáticos</a:t>
            </a:r>
            <a:endParaRPr/>
          </a:p>
        </p:txBody>
      </p:sp>
      <p:grpSp>
        <p:nvGrpSpPr>
          <p:cNvPr id="1210" name="Google Shape;1210;p57"/>
          <p:cNvGrpSpPr/>
          <p:nvPr/>
        </p:nvGrpSpPr>
        <p:grpSpPr>
          <a:xfrm>
            <a:off x="684355" y="1400173"/>
            <a:ext cx="10654447" cy="5052880"/>
            <a:chOff x="35086" y="0"/>
            <a:chExt cx="5093308" cy="2980934"/>
          </a:xfrm>
        </p:grpSpPr>
        <p:sp>
          <p:nvSpPr>
            <p:cNvPr id="1211" name="Google Shape;1211;p57"/>
            <p:cNvSpPr/>
            <p:nvPr/>
          </p:nvSpPr>
          <p:spPr>
            <a:xfrm>
              <a:off x="35086" y="0"/>
              <a:ext cx="808055" cy="265020"/>
            </a:xfrm>
            <a:custGeom>
              <a:avLst/>
              <a:gdLst/>
              <a:ahLst/>
              <a:cxnLst/>
              <a:rect l="l" t="t" r="r" b="b"/>
              <a:pathLst>
                <a:path w="808052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781550" y="0"/>
                  </a:lnTo>
                  <a:cubicBezTo>
                    <a:pt x="796187" y="0"/>
                    <a:pt x="808053" y="11866"/>
                    <a:pt x="808053" y="26503"/>
                  </a:cubicBezTo>
                  <a:cubicBezTo>
                    <a:pt x="808053" y="97176"/>
                    <a:pt x="808052" y="167850"/>
                    <a:pt x="808052" y="238523"/>
                  </a:cubicBezTo>
                  <a:cubicBezTo>
                    <a:pt x="808052" y="253160"/>
                    <a:pt x="796186" y="265026"/>
                    <a:pt x="781549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26800" tIns="20450" rIns="26800" bIns="2045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s-CO" sz="2000" b="1" i="0" u="none" strike="noStrike" cap="none">
                  <a:solidFill>
                    <a:srgbClr val="501549"/>
                  </a:solidFill>
                  <a:latin typeface="Verdana"/>
                  <a:ea typeface="Verdana"/>
                  <a:cs typeface="Verdana"/>
                  <a:sym typeface="Verdana"/>
                </a:rPr>
                <a:t>Ambiental</a:t>
              </a:r>
              <a:endParaRPr sz="3200" b="1" i="0" u="none" strike="noStrike" cap="none">
                <a:solidFill>
                  <a:srgbClr val="501549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12" name="Google Shape;1212;p57"/>
            <p:cNvSpPr/>
            <p:nvPr/>
          </p:nvSpPr>
          <p:spPr>
            <a:xfrm>
              <a:off x="35086" y="265029"/>
              <a:ext cx="91440" cy="333929"/>
            </a:xfrm>
            <a:custGeom>
              <a:avLst/>
              <a:gdLst/>
              <a:ahLst/>
              <a:cxnLst/>
              <a:rect l="l" t="t" r="r" b="b"/>
              <a:pathLst>
                <a:path w="91440" h="333933" extrusionOk="0">
                  <a:moveTo>
                    <a:pt x="45720" y="0"/>
                  </a:moveTo>
                  <a:lnTo>
                    <a:pt x="45720" y="333933"/>
                  </a:lnTo>
                  <a:lnTo>
                    <a:pt x="126525" y="333933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13" name="Google Shape;1213;p57"/>
            <p:cNvSpPr/>
            <p:nvPr/>
          </p:nvSpPr>
          <p:spPr>
            <a:xfrm>
              <a:off x="161611" y="331278"/>
              <a:ext cx="695044" cy="535353"/>
            </a:xfrm>
            <a:custGeom>
              <a:avLst/>
              <a:gdLst/>
              <a:ahLst/>
              <a:cxnLst/>
              <a:rect l="l" t="t" r="r" b="b"/>
              <a:pathLst>
                <a:path w="695041" h="535354" extrusionOk="0">
                  <a:moveTo>
                    <a:pt x="0" y="53535"/>
                  </a:moveTo>
                  <a:cubicBezTo>
                    <a:pt x="0" y="23968"/>
                    <a:pt x="23968" y="0"/>
                    <a:pt x="53535" y="0"/>
                  </a:cubicBezTo>
                  <a:lnTo>
                    <a:pt x="641506" y="0"/>
                  </a:lnTo>
                  <a:cubicBezTo>
                    <a:pt x="671073" y="0"/>
                    <a:pt x="695041" y="23968"/>
                    <a:pt x="695041" y="53535"/>
                  </a:cubicBezTo>
                  <a:lnTo>
                    <a:pt x="695041" y="481819"/>
                  </a:lnTo>
                  <a:cubicBezTo>
                    <a:pt x="695041" y="511386"/>
                    <a:pt x="671073" y="535354"/>
                    <a:pt x="641506" y="535354"/>
                  </a:cubicBezTo>
                  <a:lnTo>
                    <a:pt x="53535" y="535354"/>
                  </a:lnTo>
                  <a:cubicBezTo>
                    <a:pt x="23968" y="535354"/>
                    <a:pt x="0" y="511386"/>
                    <a:pt x="0" y="481819"/>
                  </a:cubicBezTo>
                  <a:lnTo>
                    <a:pt x="0" y="53535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30900" tIns="25825" rIns="30900" bIns="25825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lang="es-CO" sz="12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Conservación y protección de la Biodiversidad (Conectividad)</a:t>
              </a:r>
              <a:endParaRPr sz="2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14" name="Google Shape;1214;p57"/>
            <p:cNvSpPr/>
            <p:nvPr/>
          </p:nvSpPr>
          <p:spPr>
            <a:xfrm>
              <a:off x="35086" y="265029"/>
              <a:ext cx="91440" cy="857442"/>
            </a:xfrm>
            <a:custGeom>
              <a:avLst/>
              <a:gdLst/>
              <a:ahLst/>
              <a:cxnLst/>
              <a:rect l="l" t="t" r="r" b="b"/>
              <a:pathLst>
                <a:path w="91440" h="857441" extrusionOk="0">
                  <a:moveTo>
                    <a:pt x="45720" y="0"/>
                  </a:moveTo>
                  <a:lnTo>
                    <a:pt x="45720" y="857441"/>
                  </a:lnTo>
                  <a:lnTo>
                    <a:pt x="126525" y="857441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15" name="Google Shape;1215;p57"/>
            <p:cNvSpPr/>
            <p:nvPr/>
          </p:nvSpPr>
          <p:spPr>
            <a:xfrm>
              <a:off x="161611" y="932889"/>
              <a:ext cx="673739" cy="379146"/>
            </a:xfrm>
            <a:custGeom>
              <a:avLst/>
              <a:gdLst/>
              <a:ahLst/>
              <a:cxnLst/>
              <a:rect l="l" t="t" r="r" b="b"/>
              <a:pathLst>
                <a:path w="673737" h="379148" extrusionOk="0">
                  <a:moveTo>
                    <a:pt x="0" y="37915"/>
                  </a:moveTo>
                  <a:cubicBezTo>
                    <a:pt x="0" y="16975"/>
                    <a:pt x="16975" y="0"/>
                    <a:pt x="37915" y="0"/>
                  </a:cubicBezTo>
                  <a:lnTo>
                    <a:pt x="635822" y="0"/>
                  </a:lnTo>
                  <a:cubicBezTo>
                    <a:pt x="656762" y="0"/>
                    <a:pt x="673737" y="16975"/>
                    <a:pt x="673737" y="37915"/>
                  </a:cubicBezTo>
                  <a:lnTo>
                    <a:pt x="673737" y="341233"/>
                  </a:lnTo>
                  <a:cubicBezTo>
                    <a:pt x="673737" y="362173"/>
                    <a:pt x="656762" y="379148"/>
                    <a:pt x="635822" y="379148"/>
                  </a:cubicBezTo>
                  <a:lnTo>
                    <a:pt x="37915" y="379148"/>
                  </a:lnTo>
                  <a:cubicBezTo>
                    <a:pt x="16975" y="379148"/>
                    <a:pt x="0" y="362173"/>
                    <a:pt x="0" y="341233"/>
                  </a:cubicBezTo>
                  <a:lnTo>
                    <a:pt x="0" y="37915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6325" tIns="21250" rIns="26325" bIns="2125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Conservación y protección del agua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16" name="Google Shape;1216;p57"/>
            <p:cNvSpPr/>
            <p:nvPr/>
          </p:nvSpPr>
          <p:spPr>
            <a:xfrm>
              <a:off x="35086" y="265029"/>
              <a:ext cx="91440" cy="1320603"/>
            </a:xfrm>
            <a:custGeom>
              <a:avLst/>
              <a:gdLst/>
              <a:ahLst/>
              <a:cxnLst/>
              <a:rect l="l" t="t" r="r" b="b"/>
              <a:pathLst>
                <a:path w="91440" h="1320608" extrusionOk="0">
                  <a:moveTo>
                    <a:pt x="45720" y="0"/>
                  </a:moveTo>
                  <a:lnTo>
                    <a:pt x="45720" y="1320608"/>
                  </a:lnTo>
                  <a:lnTo>
                    <a:pt x="126525" y="1320608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17" name="Google Shape;1217;p57"/>
            <p:cNvSpPr/>
            <p:nvPr/>
          </p:nvSpPr>
          <p:spPr>
            <a:xfrm>
              <a:off x="161611" y="1378293"/>
              <a:ext cx="695044" cy="414671"/>
            </a:xfrm>
            <a:custGeom>
              <a:avLst/>
              <a:gdLst/>
              <a:ahLst/>
              <a:cxnLst/>
              <a:rect l="l" t="t" r="r" b="b"/>
              <a:pathLst>
                <a:path w="695041" h="414672" extrusionOk="0">
                  <a:moveTo>
                    <a:pt x="0" y="41467"/>
                  </a:moveTo>
                  <a:cubicBezTo>
                    <a:pt x="0" y="18565"/>
                    <a:pt x="18565" y="0"/>
                    <a:pt x="41467" y="0"/>
                  </a:cubicBezTo>
                  <a:lnTo>
                    <a:pt x="653574" y="0"/>
                  </a:lnTo>
                  <a:cubicBezTo>
                    <a:pt x="676476" y="0"/>
                    <a:pt x="695041" y="18565"/>
                    <a:pt x="695041" y="41467"/>
                  </a:cubicBezTo>
                  <a:lnTo>
                    <a:pt x="695041" y="373205"/>
                  </a:lnTo>
                  <a:cubicBezTo>
                    <a:pt x="695041" y="396107"/>
                    <a:pt x="676476" y="414672"/>
                    <a:pt x="653574" y="414672"/>
                  </a:cubicBezTo>
                  <a:lnTo>
                    <a:pt x="41467" y="414672"/>
                  </a:lnTo>
                  <a:cubicBezTo>
                    <a:pt x="18565" y="414672"/>
                    <a:pt x="0" y="396107"/>
                    <a:pt x="0" y="373205"/>
                  </a:cubicBezTo>
                  <a:lnTo>
                    <a:pt x="0" y="41467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7375" tIns="22300" rIns="27375" bIns="223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Conservación y protección del suelo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18" name="Google Shape;1218;p57"/>
            <p:cNvSpPr/>
            <p:nvPr/>
          </p:nvSpPr>
          <p:spPr>
            <a:xfrm>
              <a:off x="975647" y="0"/>
              <a:ext cx="849066" cy="265020"/>
            </a:xfrm>
            <a:custGeom>
              <a:avLst/>
              <a:gdLst/>
              <a:ahLst/>
              <a:cxnLst/>
              <a:rect l="l" t="t" r="r" b="b"/>
              <a:pathLst>
                <a:path w="849068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22566" y="0"/>
                  </a:lnTo>
                  <a:cubicBezTo>
                    <a:pt x="837203" y="0"/>
                    <a:pt x="849069" y="11866"/>
                    <a:pt x="849069" y="26503"/>
                  </a:cubicBezTo>
                  <a:cubicBezTo>
                    <a:pt x="849069" y="97176"/>
                    <a:pt x="849068" y="167850"/>
                    <a:pt x="849068" y="238523"/>
                  </a:cubicBezTo>
                  <a:cubicBezTo>
                    <a:pt x="849068" y="253160"/>
                    <a:pt x="837202" y="265026"/>
                    <a:pt x="822565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26800" tIns="20450" rIns="26800" bIns="2045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s-CO" sz="2000" b="1" i="0" u="none" strike="noStrike" cap="none">
                  <a:solidFill>
                    <a:srgbClr val="501549"/>
                  </a:solidFill>
                  <a:latin typeface="Verdana"/>
                  <a:ea typeface="Verdana"/>
                  <a:cs typeface="Verdana"/>
                  <a:sym typeface="Verdana"/>
                </a:rPr>
                <a:t>Agrícola</a:t>
              </a:r>
              <a:endParaRPr sz="3200" b="1" i="0" u="none" strike="noStrike" cap="none">
                <a:solidFill>
                  <a:srgbClr val="501549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19" name="Google Shape;1219;p57"/>
            <p:cNvSpPr/>
            <p:nvPr/>
          </p:nvSpPr>
          <p:spPr>
            <a:xfrm>
              <a:off x="979752" y="265029"/>
              <a:ext cx="91440" cy="198772"/>
            </a:xfrm>
            <a:custGeom>
              <a:avLst/>
              <a:gdLst/>
              <a:ahLst/>
              <a:cxnLst/>
              <a:rect l="l" t="t" r="r" b="b"/>
              <a:pathLst>
                <a:path w="91440" h="198769" extrusionOk="0">
                  <a:moveTo>
                    <a:pt x="45720" y="0"/>
                  </a:moveTo>
                  <a:lnTo>
                    <a:pt x="45720" y="198769"/>
                  </a:lnTo>
                  <a:lnTo>
                    <a:pt x="130626" y="198769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0" name="Google Shape;1220;p57"/>
            <p:cNvSpPr/>
            <p:nvPr/>
          </p:nvSpPr>
          <p:spPr>
            <a:xfrm>
              <a:off x="1110374" y="331278"/>
              <a:ext cx="829123" cy="265020"/>
            </a:xfrm>
            <a:custGeom>
              <a:avLst/>
              <a:gdLst/>
              <a:ahLst/>
              <a:cxnLst/>
              <a:rect l="l" t="t" r="r" b="b"/>
              <a:pathLst>
                <a:path w="829119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02617" y="0"/>
                  </a:lnTo>
                  <a:cubicBezTo>
                    <a:pt x="817254" y="0"/>
                    <a:pt x="829120" y="11866"/>
                    <a:pt x="829120" y="26503"/>
                  </a:cubicBezTo>
                  <a:cubicBezTo>
                    <a:pt x="829120" y="97176"/>
                    <a:pt x="829119" y="167850"/>
                    <a:pt x="829119" y="238523"/>
                  </a:cubicBezTo>
                  <a:cubicBezTo>
                    <a:pt x="829119" y="253160"/>
                    <a:pt x="817253" y="265026"/>
                    <a:pt x="802616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Modelo productivo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1" name="Google Shape;1221;p57"/>
            <p:cNvSpPr/>
            <p:nvPr/>
          </p:nvSpPr>
          <p:spPr>
            <a:xfrm>
              <a:off x="979752" y="265029"/>
              <a:ext cx="91440" cy="530050"/>
            </a:xfrm>
            <a:custGeom>
              <a:avLst/>
              <a:gdLst/>
              <a:ahLst/>
              <a:cxnLst/>
              <a:rect l="l" t="t" r="r" b="b"/>
              <a:pathLst>
                <a:path w="91440" h="530051" extrusionOk="0">
                  <a:moveTo>
                    <a:pt x="45720" y="0"/>
                  </a:moveTo>
                  <a:lnTo>
                    <a:pt x="45720" y="530051"/>
                  </a:lnTo>
                  <a:lnTo>
                    <a:pt x="130626" y="530051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2" name="Google Shape;1222;p57"/>
            <p:cNvSpPr/>
            <p:nvPr/>
          </p:nvSpPr>
          <p:spPr>
            <a:xfrm>
              <a:off x="1110374" y="662565"/>
              <a:ext cx="839474" cy="265020"/>
            </a:xfrm>
            <a:custGeom>
              <a:avLst/>
              <a:gdLst/>
              <a:ahLst/>
              <a:cxnLst/>
              <a:rect l="l" t="t" r="r" b="b"/>
              <a:pathLst>
                <a:path w="839478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12976" y="0"/>
                  </a:lnTo>
                  <a:cubicBezTo>
                    <a:pt x="827613" y="0"/>
                    <a:pt x="839479" y="11866"/>
                    <a:pt x="839479" y="26503"/>
                  </a:cubicBezTo>
                  <a:cubicBezTo>
                    <a:pt x="839479" y="97176"/>
                    <a:pt x="839478" y="167850"/>
                    <a:pt x="839478" y="238523"/>
                  </a:cubicBezTo>
                  <a:cubicBezTo>
                    <a:pt x="839478" y="253160"/>
                    <a:pt x="827612" y="265026"/>
                    <a:pt x="812975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Selección de material vegetal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3" name="Google Shape;1223;p57"/>
            <p:cNvSpPr/>
            <p:nvPr/>
          </p:nvSpPr>
          <p:spPr>
            <a:xfrm>
              <a:off x="979752" y="265029"/>
              <a:ext cx="91440" cy="894164"/>
            </a:xfrm>
            <a:custGeom>
              <a:avLst/>
              <a:gdLst/>
              <a:ahLst/>
              <a:cxnLst/>
              <a:rect l="l" t="t" r="r" b="b"/>
              <a:pathLst>
                <a:path w="91440" h="894162" extrusionOk="0">
                  <a:moveTo>
                    <a:pt x="45720" y="0"/>
                  </a:moveTo>
                  <a:lnTo>
                    <a:pt x="45720" y="894162"/>
                  </a:lnTo>
                  <a:lnTo>
                    <a:pt x="130626" y="894162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4" name="Google Shape;1224;p57"/>
            <p:cNvSpPr/>
            <p:nvPr/>
          </p:nvSpPr>
          <p:spPr>
            <a:xfrm>
              <a:off x="1110374" y="993843"/>
              <a:ext cx="829113" cy="330683"/>
            </a:xfrm>
            <a:custGeom>
              <a:avLst/>
              <a:gdLst/>
              <a:ahLst/>
              <a:cxnLst/>
              <a:rect l="l" t="t" r="r" b="b"/>
              <a:pathLst>
                <a:path w="829114" h="330683" extrusionOk="0">
                  <a:moveTo>
                    <a:pt x="0" y="33068"/>
                  </a:moveTo>
                  <a:cubicBezTo>
                    <a:pt x="0" y="14805"/>
                    <a:pt x="14805" y="0"/>
                    <a:pt x="33068" y="0"/>
                  </a:cubicBezTo>
                  <a:lnTo>
                    <a:pt x="796046" y="0"/>
                  </a:lnTo>
                  <a:cubicBezTo>
                    <a:pt x="814309" y="0"/>
                    <a:pt x="829114" y="14805"/>
                    <a:pt x="829114" y="33068"/>
                  </a:cubicBezTo>
                  <a:lnTo>
                    <a:pt x="829114" y="297615"/>
                  </a:lnTo>
                  <a:cubicBezTo>
                    <a:pt x="829114" y="315878"/>
                    <a:pt x="814309" y="330683"/>
                    <a:pt x="796046" y="330683"/>
                  </a:cubicBezTo>
                  <a:lnTo>
                    <a:pt x="33068" y="330683"/>
                  </a:lnTo>
                  <a:cubicBezTo>
                    <a:pt x="14805" y="330683"/>
                    <a:pt x="0" y="315878"/>
                    <a:pt x="0" y="297615"/>
                  </a:cubicBezTo>
                  <a:lnTo>
                    <a:pt x="0" y="33068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4925" tIns="19825" rIns="24925" bIns="19825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Adecuación y preparación del terreno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5" name="Google Shape;1225;p57"/>
            <p:cNvSpPr/>
            <p:nvPr/>
          </p:nvSpPr>
          <p:spPr>
            <a:xfrm>
              <a:off x="979752" y="265029"/>
              <a:ext cx="91440" cy="1258269"/>
            </a:xfrm>
            <a:custGeom>
              <a:avLst/>
              <a:gdLst/>
              <a:ahLst/>
              <a:cxnLst/>
              <a:rect l="l" t="t" r="r" b="b"/>
              <a:pathLst>
                <a:path w="91440" h="1258273" extrusionOk="0">
                  <a:moveTo>
                    <a:pt x="45720" y="0"/>
                  </a:moveTo>
                  <a:lnTo>
                    <a:pt x="45720" y="1258273"/>
                  </a:lnTo>
                  <a:lnTo>
                    <a:pt x="130626" y="1258273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6" name="Google Shape;1226;p57"/>
            <p:cNvSpPr/>
            <p:nvPr/>
          </p:nvSpPr>
          <p:spPr>
            <a:xfrm>
              <a:off x="1110374" y="1390784"/>
              <a:ext cx="827339" cy="265020"/>
            </a:xfrm>
            <a:custGeom>
              <a:avLst/>
              <a:gdLst/>
              <a:ahLst/>
              <a:cxnLst/>
              <a:rect l="l" t="t" r="r" b="b"/>
              <a:pathLst>
                <a:path w="827342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00840" y="0"/>
                  </a:lnTo>
                  <a:cubicBezTo>
                    <a:pt x="815477" y="0"/>
                    <a:pt x="827343" y="11866"/>
                    <a:pt x="827343" y="26503"/>
                  </a:cubicBezTo>
                  <a:cubicBezTo>
                    <a:pt x="827343" y="97176"/>
                    <a:pt x="827342" y="167850"/>
                    <a:pt x="827342" y="238523"/>
                  </a:cubicBezTo>
                  <a:cubicBezTo>
                    <a:pt x="827342" y="253160"/>
                    <a:pt x="815476" y="265026"/>
                    <a:pt x="800839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Fertilización del cultivo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7" name="Google Shape;1227;p57"/>
            <p:cNvSpPr/>
            <p:nvPr/>
          </p:nvSpPr>
          <p:spPr>
            <a:xfrm>
              <a:off x="979752" y="265029"/>
              <a:ext cx="91440" cy="1589556"/>
            </a:xfrm>
            <a:custGeom>
              <a:avLst/>
              <a:gdLst/>
              <a:ahLst/>
              <a:cxnLst/>
              <a:rect l="l" t="t" r="r" b="b"/>
              <a:pathLst>
                <a:path w="91440" h="1589555" extrusionOk="0">
                  <a:moveTo>
                    <a:pt x="45720" y="0"/>
                  </a:moveTo>
                  <a:lnTo>
                    <a:pt x="45720" y="1589555"/>
                  </a:lnTo>
                  <a:lnTo>
                    <a:pt x="130626" y="1589555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8" name="Google Shape;1228;p57"/>
            <p:cNvSpPr/>
            <p:nvPr/>
          </p:nvSpPr>
          <p:spPr>
            <a:xfrm>
              <a:off x="1110374" y="1722071"/>
              <a:ext cx="839474" cy="265020"/>
            </a:xfrm>
            <a:custGeom>
              <a:avLst/>
              <a:gdLst/>
              <a:ahLst/>
              <a:cxnLst/>
              <a:rect l="l" t="t" r="r" b="b"/>
              <a:pathLst>
                <a:path w="839474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12972" y="0"/>
                  </a:lnTo>
                  <a:cubicBezTo>
                    <a:pt x="827609" y="0"/>
                    <a:pt x="839475" y="11866"/>
                    <a:pt x="839475" y="26503"/>
                  </a:cubicBezTo>
                  <a:cubicBezTo>
                    <a:pt x="839475" y="97176"/>
                    <a:pt x="839474" y="167850"/>
                    <a:pt x="839474" y="238523"/>
                  </a:cubicBezTo>
                  <a:cubicBezTo>
                    <a:pt x="839474" y="253160"/>
                    <a:pt x="827608" y="265026"/>
                    <a:pt x="812971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de plagas y enfermedades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29" name="Google Shape;1229;p57"/>
            <p:cNvSpPr/>
            <p:nvPr/>
          </p:nvSpPr>
          <p:spPr>
            <a:xfrm>
              <a:off x="979752" y="265029"/>
              <a:ext cx="91440" cy="1920834"/>
            </a:xfrm>
            <a:custGeom>
              <a:avLst/>
              <a:gdLst/>
              <a:ahLst/>
              <a:cxnLst/>
              <a:rect l="l" t="t" r="r" b="b"/>
              <a:pathLst>
                <a:path w="91440" h="1920837" extrusionOk="0">
                  <a:moveTo>
                    <a:pt x="45720" y="0"/>
                  </a:moveTo>
                  <a:lnTo>
                    <a:pt x="45720" y="1920837"/>
                  </a:lnTo>
                  <a:lnTo>
                    <a:pt x="130626" y="1920837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0" name="Google Shape;1230;p57"/>
            <p:cNvSpPr/>
            <p:nvPr/>
          </p:nvSpPr>
          <p:spPr>
            <a:xfrm>
              <a:off x="1110374" y="2053349"/>
              <a:ext cx="851937" cy="265020"/>
            </a:xfrm>
            <a:custGeom>
              <a:avLst/>
              <a:gdLst/>
              <a:ahLst/>
              <a:cxnLst/>
              <a:rect l="l" t="t" r="r" b="b"/>
              <a:pathLst>
                <a:path w="851940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25438" y="0"/>
                  </a:lnTo>
                  <a:cubicBezTo>
                    <a:pt x="840075" y="0"/>
                    <a:pt x="851941" y="11866"/>
                    <a:pt x="851941" y="26503"/>
                  </a:cubicBezTo>
                  <a:cubicBezTo>
                    <a:pt x="851941" y="97176"/>
                    <a:pt x="851940" y="167850"/>
                    <a:pt x="851940" y="238523"/>
                  </a:cubicBezTo>
                  <a:cubicBezTo>
                    <a:pt x="851940" y="253160"/>
                    <a:pt x="840074" y="265026"/>
                    <a:pt x="825437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del agua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1" name="Google Shape;1231;p57"/>
            <p:cNvSpPr/>
            <p:nvPr/>
          </p:nvSpPr>
          <p:spPr>
            <a:xfrm>
              <a:off x="979752" y="265029"/>
              <a:ext cx="91440" cy="2252121"/>
            </a:xfrm>
            <a:custGeom>
              <a:avLst/>
              <a:gdLst/>
              <a:ahLst/>
              <a:cxnLst/>
              <a:rect l="l" t="t" r="r" b="b"/>
              <a:pathLst>
                <a:path w="91440" h="2252119" extrusionOk="0">
                  <a:moveTo>
                    <a:pt x="45720" y="0"/>
                  </a:moveTo>
                  <a:lnTo>
                    <a:pt x="45720" y="2252119"/>
                  </a:lnTo>
                  <a:lnTo>
                    <a:pt x="130626" y="2252119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2" name="Google Shape;1232;p57"/>
            <p:cNvSpPr/>
            <p:nvPr/>
          </p:nvSpPr>
          <p:spPr>
            <a:xfrm>
              <a:off x="1110374" y="2384636"/>
              <a:ext cx="859407" cy="265020"/>
            </a:xfrm>
            <a:custGeom>
              <a:avLst/>
              <a:gdLst/>
              <a:ahLst/>
              <a:cxnLst/>
              <a:rect l="l" t="t" r="r" b="b"/>
              <a:pathLst>
                <a:path w="859412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32910" y="0"/>
                  </a:lnTo>
                  <a:cubicBezTo>
                    <a:pt x="847547" y="0"/>
                    <a:pt x="859413" y="11866"/>
                    <a:pt x="859413" y="26503"/>
                  </a:cubicBezTo>
                  <a:cubicBezTo>
                    <a:pt x="859413" y="97176"/>
                    <a:pt x="859412" y="167850"/>
                    <a:pt x="859412" y="238523"/>
                  </a:cubicBezTo>
                  <a:cubicBezTo>
                    <a:pt x="859412" y="253160"/>
                    <a:pt x="847546" y="265026"/>
                    <a:pt x="832909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Postcosecha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3" name="Google Shape;1233;p57"/>
            <p:cNvSpPr/>
            <p:nvPr/>
          </p:nvSpPr>
          <p:spPr>
            <a:xfrm>
              <a:off x="979752" y="265029"/>
              <a:ext cx="91440" cy="2583399"/>
            </a:xfrm>
            <a:custGeom>
              <a:avLst/>
              <a:gdLst/>
              <a:ahLst/>
              <a:cxnLst/>
              <a:rect l="l" t="t" r="r" b="b"/>
              <a:pathLst>
                <a:path w="91440" h="2583401" extrusionOk="0">
                  <a:moveTo>
                    <a:pt x="45720" y="0"/>
                  </a:moveTo>
                  <a:lnTo>
                    <a:pt x="45720" y="2583401"/>
                  </a:lnTo>
                  <a:lnTo>
                    <a:pt x="130626" y="2583401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4" name="Google Shape;1234;p57"/>
            <p:cNvSpPr/>
            <p:nvPr/>
          </p:nvSpPr>
          <p:spPr>
            <a:xfrm>
              <a:off x="1110374" y="2715914"/>
              <a:ext cx="859407" cy="265020"/>
            </a:xfrm>
            <a:custGeom>
              <a:avLst/>
              <a:gdLst/>
              <a:ahLst/>
              <a:cxnLst/>
              <a:rect l="l" t="t" r="r" b="b"/>
              <a:pathLst>
                <a:path w="859408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32906" y="0"/>
                  </a:lnTo>
                  <a:cubicBezTo>
                    <a:pt x="847543" y="0"/>
                    <a:pt x="859409" y="11866"/>
                    <a:pt x="859409" y="26503"/>
                  </a:cubicBezTo>
                  <a:cubicBezTo>
                    <a:pt x="859409" y="97176"/>
                    <a:pt x="859408" y="167850"/>
                    <a:pt x="859408" y="238523"/>
                  </a:cubicBezTo>
                  <a:cubicBezTo>
                    <a:pt x="859408" y="253160"/>
                    <a:pt x="847542" y="265026"/>
                    <a:pt x="832905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de residuos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5" name="Google Shape;1235;p57"/>
            <p:cNvSpPr/>
            <p:nvPr/>
          </p:nvSpPr>
          <p:spPr>
            <a:xfrm>
              <a:off x="1957228" y="0"/>
              <a:ext cx="859087" cy="265020"/>
            </a:xfrm>
            <a:custGeom>
              <a:avLst/>
              <a:gdLst/>
              <a:ahLst/>
              <a:cxnLst/>
              <a:rect l="l" t="t" r="r" b="b"/>
              <a:pathLst>
                <a:path w="859086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32584" y="0"/>
                  </a:lnTo>
                  <a:cubicBezTo>
                    <a:pt x="847221" y="0"/>
                    <a:pt x="859087" y="11866"/>
                    <a:pt x="859087" y="26503"/>
                  </a:cubicBezTo>
                  <a:cubicBezTo>
                    <a:pt x="859087" y="97176"/>
                    <a:pt x="859086" y="167850"/>
                    <a:pt x="859086" y="238523"/>
                  </a:cubicBezTo>
                  <a:cubicBezTo>
                    <a:pt x="859086" y="253160"/>
                    <a:pt x="847220" y="265026"/>
                    <a:pt x="832583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4B081"/>
            </a:solidFill>
            <a:ln>
              <a:noFill/>
            </a:ln>
          </p:spPr>
          <p:txBody>
            <a:bodyPr spcFirstLastPara="1" wrap="square" lIns="26800" tIns="20450" rIns="26800" bIns="2045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s-CO" sz="2000" b="1" i="0" u="none" strike="noStrike" cap="none">
                  <a:solidFill>
                    <a:srgbClr val="501549"/>
                  </a:solidFill>
                  <a:latin typeface="Verdana"/>
                  <a:ea typeface="Verdana"/>
                  <a:cs typeface="Verdana"/>
                  <a:sym typeface="Verdana"/>
                </a:rPr>
                <a:t>Pecuario</a:t>
              </a:r>
              <a:endParaRPr sz="3200" b="1" i="0" u="none" strike="noStrike" cap="none">
                <a:solidFill>
                  <a:srgbClr val="501549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6" name="Google Shape;1236;p57"/>
            <p:cNvSpPr/>
            <p:nvPr/>
          </p:nvSpPr>
          <p:spPr>
            <a:xfrm>
              <a:off x="1962330" y="265029"/>
              <a:ext cx="91440" cy="243587"/>
            </a:xfrm>
            <a:custGeom>
              <a:avLst/>
              <a:gdLst/>
              <a:ahLst/>
              <a:cxnLst/>
              <a:rect l="l" t="t" r="r" b="b"/>
              <a:pathLst>
                <a:path w="91440" h="243591" extrusionOk="0">
                  <a:moveTo>
                    <a:pt x="45720" y="0"/>
                  </a:moveTo>
                  <a:lnTo>
                    <a:pt x="45720" y="243591"/>
                  </a:lnTo>
                  <a:lnTo>
                    <a:pt x="131628" y="243591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7" name="Google Shape;1237;p57"/>
            <p:cNvSpPr/>
            <p:nvPr/>
          </p:nvSpPr>
          <p:spPr>
            <a:xfrm>
              <a:off x="2093958" y="331278"/>
              <a:ext cx="808302" cy="354668"/>
            </a:xfrm>
            <a:custGeom>
              <a:avLst/>
              <a:gdLst/>
              <a:ahLst/>
              <a:cxnLst/>
              <a:rect l="l" t="t" r="r" b="b"/>
              <a:pathLst>
                <a:path w="808298" h="354670" extrusionOk="0">
                  <a:moveTo>
                    <a:pt x="0" y="35467"/>
                  </a:moveTo>
                  <a:cubicBezTo>
                    <a:pt x="0" y="15879"/>
                    <a:pt x="15879" y="0"/>
                    <a:pt x="35467" y="0"/>
                  </a:cubicBezTo>
                  <a:lnTo>
                    <a:pt x="772831" y="0"/>
                  </a:lnTo>
                  <a:cubicBezTo>
                    <a:pt x="792419" y="0"/>
                    <a:pt x="808298" y="15879"/>
                    <a:pt x="808298" y="35467"/>
                  </a:cubicBezTo>
                  <a:lnTo>
                    <a:pt x="808298" y="319203"/>
                  </a:lnTo>
                  <a:cubicBezTo>
                    <a:pt x="808298" y="338791"/>
                    <a:pt x="792419" y="354670"/>
                    <a:pt x="772831" y="354670"/>
                  </a:cubicBezTo>
                  <a:lnTo>
                    <a:pt x="35467" y="354670"/>
                  </a:lnTo>
                  <a:cubicBezTo>
                    <a:pt x="15879" y="354670"/>
                    <a:pt x="0" y="338791"/>
                    <a:pt x="0" y="319203"/>
                  </a:cubicBezTo>
                  <a:lnTo>
                    <a:pt x="0" y="35467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5625" tIns="20525" rIns="25625" bIns="20525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Modelo productivo y Manejo del suelo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8" name="Google Shape;1238;p57"/>
            <p:cNvSpPr/>
            <p:nvPr/>
          </p:nvSpPr>
          <p:spPr>
            <a:xfrm>
              <a:off x="1962330" y="265029"/>
              <a:ext cx="91440" cy="619698"/>
            </a:xfrm>
            <a:custGeom>
              <a:avLst/>
              <a:gdLst/>
              <a:ahLst/>
              <a:cxnLst/>
              <a:rect l="l" t="t" r="r" b="b"/>
              <a:pathLst>
                <a:path w="91440" h="619696" extrusionOk="0">
                  <a:moveTo>
                    <a:pt x="45720" y="0"/>
                  </a:moveTo>
                  <a:lnTo>
                    <a:pt x="45720" y="619696"/>
                  </a:lnTo>
                  <a:lnTo>
                    <a:pt x="131628" y="619696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39" name="Google Shape;1239;p57"/>
            <p:cNvSpPr/>
            <p:nvPr/>
          </p:nvSpPr>
          <p:spPr>
            <a:xfrm>
              <a:off x="2093958" y="752212"/>
              <a:ext cx="797612" cy="265020"/>
            </a:xfrm>
            <a:custGeom>
              <a:avLst/>
              <a:gdLst/>
              <a:ahLst/>
              <a:cxnLst/>
              <a:rect l="l" t="t" r="r" b="b"/>
              <a:pathLst>
                <a:path w="797612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771110" y="0"/>
                  </a:lnTo>
                  <a:cubicBezTo>
                    <a:pt x="785747" y="0"/>
                    <a:pt x="797613" y="11866"/>
                    <a:pt x="797613" y="26503"/>
                  </a:cubicBezTo>
                  <a:cubicBezTo>
                    <a:pt x="797613" y="97176"/>
                    <a:pt x="797612" y="167850"/>
                    <a:pt x="797612" y="238523"/>
                  </a:cubicBezTo>
                  <a:cubicBezTo>
                    <a:pt x="797612" y="253160"/>
                    <a:pt x="785746" y="265026"/>
                    <a:pt x="771109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Infraestructura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0" name="Google Shape;1240;p57"/>
            <p:cNvSpPr/>
            <p:nvPr/>
          </p:nvSpPr>
          <p:spPr>
            <a:xfrm>
              <a:off x="1962330" y="265029"/>
              <a:ext cx="91440" cy="950976"/>
            </a:xfrm>
            <a:custGeom>
              <a:avLst/>
              <a:gdLst/>
              <a:ahLst/>
              <a:cxnLst/>
              <a:rect l="l" t="t" r="r" b="b"/>
              <a:pathLst>
                <a:path w="91440" h="950978" extrusionOk="0">
                  <a:moveTo>
                    <a:pt x="45720" y="0"/>
                  </a:moveTo>
                  <a:lnTo>
                    <a:pt x="45720" y="950978"/>
                  </a:lnTo>
                  <a:lnTo>
                    <a:pt x="131628" y="950978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1" name="Google Shape;1241;p57"/>
            <p:cNvSpPr/>
            <p:nvPr/>
          </p:nvSpPr>
          <p:spPr>
            <a:xfrm>
              <a:off x="2093958" y="1083490"/>
              <a:ext cx="797749" cy="265020"/>
            </a:xfrm>
            <a:custGeom>
              <a:avLst/>
              <a:gdLst/>
              <a:ahLst/>
              <a:cxnLst/>
              <a:rect l="l" t="t" r="r" b="b"/>
              <a:pathLst>
                <a:path w="797748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771246" y="0"/>
                  </a:lnTo>
                  <a:cubicBezTo>
                    <a:pt x="785883" y="0"/>
                    <a:pt x="797749" y="11866"/>
                    <a:pt x="797749" y="26503"/>
                  </a:cubicBezTo>
                  <a:cubicBezTo>
                    <a:pt x="797749" y="97176"/>
                    <a:pt x="797748" y="167850"/>
                    <a:pt x="797748" y="238523"/>
                  </a:cubicBezTo>
                  <a:cubicBezTo>
                    <a:pt x="797748" y="253160"/>
                    <a:pt x="785882" y="265026"/>
                    <a:pt x="771245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Conservación de la biodiversidad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2" name="Google Shape;1242;p57"/>
            <p:cNvSpPr/>
            <p:nvPr/>
          </p:nvSpPr>
          <p:spPr>
            <a:xfrm>
              <a:off x="1962330" y="265029"/>
              <a:ext cx="91440" cy="1282263"/>
            </a:xfrm>
            <a:custGeom>
              <a:avLst/>
              <a:gdLst/>
              <a:ahLst/>
              <a:cxnLst/>
              <a:rect l="l" t="t" r="r" b="b"/>
              <a:pathLst>
                <a:path w="91440" h="1282260" extrusionOk="0">
                  <a:moveTo>
                    <a:pt x="45720" y="0"/>
                  </a:moveTo>
                  <a:lnTo>
                    <a:pt x="45720" y="1282260"/>
                  </a:lnTo>
                  <a:lnTo>
                    <a:pt x="131628" y="1282260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3" name="Google Shape;1243;p57"/>
            <p:cNvSpPr/>
            <p:nvPr/>
          </p:nvSpPr>
          <p:spPr>
            <a:xfrm>
              <a:off x="2093958" y="1414768"/>
              <a:ext cx="797603" cy="265020"/>
            </a:xfrm>
            <a:custGeom>
              <a:avLst/>
              <a:gdLst/>
              <a:ahLst/>
              <a:cxnLst/>
              <a:rect l="l" t="t" r="r" b="b"/>
              <a:pathLst>
                <a:path w="797604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771102" y="0"/>
                  </a:lnTo>
                  <a:cubicBezTo>
                    <a:pt x="785739" y="0"/>
                    <a:pt x="797605" y="11866"/>
                    <a:pt x="797605" y="26503"/>
                  </a:cubicBezTo>
                  <a:cubicBezTo>
                    <a:pt x="797605" y="97176"/>
                    <a:pt x="797604" y="167850"/>
                    <a:pt x="797604" y="238523"/>
                  </a:cubicBezTo>
                  <a:cubicBezTo>
                    <a:pt x="797604" y="253160"/>
                    <a:pt x="785738" y="265026"/>
                    <a:pt x="771101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Uso eficiente del agua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4" name="Google Shape;1244;p57"/>
            <p:cNvSpPr/>
            <p:nvPr/>
          </p:nvSpPr>
          <p:spPr>
            <a:xfrm>
              <a:off x="1962330" y="265029"/>
              <a:ext cx="91440" cy="1613541"/>
            </a:xfrm>
            <a:custGeom>
              <a:avLst/>
              <a:gdLst/>
              <a:ahLst/>
              <a:cxnLst/>
              <a:rect l="l" t="t" r="r" b="b"/>
              <a:pathLst>
                <a:path w="91440" h="1613542" extrusionOk="0">
                  <a:moveTo>
                    <a:pt x="45720" y="0"/>
                  </a:moveTo>
                  <a:lnTo>
                    <a:pt x="45720" y="1613542"/>
                  </a:lnTo>
                  <a:lnTo>
                    <a:pt x="131628" y="1613542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5" name="Google Shape;1245;p57"/>
            <p:cNvSpPr/>
            <p:nvPr/>
          </p:nvSpPr>
          <p:spPr>
            <a:xfrm>
              <a:off x="2093958" y="1746055"/>
              <a:ext cx="786777" cy="265020"/>
            </a:xfrm>
            <a:custGeom>
              <a:avLst/>
              <a:gdLst/>
              <a:ahLst/>
              <a:cxnLst/>
              <a:rect l="l" t="t" r="r" b="b"/>
              <a:pathLst>
                <a:path w="786774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760272" y="0"/>
                  </a:lnTo>
                  <a:cubicBezTo>
                    <a:pt x="774909" y="0"/>
                    <a:pt x="786775" y="11866"/>
                    <a:pt x="786775" y="26503"/>
                  </a:cubicBezTo>
                  <a:cubicBezTo>
                    <a:pt x="786775" y="97176"/>
                    <a:pt x="786774" y="167850"/>
                    <a:pt x="786774" y="238523"/>
                  </a:cubicBezTo>
                  <a:cubicBezTo>
                    <a:pt x="786774" y="253160"/>
                    <a:pt x="774908" y="265026"/>
                    <a:pt x="760271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de residuos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6" name="Google Shape;1246;p57"/>
            <p:cNvSpPr/>
            <p:nvPr/>
          </p:nvSpPr>
          <p:spPr>
            <a:xfrm>
              <a:off x="2933260" y="0"/>
              <a:ext cx="896468" cy="265020"/>
            </a:xfrm>
            <a:custGeom>
              <a:avLst/>
              <a:gdLst/>
              <a:ahLst/>
              <a:cxnLst/>
              <a:rect l="l" t="t" r="r" b="b"/>
              <a:pathLst>
                <a:path w="896465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69963" y="0"/>
                  </a:lnTo>
                  <a:cubicBezTo>
                    <a:pt x="884600" y="0"/>
                    <a:pt x="896466" y="11866"/>
                    <a:pt x="896466" y="26503"/>
                  </a:cubicBezTo>
                  <a:cubicBezTo>
                    <a:pt x="896466" y="97176"/>
                    <a:pt x="896465" y="167850"/>
                    <a:pt x="896465" y="238523"/>
                  </a:cubicBezTo>
                  <a:cubicBezTo>
                    <a:pt x="896465" y="253160"/>
                    <a:pt x="884599" y="265026"/>
                    <a:pt x="869962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BBD6EE"/>
            </a:solidFill>
            <a:ln>
              <a:noFill/>
            </a:ln>
          </p:spPr>
          <p:txBody>
            <a:bodyPr spcFirstLastPara="1" wrap="square" lIns="26800" tIns="20450" rIns="26800" bIns="2045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s-CO" sz="2000" b="1" i="0" u="none" strike="noStrike" cap="none">
                  <a:solidFill>
                    <a:srgbClr val="501549"/>
                  </a:solidFill>
                  <a:latin typeface="Verdana"/>
                  <a:ea typeface="Verdana"/>
                  <a:cs typeface="Verdana"/>
                  <a:sym typeface="Verdana"/>
                </a:rPr>
                <a:t>Piscícola</a:t>
              </a:r>
              <a:endParaRPr sz="3200" b="1" i="0" u="none" strike="noStrike" cap="none">
                <a:solidFill>
                  <a:srgbClr val="501549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7" name="Google Shape;1247;p57"/>
            <p:cNvSpPr/>
            <p:nvPr/>
          </p:nvSpPr>
          <p:spPr>
            <a:xfrm>
              <a:off x="2957673" y="265029"/>
              <a:ext cx="91440" cy="198772"/>
            </a:xfrm>
            <a:custGeom>
              <a:avLst/>
              <a:gdLst/>
              <a:ahLst/>
              <a:cxnLst/>
              <a:rect l="l" t="t" r="r" b="b"/>
              <a:pathLst>
                <a:path w="91440" h="198769" extrusionOk="0">
                  <a:moveTo>
                    <a:pt x="45720" y="0"/>
                  </a:moveTo>
                  <a:lnTo>
                    <a:pt x="45720" y="198769"/>
                  </a:lnTo>
                  <a:lnTo>
                    <a:pt x="135366" y="198769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8" name="Google Shape;1248;p57"/>
            <p:cNvSpPr/>
            <p:nvPr/>
          </p:nvSpPr>
          <p:spPr>
            <a:xfrm>
              <a:off x="3093040" y="331278"/>
              <a:ext cx="829433" cy="265020"/>
            </a:xfrm>
            <a:custGeom>
              <a:avLst/>
              <a:gdLst/>
              <a:ahLst/>
              <a:cxnLst/>
              <a:rect l="l" t="t" r="r" b="b"/>
              <a:pathLst>
                <a:path w="829437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02935" y="0"/>
                  </a:lnTo>
                  <a:cubicBezTo>
                    <a:pt x="817572" y="0"/>
                    <a:pt x="829438" y="11866"/>
                    <a:pt x="829438" y="26503"/>
                  </a:cubicBezTo>
                  <a:cubicBezTo>
                    <a:pt x="829438" y="97176"/>
                    <a:pt x="829437" y="167850"/>
                    <a:pt x="829437" y="238523"/>
                  </a:cubicBezTo>
                  <a:cubicBezTo>
                    <a:pt x="829437" y="253160"/>
                    <a:pt x="817571" y="265026"/>
                    <a:pt x="802934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Infraestructura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49" name="Google Shape;1249;p57"/>
            <p:cNvSpPr/>
            <p:nvPr/>
          </p:nvSpPr>
          <p:spPr>
            <a:xfrm>
              <a:off x="2957673" y="265029"/>
              <a:ext cx="91440" cy="530050"/>
            </a:xfrm>
            <a:custGeom>
              <a:avLst/>
              <a:gdLst/>
              <a:ahLst/>
              <a:cxnLst/>
              <a:rect l="l" t="t" r="r" b="b"/>
              <a:pathLst>
                <a:path w="91440" h="530051" extrusionOk="0">
                  <a:moveTo>
                    <a:pt x="45720" y="0"/>
                  </a:moveTo>
                  <a:lnTo>
                    <a:pt x="45720" y="530051"/>
                  </a:lnTo>
                  <a:lnTo>
                    <a:pt x="135366" y="530051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0" name="Google Shape;1250;p57"/>
            <p:cNvSpPr/>
            <p:nvPr/>
          </p:nvSpPr>
          <p:spPr>
            <a:xfrm>
              <a:off x="3093040" y="662565"/>
              <a:ext cx="842217" cy="265020"/>
            </a:xfrm>
            <a:custGeom>
              <a:avLst/>
              <a:gdLst/>
              <a:ahLst/>
              <a:cxnLst/>
              <a:rect l="l" t="t" r="r" b="b"/>
              <a:pathLst>
                <a:path w="842217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15715" y="0"/>
                  </a:lnTo>
                  <a:cubicBezTo>
                    <a:pt x="830352" y="0"/>
                    <a:pt x="842218" y="11866"/>
                    <a:pt x="842218" y="26503"/>
                  </a:cubicBezTo>
                  <a:cubicBezTo>
                    <a:pt x="842218" y="97176"/>
                    <a:pt x="842217" y="167850"/>
                    <a:pt x="842217" y="238523"/>
                  </a:cubicBezTo>
                  <a:cubicBezTo>
                    <a:pt x="842217" y="253160"/>
                    <a:pt x="830351" y="265026"/>
                    <a:pt x="815714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Uso eficiente del agua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1" name="Google Shape;1251;p57"/>
            <p:cNvSpPr/>
            <p:nvPr/>
          </p:nvSpPr>
          <p:spPr>
            <a:xfrm>
              <a:off x="2957673" y="265029"/>
              <a:ext cx="91440" cy="861337"/>
            </a:xfrm>
            <a:custGeom>
              <a:avLst/>
              <a:gdLst/>
              <a:ahLst/>
              <a:cxnLst/>
              <a:rect l="l" t="t" r="r" b="b"/>
              <a:pathLst>
                <a:path w="91440" h="861333" extrusionOk="0">
                  <a:moveTo>
                    <a:pt x="45720" y="0"/>
                  </a:moveTo>
                  <a:lnTo>
                    <a:pt x="45720" y="861333"/>
                  </a:lnTo>
                  <a:lnTo>
                    <a:pt x="135366" y="861333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2" name="Google Shape;1252;p57"/>
            <p:cNvSpPr/>
            <p:nvPr/>
          </p:nvSpPr>
          <p:spPr>
            <a:xfrm>
              <a:off x="3093040" y="993843"/>
              <a:ext cx="852248" cy="265020"/>
            </a:xfrm>
            <a:custGeom>
              <a:avLst/>
              <a:gdLst/>
              <a:ahLst/>
              <a:cxnLst/>
              <a:rect l="l" t="t" r="r" b="b"/>
              <a:pathLst>
                <a:path w="852250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25748" y="0"/>
                  </a:lnTo>
                  <a:cubicBezTo>
                    <a:pt x="840385" y="0"/>
                    <a:pt x="852251" y="11866"/>
                    <a:pt x="852251" y="26503"/>
                  </a:cubicBezTo>
                  <a:cubicBezTo>
                    <a:pt x="852251" y="97176"/>
                    <a:pt x="852250" y="167850"/>
                    <a:pt x="852250" y="238523"/>
                  </a:cubicBezTo>
                  <a:cubicBezTo>
                    <a:pt x="852250" y="253160"/>
                    <a:pt x="840384" y="265026"/>
                    <a:pt x="825747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Material genético o semilla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3" name="Google Shape;1253;p57"/>
            <p:cNvSpPr/>
            <p:nvPr/>
          </p:nvSpPr>
          <p:spPr>
            <a:xfrm>
              <a:off x="2957673" y="265029"/>
              <a:ext cx="91440" cy="1192615"/>
            </a:xfrm>
            <a:custGeom>
              <a:avLst/>
              <a:gdLst/>
              <a:ahLst/>
              <a:cxnLst/>
              <a:rect l="l" t="t" r="r" b="b"/>
              <a:pathLst>
                <a:path w="91440" h="1192615" extrusionOk="0">
                  <a:moveTo>
                    <a:pt x="45720" y="0"/>
                  </a:moveTo>
                  <a:lnTo>
                    <a:pt x="45720" y="1192615"/>
                  </a:lnTo>
                  <a:lnTo>
                    <a:pt x="135366" y="1192615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4" name="Google Shape;1254;p57"/>
            <p:cNvSpPr/>
            <p:nvPr/>
          </p:nvSpPr>
          <p:spPr>
            <a:xfrm>
              <a:off x="3093040" y="1325130"/>
              <a:ext cx="861501" cy="265020"/>
            </a:xfrm>
            <a:custGeom>
              <a:avLst/>
              <a:gdLst/>
              <a:ahLst/>
              <a:cxnLst/>
              <a:rect l="l" t="t" r="r" b="b"/>
              <a:pathLst>
                <a:path w="861503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835001" y="0"/>
                  </a:lnTo>
                  <a:cubicBezTo>
                    <a:pt x="849638" y="0"/>
                    <a:pt x="861504" y="11866"/>
                    <a:pt x="861504" y="26503"/>
                  </a:cubicBezTo>
                  <a:cubicBezTo>
                    <a:pt x="861504" y="97176"/>
                    <a:pt x="861503" y="167850"/>
                    <a:pt x="861503" y="238523"/>
                  </a:cubicBezTo>
                  <a:cubicBezTo>
                    <a:pt x="861503" y="253160"/>
                    <a:pt x="849637" y="265026"/>
                    <a:pt x="835000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de residuos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5" name="Google Shape;1255;p57"/>
            <p:cNvSpPr/>
            <p:nvPr/>
          </p:nvSpPr>
          <p:spPr>
            <a:xfrm>
              <a:off x="3962234" y="0"/>
              <a:ext cx="928865" cy="265020"/>
            </a:xfrm>
            <a:custGeom>
              <a:avLst/>
              <a:gdLst/>
              <a:ahLst/>
              <a:cxnLst/>
              <a:rect l="l" t="t" r="r" b="b"/>
              <a:pathLst>
                <a:path w="928867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902365" y="0"/>
                  </a:lnTo>
                  <a:cubicBezTo>
                    <a:pt x="917002" y="0"/>
                    <a:pt x="928868" y="11866"/>
                    <a:pt x="928868" y="26503"/>
                  </a:cubicBezTo>
                  <a:cubicBezTo>
                    <a:pt x="928868" y="97176"/>
                    <a:pt x="928867" y="167850"/>
                    <a:pt x="928867" y="238523"/>
                  </a:cubicBezTo>
                  <a:cubicBezTo>
                    <a:pt x="928867" y="253160"/>
                    <a:pt x="917001" y="265026"/>
                    <a:pt x="902364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A8D08C"/>
            </a:solidFill>
            <a:ln>
              <a:noFill/>
            </a:ln>
          </p:spPr>
          <p:txBody>
            <a:bodyPr spcFirstLastPara="1" wrap="square" lIns="26800" tIns="20450" rIns="26800" bIns="2045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s-CO" sz="2000" b="1" i="0" u="none" strike="noStrike" cap="none">
                  <a:solidFill>
                    <a:srgbClr val="501549"/>
                  </a:solidFill>
                  <a:latin typeface="Verdana"/>
                  <a:ea typeface="Verdana"/>
                  <a:cs typeface="Verdana"/>
                  <a:sym typeface="Verdana"/>
                </a:rPr>
                <a:t>Forestal</a:t>
              </a:r>
              <a:endParaRPr sz="3200" b="1" i="0" u="none" strike="noStrike" cap="none">
                <a:solidFill>
                  <a:srgbClr val="501549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6" name="Google Shape;1256;p57"/>
            <p:cNvSpPr/>
            <p:nvPr/>
          </p:nvSpPr>
          <p:spPr>
            <a:xfrm>
              <a:off x="4035604" y="265029"/>
              <a:ext cx="92884" cy="198772"/>
            </a:xfrm>
            <a:custGeom>
              <a:avLst/>
              <a:gdLst/>
              <a:ahLst/>
              <a:cxnLst/>
              <a:rect l="l" t="t" r="r" b="b"/>
              <a:pathLst>
                <a:path w="92886" h="198769" extrusionOk="0">
                  <a:moveTo>
                    <a:pt x="0" y="0"/>
                  </a:moveTo>
                  <a:lnTo>
                    <a:pt x="0" y="198769"/>
                  </a:lnTo>
                  <a:lnTo>
                    <a:pt x="92886" y="198769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7" name="Google Shape;1257;p57"/>
            <p:cNvSpPr/>
            <p:nvPr/>
          </p:nvSpPr>
          <p:spPr>
            <a:xfrm>
              <a:off x="4035604" y="415845"/>
              <a:ext cx="92884" cy="549334"/>
            </a:xfrm>
            <a:custGeom>
              <a:avLst/>
              <a:gdLst/>
              <a:ahLst/>
              <a:cxnLst/>
              <a:rect l="l" t="t" r="r" b="b"/>
              <a:pathLst>
                <a:path w="92886" h="549333" extrusionOk="0">
                  <a:moveTo>
                    <a:pt x="0" y="0"/>
                  </a:moveTo>
                  <a:lnTo>
                    <a:pt x="0" y="549333"/>
                  </a:lnTo>
                  <a:lnTo>
                    <a:pt x="92886" y="549333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8" name="Google Shape;1258;p57"/>
            <p:cNvSpPr/>
            <p:nvPr/>
          </p:nvSpPr>
          <p:spPr>
            <a:xfrm>
              <a:off x="4035604" y="450646"/>
              <a:ext cx="92884" cy="899897"/>
            </a:xfrm>
            <a:custGeom>
              <a:avLst/>
              <a:gdLst/>
              <a:ahLst/>
              <a:cxnLst/>
              <a:rect l="l" t="t" r="r" b="b"/>
              <a:pathLst>
                <a:path w="92886" h="899897" extrusionOk="0">
                  <a:moveTo>
                    <a:pt x="0" y="0"/>
                  </a:moveTo>
                  <a:lnTo>
                    <a:pt x="0" y="899897"/>
                  </a:lnTo>
                  <a:lnTo>
                    <a:pt x="92886" y="899897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59" name="Google Shape;1259;p57"/>
            <p:cNvSpPr/>
            <p:nvPr/>
          </p:nvSpPr>
          <p:spPr>
            <a:xfrm>
              <a:off x="4139288" y="845963"/>
              <a:ext cx="959297" cy="265020"/>
            </a:xfrm>
            <a:custGeom>
              <a:avLst/>
              <a:gdLst/>
              <a:ahLst/>
              <a:cxnLst/>
              <a:rect l="l" t="t" r="r" b="b"/>
              <a:pathLst>
                <a:path w="959295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932793" y="0"/>
                  </a:lnTo>
                  <a:cubicBezTo>
                    <a:pt x="947430" y="0"/>
                    <a:pt x="959296" y="11866"/>
                    <a:pt x="959296" y="26503"/>
                  </a:cubicBezTo>
                  <a:cubicBezTo>
                    <a:pt x="959296" y="97176"/>
                    <a:pt x="959295" y="167850"/>
                    <a:pt x="959295" y="238523"/>
                  </a:cubicBezTo>
                  <a:cubicBezTo>
                    <a:pt x="959295" y="253160"/>
                    <a:pt x="947429" y="265026"/>
                    <a:pt x="932792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Fertilización del cultivo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60" name="Google Shape;1260;p57"/>
            <p:cNvSpPr/>
            <p:nvPr/>
          </p:nvSpPr>
          <p:spPr>
            <a:xfrm>
              <a:off x="4035604" y="380628"/>
              <a:ext cx="92884" cy="1231175"/>
            </a:xfrm>
            <a:custGeom>
              <a:avLst/>
              <a:gdLst/>
              <a:ahLst/>
              <a:cxnLst/>
              <a:rect l="l" t="t" r="r" b="b"/>
              <a:pathLst>
                <a:path w="92886" h="1231179" extrusionOk="0">
                  <a:moveTo>
                    <a:pt x="0" y="0"/>
                  </a:moveTo>
                  <a:lnTo>
                    <a:pt x="0" y="1231179"/>
                  </a:lnTo>
                  <a:lnTo>
                    <a:pt x="92886" y="1231179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61" name="Google Shape;1261;p57"/>
            <p:cNvSpPr/>
            <p:nvPr/>
          </p:nvSpPr>
          <p:spPr>
            <a:xfrm>
              <a:off x="4138493" y="1195417"/>
              <a:ext cx="960092" cy="265020"/>
            </a:xfrm>
            <a:custGeom>
              <a:avLst/>
              <a:gdLst/>
              <a:ahLst/>
              <a:cxnLst/>
              <a:rect l="l" t="t" r="r" b="b"/>
              <a:pathLst>
                <a:path w="960096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933594" y="0"/>
                  </a:lnTo>
                  <a:cubicBezTo>
                    <a:pt x="948231" y="0"/>
                    <a:pt x="960097" y="11866"/>
                    <a:pt x="960097" y="26503"/>
                  </a:cubicBezTo>
                  <a:cubicBezTo>
                    <a:pt x="960097" y="97176"/>
                    <a:pt x="960096" y="167850"/>
                    <a:pt x="960096" y="238523"/>
                  </a:cubicBezTo>
                  <a:cubicBezTo>
                    <a:pt x="960096" y="253160"/>
                    <a:pt x="948230" y="265026"/>
                    <a:pt x="933593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de plagas y enfermedades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62" name="Google Shape;1262;p57"/>
            <p:cNvSpPr/>
            <p:nvPr/>
          </p:nvSpPr>
          <p:spPr>
            <a:xfrm>
              <a:off x="4035604" y="426868"/>
              <a:ext cx="51727" cy="1788320"/>
            </a:xfrm>
            <a:custGeom>
              <a:avLst/>
              <a:gdLst/>
              <a:ahLst/>
              <a:cxnLst/>
              <a:rect l="l" t="t" r="r" b="b"/>
              <a:pathLst>
                <a:path w="92886" h="1619659" extrusionOk="0">
                  <a:moveTo>
                    <a:pt x="0" y="0"/>
                  </a:moveTo>
                  <a:lnTo>
                    <a:pt x="0" y="1619659"/>
                  </a:lnTo>
                  <a:lnTo>
                    <a:pt x="92886" y="1619659"/>
                  </a:lnTo>
                </a:path>
              </a:pathLst>
            </a:custGeom>
            <a:noFill/>
            <a:ln w="12700" cap="flat" cmpd="sng">
              <a:solidFill>
                <a:srgbClr val="0E4B66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endParaRPr sz="3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63" name="Google Shape;1263;p57"/>
            <p:cNvSpPr/>
            <p:nvPr/>
          </p:nvSpPr>
          <p:spPr>
            <a:xfrm>
              <a:off x="4160648" y="313521"/>
              <a:ext cx="967746" cy="506917"/>
            </a:xfrm>
            <a:custGeom>
              <a:avLst/>
              <a:gdLst/>
              <a:ahLst/>
              <a:cxnLst/>
              <a:rect l="l" t="t" r="r" b="b"/>
              <a:pathLst>
                <a:path w="967750" h="379421" extrusionOk="0">
                  <a:moveTo>
                    <a:pt x="0" y="37942"/>
                  </a:moveTo>
                  <a:cubicBezTo>
                    <a:pt x="0" y="16987"/>
                    <a:pt x="16987" y="0"/>
                    <a:pt x="37942" y="0"/>
                  </a:cubicBezTo>
                  <a:lnTo>
                    <a:pt x="929808" y="0"/>
                  </a:lnTo>
                  <a:cubicBezTo>
                    <a:pt x="950763" y="0"/>
                    <a:pt x="967750" y="16987"/>
                    <a:pt x="967750" y="37942"/>
                  </a:cubicBezTo>
                  <a:lnTo>
                    <a:pt x="967750" y="341479"/>
                  </a:lnTo>
                  <a:cubicBezTo>
                    <a:pt x="967750" y="362434"/>
                    <a:pt x="950763" y="379421"/>
                    <a:pt x="929808" y="379421"/>
                  </a:cubicBezTo>
                  <a:lnTo>
                    <a:pt x="37942" y="379421"/>
                  </a:lnTo>
                  <a:cubicBezTo>
                    <a:pt x="16987" y="379421"/>
                    <a:pt x="0" y="362434"/>
                    <a:pt x="0" y="341479"/>
                  </a:cubicBezTo>
                  <a:lnTo>
                    <a:pt x="0" y="37942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6350" tIns="21250" rIns="26350" bIns="2125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cultural del aprovechamiento de la plantación forestal existente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64" name="Google Shape;1264;p57"/>
            <p:cNvSpPr/>
            <p:nvPr/>
          </p:nvSpPr>
          <p:spPr>
            <a:xfrm>
              <a:off x="4127063" y="1543045"/>
              <a:ext cx="967746" cy="347728"/>
            </a:xfrm>
            <a:custGeom>
              <a:avLst/>
              <a:gdLst/>
              <a:ahLst/>
              <a:cxnLst/>
              <a:rect l="l" t="t" r="r" b="b"/>
              <a:pathLst>
                <a:path w="967750" h="347732" extrusionOk="0">
                  <a:moveTo>
                    <a:pt x="0" y="34773"/>
                  </a:moveTo>
                  <a:cubicBezTo>
                    <a:pt x="0" y="15568"/>
                    <a:pt x="15568" y="0"/>
                    <a:pt x="34773" y="0"/>
                  </a:cubicBezTo>
                  <a:lnTo>
                    <a:pt x="932977" y="0"/>
                  </a:lnTo>
                  <a:cubicBezTo>
                    <a:pt x="952182" y="0"/>
                    <a:pt x="967750" y="15568"/>
                    <a:pt x="967750" y="34773"/>
                  </a:cubicBezTo>
                  <a:lnTo>
                    <a:pt x="967750" y="312959"/>
                  </a:lnTo>
                  <a:cubicBezTo>
                    <a:pt x="967750" y="332164"/>
                    <a:pt x="952182" y="347732"/>
                    <a:pt x="932977" y="347732"/>
                  </a:cubicBezTo>
                  <a:lnTo>
                    <a:pt x="34773" y="347732"/>
                  </a:lnTo>
                  <a:cubicBezTo>
                    <a:pt x="15568" y="347732"/>
                    <a:pt x="0" y="332164"/>
                    <a:pt x="0" y="312959"/>
                  </a:cubicBezTo>
                  <a:lnTo>
                    <a:pt x="0" y="3477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5425" tIns="20325" rIns="25425" bIns="20325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de lubricantes y combustibles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265" name="Google Shape;1265;p57"/>
            <p:cNvSpPr/>
            <p:nvPr/>
          </p:nvSpPr>
          <p:spPr>
            <a:xfrm>
              <a:off x="4123068" y="1960342"/>
              <a:ext cx="978435" cy="265020"/>
            </a:xfrm>
            <a:custGeom>
              <a:avLst/>
              <a:gdLst/>
              <a:ahLst/>
              <a:cxnLst/>
              <a:rect l="l" t="t" r="r" b="b"/>
              <a:pathLst>
                <a:path w="978436" h="265025" extrusionOk="0">
                  <a:moveTo>
                    <a:pt x="0" y="26503"/>
                  </a:moveTo>
                  <a:cubicBezTo>
                    <a:pt x="0" y="11866"/>
                    <a:pt x="11866" y="0"/>
                    <a:pt x="26503" y="0"/>
                  </a:cubicBezTo>
                  <a:lnTo>
                    <a:pt x="951934" y="0"/>
                  </a:lnTo>
                  <a:cubicBezTo>
                    <a:pt x="966571" y="0"/>
                    <a:pt x="978437" y="11866"/>
                    <a:pt x="978437" y="26503"/>
                  </a:cubicBezTo>
                  <a:cubicBezTo>
                    <a:pt x="978437" y="97176"/>
                    <a:pt x="978436" y="167850"/>
                    <a:pt x="978436" y="238523"/>
                  </a:cubicBezTo>
                  <a:cubicBezTo>
                    <a:pt x="978436" y="253160"/>
                    <a:pt x="966570" y="265026"/>
                    <a:pt x="951933" y="265026"/>
                  </a:cubicBezTo>
                  <a:lnTo>
                    <a:pt x="26503" y="265025"/>
                  </a:lnTo>
                  <a:cubicBezTo>
                    <a:pt x="11866" y="265025"/>
                    <a:pt x="0" y="253159"/>
                    <a:pt x="0" y="238522"/>
                  </a:cubicBezTo>
                  <a:lnTo>
                    <a:pt x="0" y="26503"/>
                  </a:lnTo>
                  <a:close/>
                </a:path>
              </a:pathLst>
            </a:custGeom>
            <a:solidFill>
              <a:srgbClr val="FFFFFF">
                <a:alpha val="90196"/>
              </a:srgbClr>
            </a:solidFill>
            <a:ln w="9525" cap="flat" cmpd="sng">
              <a:solidFill>
                <a:srgbClr val="156082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23000" tIns="17900" rIns="23000" bIns="17900" anchor="ctr" anchorCtr="1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s-CO" sz="1400" b="0" i="0" u="none" strike="noStrike" cap="none">
                  <a:solidFill>
                    <a:srgbClr val="000000"/>
                  </a:solidFill>
                  <a:latin typeface="Verdana"/>
                  <a:ea typeface="Verdana"/>
                  <a:cs typeface="Verdana"/>
                  <a:sym typeface="Verdana"/>
                </a:rPr>
                <a:t>Manejo de residuos</a:t>
              </a:r>
              <a:endParaRPr sz="32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cxnSp>
        <p:nvCxnSpPr>
          <p:cNvPr id="1266" name="Google Shape;1266;p57"/>
          <p:cNvCxnSpPr/>
          <p:nvPr/>
        </p:nvCxnSpPr>
        <p:spPr>
          <a:xfrm>
            <a:off x="417095" y="1305836"/>
            <a:ext cx="109728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13823016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32223E6C-056D-4E63-9954-D3BBBA6CB616}"/>
              </a:ext>
            </a:extLst>
          </p:cNvPr>
          <p:cNvSpPr txBox="1"/>
          <p:nvPr/>
        </p:nvSpPr>
        <p:spPr>
          <a:xfrm>
            <a:off x="181481" y="2010593"/>
            <a:ext cx="2925073" cy="2667000"/>
          </a:xfrm>
          <a:prstGeom prst="ellipse">
            <a:avLst/>
          </a:prstGeom>
          <a:solidFill>
            <a:schemeClr val="bg1"/>
          </a:solidFill>
          <a:ln w="174625" cmpd="thinThick">
            <a:solidFill>
              <a:schemeClr val="accent6"/>
            </a:solidFill>
          </a:ln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2800" b="1" i="0" u="none" strike="noStrike" kern="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Criterios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CO" sz="2800" b="1" i="0" u="none" strike="noStrike" kern="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para determinar el bajo  impacto</a:t>
            </a:r>
          </a:p>
        </p:txBody>
      </p:sp>
      <p:pic>
        <p:nvPicPr>
          <p:cNvPr id="4" name="Google Shape;167;p2">
            <a:extLst>
              <a:ext uri="{FF2B5EF4-FFF2-40B4-BE49-F238E27FC236}">
                <a16:creationId xmlns:a16="http://schemas.microsoft.com/office/drawing/2014/main" id="{CC9B2DA8-51F0-4F8C-91CD-691972B668B1}"/>
              </a:ext>
            </a:extLst>
          </p:cNvPr>
          <p:cNvPicPr preferRelativeResize="0"/>
          <p:nvPr/>
        </p:nvPicPr>
        <p:blipFill rotWithShape="1"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t="64952" r="2195" b="9906"/>
          <a:stretch/>
        </p:blipFill>
        <p:spPr>
          <a:xfrm>
            <a:off x="-7956" y="5153154"/>
            <a:ext cx="12199931" cy="1724296"/>
          </a:xfrm>
          <a:prstGeom prst="rect">
            <a:avLst/>
          </a:prstGeom>
          <a:noFill/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68F46AA-BC59-F003-3671-E5018F3A0FEE}"/>
              </a:ext>
            </a:extLst>
          </p:cNvPr>
          <p:cNvSpPr txBox="1">
            <a:spLocks/>
          </p:cNvSpPr>
          <p:nvPr/>
        </p:nvSpPr>
        <p:spPr>
          <a:xfrm>
            <a:off x="3571568" y="5144373"/>
            <a:ext cx="3281516" cy="352911"/>
          </a:xfrm>
          <a:prstGeom prst="rect">
            <a:avLst/>
          </a:prstGeom>
          <a:solidFill>
            <a:schemeClr val="accent6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BAJO</a:t>
            </a:r>
            <a:r>
              <a:rPr kumimoji="0" lang="es-CO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</a:t>
            </a:r>
            <a:r>
              <a:rPr kumimoji="0" lang="es-CO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IMPACTO</a:t>
            </a:r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9A73173A-9DCF-AEB0-39EC-061AA92E8480}"/>
              </a:ext>
            </a:extLst>
          </p:cNvPr>
          <p:cNvSpPr txBox="1">
            <a:spLocks/>
          </p:cNvSpPr>
          <p:nvPr/>
        </p:nvSpPr>
        <p:spPr>
          <a:xfrm>
            <a:off x="8330290" y="5144372"/>
            <a:ext cx="3281516" cy="352911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ALTO IMPACTO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863FC0A5-4405-6F36-F23D-99E46BA5963C}"/>
              </a:ext>
            </a:extLst>
          </p:cNvPr>
          <p:cNvSpPr txBox="1">
            <a:spLocks/>
          </p:cNvSpPr>
          <p:nvPr/>
        </p:nvSpPr>
        <p:spPr>
          <a:xfrm>
            <a:off x="7865806" y="5766376"/>
            <a:ext cx="4050800" cy="49785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RECONVERSIÓN PRODUCTIVA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5400BF3-A823-F42D-3FF6-4A7534CA8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6772" y="2008641"/>
            <a:ext cx="6226628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1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1" name="Google Shape;1271;p5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69512" y="1230283"/>
            <a:ext cx="3410505" cy="2207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2" name="Google Shape;1272;p5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547" y="1230283"/>
            <a:ext cx="3307046" cy="2207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3" name="Google Shape;1273;p5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17188" y="1172111"/>
            <a:ext cx="3455265" cy="2235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4" name="Google Shape;1274;p5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31981" y="3566650"/>
            <a:ext cx="3918591" cy="2938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5" name="Google Shape;1275;p5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635210" y="3566650"/>
            <a:ext cx="5203127" cy="293894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76" name="Google Shape;1276;p58"/>
          <p:cNvCxnSpPr/>
          <p:nvPr/>
        </p:nvCxnSpPr>
        <p:spPr>
          <a:xfrm>
            <a:off x="609600" y="1047795"/>
            <a:ext cx="10972800" cy="0"/>
          </a:xfrm>
          <a:prstGeom prst="straightConnector1">
            <a:avLst/>
          </a:prstGeom>
          <a:noFill/>
          <a:ln w="190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277" name="Google Shape;1277;p58"/>
          <p:cNvSpPr txBox="1"/>
          <p:nvPr/>
        </p:nvSpPr>
        <p:spPr>
          <a:xfrm>
            <a:off x="1289563" y="125516"/>
            <a:ext cx="961287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s-CO" sz="3200" b="1" i="0" u="none" strike="noStrike" cap="none">
                <a:solidFill>
                  <a:srgbClr val="275316"/>
                </a:solidFill>
                <a:latin typeface="Verdana"/>
                <a:ea typeface="Verdana"/>
                <a:cs typeface="Verdana"/>
                <a:sym typeface="Verdana"/>
              </a:rPr>
              <a:t>La reconversión productiva</a:t>
            </a:r>
            <a:endParaRPr sz="3200" b="1" i="0" u="none" strike="noStrike" cap="none">
              <a:solidFill>
                <a:srgbClr val="27531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12280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8"/>
          <p:cNvSpPr txBox="1"/>
          <p:nvPr/>
        </p:nvSpPr>
        <p:spPr>
          <a:xfrm>
            <a:off x="2474787" y="1213353"/>
            <a:ext cx="147812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 realizó la convocatoria en 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Bucaramanga</a:t>
            </a:r>
            <a:r>
              <a:rPr lang="es-CO"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los días </a:t>
            </a:r>
            <a:r>
              <a:rPr lang="es-MX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29</a:t>
            </a:r>
            <a:r>
              <a:rPr lang="es-MX" sz="12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y 30 de junio, 1 y 2 de julio del 2026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12" name="Google Shape;312;p8"/>
          <p:cNvSpPr txBox="1"/>
          <p:nvPr/>
        </p:nvSpPr>
        <p:spPr>
          <a:xfrm>
            <a:off x="5951056" y="3015267"/>
            <a:ext cx="2098682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La divulgación se hizo con apoyo de la  Alcaldía / Asamblea Departamental/ Gobernación, Enlace Comunitario y la Secretaria de Desarrollo Social</a:t>
            </a:r>
            <a:endParaRPr/>
          </a:p>
        </p:txBody>
      </p:sp>
      <p:sp>
        <p:nvSpPr>
          <p:cNvPr id="314" name="Google Shape;314;p8"/>
          <p:cNvSpPr txBox="1"/>
          <p:nvPr/>
        </p:nvSpPr>
        <p:spPr>
          <a:xfrm>
            <a:off x="7627329" y="1087965"/>
            <a:ext cx="1552191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sym typeface="Verdana"/>
              </a:rPr>
              <a:t>A través del Periódico </a:t>
            </a: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sym typeface="Verdana"/>
              </a:rPr>
              <a:t>Vanguardia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sym typeface="Verdana"/>
              </a:rPr>
              <a:t>, se hizo masiva la publicación de la jornada de concertación con la ciudad de Bucaramanga</a:t>
            </a:r>
            <a:endParaRPr/>
          </a:p>
        </p:txBody>
      </p:sp>
      <p:sp>
        <p:nvSpPr>
          <p:cNvPr id="315" name="Google Shape;315;p8"/>
          <p:cNvSpPr txBox="1"/>
          <p:nvPr/>
        </p:nvSpPr>
        <p:spPr>
          <a:xfrm>
            <a:off x="10362425" y="3224886"/>
            <a:ext cx="1633109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 publicó información en el minisit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io</a:t>
            </a:r>
            <a:r>
              <a:rPr lang="es-CO" sz="1200" b="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del MADS.</a:t>
            </a:r>
            <a:endParaRPr/>
          </a:p>
        </p:txBody>
      </p:sp>
      <p:sp>
        <p:nvSpPr>
          <p:cNvPr id="316" name="Google Shape;316;p8"/>
          <p:cNvSpPr txBox="1"/>
          <p:nvPr/>
        </p:nvSpPr>
        <p:spPr>
          <a:xfrm>
            <a:off x="6113646" y="5131060"/>
            <a:ext cx="2008425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 realizó verificación de cargue de información en la pagina de la Alcaldía Bucaramanga</a:t>
            </a:r>
          </a:p>
        </p:txBody>
      </p:sp>
      <p:sp>
        <p:nvSpPr>
          <p:cNvPr id="318" name="Google Shape;318;p8"/>
          <p:cNvSpPr txBox="1"/>
          <p:nvPr/>
        </p:nvSpPr>
        <p:spPr>
          <a:xfrm>
            <a:off x="10742502" y="965622"/>
            <a:ext cx="1309264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 b="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 enviaron oficios de invitación a la administración municipal, de Bucaramanga demás entidades y actores relacionados.</a:t>
            </a:r>
            <a:endParaRPr/>
          </a:p>
        </p:txBody>
      </p:sp>
      <p:sp>
        <p:nvSpPr>
          <p:cNvPr id="319" name="Google Shape;319;p8"/>
          <p:cNvSpPr txBox="1"/>
          <p:nvPr/>
        </p:nvSpPr>
        <p:spPr>
          <a:xfrm>
            <a:off x="0" y="335865"/>
            <a:ext cx="121920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Convocatoria Ciudad de Bucaramanga</a:t>
            </a:r>
            <a:endParaRPr/>
          </a:p>
        </p:txBody>
      </p:sp>
      <p:cxnSp>
        <p:nvCxnSpPr>
          <p:cNvPr id="320" name="Google Shape;320;p8"/>
          <p:cNvCxnSpPr/>
          <p:nvPr/>
        </p:nvCxnSpPr>
        <p:spPr>
          <a:xfrm>
            <a:off x="69169" y="4635480"/>
            <a:ext cx="11763775" cy="0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21" name="Google Shape;321;p8"/>
          <p:cNvCxnSpPr/>
          <p:nvPr/>
        </p:nvCxnSpPr>
        <p:spPr>
          <a:xfrm>
            <a:off x="142676" y="2980623"/>
            <a:ext cx="11763775" cy="0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22" name="Google Shape;322;p8"/>
          <p:cNvCxnSpPr/>
          <p:nvPr/>
        </p:nvCxnSpPr>
        <p:spPr>
          <a:xfrm rot="10800000">
            <a:off x="4100363" y="1241659"/>
            <a:ext cx="0" cy="1527545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23" name="Google Shape;323;p8"/>
          <p:cNvCxnSpPr/>
          <p:nvPr/>
        </p:nvCxnSpPr>
        <p:spPr>
          <a:xfrm rot="10800000">
            <a:off x="9306884" y="1241659"/>
            <a:ext cx="0" cy="1527545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24" name="Google Shape;324;p8"/>
          <p:cNvCxnSpPr/>
          <p:nvPr/>
        </p:nvCxnSpPr>
        <p:spPr>
          <a:xfrm rot="10800000">
            <a:off x="8059052" y="3037545"/>
            <a:ext cx="0" cy="1527545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25" name="Google Shape;325;p8"/>
          <p:cNvCxnSpPr/>
          <p:nvPr/>
        </p:nvCxnSpPr>
        <p:spPr>
          <a:xfrm rot="10800000">
            <a:off x="8100105" y="4950476"/>
            <a:ext cx="0" cy="1527545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26" name="Google Shape;326;p8"/>
          <p:cNvCxnSpPr>
            <a:cxnSpLocks/>
          </p:cNvCxnSpPr>
          <p:nvPr/>
        </p:nvCxnSpPr>
        <p:spPr>
          <a:xfrm flipV="1">
            <a:off x="4079486" y="4673179"/>
            <a:ext cx="0" cy="2022676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A5D29629-5DD2-6810-F971-1982A9260E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15" y="777585"/>
            <a:ext cx="1652417" cy="2203038"/>
          </a:xfrm>
          <a:prstGeom prst="rect">
            <a:avLst/>
          </a:prstGeom>
          <a:noFill/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E6799A4-B216-0F80-8A73-FC820D7F7A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187" y="4657940"/>
            <a:ext cx="1738460" cy="2173667"/>
          </a:xfrm>
          <a:prstGeom prst="rect">
            <a:avLst/>
          </a:prstGeom>
          <a:noFill/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A461A0A-7E38-8BF3-FE66-4506D30347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87" y="3105309"/>
            <a:ext cx="1303162" cy="1465643"/>
          </a:xfrm>
          <a:prstGeom prst="rect">
            <a:avLst/>
          </a:prstGeom>
          <a:noFill/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385E4E6-441E-EDF6-0240-ED251BFFFC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45" y="3085474"/>
            <a:ext cx="1616483" cy="1527547"/>
          </a:xfrm>
          <a:prstGeom prst="rect">
            <a:avLst/>
          </a:prstGeom>
          <a:noFill/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65E7A96-0ECD-6C63-F937-0D397E8E45E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0603" r="20314"/>
          <a:stretch>
            <a:fillRect/>
          </a:stretch>
        </p:blipFill>
        <p:spPr>
          <a:xfrm>
            <a:off x="8257543" y="2989290"/>
            <a:ext cx="2098682" cy="1541992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3F98C76-754C-17AC-0E43-88740C55A6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412" y="4773853"/>
            <a:ext cx="1410594" cy="1880792"/>
          </a:xfrm>
          <a:prstGeom prst="rect">
            <a:avLst/>
          </a:prstGeom>
        </p:spPr>
      </p:pic>
      <p:sp>
        <p:nvSpPr>
          <p:cNvPr id="10" name="Google Shape;312;p8">
            <a:extLst>
              <a:ext uri="{FF2B5EF4-FFF2-40B4-BE49-F238E27FC236}">
                <a16:creationId xmlns:a16="http://schemas.microsoft.com/office/drawing/2014/main" id="{A300F72D-F3E0-174A-E321-38EEC17305B2}"/>
              </a:ext>
            </a:extLst>
          </p:cNvPr>
          <p:cNvSpPr txBox="1"/>
          <p:nvPr/>
        </p:nvSpPr>
        <p:spPr>
          <a:xfrm>
            <a:off x="1803624" y="4925039"/>
            <a:ext cx="2149283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0" u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Se difundió la información en la Reunión del 2do Comité SIGAM donde estuvieron presentes las entidades Instituto Municipal de Cultura y Turismo, AMB, EMAB, </a:t>
            </a:r>
            <a:endParaRPr lang="es-MX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D82BED82-ADFA-F25E-12D1-216010513C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16124" y="1074735"/>
            <a:ext cx="2090251" cy="161107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7AD3841-B6CC-EBEA-2D9F-F44FBA8F54F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86942" y="1036112"/>
            <a:ext cx="1275502" cy="164317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7402C86F-0FCE-410D-814E-85799E655DC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r="34668" b="14166"/>
          <a:stretch>
            <a:fillRect/>
          </a:stretch>
        </p:blipFill>
        <p:spPr>
          <a:xfrm>
            <a:off x="6001754" y="737510"/>
            <a:ext cx="1593413" cy="222860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A528B2D1-354D-F511-7018-5E4E42A3E40B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7755" t="18283" r="-1"/>
          <a:stretch>
            <a:fillRect/>
          </a:stretch>
        </p:blipFill>
        <p:spPr>
          <a:xfrm>
            <a:off x="3309924" y="3110484"/>
            <a:ext cx="1215320" cy="1435453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6B566266-149D-CC38-36E4-4E87A35A75B4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t="18765"/>
          <a:stretch>
            <a:fillRect/>
          </a:stretch>
        </p:blipFill>
        <p:spPr>
          <a:xfrm>
            <a:off x="4552140" y="3105528"/>
            <a:ext cx="1284773" cy="139158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942EC66-3B1C-29F0-2B19-54EB7828AEA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57494" y="4675867"/>
            <a:ext cx="1613355" cy="1940379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6825FB6-7D2A-55AB-31F2-3D3DD883A03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107839" y="4804456"/>
            <a:ext cx="1490435" cy="1929945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2C3D4-E5F6-7890-ABCD-EF1234567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167;p2">
            <a:extLst>
              <a:ext uri="{FF2B5EF4-FFF2-40B4-BE49-F238E27FC236}">
                <a16:creationId xmlns:a16="http://schemas.microsoft.com/office/drawing/2014/main" id="{DC06D122-0EA1-625A-7970-49823CCBCF4C}"/>
              </a:ext>
            </a:extLst>
          </p:cNvPr>
          <p:cNvPicPr preferRelativeResize="0"/>
          <p:nvPr/>
        </p:nvPicPr>
        <p:blipFill rotWithShape="1"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</a:extLst>
          </a:blip>
          <a:srcRect t="64952" r="2195" b="9906"/>
          <a:stretch/>
        </p:blipFill>
        <p:spPr>
          <a:xfrm>
            <a:off x="0" y="5065673"/>
            <a:ext cx="12192000" cy="1723175"/>
          </a:xfrm>
          <a:prstGeom prst="rect">
            <a:avLst/>
          </a:prstGeom>
          <a:noFill/>
        </p:spPr>
      </p:pic>
      <p:sp>
        <p:nvSpPr>
          <p:cNvPr id="7" name="CuadroTexto 6"/>
          <p:cNvSpPr txBox="1"/>
          <p:nvPr/>
        </p:nvSpPr>
        <p:spPr>
          <a:xfrm>
            <a:off x="1289563" y="100000"/>
            <a:ext cx="961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s-CO" sz="3200" b="1" kern="0">
                <a:solidFill>
                  <a:srgbClr val="4EA72E">
                    <a:lumMod val="50000"/>
                  </a:srgbClr>
                </a:solidFill>
                <a:latin typeface="Verdana"/>
                <a:ea typeface="Verdana"/>
                <a:cs typeface="Arial"/>
              </a:rPr>
              <a:t>Mitos del Bajo Impacto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981E8D7-DA47-EF94-0856-E9C0405447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972" y="0"/>
            <a:ext cx="10316028" cy="6821715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2BC64-3A4C-6314-5686-E82ECDA1A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0CD92441-ECCA-73F7-8B76-72ECB376F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92" y="1281771"/>
            <a:ext cx="5833682" cy="407189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16DDC1A-99D7-CE76-40C5-EF57C9CF8FED}"/>
              </a:ext>
            </a:extLst>
          </p:cNvPr>
          <p:cNvSpPr txBox="1"/>
          <p:nvPr/>
        </p:nvSpPr>
        <p:spPr>
          <a:xfrm>
            <a:off x="1220738" y="214430"/>
            <a:ext cx="961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>
                <a:solidFill>
                  <a:schemeClr val="accent6">
                    <a:lumMod val="50000"/>
                  </a:schemeClr>
                </a:solidFill>
                <a:latin typeface="Verdana"/>
                <a:ea typeface="Verdana"/>
                <a:cs typeface="+mj-cs"/>
              </a:rPr>
              <a:t>La reconversión hacia el </a:t>
            </a:r>
            <a:r>
              <a:rPr lang="es-CO" sz="3200" b="1" kern="1200">
                <a:solidFill>
                  <a:schemeClr val="accent6">
                    <a:lumMod val="50000"/>
                  </a:schemeClr>
                </a:solidFill>
                <a:latin typeface="Verdana"/>
                <a:ea typeface="Verdana"/>
                <a:cs typeface="+mj-cs"/>
              </a:rPr>
              <a:t>bajo impacto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0679206-49E7-C90D-DAD6-3AAD2C77E8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37"/>
          <a:stretch>
            <a:fillRect/>
          </a:stretch>
        </p:blipFill>
        <p:spPr>
          <a:xfrm>
            <a:off x="6096000" y="1281771"/>
            <a:ext cx="5833682" cy="4071891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AFBE3B00-8860-3E36-CC9B-654F8869CA5C}"/>
              </a:ext>
            </a:extLst>
          </p:cNvPr>
          <p:cNvSpPr txBox="1"/>
          <p:nvPr/>
        </p:nvSpPr>
        <p:spPr>
          <a:xfrm>
            <a:off x="1289563" y="5667669"/>
            <a:ext cx="9612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>
                <a:solidFill>
                  <a:schemeClr val="accent1"/>
                </a:solidFill>
                <a:latin typeface="Verdana"/>
                <a:ea typeface="Verdana"/>
                <a:cs typeface="+mj-cs"/>
              </a:rPr>
              <a:t>Por un páramo que mantenga </a:t>
            </a:r>
            <a:r>
              <a:rPr lang="es-CO" sz="2400" b="1">
                <a:solidFill>
                  <a:schemeClr val="accent1"/>
                </a:solidFill>
                <a:latin typeface="Verdana"/>
                <a:ea typeface="Verdana"/>
              </a:rPr>
              <a:t> las condiciones </a:t>
            </a:r>
            <a:r>
              <a:rPr lang="es-CO" sz="2400" b="1">
                <a:solidFill>
                  <a:schemeClr val="accent1"/>
                </a:solidFill>
                <a:latin typeface="Verdana"/>
                <a:ea typeface="Verdana"/>
                <a:cs typeface="+mj-cs"/>
              </a:rPr>
              <a:t>ecológicas y sociales para una vida digna.</a:t>
            </a:r>
            <a:endParaRPr lang="es-CO" sz="2400" b="1" kern="1200">
              <a:solidFill>
                <a:schemeClr val="accent1"/>
              </a:solidFill>
              <a:latin typeface="Verdana"/>
              <a:ea typeface="Verdan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2579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1" name="Google Shape;1431;p66" descr="Un cactus en una montaña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1730622"/>
            <a:ext cx="12191999" cy="5127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2" name="Google Shape;1432;p6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67890" y="1730623"/>
            <a:ext cx="6836502" cy="5127377"/>
          </a:xfrm>
          <a:prstGeom prst="rect">
            <a:avLst/>
          </a:prstGeom>
          <a:solidFill>
            <a:srgbClr val="ECECEC"/>
          </a:solidFill>
          <a:ln w="101600" cap="sq" cmpd="sng">
            <a:solidFill>
              <a:srgbClr val="FDFDFD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</p:spPr>
      </p:pic>
      <p:sp>
        <p:nvSpPr>
          <p:cNvPr id="1433" name="Google Shape;1433;p66"/>
          <p:cNvSpPr txBox="1"/>
          <p:nvPr/>
        </p:nvSpPr>
        <p:spPr>
          <a:xfrm>
            <a:off x="1610095" y="544993"/>
            <a:ext cx="8971809" cy="4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600"/>
              <a:buFont typeface="Montserrat Medium"/>
              <a:buNone/>
            </a:pPr>
            <a:r>
              <a:rPr lang="es-CO" sz="36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Propuesta</a:t>
            </a:r>
            <a:br>
              <a:rPr lang="es-CO" sz="36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36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Ineludible 2 - Agropecuario</a:t>
            </a:r>
            <a:endParaRPr sz="3600" b="1" i="0" u="none" strike="noStrike" cap="none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35" name="Google Shape;1435;p66"/>
          <p:cNvSpPr txBox="1"/>
          <p:nvPr/>
        </p:nvSpPr>
        <p:spPr>
          <a:xfrm>
            <a:off x="3760553" y="5928304"/>
            <a:ext cx="3996647" cy="461665"/>
          </a:xfrm>
          <a:prstGeom prst="rect">
            <a:avLst/>
          </a:prstGeom>
          <a:solidFill>
            <a:srgbClr val="FBB03B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s-CO" sz="24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  Concertación     </a:t>
            </a:r>
            <a:endParaRPr sz="2400" b="1" i="0" u="none" strike="noStrike" cap="none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436" name="Google Shape;1436;p66" descr="Logotipo&#10;&#10;El contenido generado por IA puede ser incorrecto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231514"/>
            <a:ext cx="1940560" cy="1091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7" name="Google Shape;1437;p66" descr="Imagen que contiene Icono&#10;&#10;El contenido generado por IA puede ser incorrecto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96000" y="5229420"/>
            <a:ext cx="1521410" cy="13977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50061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6" name="Google Shape;713;p33">
            <a:extLst>
              <a:ext uri="{FF2B5EF4-FFF2-40B4-BE49-F238E27FC236}">
                <a16:creationId xmlns:a16="http://schemas.microsoft.com/office/drawing/2014/main" id="{F127174D-EFE8-3D62-49CB-3DC25A6BF337}"/>
              </a:ext>
            </a:extLst>
          </p:cNvPr>
          <p:cNvCxnSpPr>
            <a:cxnSpLocks/>
          </p:cNvCxnSpPr>
          <p:nvPr/>
        </p:nvCxnSpPr>
        <p:spPr>
          <a:xfrm rot="10800000" flipV="1">
            <a:off x="6926475" y="5044926"/>
            <a:ext cx="1707500" cy="204153"/>
          </a:xfrm>
          <a:prstGeom prst="bentConnector3">
            <a:avLst>
              <a:gd name="adj1" fmla="val 84149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726" name="Google Shape;713;p33">
            <a:extLst>
              <a:ext uri="{FF2B5EF4-FFF2-40B4-BE49-F238E27FC236}">
                <a16:creationId xmlns:a16="http://schemas.microsoft.com/office/drawing/2014/main" id="{880C368B-C7B4-4D21-CAED-4BCED95AF39A}"/>
              </a:ext>
            </a:extLst>
          </p:cNvPr>
          <p:cNvCxnSpPr>
            <a:cxnSpLocks/>
          </p:cNvCxnSpPr>
          <p:nvPr/>
        </p:nvCxnSpPr>
        <p:spPr>
          <a:xfrm rot="10800000" flipV="1">
            <a:off x="7939383" y="2985292"/>
            <a:ext cx="1857877" cy="605481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723" name="Google Shape;714;p33">
            <a:extLst>
              <a:ext uri="{FF2B5EF4-FFF2-40B4-BE49-F238E27FC236}">
                <a16:creationId xmlns:a16="http://schemas.microsoft.com/office/drawing/2014/main" id="{ECD64868-8475-1B2F-2304-D5AB4200DE45}"/>
              </a:ext>
            </a:extLst>
          </p:cNvPr>
          <p:cNvCxnSpPr>
            <a:cxnSpLocks/>
          </p:cNvCxnSpPr>
          <p:nvPr/>
        </p:nvCxnSpPr>
        <p:spPr>
          <a:xfrm>
            <a:off x="3604386" y="5146735"/>
            <a:ext cx="1480815" cy="186093"/>
          </a:xfrm>
          <a:prstGeom prst="bentConnector3">
            <a:avLst>
              <a:gd name="adj1" fmla="val 87945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721" name="Google Shape;711;p33">
            <a:extLst>
              <a:ext uri="{FF2B5EF4-FFF2-40B4-BE49-F238E27FC236}">
                <a16:creationId xmlns:a16="http://schemas.microsoft.com/office/drawing/2014/main" id="{90477B7E-C74D-FAF2-D266-A1BF84ABFD4C}"/>
              </a:ext>
            </a:extLst>
          </p:cNvPr>
          <p:cNvCxnSpPr>
            <a:cxnSpLocks/>
          </p:cNvCxnSpPr>
          <p:nvPr/>
        </p:nvCxnSpPr>
        <p:spPr>
          <a:xfrm rot="10800000">
            <a:off x="2536383" y="2848009"/>
            <a:ext cx="1689125" cy="483728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8" name="Google Shape;713;p33">
            <a:extLst>
              <a:ext uri="{FF2B5EF4-FFF2-40B4-BE49-F238E27FC236}">
                <a16:creationId xmlns:a16="http://schemas.microsoft.com/office/drawing/2014/main" id="{FC114112-9BE2-92AB-D918-737E9383A3E1}"/>
              </a:ext>
            </a:extLst>
          </p:cNvPr>
          <p:cNvCxnSpPr/>
          <p:nvPr/>
        </p:nvCxnSpPr>
        <p:spPr>
          <a:xfrm flipH="1">
            <a:off x="7025785" y="1226748"/>
            <a:ext cx="1501600" cy="540400"/>
          </a:xfrm>
          <a:prstGeom prst="bentConnector2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19" name="Google Shape;714;p33">
            <a:extLst>
              <a:ext uri="{FF2B5EF4-FFF2-40B4-BE49-F238E27FC236}">
                <a16:creationId xmlns:a16="http://schemas.microsoft.com/office/drawing/2014/main" id="{4479E097-EB97-3854-C821-9595E722B719}"/>
              </a:ext>
            </a:extLst>
          </p:cNvPr>
          <p:cNvCxnSpPr/>
          <p:nvPr/>
        </p:nvCxnSpPr>
        <p:spPr>
          <a:xfrm>
            <a:off x="3636127" y="1391441"/>
            <a:ext cx="1442800" cy="523200"/>
          </a:xfrm>
          <a:prstGeom prst="bentConnector2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757" name="Google Shape;757;p34"/>
          <p:cNvGrpSpPr/>
          <p:nvPr/>
        </p:nvGrpSpPr>
        <p:grpSpPr>
          <a:xfrm>
            <a:off x="4199715" y="1575133"/>
            <a:ext cx="3802128" cy="4051615"/>
            <a:chOff x="3149786" y="1181349"/>
            <a:chExt cx="2851596" cy="3038711"/>
          </a:xfrm>
        </p:grpSpPr>
        <p:grpSp>
          <p:nvGrpSpPr>
            <p:cNvPr id="758" name="Google Shape;758;p34"/>
            <p:cNvGrpSpPr/>
            <p:nvPr/>
          </p:nvGrpSpPr>
          <p:grpSpPr>
            <a:xfrm>
              <a:off x="3149786" y="1281723"/>
              <a:ext cx="2851596" cy="2848675"/>
              <a:chOff x="3149786" y="1281723"/>
              <a:chExt cx="2851596" cy="2848675"/>
            </a:xfrm>
          </p:grpSpPr>
          <p:grpSp>
            <p:nvGrpSpPr>
              <p:cNvPr id="759" name="Google Shape;759;p34"/>
              <p:cNvGrpSpPr/>
              <p:nvPr/>
            </p:nvGrpSpPr>
            <p:grpSpPr>
              <a:xfrm>
                <a:off x="3149786" y="1281723"/>
                <a:ext cx="2851596" cy="2848675"/>
                <a:chOff x="3012213" y="1282075"/>
                <a:chExt cx="2955328" cy="2952300"/>
              </a:xfrm>
            </p:grpSpPr>
            <p:sp>
              <p:nvSpPr>
                <p:cNvPr id="760" name="Google Shape;760;p34"/>
                <p:cNvSpPr/>
                <p:nvPr/>
              </p:nvSpPr>
              <p:spPr>
                <a:xfrm>
                  <a:off x="3012212" y="1453244"/>
                  <a:ext cx="855797" cy="13577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89" h="23781" extrusionOk="0">
                      <a:moveTo>
                        <a:pt x="13701" y="0"/>
                      </a:moveTo>
                      <a:lnTo>
                        <a:pt x="12910" y="486"/>
                      </a:lnTo>
                      <a:lnTo>
                        <a:pt x="13447" y="190"/>
                      </a:lnTo>
                      <a:cubicBezTo>
                        <a:pt x="13532" y="148"/>
                        <a:pt x="13627" y="96"/>
                        <a:pt x="13722" y="42"/>
                      </a:cubicBezTo>
                      <a:lnTo>
                        <a:pt x="13701" y="0"/>
                      </a:lnTo>
                      <a:close/>
                      <a:moveTo>
                        <a:pt x="12139" y="971"/>
                      </a:moveTo>
                      <a:cubicBezTo>
                        <a:pt x="4846" y="5563"/>
                        <a:pt x="349" y="13363"/>
                        <a:pt x="43" y="21933"/>
                      </a:cubicBezTo>
                      <a:lnTo>
                        <a:pt x="4117" y="21933"/>
                      </a:lnTo>
                      <a:lnTo>
                        <a:pt x="4138" y="22852"/>
                      </a:lnTo>
                      <a:lnTo>
                        <a:pt x="4149" y="22324"/>
                      </a:lnTo>
                      <a:cubicBezTo>
                        <a:pt x="4328" y="14936"/>
                        <a:pt x="8212" y="8212"/>
                        <a:pt x="14524" y="4328"/>
                      </a:cubicBezTo>
                      <a:lnTo>
                        <a:pt x="14988" y="4043"/>
                      </a:lnTo>
                      <a:lnTo>
                        <a:pt x="14176" y="4486"/>
                      </a:lnTo>
                      <a:lnTo>
                        <a:pt x="12139" y="971"/>
                      </a:lnTo>
                      <a:close/>
                      <a:moveTo>
                        <a:pt x="22" y="22852"/>
                      </a:moveTo>
                      <a:lnTo>
                        <a:pt x="1" y="23781"/>
                      </a:lnTo>
                      <a:lnTo>
                        <a:pt x="43" y="23781"/>
                      </a:lnTo>
                      <a:cubicBezTo>
                        <a:pt x="43" y="23675"/>
                        <a:pt x="33" y="23569"/>
                        <a:pt x="33" y="23464"/>
                      </a:cubicBezTo>
                      <a:lnTo>
                        <a:pt x="22" y="22852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accent6">
                      <a:alpha val="19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600"/>
                </a:p>
              </p:txBody>
            </p:sp>
            <p:sp>
              <p:nvSpPr>
                <p:cNvPr id="761" name="Google Shape;761;p34"/>
                <p:cNvSpPr/>
                <p:nvPr/>
              </p:nvSpPr>
              <p:spPr>
                <a:xfrm>
                  <a:off x="5111744" y="2705496"/>
                  <a:ext cx="855797" cy="1357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89" h="23770" extrusionOk="0">
                      <a:moveTo>
                        <a:pt x="14946" y="0"/>
                      </a:moveTo>
                      <a:cubicBezTo>
                        <a:pt x="14946" y="106"/>
                        <a:pt x="14946" y="211"/>
                        <a:pt x="14957" y="317"/>
                      </a:cubicBezTo>
                      <a:lnTo>
                        <a:pt x="14967" y="919"/>
                      </a:lnTo>
                      <a:lnTo>
                        <a:pt x="14988" y="0"/>
                      </a:lnTo>
                      <a:close/>
                      <a:moveTo>
                        <a:pt x="10851" y="919"/>
                      </a:moveTo>
                      <a:lnTo>
                        <a:pt x="10841" y="1457"/>
                      </a:lnTo>
                      <a:cubicBezTo>
                        <a:pt x="10661" y="8835"/>
                        <a:pt x="6777" y="15569"/>
                        <a:pt x="455" y="19453"/>
                      </a:cubicBezTo>
                      <a:lnTo>
                        <a:pt x="1" y="19737"/>
                      </a:lnTo>
                      <a:lnTo>
                        <a:pt x="814" y="19294"/>
                      </a:lnTo>
                      <a:lnTo>
                        <a:pt x="2850" y="22809"/>
                      </a:lnTo>
                      <a:cubicBezTo>
                        <a:pt x="10144" y="18218"/>
                        <a:pt x="14640" y="10418"/>
                        <a:pt x="14946" y="1848"/>
                      </a:cubicBezTo>
                      <a:lnTo>
                        <a:pt x="10872" y="1848"/>
                      </a:lnTo>
                      <a:lnTo>
                        <a:pt x="10851" y="919"/>
                      </a:lnTo>
                      <a:close/>
                      <a:moveTo>
                        <a:pt x="2080" y="23284"/>
                      </a:moveTo>
                      <a:lnTo>
                        <a:pt x="1541" y="23579"/>
                      </a:lnTo>
                      <a:cubicBezTo>
                        <a:pt x="1447" y="23633"/>
                        <a:pt x="1352" y="23685"/>
                        <a:pt x="1267" y="23738"/>
                      </a:cubicBezTo>
                      <a:lnTo>
                        <a:pt x="1288" y="23769"/>
                      </a:lnTo>
                      <a:lnTo>
                        <a:pt x="2080" y="2328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accent6">
                      <a:alpha val="19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600"/>
                </a:p>
              </p:txBody>
            </p:sp>
            <p:sp>
              <p:nvSpPr>
                <p:cNvPr id="762" name="Google Shape;762;p34"/>
                <p:cNvSpPr/>
                <p:nvPr/>
              </p:nvSpPr>
              <p:spPr>
                <a:xfrm>
                  <a:off x="3012212" y="2705496"/>
                  <a:ext cx="854027" cy="1356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58" h="23760" extrusionOk="0">
                      <a:moveTo>
                        <a:pt x="1" y="0"/>
                      </a:moveTo>
                      <a:lnTo>
                        <a:pt x="22" y="919"/>
                      </a:lnTo>
                      <a:lnTo>
                        <a:pt x="33" y="1531"/>
                      </a:lnTo>
                      <a:cubicBezTo>
                        <a:pt x="33" y="1636"/>
                        <a:pt x="43" y="1742"/>
                        <a:pt x="43" y="1848"/>
                      </a:cubicBezTo>
                      <a:cubicBezTo>
                        <a:pt x="349" y="10407"/>
                        <a:pt x="4835" y="18196"/>
                        <a:pt x="12107" y="22798"/>
                      </a:cubicBezTo>
                      <a:lnTo>
                        <a:pt x="14155" y="19273"/>
                      </a:lnTo>
                      <a:lnTo>
                        <a:pt x="14957" y="19716"/>
                      </a:lnTo>
                      <a:lnTo>
                        <a:pt x="14503" y="19442"/>
                      </a:lnTo>
                      <a:cubicBezTo>
                        <a:pt x="8202" y="15548"/>
                        <a:pt x="4328" y="8824"/>
                        <a:pt x="4149" y="1457"/>
                      </a:cubicBezTo>
                      <a:lnTo>
                        <a:pt x="4138" y="919"/>
                      </a:lnTo>
                      <a:lnTo>
                        <a:pt x="4117" y="0"/>
                      </a:lnTo>
                      <a:close/>
                      <a:moveTo>
                        <a:pt x="12889" y="23274"/>
                      </a:moveTo>
                      <a:lnTo>
                        <a:pt x="13680" y="23759"/>
                      </a:lnTo>
                      <a:lnTo>
                        <a:pt x="13701" y="23717"/>
                      </a:lnTo>
                      <a:cubicBezTo>
                        <a:pt x="13606" y="23675"/>
                        <a:pt x="13511" y="23622"/>
                        <a:pt x="13416" y="23569"/>
                      </a:cubicBezTo>
                      <a:lnTo>
                        <a:pt x="12889" y="23274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accent6">
                      <a:alpha val="19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600"/>
                </a:p>
              </p:txBody>
            </p:sp>
            <p:sp>
              <p:nvSpPr>
                <p:cNvPr id="763" name="Google Shape;763;p34"/>
                <p:cNvSpPr/>
                <p:nvPr/>
              </p:nvSpPr>
              <p:spPr>
                <a:xfrm>
                  <a:off x="5112943" y="1454443"/>
                  <a:ext cx="854598" cy="13565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8" h="23760" extrusionOk="0">
                      <a:moveTo>
                        <a:pt x="1288" y="0"/>
                      </a:moveTo>
                      <a:lnTo>
                        <a:pt x="1267" y="32"/>
                      </a:lnTo>
                      <a:lnTo>
                        <a:pt x="1553" y="190"/>
                      </a:lnTo>
                      <a:lnTo>
                        <a:pt x="2080" y="486"/>
                      </a:lnTo>
                      <a:lnTo>
                        <a:pt x="1288" y="0"/>
                      </a:lnTo>
                      <a:close/>
                      <a:moveTo>
                        <a:pt x="2861" y="961"/>
                      </a:moveTo>
                      <a:lnTo>
                        <a:pt x="814" y="4476"/>
                      </a:lnTo>
                      <a:lnTo>
                        <a:pt x="1" y="4032"/>
                      </a:lnTo>
                      <a:lnTo>
                        <a:pt x="455" y="4318"/>
                      </a:lnTo>
                      <a:cubicBezTo>
                        <a:pt x="6767" y="8202"/>
                        <a:pt x="10640" y="14925"/>
                        <a:pt x="10820" y="22303"/>
                      </a:cubicBezTo>
                      <a:lnTo>
                        <a:pt x="10830" y="22831"/>
                      </a:lnTo>
                      <a:lnTo>
                        <a:pt x="10851" y="23760"/>
                      </a:lnTo>
                      <a:lnTo>
                        <a:pt x="14967" y="23760"/>
                      </a:lnTo>
                      <a:lnTo>
                        <a:pt x="14946" y="22831"/>
                      </a:lnTo>
                      <a:lnTo>
                        <a:pt x="14936" y="22229"/>
                      </a:lnTo>
                      <a:cubicBezTo>
                        <a:pt x="14925" y="22123"/>
                        <a:pt x="14925" y="22018"/>
                        <a:pt x="14925" y="21912"/>
                      </a:cubicBezTo>
                      <a:cubicBezTo>
                        <a:pt x="14619" y="13353"/>
                        <a:pt x="10133" y="5552"/>
                        <a:pt x="2861" y="96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accent6">
                      <a:alpha val="19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600"/>
                </a:p>
              </p:txBody>
            </p:sp>
            <p:sp>
              <p:nvSpPr>
                <p:cNvPr id="764" name="Google Shape;764;p34"/>
                <p:cNvSpPr/>
                <p:nvPr/>
              </p:nvSpPr>
              <p:spPr>
                <a:xfrm>
                  <a:off x="3703454" y="1282075"/>
                  <a:ext cx="1574109" cy="427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0" h="7495" extrusionOk="0">
                      <a:moveTo>
                        <a:pt x="13774" y="1"/>
                      </a:moveTo>
                      <a:cubicBezTo>
                        <a:pt x="9542" y="1"/>
                        <a:pt x="5341" y="1046"/>
                        <a:pt x="1615" y="3040"/>
                      </a:cubicBezTo>
                      <a:cubicBezTo>
                        <a:pt x="1520" y="3094"/>
                        <a:pt x="1425" y="3146"/>
                        <a:pt x="1340" y="3188"/>
                      </a:cubicBezTo>
                      <a:lnTo>
                        <a:pt x="803" y="3484"/>
                      </a:lnTo>
                      <a:lnTo>
                        <a:pt x="0" y="3927"/>
                      </a:lnTo>
                      <a:lnTo>
                        <a:pt x="32" y="3969"/>
                      </a:lnTo>
                      <a:lnTo>
                        <a:pt x="2069" y="7484"/>
                      </a:lnTo>
                      <a:lnTo>
                        <a:pt x="2881" y="7041"/>
                      </a:lnTo>
                      <a:lnTo>
                        <a:pt x="3346" y="6788"/>
                      </a:lnTo>
                      <a:cubicBezTo>
                        <a:pt x="6523" y="5036"/>
                        <a:pt x="10133" y="4117"/>
                        <a:pt x="13774" y="4117"/>
                      </a:cubicBezTo>
                      <a:cubicBezTo>
                        <a:pt x="17426" y="4117"/>
                        <a:pt x="21036" y="5046"/>
                        <a:pt x="24223" y="6798"/>
                      </a:cubicBezTo>
                      <a:lnTo>
                        <a:pt x="24688" y="7051"/>
                      </a:lnTo>
                      <a:lnTo>
                        <a:pt x="25501" y="7495"/>
                      </a:lnTo>
                      <a:lnTo>
                        <a:pt x="27548" y="3980"/>
                      </a:lnTo>
                      <a:lnTo>
                        <a:pt x="27569" y="3948"/>
                      </a:lnTo>
                      <a:lnTo>
                        <a:pt x="26767" y="3505"/>
                      </a:lnTo>
                      <a:lnTo>
                        <a:pt x="26240" y="3209"/>
                      </a:lnTo>
                      <a:lnTo>
                        <a:pt x="25954" y="3051"/>
                      </a:lnTo>
                      <a:cubicBezTo>
                        <a:pt x="22229" y="1056"/>
                        <a:pt x="18017" y="1"/>
                        <a:pt x="1377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accent6">
                      <a:alpha val="19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600"/>
                </a:p>
              </p:txBody>
            </p:sp>
            <p:sp>
              <p:nvSpPr>
                <p:cNvPr id="765" name="Google Shape;765;p34"/>
                <p:cNvSpPr/>
                <p:nvPr/>
              </p:nvSpPr>
              <p:spPr>
                <a:xfrm>
                  <a:off x="3702255" y="3805877"/>
                  <a:ext cx="1573481" cy="4284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59" h="7505" extrusionOk="0">
                      <a:moveTo>
                        <a:pt x="2069" y="0"/>
                      </a:moveTo>
                      <a:lnTo>
                        <a:pt x="21" y="3525"/>
                      </a:lnTo>
                      <a:lnTo>
                        <a:pt x="0" y="3557"/>
                      </a:lnTo>
                      <a:lnTo>
                        <a:pt x="803" y="4001"/>
                      </a:lnTo>
                      <a:lnTo>
                        <a:pt x="1330" y="4296"/>
                      </a:lnTo>
                      <a:cubicBezTo>
                        <a:pt x="1425" y="4349"/>
                        <a:pt x="1520" y="4402"/>
                        <a:pt x="1615" y="4444"/>
                      </a:cubicBezTo>
                      <a:cubicBezTo>
                        <a:pt x="5341" y="6449"/>
                        <a:pt x="9552" y="7505"/>
                        <a:pt x="13795" y="7505"/>
                      </a:cubicBezTo>
                      <a:cubicBezTo>
                        <a:pt x="18028" y="7505"/>
                        <a:pt x="22229" y="6449"/>
                        <a:pt x="25954" y="4465"/>
                      </a:cubicBezTo>
                      <a:cubicBezTo>
                        <a:pt x="26039" y="4412"/>
                        <a:pt x="26134" y="4360"/>
                        <a:pt x="26228" y="4306"/>
                      </a:cubicBezTo>
                      <a:lnTo>
                        <a:pt x="26767" y="4011"/>
                      </a:lnTo>
                      <a:lnTo>
                        <a:pt x="27558" y="3579"/>
                      </a:lnTo>
                      <a:lnTo>
                        <a:pt x="27537" y="3536"/>
                      </a:lnTo>
                      <a:lnTo>
                        <a:pt x="25501" y="21"/>
                      </a:lnTo>
                      <a:lnTo>
                        <a:pt x="24688" y="464"/>
                      </a:lnTo>
                      <a:lnTo>
                        <a:pt x="24223" y="718"/>
                      </a:lnTo>
                      <a:cubicBezTo>
                        <a:pt x="21047" y="2460"/>
                        <a:pt x="17437" y="3389"/>
                        <a:pt x="13795" y="3389"/>
                      </a:cubicBezTo>
                      <a:cubicBezTo>
                        <a:pt x="10143" y="3389"/>
                        <a:pt x="6523" y="2460"/>
                        <a:pt x="3346" y="708"/>
                      </a:cubicBezTo>
                      <a:lnTo>
                        <a:pt x="2871" y="443"/>
                      </a:lnTo>
                      <a:lnTo>
                        <a:pt x="2069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accent6">
                      <a:alpha val="19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600"/>
                </a:p>
              </p:txBody>
            </p:sp>
          </p:grpSp>
          <p:grpSp>
            <p:nvGrpSpPr>
              <p:cNvPr id="766" name="Google Shape;766;p34"/>
              <p:cNvGrpSpPr/>
              <p:nvPr/>
            </p:nvGrpSpPr>
            <p:grpSpPr>
              <a:xfrm>
                <a:off x="3691906" y="1830245"/>
                <a:ext cx="1751583" cy="1751583"/>
                <a:chOff x="3691906" y="1830245"/>
                <a:chExt cx="1751583" cy="1751583"/>
              </a:xfrm>
            </p:grpSpPr>
            <p:grpSp>
              <p:nvGrpSpPr>
                <p:cNvPr id="767" name="Google Shape;767;p34"/>
                <p:cNvGrpSpPr/>
                <p:nvPr/>
              </p:nvGrpSpPr>
              <p:grpSpPr>
                <a:xfrm>
                  <a:off x="3691906" y="1830245"/>
                  <a:ext cx="1751583" cy="1751583"/>
                  <a:chOff x="3659976" y="1850551"/>
                  <a:chExt cx="1815300" cy="1815300"/>
                </a:xfrm>
              </p:grpSpPr>
              <p:sp>
                <p:nvSpPr>
                  <p:cNvPr id="768" name="Google Shape;768;p34"/>
                  <p:cNvSpPr/>
                  <p:nvPr/>
                </p:nvSpPr>
                <p:spPr>
                  <a:xfrm>
                    <a:off x="3659976" y="1850551"/>
                    <a:ext cx="1815300" cy="18153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  <a:effectLst>
                    <a:outerShdw blurRad="57150" dist="38100" dir="5400000" algn="bl" rotWithShape="0">
                      <a:schemeClr val="accent6">
                        <a:alpha val="19000"/>
                      </a:schemeClr>
                    </a:outerShdw>
                  </a:effectLst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600"/>
                  </a:p>
                </p:txBody>
              </p:sp>
              <p:grpSp>
                <p:nvGrpSpPr>
                  <p:cNvPr id="769" name="Google Shape;769;p34"/>
                  <p:cNvGrpSpPr/>
                  <p:nvPr/>
                </p:nvGrpSpPr>
                <p:grpSpPr>
                  <a:xfrm>
                    <a:off x="3784581" y="1966637"/>
                    <a:ext cx="1582489" cy="1582545"/>
                    <a:chOff x="3698658" y="1966637"/>
                    <a:chExt cx="1582489" cy="1582545"/>
                  </a:xfrm>
                </p:grpSpPr>
                <p:sp>
                  <p:nvSpPr>
                    <p:cNvPr id="770" name="Google Shape;770;p34"/>
                    <p:cNvSpPr/>
                    <p:nvPr/>
                  </p:nvSpPr>
                  <p:spPr>
                    <a:xfrm>
                      <a:off x="3698658" y="2082996"/>
                      <a:ext cx="397153" cy="6569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56" h="11506" extrusionOk="0">
                          <a:moveTo>
                            <a:pt x="6628" y="0"/>
                          </a:moveTo>
                          <a:cubicBezTo>
                            <a:pt x="2744" y="2386"/>
                            <a:pt x="116" y="6639"/>
                            <a:pt x="0" y="11505"/>
                          </a:cubicBezTo>
                          <a:lnTo>
                            <a:pt x="654" y="11505"/>
                          </a:lnTo>
                          <a:cubicBezTo>
                            <a:pt x="760" y="6882"/>
                            <a:pt x="3261" y="2839"/>
                            <a:pt x="6955" y="559"/>
                          </a:cubicBezTo>
                          <a:lnTo>
                            <a:pt x="6628" y="0"/>
                          </a:lnTo>
                          <a:close/>
                        </a:path>
                      </a:pathLst>
                    </a:custGeom>
                    <a:solidFill>
                      <a:schemeClr val="accent6"/>
                    </a:solidFill>
                    <a:ln>
                      <a:noFill/>
                    </a:ln>
                    <a:effectLst>
                      <a:outerShdw blurRad="57150" dist="19050" dir="5400000" algn="bl" rotWithShape="0">
                        <a:schemeClr val="accent6">
                          <a:alpha val="19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600"/>
                    </a:p>
                  </p:txBody>
                </p:sp>
                <p:sp>
                  <p:nvSpPr>
                    <p:cNvPr id="771" name="Google Shape;771;p34"/>
                    <p:cNvSpPr/>
                    <p:nvPr/>
                  </p:nvSpPr>
                  <p:spPr>
                    <a:xfrm>
                      <a:off x="4883937" y="2776579"/>
                      <a:ext cx="397210" cy="65636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57" h="11496" extrusionOk="0">
                          <a:moveTo>
                            <a:pt x="6302" y="0"/>
                          </a:moveTo>
                          <a:cubicBezTo>
                            <a:pt x="6197" y="4623"/>
                            <a:pt x="3695" y="8666"/>
                            <a:pt x="1" y="10935"/>
                          </a:cubicBezTo>
                          <a:lnTo>
                            <a:pt x="317" y="11495"/>
                          </a:lnTo>
                          <a:cubicBezTo>
                            <a:pt x="4213" y="9110"/>
                            <a:pt x="6840" y="4867"/>
                            <a:pt x="6957" y="0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  <a:effectLst>
                      <a:outerShdw blurRad="57150" dist="19050" dir="5400000" algn="bl" rotWithShape="0">
                        <a:schemeClr val="accent6">
                          <a:alpha val="19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600"/>
                    </a:p>
                  </p:txBody>
                </p:sp>
                <p:sp>
                  <p:nvSpPr>
                    <p:cNvPr id="772" name="Google Shape;772;p34"/>
                    <p:cNvSpPr/>
                    <p:nvPr/>
                  </p:nvSpPr>
                  <p:spPr>
                    <a:xfrm>
                      <a:off x="3698658" y="2776579"/>
                      <a:ext cx="396582" cy="65636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46" h="11496" extrusionOk="0">
                          <a:moveTo>
                            <a:pt x="0" y="0"/>
                          </a:moveTo>
                          <a:cubicBezTo>
                            <a:pt x="116" y="4856"/>
                            <a:pt x="2733" y="9099"/>
                            <a:pt x="6617" y="11495"/>
                          </a:cubicBezTo>
                          <a:lnTo>
                            <a:pt x="6945" y="10935"/>
                          </a:lnTo>
                          <a:cubicBezTo>
                            <a:pt x="3251" y="8655"/>
                            <a:pt x="760" y="4623"/>
                            <a:pt x="654" y="0"/>
                          </a:cubicBezTo>
                          <a:close/>
                        </a:path>
                      </a:pathLst>
                    </a:custGeom>
                    <a:solidFill>
                      <a:schemeClr val="accent5"/>
                    </a:solidFill>
                    <a:ln>
                      <a:noFill/>
                    </a:ln>
                    <a:effectLst>
                      <a:outerShdw blurRad="57150" dist="19050" dir="5400000" algn="bl" rotWithShape="0">
                        <a:schemeClr val="accent6">
                          <a:alpha val="19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600"/>
                    </a:p>
                  </p:txBody>
                </p:sp>
                <p:sp>
                  <p:nvSpPr>
                    <p:cNvPr id="773" name="Google Shape;773;p34"/>
                    <p:cNvSpPr/>
                    <p:nvPr/>
                  </p:nvSpPr>
                  <p:spPr>
                    <a:xfrm>
                      <a:off x="4884565" y="2083567"/>
                      <a:ext cx="396582" cy="65636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46" h="11496" extrusionOk="0">
                          <a:moveTo>
                            <a:pt x="328" y="1"/>
                          </a:moveTo>
                          <a:lnTo>
                            <a:pt x="1" y="560"/>
                          </a:lnTo>
                          <a:cubicBezTo>
                            <a:pt x="3684" y="2840"/>
                            <a:pt x="6186" y="6872"/>
                            <a:pt x="6291" y="11495"/>
                          </a:cubicBezTo>
                          <a:lnTo>
                            <a:pt x="6946" y="11495"/>
                          </a:lnTo>
                          <a:cubicBezTo>
                            <a:pt x="6829" y="6640"/>
                            <a:pt x="4212" y="2386"/>
                            <a:pt x="328" y="1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  <a:effectLst>
                      <a:outerShdw blurRad="57150" dist="19050" dir="5400000" algn="bl" rotWithShape="0">
                        <a:schemeClr val="accent6">
                          <a:alpha val="19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600"/>
                    </a:p>
                  </p:txBody>
                </p:sp>
                <p:sp>
                  <p:nvSpPr>
                    <p:cNvPr id="774" name="Google Shape;774;p34"/>
                    <p:cNvSpPr/>
                    <p:nvPr/>
                  </p:nvSpPr>
                  <p:spPr>
                    <a:xfrm>
                      <a:off x="4108995" y="1966637"/>
                      <a:ext cx="762390" cy="1302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353" h="2281" extrusionOk="0">
                          <a:moveTo>
                            <a:pt x="6671" y="1"/>
                          </a:moveTo>
                          <a:cubicBezTo>
                            <a:pt x="4254" y="1"/>
                            <a:pt x="1985" y="624"/>
                            <a:pt x="0" y="1722"/>
                          </a:cubicBezTo>
                          <a:lnTo>
                            <a:pt x="328" y="2281"/>
                          </a:lnTo>
                          <a:cubicBezTo>
                            <a:pt x="2217" y="1246"/>
                            <a:pt x="4370" y="655"/>
                            <a:pt x="6671" y="655"/>
                          </a:cubicBezTo>
                          <a:cubicBezTo>
                            <a:pt x="8972" y="655"/>
                            <a:pt x="11136" y="1246"/>
                            <a:pt x="13025" y="2281"/>
                          </a:cubicBezTo>
                          <a:lnTo>
                            <a:pt x="13353" y="1722"/>
                          </a:lnTo>
                          <a:cubicBezTo>
                            <a:pt x="11368" y="624"/>
                            <a:pt x="9088" y="1"/>
                            <a:pt x="6671" y="1"/>
                          </a:cubicBezTo>
                          <a:close/>
                        </a:path>
                      </a:pathLst>
                    </a:custGeom>
                    <a:solidFill>
                      <a:schemeClr val="lt2"/>
                    </a:solidFill>
                    <a:ln>
                      <a:noFill/>
                    </a:ln>
                    <a:effectLst>
                      <a:outerShdw blurRad="57150" dist="19050" dir="5400000" algn="bl" rotWithShape="0">
                        <a:schemeClr val="accent6">
                          <a:alpha val="19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600"/>
                    </a:p>
                  </p:txBody>
                </p:sp>
                <p:sp>
                  <p:nvSpPr>
                    <p:cNvPr id="775" name="Google Shape;775;p34"/>
                    <p:cNvSpPr/>
                    <p:nvPr/>
                  </p:nvSpPr>
                  <p:spPr>
                    <a:xfrm>
                      <a:off x="4108425" y="3419576"/>
                      <a:ext cx="761761" cy="12960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3342" h="2270" extrusionOk="0">
                          <a:moveTo>
                            <a:pt x="327" y="1"/>
                          </a:moveTo>
                          <a:lnTo>
                            <a:pt x="0" y="560"/>
                          </a:lnTo>
                          <a:cubicBezTo>
                            <a:pt x="1985" y="1647"/>
                            <a:pt x="4264" y="2270"/>
                            <a:pt x="6681" y="2270"/>
                          </a:cubicBezTo>
                          <a:cubicBezTo>
                            <a:pt x="9098" y="2270"/>
                            <a:pt x="11367" y="1658"/>
                            <a:pt x="13341" y="560"/>
                          </a:cubicBezTo>
                          <a:lnTo>
                            <a:pt x="13025" y="1"/>
                          </a:lnTo>
                          <a:cubicBezTo>
                            <a:pt x="11135" y="1035"/>
                            <a:pt x="8972" y="1626"/>
                            <a:pt x="6681" y="1626"/>
                          </a:cubicBezTo>
                          <a:cubicBezTo>
                            <a:pt x="4380" y="1626"/>
                            <a:pt x="2217" y="1035"/>
                            <a:pt x="327" y="1"/>
                          </a:cubicBezTo>
                          <a:close/>
                        </a:path>
                      </a:pathLst>
                    </a:custGeom>
                    <a:solidFill>
                      <a:schemeClr val="accent4"/>
                    </a:solidFill>
                    <a:ln>
                      <a:noFill/>
                    </a:ln>
                    <a:effectLst>
                      <a:outerShdw blurRad="57150" dist="19050" dir="5400000" algn="bl" rotWithShape="0">
                        <a:schemeClr val="accent6">
                          <a:alpha val="19000"/>
                        </a:schemeClr>
                      </a:outerShdw>
                    </a:effectLst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600"/>
                    </a:p>
                  </p:txBody>
                </p:sp>
              </p:grpSp>
            </p:grpSp>
            <p:sp>
              <p:nvSpPr>
                <p:cNvPr id="776" name="Google Shape;776;p34"/>
                <p:cNvSpPr/>
                <p:nvPr/>
              </p:nvSpPr>
              <p:spPr>
                <a:xfrm>
                  <a:off x="4000309" y="2138672"/>
                  <a:ext cx="1134722" cy="1134722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  <a:effectLst>
                  <a:outerShdw blurRad="57150" dist="19050" dir="5400000" algn="bl" rotWithShape="0">
                    <a:schemeClr val="accent6">
                      <a:alpha val="19000"/>
                    </a:schemeClr>
                  </a:outerShdw>
                </a:effectLst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600"/>
                </a:p>
              </p:txBody>
            </p:sp>
          </p:grpSp>
        </p:grpSp>
        <p:sp>
          <p:nvSpPr>
            <p:cNvPr id="777" name="Google Shape;777;p34"/>
            <p:cNvSpPr/>
            <p:nvPr/>
          </p:nvSpPr>
          <p:spPr>
            <a:xfrm>
              <a:off x="4415290" y="1181349"/>
              <a:ext cx="304812" cy="424074"/>
            </a:xfrm>
            <a:prstGeom prst="chevron">
              <a:avLst>
                <a:gd name="adj" fmla="val 5296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78" name="Google Shape;778;p34"/>
            <p:cNvSpPr/>
            <p:nvPr/>
          </p:nvSpPr>
          <p:spPr>
            <a:xfrm flipH="1">
              <a:off x="4415290" y="3795987"/>
              <a:ext cx="304812" cy="424074"/>
            </a:xfrm>
            <a:prstGeom prst="chevron">
              <a:avLst>
                <a:gd name="adj" fmla="val 5296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sp>
        <p:nvSpPr>
          <p:cNvPr id="779" name="Google Shape;779;p34"/>
          <p:cNvSpPr txBox="1">
            <a:spLocks noGrp="1"/>
          </p:cNvSpPr>
          <p:nvPr>
            <p:ph type="ctrTitle" idx="4294967295"/>
          </p:nvPr>
        </p:nvSpPr>
        <p:spPr>
          <a:xfrm>
            <a:off x="0" y="177800"/>
            <a:ext cx="9144000" cy="50165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es-CO" sz="2800" b="1">
                <a:solidFill>
                  <a:srgbClr val="002060"/>
                </a:solidFill>
                <a:latin typeface="Verdana"/>
                <a:ea typeface="Verdana"/>
              </a:rPr>
              <a:t>Propuesta</a:t>
            </a:r>
            <a:br>
              <a:rPr lang="es-CO" sz="2800" b="1">
                <a:solidFill>
                  <a:srgbClr val="002060"/>
                </a:solidFill>
                <a:latin typeface="Verdana"/>
                <a:ea typeface="Verdana"/>
              </a:rPr>
            </a:br>
            <a:r>
              <a:rPr lang="es-CO" sz="2400" b="1">
                <a:solidFill>
                  <a:srgbClr val="002060"/>
                </a:solidFill>
                <a:latin typeface="Verdana"/>
                <a:ea typeface="Verdana"/>
              </a:rPr>
              <a:t>Ineludible 2 - Agropecuario</a:t>
            </a:r>
            <a:endParaRPr lang="es-CO" sz="2400">
              <a:latin typeface="Verdana"/>
              <a:ea typeface="Verdana"/>
            </a:endParaRPr>
          </a:p>
          <a:p>
            <a:endParaRPr lang="es-CO" sz="2800" b="1">
              <a:ea typeface="Verdana"/>
            </a:endParaRPr>
          </a:p>
        </p:txBody>
      </p:sp>
      <p:grpSp>
        <p:nvGrpSpPr>
          <p:cNvPr id="780" name="Google Shape;780;p34"/>
          <p:cNvGrpSpPr/>
          <p:nvPr/>
        </p:nvGrpSpPr>
        <p:grpSpPr>
          <a:xfrm>
            <a:off x="6579097" y="1608921"/>
            <a:ext cx="980724" cy="980724"/>
            <a:chOff x="4871388" y="1204313"/>
            <a:chExt cx="762300" cy="762300"/>
          </a:xfrm>
        </p:grpSpPr>
        <p:sp>
          <p:nvSpPr>
            <p:cNvPr id="781" name="Google Shape;781;p34"/>
            <p:cNvSpPr/>
            <p:nvPr/>
          </p:nvSpPr>
          <p:spPr>
            <a:xfrm>
              <a:off x="4871388" y="1204313"/>
              <a:ext cx="762300" cy="76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4923628" y="1256553"/>
              <a:ext cx="657900" cy="657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grpSp>
        <p:nvGrpSpPr>
          <p:cNvPr id="783" name="Google Shape;783;p34"/>
          <p:cNvGrpSpPr/>
          <p:nvPr/>
        </p:nvGrpSpPr>
        <p:grpSpPr>
          <a:xfrm>
            <a:off x="4599830" y="1608921"/>
            <a:ext cx="980724" cy="980724"/>
            <a:chOff x="3332938" y="1204313"/>
            <a:chExt cx="762300" cy="762300"/>
          </a:xfrm>
        </p:grpSpPr>
        <p:sp>
          <p:nvSpPr>
            <p:cNvPr id="784" name="Google Shape;784;p34"/>
            <p:cNvSpPr/>
            <p:nvPr/>
          </p:nvSpPr>
          <p:spPr>
            <a:xfrm>
              <a:off x="3332938" y="1204313"/>
              <a:ext cx="762300" cy="76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3385178" y="1256553"/>
              <a:ext cx="634263" cy="634263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grpSp>
        <p:nvGrpSpPr>
          <p:cNvPr id="786" name="Google Shape;786;p34"/>
          <p:cNvGrpSpPr/>
          <p:nvPr/>
        </p:nvGrpSpPr>
        <p:grpSpPr>
          <a:xfrm>
            <a:off x="3788598" y="3146702"/>
            <a:ext cx="980724" cy="980724"/>
            <a:chOff x="2702382" y="2399604"/>
            <a:chExt cx="762300" cy="762300"/>
          </a:xfrm>
        </p:grpSpPr>
        <p:sp>
          <p:nvSpPr>
            <p:cNvPr id="787" name="Google Shape;787;p34"/>
            <p:cNvSpPr/>
            <p:nvPr/>
          </p:nvSpPr>
          <p:spPr>
            <a:xfrm>
              <a:off x="2702382" y="2399604"/>
              <a:ext cx="762300" cy="762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88" name="Google Shape;788;p34"/>
            <p:cNvSpPr/>
            <p:nvPr/>
          </p:nvSpPr>
          <p:spPr>
            <a:xfrm>
              <a:off x="2754581" y="2451845"/>
              <a:ext cx="657900" cy="657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grpSp>
        <p:nvGrpSpPr>
          <p:cNvPr id="789" name="Google Shape;789;p34"/>
          <p:cNvGrpSpPr/>
          <p:nvPr/>
        </p:nvGrpSpPr>
        <p:grpSpPr>
          <a:xfrm>
            <a:off x="4599830" y="4668163"/>
            <a:ext cx="980724" cy="980724"/>
            <a:chOff x="3332938" y="3638963"/>
            <a:chExt cx="762300" cy="762300"/>
          </a:xfrm>
        </p:grpSpPr>
        <p:sp>
          <p:nvSpPr>
            <p:cNvPr id="790" name="Google Shape;790;p34"/>
            <p:cNvSpPr/>
            <p:nvPr/>
          </p:nvSpPr>
          <p:spPr>
            <a:xfrm>
              <a:off x="3332938" y="3638963"/>
              <a:ext cx="762300" cy="762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3385178" y="3691203"/>
              <a:ext cx="657900" cy="657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grpSp>
        <p:nvGrpSpPr>
          <p:cNvPr id="792" name="Google Shape;792;p34"/>
          <p:cNvGrpSpPr/>
          <p:nvPr/>
        </p:nvGrpSpPr>
        <p:grpSpPr>
          <a:xfrm>
            <a:off x="6579097" y="4668163"/>
            <a:ext cx="980724" cy="980724"/>
            <a:chOff x="4871388" y="3638963"/>
            <a:chExt cx="762300" cy="762300"/>
          </a:xfrm>
        </p:grpSpPr>
        <p:sp>
          <p:nvSpPr>
            <p:cNvPr id="793" name="Google Shape;793;p34"/>
            <p:cNvSpPr/>
            <p:nvPr/>
          </p:nvSpPr>
          <p:spPr>
            <a:xfrm>
              <a:off x="4871388" y="3638963"/>
              <a:ext cx="762300" cy="762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4923628" y="3691203"/>
              <a:ext cx="657900" cy="657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sp>
        <p:nvSpPr>
          <p:cNvPr id="795" name="Google Shape;795;p34"/>
          <p:cNvSpPr txBox="1"/>
          <p:nvPr/>
        </p:nvSpPr>
        <p:spPr>
          <a:xfrm>
            <a:off x="466476" y="1653041"/>
            <a:ext cx="3599112" cy="8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just" defTabSz="383990"/>
            <a:r>
              <a:rPr lang="es-MX" sz="1600">
                <a:solidFill>
                  <a:schemeClr val="dk1"/>
                </a:solidFill>
                <a:latin typeface="Abadi" panose="020B0604020104020204" pitchFamily="34" charset="0"/>
                <a:ea typeface="Darker Grotesque Medium"/>
                <a:cs typeface="Darker Grotesque Medium"/>
                <a:sym typeface="Darker Grotesque Medium"/>
              </a:rPr>
              <a:t>Definición de áreas para el desarrollo de las actividades agropecuarias</a:t>
            </a:r>
            <a:endParaRPr sz="1600">
              <a:solidFill>
                <a:schemeClr val="dk1"/>
              </a:solidFill>
              <a:latin typeface="Abadi" panose="020B0604020104020204" pitchFamily="34" charset="0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796" name="Google Shape;796;p34"/>
          <p:cNvSpPr txBox="1"/>
          <p:nvPr/>
        </p:nvSpPr>
        <p:spPr>
          <a:xfrm>
            <a:off x="8312615" y="1521145"/>
            <a:ext cx="2149663" cy="462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/>
            <a:r>
              <a:rPr lang="es-CO" sz="1600">
                <a:solidFill>
                  <a:schemeClr val="dk1"/>
                </a:solidFill>
                <a:latin typeface="Abadi" panose="020B0604020104020204" pitchFamily="34" charset="0"/>
                <a:sym typeface="Darker Grotesque Medium"/>
              </a:rPr>
              <a:t>Gestión de recursos</a:t>
            </a:r>
            <a:endParaRPr sz="1600">
              <a:solidFill>
                <a:schemeClr val="dk1"/>
              </a:solidFill>
              <a:latin typeface="Abadi" panose="020B0604020104020204" pitchFamily="34" charset="0"/>
              <a:sym typeface="Darker Grotesque Medium"/>
            </a:endParaRPr>
          </a:p>
        </p:txBody>
      </p:sp>
      <p:sp>
        <p:nvSpPr>
          <p:cNvPr id="798" name="Google Shape;798;p34"/>
          <p:cNvSpPr txBox="1"/>
          <p:nvPr/>
        </p:nvSpPr>
        <p:spPr>
          <a:xfrm>
            <a:off x="466477" y="1052647"/>
            <a:ext cx="3664841" cy="844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s-CO" sz="1600" b="1">
                <a:solidFill>
                  <a:schemeClr val="dk1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Urbanist"/>
              </a:rPr>
              <a:t>PMA: Define zonas y usos permitidos.</a:t>
            </a:r>
            <a:endParaRPr sz="1600" b="1">
              <a:solidFill>
                <a:schemeClr val="dk1"/>
              </a:solidFill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  <a:sym typeface="Urbanist"/>
            </a:endParaRPr>
          </a:p>
        </p:txBody>
      </p:sp>
      <p:sp>
        <p:nvSpPr>
          <p:cNvPr id="799" name="Google Shape;799;p34"/>
          <p:cNvSpPr txBox="1"/>
          <p:nvPr/>
        </p:nvSpPr>
        <p:spPr>
          <a:xfrm>
            <a:off x="7394561" y="1172180"/>
            <a:ext cx="3489123" cy="5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algn="r"/>
            <a:r>
              <a:rPr lang="es-CO" sz="1600" b="1">
                <a:solidFill>
                  <a:schemeClr val="dk1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Urbanist"/>
              </a:rPr>
              <a:t>Articulación de </a:t>
            </a:r>
          </a:p>
          <a:p>
            <a:pPr algn="r"/>
            <a:r>
              <a:rPr lang="es-CO" sz="1600" b="1">
                <a:solidFill>
                  <a:schemeClr val="dk1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  <a:sym typeface="Urbanist"/>
              </a:rPr>
              <a:t>instrumentos financieros</a:t>
            </a:r>
            <a:endParaRPr sz="1600" b="1">
              <a:solidFill>
                <a:schemeClr val="dk1"/>
              </a:solidFill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  <a:sym typeface="Urbanist"/>
            </a:endParaRPr>
          </a:p>
        </p:txBody>
      </p:sp>
      <p:grpSp>
        <p:nvGrpSpPr>
          <p:cNvPr id="812" name="Google Shape;812;p34"/>
          <p:cNvGrpSpPr/>
          <p:nvPr/>
        </p:nvGrpSpPr>
        <p:grpSpPr>
          <a:xfrm>
            <a:off x="7429547" y="3146702"/>
            <a:ext cx="980724" cy="980724"/>
            <a:chOff x="2702382" y="2399604"/>
            <a:chExt cx="762300" cy="762300"/>
          </a:xfrm>
        </p:grpSpPr>
        <p:sp>
          <p:nvSpPr>
            <p:cNvPr id="813" name="Google Shape;813;p34"/>
            <p:cNvSpPr/>
            <p:nvPr/>
          </p:nvSpPr>
          <p:spPr>
            <a:xfrm>
              <a:off x="2702382" y="2399604"/>
              <a:ext cx="762300" cy="7623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814" name="Google Shape;814;p34"/>
            <p:cNvSpPr/>
            <p:nvPr/>
          </p:nvSpPr>
          <p:spPr>
            <a:xfrm>
              <a:off x="2754622" y="2451845"/>
              <a:ext cx="657900" cy="657901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19000"/>
                </a:scheme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grpSp>
        <p:nvGrpSpPr>
          <p:cNvPr id="22" name="Google Shape;9513;p55">
            <a:extLst>
              <a:ext uri="{FF2B5EF4-FFF2-40B4-BE49-F238E27FC236}">
                <a16:creationId xmlns:a16="http://schemas.microsoft.com/office/drawing/2014/main" id="{D5C631AE-BA4F-BA70-C8A9-F6454B2E37D2}"/>
              </a:ext>
            </a:extLst>
          </p:cNvPr>
          <p:cNvGrpSpPr/>
          <p:nvPr/>
        </p:nvGrpSpPr>
        <p:grpSpPr>
          <a:xfrm>
            <a:off x="4793705" y="1723289"/>
            <a:ext cx="564875" cy="643968"/>
            <a:chOff x="7429366" y="3223183"/>
            <a:chExt cx="334634" cy="333904"/>
          </a:xfrm>
          <a:solidFill>
            <a:schemeClr val="tx1"/>
          </a:solidFill>
        </p:grpSpPr>
        <p:sp>
          <p:nvSpPr>
            <p:cNvPr id="23" name="Google Shape;9514;p55">
              <a:extLst>
                <a:ext uri="{FF2B5EF4-FFF2-40B4-BE49-F238E27FC236}">
                  <a16:creationId xmlns:a16="http://schemas.microsoft.com/office/drawing/2014/main" id="{90DA9ECE-BF92-0E35-3D1D-2ED4D7409322}"/>
                </a:ext>
              </a:extLst>
            </p:cNvPr>
            <p:cNvSpPr/>
            <p:nvPr/>
          </p:nvSpPr>
          <p:spPr>
            <a:xfrm>
              <a:off x="7429366" y="3223183"/>
              <a:ext cx="334634" cy="333904"/>
            </a:xfrm>
            <a:custGeom>
              <a:avLst/>
              <a:gdLst/>
              <a:ahLst/>
              <a:cxnLst/>
              <a:rect l="l" t="t" r="r" b="b"/>
              <a:pathLst>
                <a:path w="10538" h="10515" extrusionOk="0">
                  <a:moveTo>
                    <a:pt x="6978" y="322"/>
                  </a:moveTo>
                  <a:cubicBezTo>
                    <a:pt x="7930" y="322"/>
                    <a:pt x="8716" y="1096"/>
                    <a:pt x="8716" y="2061"/>
                  </a:cubicBezTo>
                  <a:cubicBezTo>
                    <a:pt x="8716" y="2334"/>
                    <a:pt x="8633" y="2644"/>
                    <a:pt x="8478" y="2942"/>
                  </a:cubicBezTo>
                  <a:cubicBezTo>
                    <a:pt x="8478" y="2954"/>
                    <a:pt x="8466" y="2977"/>
                    <a:pt x="8466" y="2977"/>
                  </a:cubicBezTo>
                  <a:cubicBezTo>
                    <a:pt x="8061" y="3823"/>
                    <a:pt x="7276" y="4704"/>
                    <a:pt x="6978" y="5025"/>
                  </a:cubicBezTo>
                  <a:cubicBezTo>
                    <a:pt x="6680" y="4716"/>
                    <a:pt x="5894" y="3835"/>
                    <a:pt x="5490" y="2989"/>
                  </a:cubicBezTo>
                  <a:cubicBezTo>
                    <a:pt x="5490" y="2977"/>
                    <a:pt x="5478" y="2954"/>
                    <a:pt x="5478" y="2942"/>
                  </a:cubicBezTo>
                  <a:cubicBezTo>
                    <a:pt x="5323" y="2632"/>
                    <a:pt x="5240" y="2334"/>
                    <a:pt x="5240" y="2061"/>
                  </a:cubicBezTo>
                  <a:cubicBezTo>
                    <a:pt x="5240" y="1096"/>
                    <a:pt x="6025" y="322"/>
                    <a:pt x="6978" y="322"/>
                  </a:cubicBezTo>
                  <a:close/>
                  <a:moveTo>
                    <a:pt x="5252" y="3227"/>
                  </a:moveTo>
                  <a:cubicBezTo>
                    <a:pt x="5728" y="4192"/>
                    <a:pt x="6597" y="5121"/>
                    <a:pt x="6811" y="5335"/>
                  </a:cubicBezTo>
                  <a:lnTo>
                    <a:pt x="6811" y="5811"/>
                  </a:lnTo>
                  <a:lnTo>
                    <a:pt x="3751" y="6728"/>
                  </a:lnTo>
                  <a:lnTo>
                    <a:pt x="3751" y="3668"/>
                  </a:lnTo>
                  <a:lnTo>
                    <a:pt x="5252" y="3227"/>
                  </a:lnTo>
                  <a:close/>
                  <a:moveTo>
                    <a:pt x="8704" y="3239"/>
                  </a:moveTo>
                  <a:lnTo>
                    <a:pt x="10205" y="3668"/>
                  </a:lnTo>
                  <a:lnTo>
                    <a:pt x="10205" y="6728"/>
                  </a:lnTo>
                  <a:lnTo>
                    <a:pt x="7145" y="5811"/>
                  </a:lnTo>
                  <a:lnTo>
                    <a:pt x="7145" y="5335"/>
                  </a:lnTo>
                  <a:cubicBezTo>
                    <a:pt x="7371" y="5121"/>
                    <a:pt x="8228" y="4192"/>
                    <a:pt x="8704" y="3239"/>
                  </a:cubicBezTo>
                  <a:close/>
                  <a:moveTo>
                    <a:pt x="358" y="2763"/>
                  </a:moveTo>
                  <a:lnTo>
                    <a:pt x="3418" y="3668"/>
                  </a:lnTo>
                  <a:lnTo>
                    <a:pt x="3418" y="6728"/>
                  </a:lnTo>
                  <a:lnTo>
                    <a:pt x="2263" y="6383"/>
                  </a:lnTo>
                  <a:cubicBezTo>
                    <a:pt x="2244" y="6375"/>
                    <a:pt x="2225" y="6372"/>
                    <a:pt x="2208" y="6372"/>
                  </a:cubicBezTo>
                  <a:cubicBezTo>
                    <a:pt x="2136" y="6372"/>
                    <a:pt x="2077" y="6425"/>
                    <a:pt x="2049" y="6502"/>
                  </a:cubicBezTo>
                  <a:cubicBezTo>
                    <a:pt x="2025" y="6585"/>
                    <a:pt x="2084" y="6680"/>
                    <a:pt x="2168" y="6704"/>
                  </a:cubicBezTo>
                  <a:lnTo>
                    <a:pt x="3418" y="7085"/>
                  </a:lnTo>
                  <a:lnTo>
                    <a:pt x="3418" y="10121"/>
                  </a:lnTo>
                  <a:lnTo>
                    <a:pt x="358" y="9204"/>
                  </a:lnTo>
                  <a:lnTo>
                    <a:pt x="358" y="6168"/>
                  </a:lnTo>
                  <a:lnTo>
                    <a:pt x="1513" y="6514"/>
                  </a:lnTo>
                  <a:lnTo>
                    <a:pt x="1561" y="6514"/>
                  </a:lnTo>
                  <a:cubicBezTo>
                    <a:pt x="1632" y="6514"/>
                    <a:pt x="1692" y="6466"/>
                    <a:pt x="1727" y="6394"/>
                  </a:cubicBezTo>
                  <a:cubicBezTo>
                    <a:pt x="1751" y="6311"/>
                    <a:pt x="1692" y="6216"/>
                    <a:pt x="1608" y="6192"/>
                  </a:cubicBezTo>
                  <a:lnTo>
                    <a:pt x="358" y="5811"/>
                  </a:lnTo>
                  <a:lnTo>
                    <a:pt x="358" y="2763"/>
                  </a:lnTo>
                  <a:close/>
                  <a:moveTo>
                    <a:pt x="7145" y="6156"/>
                  </a:moveTo>
                  <a:lnTo>
                    <a:pt x="10205" y="7061"/>
                  </a:lnTo>
                  <a:lnTo>
                    <a:pt x="10205" y="10121"/>
                  </a:lnTo>
                  <a:lnTo>
                    <a:pt x="7145" y="9204"/>
                  </a:lnTo>
                  <a:lnTo>
                    <a:pt x="7145" y="7990"/>
                  </a:lnTo>
                  <a:cubicBezTo>
                    <a:pt x="7145" y="7895"/>
                    <a:pt x="7073" y="7823"/>
                    <a:pt x="6978" y="7823"/>
                  </a:cubicBezTo>
                  <a:cubicBezTo>
                    <a:pt x="6895" y="7823"/>
                    <a:pt x="6811" y="7895"/>
                    <a:pt x="6811" y="7990"/>
                  </a:cubicBezTo>
                  <a:lnTo>
                    <a:pt x="6811" y="9204"/>
                  </a:lnTo>
                  <a:lnTo>
                    <a:pt x="3751" y="10121"/>
                  </a:lnTo>
                  <a:lnTo>
                    <a:pt x="3751" y="7061"/>
                  </a:lnTo>
                  <a:lnTo>
                    <a:pt x="6811" y="6156"/>
                  </a:lnTo>
                  <a:lnTo>
                    <a:pt x="6811" y="7311"/>
                  </a:lnTo>
                  <a:cubicBezTo>
                    <a:pt x="6811" y="7407"/>
                    <a:pt x="6895" y="7478"/>
                    <a:pt x="6978" y="7478"/>
                  </a:cubicBezTo>
                  <a:cubicBezTo>
                    <a:pt x="7073" y="7478"/>
                    <a:pt x="7145" y="7407"/>
                    <a:pt x="7145" y="7311"/>
                  </a:cubicBezTo>
                  <a:lnTo>
                    <a:pt x="7145" y="6156"/>
                  </a:lnTo>
                  <a:close/>
                  <a:moveTo>
                    <a:pt x="6966" y="1"/>
                  </a:moveTo>
                  <a:cubicBezTo>
                    <a:pt x="5823" y="1"/>
                    <a:pt x="4894" y="918"/>
                    <a:pt x="4894" y="2061"/>
                  </a:cubicBezTo>
                  <a:cubicBezTo>
                    <a:pt x="4894" y="2334"/>
                    <a:pt x="4966" y="2632"/>
                    <a:pt x="5085" y="2930"/>
                  </a:cubicBezTo>
                  <a:lnTo>
                    <a:pt x="3573" y="3370"/>
                  </a:lnTo>
                  <a:lnTo>
                    <a:pt x="215" y="2382"/>
                  </a:lnTo>
                  <a:cubicBezTo>
                    <a:pt x="205" y="2375"/>
                    <a:pt x="192" y="2372"/>
                    <a:pt x="179" y="2372"/>
                  </a:cubicBezTo>
                  <a:cubicBezTo>
                    <a:pt x="146" y="2372"/>
                    <a:pt x="106" y="2389"/>
                    <a:pt x="72" y="2406"/>
                  </a:cubicBezTo>
                  <a:cubicBezTo>
                    <a:pt x="25" y="2442"/>
                    <a:pt x="1" y="2477"/>
                    <a:pt x="1" y="2537"/>
                  </a:cubicBezTo>
                  <a:lnTo>
                    <a:pt x="1" y="5954"/>
                  </a:lnTo>
                  <a:lnTo>
                    <a:pt x="1" y="9335"/>
                  </a:lnTo>
                  <a:cubicBezTo>
                    <a:pt x="1" y="9419"/>
                    <a:pt x="37" y="9478"/>
                    <a:pt x="120" y="9502"/>
                  </a:cubicBezTo>
                  <a:lnTo>
                    <a:pt x="3513" y="10514"/>
                  </a:lnTo>
                  <a:lnTo>
                    <a:pt x="3573" y="10514"/>
                  </a:lnTo>
                  <a:lnTo>
                    <a:pt x="6847" y="9550"/>
                  </a:lnTo>
                  <a:cubicBezTo>
                    <a:pt x="6859" y="9562"/>
                    <a:pt x="6883" y="9562"/>
                    <a:pt x="6918" y="9562"/>
                  </a:cubicBezTo>
                  <a:cubicBezTo>
                    <a:pt x="6942" y="9562"/>
                    <a:pt x="6966" y="9562"/>
                    <a:pt x="6990" y="9550"/>
                  </a:cubicBezTo>
                  <a:lnTo>
                    <a:pt x="10264" y="10514"/>
                  </a:lnTo>
                  <a:lnTo>
                    <a:pt x="10312" y="10514"/>
                  </a:lnTo>
                  <a:cubicBezTo>
                    <a:pt x="10335" y="10514"/>
                    <a:pt x="10383" y="10502"/>
                    <a:pt x="10419" y="10490"/>
                  </a:cubicBezTo>
                  <a:cubicBezTo>
                    <a:pt x="10455" y="10454"/>
                    <a:pt x="10490" y="10407"/>
                    <a:pt x="10490" y="10347"/>
                  </a:cubicBezTo>
                  <a:lnTo>
                    <a:pt x="10538" y="6942"/>
                  </a:lnTo>
                  <a:lnTo>
                    <a:pt x="10538" y="3549"/>
                  </a:lnTo>
                  <a:cubicBezTo>
                    <a:pt x="10538" y="3477"/>
                    <a:pt x="10490" y="3418"/>
                    <a:pt x="10419" y="3394"/>
                  </a:cubicBezTo>
                  <a:lnTo>
                    <a:pt x="8835" y="2930"/>
                  </a:lnTo>
                  <a:cubicBezTo>
                    <a:pt x="8954" y="2632"/>
                    <a:pt x="9038" y="2334"/>
                    <a:pt x="9038" y="2061"/>
                  </a:cubicBezTo>
                  <a:cubicBezTo>
                    <a:pt x="9038" y="918"/>
                    <a:pt x="8109" y="1"/>
                    <a:pt x="6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24" name="Google Shape;9515;p55">
              <a:extLst>
                <a:ext uri="{FF2B5EF4-FFF2-40B4-BE49-F238E27FC236}">
                  <a16:creationId xmlns:a16="http://schemas.microsoft.com/office/drawing/2014/main" id="{348238D6-CD89-1D3F-CD43-840DB687CB50}"/>
                </a:ext>
              </a:extLst>
            </p:cNvPr>
            <p:cNvSpPr/>
            <p:nvPr/>
          </p:nvSpPr>
          <p:spPr>
            <a:xfrm>
              <a:off x="7613514" y="3251541"/>
              <a:ext cx="74878" cy="74529"/>
            </a:xfrm>
            <a:custGeom>
              <a:avLst/>
              <a:gdLst/>
              <a:ahLst/>
              <a:cxnLst/>
              <a:rect l="l" t="t" r="r" b="b"/>
              <a:pathLst>
                <a:path w="2358" h="2347" extrusionOk="0">
                  <a:moveTo>
                    <a:pt x="1179" y="322"/>
                  </a:moveTo>
                  <a:cubicBezTo>
                    <a:pt x="1643" y="322"/>
                    <a:pt x="2012" y="691"/>
                    <a:pt x="2012" y="1156"/>
                  </a:cubicBezTo>
                  <a:cubicBezTo>
                    <a:pt x="2012" y="1620"/>
                    <a:pt x="1643" y="1989"/>
                    <a:pt x="1179" y="1989"/>
                  </a:cubicBezTo>
                  <a:cubicBezTo>
                    <a:pt x="715" y="1989"/>
                    <a:pt x="345" y="1620"/>
                    <a:pt x="345" y="1156"/>
                  </a:cubicBezTo>
                  <a:cubicBezTo>
                    <a:pt x="334" y="703"/>
                    <a:pt x="715" y="322"/>
                    <a:pt x="1179" y="322"/>
                  </a:cubicBezTo>
                  <a:close/>
                  <a:moveTo>
                    <a:pt x="1179" y="1"/>
                  </a:moveTo>
                  <a:cubicBezTo>
                    <a:pt x="524" y="1"/>
                    <a:pt x="0" y="513"/>
                    <a:pt x="0" y="1168"/>
                  </a:cubicBezTo>
                  <a:cubicBezTo>
                    <a:pt x="0" y="1811"/>
                    <a:pt x="524" y="2346"/>
                    <a:pt x="1179" y="2346"/>
                  </a:cubicBezTo>
                  <a:cubicBezTo>
                    <a:pt x="1834" y="2346"/>
                    <a:pt x="2358" y="1822"/>
                    <a:pt x="2358" y="1168"/>
                  </a:cubicBezTo>
                  <a:cubicBezTo>
                    <a:pt x="2358" y="513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grpSp>
        <p:nvGrpSpPr>
          <p:cNvPr id="36" name="Google Shape;1087;p38">
            <a:extLst>
              <a:ext uri="{FF2B5EF4-FFF2-40B4-BE49-F238E27FC236}">
                <a16:creationId xmlns:a16="http://schemas.microsoft.com/office/drawing/2014/main" id="{AB16AFDD-D6DB-4FF8-B6B1-6CBCE939E3B7}"/>
              </a:ext>
            </a:extLst>
          </p:cNvPr>
          <p:cNvGrpSpPr/>
          <p:nvPr/>
        </p:nvGrpSpPr>
        <p:grpSpPr>
          <a:xfrm>
            <a:off x="5560562" y="3044095"/>
            <a:ext cx="1084473" cy="994647"/>
            <a:chOff x="4263354" y="2766531"/>
            <a:chExt cx="617028" cy="617715"/>
          </a:xfrm>
        </p:grpSpPr>
        <p:sp>
          <p:nvSpPr>
            <p:cNvPr id="37" name="Google Shape;1088;p38">
              <a:extLst>
                <a:ext uri="{FF2B5EF4-FFF2-40B4-BE49-F238E27FC236}">
                  <a16:creationId xmlns:a16="http://schemas.microsoft.com/office/drawing/2014/main" id="{862147F8-9F17-1D05-A3D8-44ABF296CB4F}"/>
                </a:ext>
              </a:extLst>
            </p:cNvPr>
            <p:cNvSpPr/>
            <p:nvPr/>
          </p:nvSpPr>
          <p:spPr>
            <a:xfrm>
              <a:off x="4263354" y="2766531"/>
              <a:ext cx="617028" cy="617715"/>
            </a:xfrm>
            <a:custGeom>
              <a:avLst/>
              <a:gdLst/>
              <a:ahLst/>
              <a:cxnLst/>
              <a:rect l="l" t="t" r="r" b="b"/>
              <a:pathLst>
                <a:path w="11669" h="11682" extrusionOk="0">
                  <a:moveTo>
                    <a:pt x="3608" y="1811"/>
                  </a:moveTo>
                  <a:cubicBezTo>
                    <a:pt x="3822" y="1811"/>
                    <a:pt x="3989" y="1977"/>
                    <a:pt x="3989" y="2192"/>
                  </a:cubicBezTo>
                  <a:lnTo>
                    <a:pt x="3989" y="2561"/>
                  </a:lnTo>
                  <a:cubicBezTo>
                    <a:pt x="3989" y="2870"/>
                    <a:pt x="3727" y="3120"/>
                    <a:pt x="3417" y="3120"/>
                  </a:cubicBezTo>
                  <a:cubicBezTo>
                    <a:pt x="3411" y="3120"/>
                    <a:pt x="3404" y="3121"/>
                    <a:pt x="3398" y="3121"/>
                  </a:cubicBezTo>
                  <a:cubicBezTo>
                    <a:pt x="3109" y="3121"/>
                    <a:pt x="2870" y="2863"/>
                    <a:pt x="2870" y="2561"/>
                  </a:cubicBezTo>
                  <a:lnTo>
                    <a:pt x="2870" y="2192"/>
                  </a:lnTo>
                  <a:cubicBezTo>
                    <a:pt x="2870" y="1977"/>
                    <a:pt x="3024" y="1811"/>
                    <a:pt x="3239" y="1811"/>
                  </a:cubicBezTo>
                  <a:close/>
                  <a:moveTo>
                    <a:pt x="3596" y="3454"/>
                  </a:moveTo>
                  <a:lnTo>
                    <a:pt x="3596" y="3466"/>
                  </a:lnTo>
                  <a:cubicBezTo>
                    <a:pt x="3632" y="3561"/>
                    <a:pt x="3643" y="3644"/>
                    <a:pt x="3667" y="3704"/>
                  </a:cubicBezTo>
                  <a:lnTo>
                    <a:pt x="3429" y="3942"/>
                  </a:lnTo>
                  <a:lnTo>
                    <a:pt x="3405" y="3942"/>
                  </a:lnTo>
                  <a:lnTo>
                    <a:pt x="3167" y="3704"/>
                  </a:lnTo>
                  <a:cubicBezTo>
                    <a:pt x="3191" y="3644"/>
                    <a:pt x="3215" y="3585"/>
                    <a:pt x="3215" y="3525"/>
                  </a:cubicBezTo>
                  <a:lnTo>
                    <a:pt x="3215" y="3454"/>
                  </a:lnTo>
                  <a:close/>
                  <a:moveTo>
                    <a:pt x="5632" y="5204"/>
                  </a:moveTo>
                  <a:lnTo>
                    <a:pt x="5632" y="7418"/>
                  </a:lnTo>
                  <a:lnTo>
                    <a:pt x="4525" y="8204"/>
                  </a:lnTo>
                  <a:lnTo>
                    <a:pt x="4525" y="5466"/>
                  </a:lnTo>
                  <a:cubicBezTo>
                    <a:pt x="4608" y="5525"/>
                    <a:pt x="4727" y="5573"/>
                    <a:pt x="4846" y="5585"/>
                  </a:cubicBezTo>
                  <a:lnTo>
                    <a:pt x="4977" y="5585"/>
                  </a:lnTo>
                  <a:cubicBezTo>
                    <a:pt x="5120" y="5561"/>
                    <a:pt x="5263" y="5525"/>
                    <a:pt x="5370" y="5418"/>
                  </a:cubicBezTo>
                  <a:lnTo>
                    <a:pt x="5632" y="5204"/>
                  </a:lnTo>
                  <a:close/>
                  <a:moveTo>
                    <a:pt x="2893" y="3930"/>
                  </a:moveTo>
                  <a:lnTo>
                    <a:pt x="3167" y="4204"/>
                  </a:lnTo>
                  <a:cubicBezTo>
                    <a:pt x="3227" y="4263"/>
                    <a:pt x="3310" y="4299"/>
                    <a:pt x="3417" y="4299"/>
                  </a:cubicBezTo>
                  <a:cubicBezTo>
                    <a:pt x="3524" y="4299"/>
                    <a:pt x="3596" y="4275"/>
                    <a:pt x="3667" y="4204"/>
                  </a:cubicBezTo>
                  <a:lnTo>
                    <a:pt x="3905" y="3966"/>
                  </a:lnTo>
                  <a:cubicBezTo>
                    <a:pt x="3989" y="3989"/>
                    <a:pt x="4060" y="4025"/>
                    <a:pt x="4144" y="4025"/>
                  </a:cubicBezTo>
                  <a:cubicBezTo>
                    <a:pt x="4203" y="4025"/>
                    <a:pt x="4263" y="4049"/>
                    <a:pt x="4298" y="4097"/>
                  </a:cubicBezTo>
                  <a:lnTo>
                    <a:pt x="4798" y="4716"/>
                  </a:lnTo>
                  <a:cubicBezTo>
                    <a:pt x="4833" y="4764"/>
                    <a:pt x="4884" y="4789"/>
                    <a:pt x="4935" y="4789"/>
                  </a:cubicBezTo>
                  <a:cubicBezTo>
                    <a:pt x="4971" y="4789"/>
                    <a:pt x="5007" y="4776"/>
                    <a:pt x="5036" y="4751"/>
                  </a:cubicBezTo>
                  <a:lnTo>
                    <a:pt x="5656" y="4263"/>
                  </a:lnTo>
                  <a:cubicBezTo>
                    <a:pt x="5694" y="4231"/>
                    <a:pt x="5747" y="4209"/>
                    <a:pt x="5798" y="4209"/>
                  </a:cubicBezTo>
                  <a:cubicBezTo>
                    <a:pt x="5842" y="4209"/>
                    <a:pt x="5885" y="4225"/>
                    <a:pt x="5918" y="4263"/>
                  </a:cubicBezTo>
                  <a:cubicBezTo>
                    <a:pt x="5965" y="4299"/>
                    <a:pt x="5989" y="4347"/>
                    <a:pt x="5977" y="4406"/>
                  </a:cubicBezTo>
                  <a:cubicBezTo>
                    <a:pt x="5989" y="4454"/>
                    <a:pt x="5965" y="4513"/>
                    <a:pt x="5918" y="4537"/>
                  </a:cubicBezTo>
                  <a:lnTo>
                    <a:pt x="5144" y="5156"/>
                  </a:lnTo>
                  <a:cubicBezTo>
                    <a:pt x="5084" y="5192"/>
                    <a:pt x="5013" y="5228"/>
                    <a:pt x="4929" y="5240"/>
                  </a:cubicBezTo>
                  <a:lnTo>
                    <a:pt x="4858" y="5240"/>
                  </a:lnTo>
                  <a:cubicBezTo>
                    <a:pt x="4751" y="5228"/>
                    <a:pt x="4667" y="5180"/>
                    <a:pt x="4608" y="5109"/>
                  </a:cubicBezTo>
                  <a:lnTo>
                    <a:pt x="4453" y="4930"/>
                  </a:lnTo>
                  <a:cubicBezTo>
                    <a:pt x="4425" y="4884"/>
                    <a:pt x="4369" y="4866"/>
                    <a:pt x="4312" y="4866"/>
                  </a:cubicBezTo>
                  <a:cubicBezTo>
                    <a:pt x="4295" y="4866"/>
                    <a:pt x="4279" y="4868"/>
                    <a:pt x="4263" y="4870"/>
                  </a:cubicBezTo>
                  <a:cubicBezTo>
                    <a:pt x="4191" y="4894"/>
                    <a:pt x="4144" y="4954"/>
                    <a:pt x="4144" y="5037"/>
                  </a:cubicBezTo>
                  <a:lnTo>
                    <a:pt x="4144" y="8454"/>
                  </a:lnTo>
                  <a:lnTo>
                    <a:pt x="3763" y="8740"/>
                  </a:lnTo>
                  <a:lnTo>
                    <a:pt x="3763" y="7145"/>
                  </a:lnTo>
                  <a:cubicBezTo>
                    <a:pt x="3763" y="7061"/>
                    <a:pt x="3691" y="6978"/>
                    <a:pt x="3596" y="6978"/>
                  </a:cubicBezTo>
                  <a:cubicBezTo>
                    <a:pt x="3512" y="6978"/>
                    <a:pt x="3429" y="7061"/>
                    <a:pt x="3429" y="7145"/>
                  </a:cubicBezTo>
                  <a:lnTo>
                    <a:pt x="3429" y="8978"/>
                  </a:lnTo>
                  <a:lnTo>
                    <a:pt x="2870" y="9383"/>
                  </a:lnTo>
                  <a:lnTo>
                    <a:pt x="2870" y="7180"/>
                  </a:lnTo>
                  <a:cubicBezTo>
                    <a:pt x="2870" y="7014"/>
                    <a:pt x="2822" y="6835"/>
                    <a:pt x="2750" y="6680"/>
                  </a:cubicBezTo>
                  <a:lnTo>
                    <a:pt x="2572" y="6347"/>
                  </a:lnTo>
                  <a:cubicBezTo>
                    <a:pt x="2524" y="6240"/>
                    <a:pt x="2500" y="6121"/>
                    <a:pt x="2500" y="6013"/>
                  </a:cubicBezTo>
                  <a:lnTo>
                    <a:pt x="2500" y="4263"/>
                  </a:lnTo>
                  <a:cubicBezTo>
                    <a:pt x="2500" y="4180"/>
                    <a:pt x="2536" y="4120"/>
                    <a:pt x="2596" y="4085"/>
                  </a:cubicBezTo>
                  <a:lnTo>
                    <a:pt x="2893" y="3930"/>
                  </a:lnTo>
                  <a:close/>
                  <a:moveTo>
                    <a:pt x="5810" y="1"/>
                  </a:moveTo>
                  <a:cubicBezTo>
                    <a:pt x="5727" y="1"/>
                    <a:pt x="5656" y="72"/>
                    <a:pt x="5656" y="167"/>
                  </a:cubicBezTo>
                  <a:lnTo>
                    <a:pt x="5656" y="3870"/>
                  </a:lnTo>
                  <a:cubicBezTo>
                    <a:pt x="5596" y="3882"/>
                    <a:pt x="5537" y="3930"/>
                    <a:pt x="5477" y="3977"/>
                  </a:cubicBezTo>
                  <a:lnTo>
                    <a:pt x="5001" y="4358"/>
                  </a:lnTo>
                  <a:lnTo>
                    <a:pt x="4596" y="3870"/>
                  </a:lnTo>
                  <a:cubicBezTo>
                    <a:pt x="4489" y="3739"/>
                    <a:pt x="4346" y="3668"/>
                    <a:pt x="4179" y="3668"/>
                  </a:cubicBezTo>
                  <a:cubicBezTo>
                    <a:pt x="4072" y="3668"/>
                    <a:pt x="3989" y="3573"/>
                    <a:pt x="3989" y="3466"/>
                  </a:cubicBezTo>
                  <a:lnTo>
                    <a:pt x="3989" y="3275"/>
                  </a:lnTo>
                  <a:cubicBezTo>
                    <a:pt x="4203" y="3108"/>
                    <a:pt x="4358" y="2846"/>
                    <a:pt x="4358" y="2549"/>
                  </a:cubicBezTo>
                  <a:lnTo>
                    <a:pt x="4358" y="2180"/>
                  </a:lnTo>
                  <a:cubicBezTo>
                    <a:pt x="4358" y="1775"/>
                    <a:pt x="4024" y="1465"/>
                    <a:pt x="3643" y="1465"/>
                  </a:cubicBezTo>
                  <a:lnTo>
                    <a:pt x="3274" y="1465"/>
                  </a:lnTo>
                  <a:cubicBezTo>
                    <a:pt x="2870" y="1465"/>
                    <a:pt x="2560" y="1787"/>
                    <a:pt x="2560" y="2180"/>
                  </a:cubicBezTo>
                  <a:lnTo>
                    <a:pt x="2560" y="2549"/>
                  </a:lnTo>
                  <a:cubicBezTo>
                    <a:pt x="2560" y="2846"/>
                    <a:pt x="2703" y="3108"/>
                    <a:pt x="2929" y="3275"/>
                  </a:cubicBezTo>
                  <a:lnTo>
                    <a:pt x="2929" y="3525"/>
                  </a:lnTo>
                  <a:lnTo>
                    <a:pt x="2929" y="3549"/>
                  </a:lnTo>
                  <a:lnTo>
                    <a:pt x="2500" y="3751"/>
                  </a:lnTo>
                  <a:cubicBezTo>
                    <a:pt x="2322" y="3847"/>
                    <a:pt x="2203" y="4037"/>
                    <a:pt x="2203" y="4228"/>
                  </a:cubicBezTo>
                  <a:lnTo>
                    <a:pt x="2203" y="5990"/>
                  </a:lnTo>
                  <a:cubicBezTo>
                    <a:pt x="2203" y="6144"/>
                    <a:pt x="2239" y="6323"/>
                    <a:pt x="2322" y="6478"/>
                  </a:cubicBezTo>
                  <a:lnTo>
                    <a:pt x="2500" y="6823"/>
                  </a:lnTo>
                  <a:cubicBezTo>
                    <a:pt x="2536" y="6918"/>
                    <a:pt x="2572" y="7037"/>
                    <a:pt x="2572" y="7145"/>
                  </a:cubicBezTo>
                  <a:lnTo>
                    <a:pt x="2572" y="9597"/>
                  </a:lnTo>
                  <a:lnTo>
                    <a:pt x="83" y="11371"/>
                  </a:lnTo>
                  <a:cubicBezTo>
                    <a:pt x="12" y="11431"/>
                    <a:pt x="0" y="11538"/>
                    <a:pt x="36" y="11609"/>
                  </a:cubicBezTo>
                  <a:cubicBezTo>
                    <a:pt x="74" y="11655"/>
                    <a:pt x="133" y="11682"/>
                    <a:pt x="188" y="11682"/>
                  </a:cubicBezTo>
                  <a:cubicBezTo>
                    <a:pt x="219" y="11682"/>
                    <a:pt x="249" y="11674"/>
                    <a:pt x="274" y="11657"/>
                  </a:cubicBezTo>
                  <a:lnTo>
                    <a:pt x="5846" y="7716"/>
                  </a:lnTo>
                  <a:lnTo>
                    <a:pt x="11406" y="11657"/>
                  </a:lnTo>
                  <a:cubicBezTo>
                    <a:pt x="11442" y="11669"/>
                    <a:pt x="11466" y="11681"/>
                    <a:pt x="11513" y="11681"/>
                  </a:cubicBezTo>
                  <a:cubicBezTo>
                    <a:pt x="11573" y="11681"/>
                    <a:pt x="11621" y="11657"/>
                    <a:pt x="11644" y="11609"/>
                  </a:cubicBezTo>
                  <a:cubicBezTo>
                    <a:pt x="11668" y="11538"/>
                    <a:pt x="11644" y="11431"/>
                    <a:pt x="11573" y="11371"/>
                  </a:cubicBezTo>
                  <a:lnTo>
                    <a:pt x="5977" y="7395"/>
                  </a:lnTo>
                  <a:lnTo>
                    <a:pt x="5977" y="4930"/>
                  </a:lnTo>
                  <a:lnTo>
                    <a:pt x="6144" y="4787"/>
                  </a:lnTo>
                  <a:cubicBezTo>
                    <a:pt x="6263" y="4692"/>
                    <a:pt x="6334" y="4549"/>
                    <a:pt x="6346" y="4394"/>
                  </a:cubicBezTo>
                  <a:cubicBezTo>
                    <a:pt x="6346" y="4228"/>
                    <a:pt x="6287" y="4073"/>
                    <a:pt x="6168" y="3977"/>
                  </a:cubicBezTo>
                  <a:cubicBezTo>
                    <a:pt x="6108" y="3930"/>
                    <a:pt x="6049" y="3882"/>
                    <a:pt x="5977" y="3870"/>
                  </a:cubicBezTo>
                  <a:lnTo>
                    <a:pt x="5977" y="715"/>
                  </a:lnTo>
                  <a:lnTo>
                    <a:pt x="8275" y="715"/>
                  </a:lnTo>
                  <a:lnTo>
                    <a:pt x="8037" y="1191"/>
                  </a:lnTo>
                  <a:cubicBezTo>
                    <a:pt x="8001" y="1239"/>
                    <a:pt x="8001" y="1299"/>
                    <a:pt x="8037" y="1334"/>
                  </a:cubicBezTo>
                  <a:lnTo>
                    <a:pt x="8275" y="1811"/>
                  </a:lnTo>
                  <a:lnTo>
                    <a:pt x="6549" y="1811"/>
                  </a:lnTo>
                  <a:cubicBezTo>
                    <a:pt x="6453" y="1811"/>
                    <a:pt x="6382" y="1894"/>
                    <a:pt x="6382" y="1977"/>
                  </a:cubicBezTo>
                  <a:cubicBezTo>
                    <a:pt x="6382" y="2072"/>
                    <a:pt x="6453" y="2144"/>
                    <a:pt x="6549" y="2144"/>
                  </a:cubicBezTo>
                  <a:lnTo>
                    <a:pt x="8549" y="2144"/>
                  </a:lnTo>
                  <a:cubicBezTo>
                    <a:pt x="8608" y="2144"/>
                    <a:pt x="8668" y="2108"/>
                    <a:pt x="8704" y="2072"/>
                  </a:cubicBezTo>
                  <a:cubicBezTo>
                    <a:pt x="8727" y="2025"/>
                    <a:pt x="8727" y="1953"/>
                    <a:pt x="8716" y="1906"/>
                  </a:cubicBezTo>
                  <a:lnTo>
                    <a:pt x="8394" y="1251"/>
                  </a:lnTo>
                  <a:lnTo>
                    <a:pt x="8716" y="596"/>
                  </a:lnTo>
                  <a:cubicBezTo>
                    <a:pt x="8751" y="537"/>
                    <a:pt x="8751" y="477"/>
                    <a:pt x="8704" y="429"/>
                  </a:cubicBezTo>
                  <a:cubicBezTo>
                    <a:pt x="8668" y="394"/>
                    <a:pt x="8608" y="358"/>
                    <a:pt x="8549" y="358"/>
                  </a:cubicBezTo>
                  <a:lnTo>
                    <a:pt x="5977" y="358"/>
                  </a:lnTo>
                  <a:lnTo>
                    <a:pt x="5977" y="167"/>
                  </a:lnTo>
                  <a:cubicBezTo>
                    <a:pt x="5977" y="72"/>
                    <a:pt x="5906" y="1"/>
                    <a:pt x="58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38" name="Google Shape;1089;p38">
              <a:extLst>
                <a:ext uri="{FF2B5EF4-FFF2-40B4-BE49-F238E27FC236}">
                  <a16:creationId xmlns:a16="http://schemas.microsoft.com/office/drawing/2014/main" id="{AB01E8D7-871C-F1D6-948B-62625C9E33EC}"/>
                </a:ext>
              </a:extLst>
            </p:cNvPr>
            <p:cNvSpPr/>
            <p:nvPr/>
          </p:nvSpPr>
          <p:spPr>
            <a:xfrm>
              <a:off x="4607697" y="3236301"/>
              <a:ext cx="108981" cy="80532"/>
            </a:xfrm>
            <a:custGeom>
              <a:avLst/>
              <a:gdLst/>
              <a:ahLst/>
              <a:cxnLst/>
              <a:rect l="l" t="t" r="r" b="b"/>
              <a:pathLst>
                <a:path w="2061" h="1523" extrusionOk="0">
                  <a:moveTo>
                    <a:pt x="204" y="1"/>
                  </a:moveTo>
                  <a:cubicBezTo>
                    <a:pt x="151" y="1"/>
                    <a:pt x="97" y="27"/>
                    <a:pt x="60" y="70"/>
                  </a:cubicBezTo>
                  <a:cubicBezTo>
                    <a:pt x="1" y="154"/>
                    <a:pt x="37" y="261"/>
                    <a:pt x="108" y="320"/>
                  </a:cubicBezTo>
                  <a:lnTo>
                    <a:pt x="1775" y="1487"/>
                  </a:lnTo>
                  <a:cubicBezTo>
                    <a:pt x="1799" y="1511"/>
                    <a:pt x="1834" y="1523"/>
                    <a:pt x="1882" y="1523"/>
                  </a:cubicBezTo>
                  <a:cubicBezTo>
                    <a:pt x="1942" y="1523"/>
                    <a:pt x="1977" y="1487"/>
                    <a:pt x="2013" y="1451"/>
                  </a:cubicBezTo>
                  <a:cubicBezTo>
                    <a:pt x="2061" y="1368"/>
                    <a:pt x="2037" y="1261"/>
                    <a:pt x="1965" y="1213"/>
                  </a:cubicBezTo>
                  <a:lnTo>
                    <a:pt x="299" y="35"/>
                  </a:lnTo>
                  <a:cubicBezTo>
                    <a:pt x="271" y="11"/>
                    <a:pt x="237" y="1"/>
                    <a:pt x="20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39" name="Google Shape;1090;p38">
              <a:extLst>
                <a:ext uri="{FF2B5EF4-FFF2-40B4-BE49-F238E27FC236}">
                  <a16:creationId xmlns:a16="http://schemas.microsoft.com/office/drawing/2014/main" id="{CCB5B147-BF0A-D791-DD21-BE7F27BA7442}"/>
                </a:ext>
              </a:extLst>
            </p:cNvPr>
            <p:cNvSpPr/>
            <p:nvPr/>
          </p:nvSpPr>
          <p:spPr>
            <a:xfrm>
              <a:off x="4559261" y="3202354"/>
              <a:ext cx="40927" cy="32044"/>
            </a:xfrm>
            <a:custGeom>
              <a:avLst/>
              <a:gdLst/>
              <a:ahLst/>
              <a:cxnLst/>
              <a:rect l="l" t="t" r="r" b="b"/>
              <a:pathLst>
                <a:path w="774" h="606" extrusionOk="0">
                  <a:moveTo>
                    <a:pt x="201" y="1"/>
                  </a:moveTo>
                  <a:cubicBezTo>
                    <a:pt x="148" y="1"/>
                    <a:pt x="97" y="29"/>
                    <a:pt x="60" y="81"/>
                  </a:cubicBezTo>
                  <a:cubicBezTo>
                    <a:pt x="0" y="153"/>
                    <a:pt x="24" y="260"/>
                    <a:pt x="95" y="319"/>
                  </a:cubicBezTo>
                  <a:lnTo>
                    <a:pt x="476" y="569"/>
                  </a:lnTo>
                  <a:cubicBezTo>
                    <a:pt x="500" y="581"/>
                    <a:pt x="536" y="605"/>
                    <a:pt x="572" y="605"/>
                  </a:cubicBezTo>
                  <a:cubicBezTo>
                    <a:pt x="631" y="605"/>
                    <a:pt x="679" y="569"/>
                    <a:pt x="714" y="522"/>
                  </a:cubicBezTo>
                  <a:cubicBezTo>
                    <a:pt x="774" y="450"/>
                    <a:pt x="750" y="343"/>
                    <a:pt x="667" y="284"/>
                  </a:cubicBezTo>
                  <a:lnTo>
                    <a:pt x="298" y="34"/>
                  </a:lnTo>
                  <a:cubicBezTo>
                    <a:pt x="266" y="11"/>
                    <a:pt x="233" y="1"/>
                    <a:pt x="2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grpSp>
        <p:nvGrpSpPr>
          <p:cNvPr id="42" name="Google Shape;1054;p37">
            <a:extLst>
              <a:ext uri="{FF2B5EF4-FFF2-40B4-BE49-F238E27FC236}">
                <a16:creationId xmlns:a16="http://schemas.microsoft.com/office/drawing/2014/main" id="{EB0EF7BA-9B19-18EB-C99B-2BE31ECA7381}"/>
              </a:ext>
            </a:extLst>
          </p:cNvPr>
          <p:cNvGrpSpPr/>
          <p:nvPr/>
        </p:nvGrpSpPr>
        <p:grpSpPr>
          <a:xfrm>
            <a:off x="6770461" y="1833017"/>
            <a:ext cx="610255" cy="573545"/>
            <a:chOff x="3996113" y="4291176"/>
            <a:chExt cx="336512" cy="335048"/>
          </a:xfrm>
          <a:solidFill>
            <a:schemeClr val="bg1">
              <a:lumMod val="10000"/>
            </a:schemeClr>
          </a:solidFill>
        </p:grpSpPr>
        <p:sp>
          <p:nvSpPr>
            <p:cNvPr id="43" name="Google Shape;1055;p37">
              <a:extLst>
                <a:ext uri="{FF2B5EF4-FFF2-40B4-BE49-F238E27FC236}">
                  <a16:creationId xmlns:a16="http://schemas.microsoft.com/office/drawing/2014/main" id="{46A9969B-CECA-BB66-9AC0-9D0D8BEACDBB}"/>
                </a:ext>
              </a:extLst>
            </p:cNvPr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44" name="Google Shape;1056;p37">
              <a:extLst>
                <a:ext uri="{FF2B5EF4-FFF2-40B4-BE49-F238E27FC236}">
                  <a16:creationId xmlns:a16="http://schemas.microsoft.com/office/drawing/2014/main" id="{848C2443-7A6D-0326-5A90-C522D362224B}"/>
                </a:ext>
              </a:extLst>
            </p:cNvPr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45" name="Google Shape;1057;p37">
              <a:extLst>
                <a:ext uri="{FF2B5EF4-FFF2-40B4-BE49-F238E27FC236}">
                  <a16:creationId xmlns:a16="http://schemas.microsoft.com/office/drawing/2014/main" id="{F3B3FAA5-3799-C830-1248-D6B0794524BB}"/>
                </a:ext>
              </a:extLst>
            </p:cNvPr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sp>
        <p:nvSpPr>
          <p:cNvPr id="46" name="Google Shape;1171;p39">
            <a:extLst>
              <a:ext uri="{FF2B5EF4-FFF2-40B4-BE49-F238E27FC236}">
                <a16:creationId xmlns:a16="http://schemas.microsoft.com/office/drawing/2014/main" id="{536B46AC-0C5B-1CF6-9C7C-F772C4E2BF62}"/>
              </a:ext>
            </a:extLst>
          </p:cNvPr>
          <p:cNvSpPr/>
          <p:nvPr/>
        </p:nvSpPr>
        <p:spPr>
          <a:xfrm>
            <a:off x="5019486" y="3931160"/>
            <a:ext cx="2214281" cy="852329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-CO" sz="2000">
                <a:solidFill>
                  <a:schemeClr val="dk1"/>
                </a:solidFill>
                <a:latin typeface="Abadi" panose="020B0604020104020204" pitchFamily="34" charset="0"/>
                <a:sym typeface="Urbanist Black"/>
              </a:rPr>
              <a:t>Habilitante</a:t>
            </a:r>
          </a:p>
          <a:p>
            <a:pPr algn="ctr"/>
            <a:endParaRPr sz="2000">
              <a:solidFill>
                <a:schemeClr val="dk1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grpSp>
        <p:nvGrpSpPr>
          <p:cNvPr id="51" name="Google Shape;10919;p58">
            <a:extLst>
              <a:ext uri="{FF2B5EF4-FFF2-40B4-BE49-F238E27FC236}">
                <a16:creationId xmlns:a16="http://schemas.microsoft.com/office/drawing/2014/main" id="{E0E8D411-892C-6177-7DF4-5CF42852C407}"/>
              </a:ext>
            </a:extLst>
          </p:cNvPr>
          <p:cNvGrpSpPr/>
          <p:nvPr/>
        </p:nvGrpSpPr>
        <p:grpSpPr>
          <a:xfrm>
            <a:off x="3972523" y="3360034"/>
            <a:ext cx="594644" cy="545775"/>
            <a:chOff x="1768938" y="3782219"/>
            <a:chExt cx="367805" cy="367773"/>
          </a:xfrm>
          <a:solidFill>
            <a:schemeClr val="tx1"/>
          </a:solidFill>
        </p:grpSpPr>
        <p:sp>
          <p:nvSpPr>
            <p:cNvPr id="52" name="Google Shape;10920;p58">
              <a:extLst>
                <a:ext uri="{FF2B5EF4-FFF2-40B4-BE49-F238E27FC236}">
                  <a16:creationId xmlns:a16="http://schemas.microsoft.com/office/drawing/2014/main" id="{0212A207-A00A-C9C3-FEA7-F73C55EC177B}"/>
                </a:ext>
              </a:extLst>
            </p:cNvPr>
            <p:cNvSpPr/>
            <p:nvPr/>
          </p:nvSpPr>
          <p:spPr>
            <a:xfrm>
              <a:off x="1884380" y="3782219"/>
              <a:ext cx="252363" cy="198412"/>
            </a:xfrm>
            <a:custGeom>
              <a:avLst/>
              <a:gdLst/>
              <a:ahLst/>
              <a:cxnLst/>
              <a:rect l="l" t="t" r="r" b="b"/>
              <a:pathLst>
                <a:path w="7966" h="6263" extrusionOk="0">
                  <a:moveTo>
                    <a:pt x="5346" y="0"/>
                  </a:moveTo>
                  <a:cubicBezTo>
                    <a:pt x="5299" y="0"/>
                    <a:pt x="5263" y="12"/>
                    <a:pt x="5227" y="48"/>
                  </a:cubicBezTo>
                  <a:lnTo>
                    <a:pt x="3382" y="1893"/>
                  </a:lnTo>
                  <a:lnTo>
                    <a:pt x="2893" y="1405"/>
                  </a:lnTo>
                  <a:cubicBezTo>
                    <a:pt x="2864" y="1375"/>
                    <a:pt x="2819" y="1360"/>
                    <a:pt x="2774" y="1360"/>
                  </a:cubicBezTo>
                  <a:cubicBezTo>
                    <a:pt x="2730" y="1360"/>
                    <a:pt x="2685" y="1375"/>
                    <a:pt x="2655" y="1405"/>
                  </a:cubicBezTo>
                  <a:lnTo>
                    <a:pt x="60" y="3989"/>
                  </a:lnTo>
                  <a:cubicBezTo>
                    <a:pt x="0" y="4048"/>
                    <a:pt x="0" y="4167"/>
                    <a:pt x="60" y="4227"/>
                  </a:cubicBezTo>
                  <a:cubicBezTo>
                    <a:pt x="90" y="4257"/>
                    <a:pt x="134" y="4272"/>
                    <a:pt x="179" y="4272"/>
                  </a:cubicBezTo>
                  <a:cubicBezTo>
                    <a:pt x="223" y="4272"/>
                    <a:pt x="268" y="4257"/>
                    <a:pt x="298" y="4227"/>
                  </a:cubicBezTo>
                  <a:lnTo>
                    <a:pt x="2774" y="1762"/>
                  </a:lnTo>
                  <a:lnTo>
                    <a:pt x="6215" y="5191"/>
                  </a:lnTo>
                  <a:lnTo>
                    <a:pt x="5418" y="5989"/>
                  </a:lnTo>
                  <a:cubicBezTo>
                    <a:pt x="5358" y="6049"/>
                    <a:pt x="5358" y="6168"/>
                    <a:pt x="5418" y="6227"/>
                  </a:cubicBezTo>
                  <a:cubicBezTo>
                    <a:pt x="5453" y="6251"/>
                    <a:pt x="5501" y="6263"/>
                    <a:pt x="5537" y="6263"/>
                  </a:cubicBezTo>
                  <a:cubicBezTo>
                    <a:pt x="5584" y="6263"/>
                    <a:pt x="5632" y="6251"/>
                    <a:pt x="5656" y="6227"/>
                  </a:cubicBezTo>
                  <a:lnTo>
                    <a:pt x="6573" y="5310"/>
                  </a:lnTo>
                  <a:cubicBezTo>
                    <a:pt x="6632" y="5251"/>
                    <a:pt x="6632" y="5132"/>
                    <a:pt x="6573" y="5072"/>
                  </a:cubicBezTo>
                  <a:lnTo>
                    <a:pt x="6072" y="4584"/>
                  </a:lnTo>
                  <a:lnTo>
                    <a:pt x="7918" y="2739"/>
                  </a:lnTo>
                  <a:cubicBezTo>
                    <a:pt x="7966" y="2667"/>
                    <a:pt x="7966" y="2560"/>
                    <a:pt x="7906" y="2489"/>
                  </a:cubicBezTo>
                  <a:lnTo>
                    <a:pt x="6882" y="1465"/>
                  </a:lnTo>
                  <a:cubicBezTo>
                    <a:pt x="6852" y="1435"/>
                    <a:pt x="6808" y="1420"/>
                    <a:pt x="6763" y="1420"/>
                  </a:cubicBezTo>
                  <a:cubicBezTo>
                    <a:pt x="6718" y="1420"/>
                    <a:pt x="6674" y="1435"/>
                    <a:pt x="6644" y="1465"/>
                  </a:cubicBezTo>
                  <a:cubicBezTo>
                    <a:pt x="6584" y="1524"/>
                    <a:pt x="6584" y="1643"/>
                    <a:pt x="6644" y="1703"/>
                  </a:cubicBezTo>
                  <a:lnTo>
                    <a:pt x="7549" y="2608"/>
                  </a:lnTo>
                  <a:lnTo>
                    <a:pt x="5822" y="4334"/>
                  </a:lnTo>
                  <a:lnTo>
                    <a:pt x="3620" y="2131"/>
                  </a:lnTo>
                  <a:lnTo>
                    <a:pt x="5346" y="405"/>
                  </a:lnTo>
                  <a:lnTo>
                    <a:pt x="6168" y="1226"/>
                  </a:lnTo>
                  <a:cubicBezTo>
                    <a:pt x="6197" y="1256"/>
                    <a:pt x="6242" y="1271"/>
                    <a:pt x="6287" y="1271"/>
                  </a:cubicBezTo>
                  <a:cubicBezTo>
                    <a:pt x="6331" y="1271"/>
                    <a:pt x="6376" y="1256"/>
                    <a:pt x="6406" y="1226"/>
                  </a:cubicBezTo>
                  <a:cubicBezTo>
                    <a:pt x="6465" y="1167"/>
                    <a:pt x="6465" y="1048"/>
                    <a:pt x="6406" y="988"/>
                  </a:cubicBezTo>
                  <a:lnTo>
                    <a:pt x="5465" y="48"/>
                  </a:lnTo>
                  <a:cubicBezTo>
                    <a:pt x="5441" y="12"/>
                    <a:pt x="5394" y="0"/>
                    <a:pt x="5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53" name="Google Shape;10921;p58">
              <a:extLst>
                <a:ext uri="{FF2B5EF4-FFF2-40B4-BE49-F238E27FC236}">
                  <a16:creationId xmlns:a16="http://schemas.microsoft.com/office/drawing/2014/main" id="{ED43F5B0-CC4C-5265-DB34-4F1615BF0EEB}"/>
                </a:ext>
              </a:extLst>
            </p:cNvPr>
            <p:cNvSpPr/>
            <p:nvPr/>
          </p:nvSpPr>
          <p:spPr>
            <a:xfrm>
              <a:off x="2034480" y="3821914"/>
              <a:ext cx="31743" cy="31236"/>
            </a:xfrm>
            <a:custGeom>
              <a:avLst/>
              <a:gdLst/>
              <a:ahLst/>
              <a:cxnLst/>
              <a:rect l="l" t="t" r="r" b="b"/>
              <a:pathLst>
                <a:path w="1002" h="986" extrusionOk="0">
                  <a:moveTo>
                    <a:pt x="501" y="426"/>
                  </a:moveTo>
                  <a:lnTo>
                    <a:pt x="584" y="509"/>
                  </a:lnTo>
                  <a:lnTo>
                    <a:pt x="501" y="581"/>
                  </a:lnTo>
                  <a:lnTo>
                    <a:pt x="430" y="509"/>
                  </a:lnTo>
                  <a:lnTo>
                    <a:pt x="501" y="426"/>
                  </a:lnTo>
                  <a:close/>
                  <a:moveTo>
                    <a:pt x="501" y="0"/>
                  </a:moveTo>
                  <a:cubicBezTo>
                    <a:pt x="456" y="0"/>
                    <a:pt x="412" y="15"/>
                    <a:pt x="382" y="45"/>
                  </a:cubicBezTo>
                  <a:lnTo>
                    <a:pt x="60" y="366"/>
                  </a:lnTo>
                  <a:cubicBezTo>
                    <a:pt x="1" y="426"/>
                    <a:pt x="1" y="545"/>
                    <a:pt x="60" y="605"/>
                  </a:cubicBezTo>
                  <a:lnTo>
                    <a:pt x="382" y="938"/>
                  </a:lnTo>
                  <a:cubicBezTo>
                    <a:pt x="418" y="962"/>
                    <a:pt x="465" y="986"/>
                    <a:pt x="501" y="986"/>
                  </a:cubicBezTo>
                  <a:cubicBezTo>
                    <a:pt x="549" y="986"/>
                    <a:pt x="596" y="962"/>
                    <a:pt x="620" y="938"/>
                  </a:cubicBezTo>
                  <a:lnTo>
                    <a:pt x="953" y="605"/>
                  </a:lnTo>
                  <a:cubicBezTo>
                    <a:pt x="977" y="581"/>
                    <a:pt x="1001" y="533"/>
                    <a:pt x="1001" y="485"/>
                  </a:cubicBezTo>
                  <a:cubicBezTo>
                    <a:pt x="1001" y="450"/>
                    <a:pt x="977" y="402"/>
                    <a:pt x="953" y="366"/>
                  </a:cubicBezTo>
                  <a:lnTo>
                    <a:pt x="620" y="45"/>
                  </a:lnTo>
                  <a:cubicBezTo>
                    <a:pt x="590" y="15"/>
                    <a:pt x="54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54" name="Google Shape;10922;p58">
              <a:extLst>
                <a:ext uri="{FF2B5EF4-FFF2-40B4-BE49-F238E27FC236}">
                  <a16:creationId xmlns:a16="http://schemas.microsoft.com/office/drawing/2014/main" id="{E5C6E4DF-B69A-AEEE-E065-F61588949E85}"/>
                </a:ext>
              </a:extLst>
            </p:cNvPr>
            <p:cNvSpPr/>
            <p:nvPr/>
          </p:nvSpPr>
          <p:spPr>
            <a:xfrm>
              <a:off x="2065431" y="3852359"/>
              <a:ext cx="31712" cy="31332"/>
            </a:xfrm>
            <a:custGeom>
              <a:avLst/>
              <a:gdLst/>
              <a:ahLst/>
              <a:cxnLst/>
              <a:rect l="l" t="t" r="r" b="b"/>
              <a:pathLst>
                <a:path w="1001" h="989" extrusionOk="0">
                  <a:moveTo>
                    <a:pt x="500" y="441"/>
                  </a:moveTo>
                  <a:lnTo>
                    <a:pt x="572" y="513"/>
                  </a:lnTo>
                  <a:lnTo>
                    <a:pt x="500" y="584"/>
                  </a:lnTo>
                  <a:lnTo>
                    <a:pt x="417" y="513"/>
                  </a:lnTo>
                  <a:lnTo>
                    <a:pt x="500" y="441"/>
                  </a:lnTo>
                  <a:close/>
                  <a:moveTo>
                    <a:pt x="500" y="1"/>
                  </a:moveTo>
                  <a:cubicBezTo>
                    <a:pt x="453" y="1"/>
                    <a:pt x="405" y="25"/>
                    <a:pt x="381" y="48"/>
                  </a:cubicBezTo>
                  <a:lnTo>
                    <a:pt x="48" y="382"/>
                  </a:lnTo>
                  <a:cubicBezTo>
                    <a:pt x="24" y="406"/>
                    <a:pt x="0" y="453"/>
                    <a:pt x="0" y="501"/>
                  </a:cubicBezTo>
                  <a:cubicBezTo>
                    <a:pt x="0" y="536"/>
                    <a:pt x="24" y="584"/>
                    <a:pt x="48" y="608"/>
                  </a:cubicBezTo>
                  <a:lnTo>
                    <a:pt x="381" y="941"/>
                  </a:lnTo>
                  <a:cubicBezTo>
                    <a:pt x="405" y="977"/>
                    <a:pt x="453" y="989"/>
                    <a:pt x="500" y="989"/>
                  </a:cubicBezTo>
                  <a:cubicBezTo>
                    <a:pt x="536" y="989"/>
                    <a:pt x="584" y="965"/>
                    <a:pt x="619" y="941"/>
                  </a:cubicBezTo>
                  <a:lnTo>
                    <a:pt x="941" y="608"/>
                  </a:lnTo>
                  <a:cubicBezTo>
                    <a:pt x="1000" y="560"/>
                    <a:pt x="1000" y="441"/>
                    <a:pt x="941" y="382"/>
                  </a:cubicBezTo>
                  <a:lnTo>
                    <a:pt x="619" y="48"/>
                  </a:lnTo>
                  <a:cubicBezTo>
                    <a:pt x="584" y="13"/>
                    <a:pt x="53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55" name="Google Shape;10923;p58">
              <a:extLst>
                <a:ext uri="{FF2B5EF4-FFF2-40B4-BE49-F238E27FC236}">
                  <a16:creationId xmlns:a16="http://schemas.microsoft.com/office/drawing/2014/main" id="{601CEDB5-385A-EA65-2FF4-C13CF3C2AC6E}"/>
                </a:ext>
              </a:extLst>
            </p:cNvPr>
            <p:cNvSpPr/>
            <p:nvPr/>
          </p:nvSpPr>
          <p:spPr>
            <a:xfrm>
              <a:off x="1768938" y="3922625"/>
              <a:ext cx="281413" cy="227367"/>
            </a:xfrm>
            <a:custGeom>
              <a:avLst/>
              <a:gdLst/>
              <a:ahLst/>
              <a:cxnLst/>
              <a:rect l="l" t="t" r="r" b="b"/>
              <a:pathLst>
                <a:path w="8883" h="7177" extrusionOk="0">
                  <a:moveTo>
                    <a:pt x="3347" y="0"/>
                  </a:moveTo>
                  <a:cubicBezTo>
                    <a:pt x="3302" y="0"/>
                    <a:pt x="3257" y="15"/>
                    <a:pt x="3228" y="45"/>
                  </a:cubicBezTo>
                  <a:lnTo>
                    <a:pt x="811" y="2450"/>
                  </a:lnTo>
                  <a:cubicBezTo>
                    <a:pt x="287" y="2962"/>
                    <a:pt x="1" y="3664"/>
                    <a:pt x="1" y="4414"/>
                  </a:cubicBezTo>
                  <a:cubicBezTo>
                    <a:pt x="1" y="5153"/>
                    <a:pt x="287" y="5843"/>
                    <a:pt x="811" y="6379"/>
                  </a:cubicBezTo>
                  <a:cubicBezTo>
                    <a:pt x="1323" y="6891"/>
                    <a:pt x="2025" y="7177"/>
                    <a:pt x="2775" y="7177"/>
                  </a:cubicBezTo>
                  <a:cubicBezTo>
                    <a:pt x="3513" y="7177"/>
                    <a:pt x="4204" y="6891"/>
                    <a:pt x="4740" y="6379"/>
                  </a:cubicBezTo>
                  <a:lnTo>
                    <a:pt x="8847" y="2271"/>
                  </a:lnTo>
                  <a:cubicBezTo>
                    <a:pt x="8883" y="2188"/>
                    <a:pt x="8883" y="2093"/>
                    <a:pt x="8812" y="2033"/>
                  </a:cubicBezTo>
                  <a:cubicBezTo>
                    <a:pt x="8782" y="2003"/>
                    <a:pt x="8737" y="1989"/>
                    <a:pt x="8693" y="1989"/>
                  </a:cubicBezTo>
                  <a:cubicBezTo>
                    <a:pt x="8648" y="1989"/>
                    <a:pt x="8603" y="2003"/>
                    <a:pt x="8573" y="2033"/>
                  </a:cubicBezTo>
                  <a:lnTo>
                    <a:pt x="4466" y="6141"/>
                  </a:lnTo>
                  <a:cubicBezTo>
                    <a:pt x="4001" y="6593"/>
                    <a:pt x="3394" y="6855"/>
                    <a:pt x="2751" y="6855"/>
                  </a:cubicBezTo>
                  <a:cubicBezTo>
                    <a:pt x="2096" y="6855"/>
                    <a:pt x="1489" y="6593"/>
                    <a:pt x="1049" y="6141"/>
                  </a:cubicBezTo>
                  <a:cubicBezTo>
                    <a:pt x="584" y="5677"/>
                    <a:pt x="322" y="5069"/>
                    <a:pt x="322" y="4426"/>
                  </a:cubicBezTo>
                  <a:cubicBezTo>
                    <a:pt x="322" y="3772"/>
                    <a:pt x="584" y="3164"/>
                    <a:pt x="1049" y="2712"/>
                  </a:cubicBezTo>
                  <a:lnTo>
                    <a:pt x="3466" y="283"/>
                  </a:lnTo>
                  <a:cubicBezTo>
                    <a:pt x="3525" y="223"/>
                    <a:pt x="3525" y="104"/>
                    <a:pt x="3466" y="45"/>
                  </a:cubicBezTo>
                  <a:cubicBezTo>
                    <a:pt x="3436" y="15"/>
                    <a:pt x="3391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56" name="Google Shape;10924;p58">
              <a:extLst>
                <a:ext uri="{FF2B5EF4-FFF2-40B4-BE49-F238E27FC236}">
                  <a16:creationId xmlns:a16="http://schemas.microsoft.com/office/drawing/2014/main" id="{2CAA3178-D3F9-7AB2-730E-7689EFB163D7}"/>
                </a:ext>
              </a:extLst>
            </p:cNvPr>
            <p:cNvSpPr/>
            <p:nvPr/>
          </p:nvSpPr>
          <p:spPr>
            <a:xfrm>
              <a:off x="1847790" y="3937704"/>
              <a:ext cx="143352" cy="127417"/>
            </a:xfrm>
            <a:custGeom>
              <a:avLst/>
              <a:gdLst/>
              <a:ahLst/>
              <a:cxnLst/>
              <a:rect l="l" t="t" r="r" b="b"/>
              <a:pathLst>
                <a:path w="4525" h="4022" extrusionOk="0">
                  <a:moveTo>
                    <a:pt x="3537" y="343"/>
                  </a:moveTo>
                  <a:cubicBezTo>
                    <a:pt x="3584" y="343"/>
                    <a:pt x="3632" y="367"/>
                    <a:pt x="3667" y="402"/>
                  </a:cubicBezTo>
                  <a:cubicBezTo>
                    <a:pt x="3751" y="486"/>
                    <a:pt x="3751" y="581"/>
                    <a:pt x="3667" y="664"/>
                  </a:cubicBezTo>
                  <a:cubicBezTo>
                    <a:pt x="3632" y="700"/>
                    <a:pt x="3587" y="718"/>
                    <a:pt x="3542" y="718"/>
                  </a:cubicBezTo>
                  <a:cubicBezTo>
                    <a:pt x="3498" y="718"/>
                    <a:pt x="3453" y="700"/>
                    <a:pt x="3417" y="664"/>
                  </a:cubicBezTo>
                  <a:cubicBezTo>
                    <a:pt x="3334" y="581"/>
                    <a:pt x="3334" y="462"/>
                    <a:pt x="3406" y="402"/>
                  </a:cubicBezTo>
                  <a:cubicBezTo>
                    <a:pt x="3441" y="379"/>
                    <a:pt x="3477" y="343"/>
                    <a:pt x="3537" y="343"/>
                  </a:cubicBezTo>
                  <a:close/>
                  <a:moveTo>
                    <a:pt x="2024" y="486"/>
                  </a:moveTo>
                  <a:cubicBezTo>
                    <a:pt x="2072" y="486"/>
                    <a:pt x="2108" y="498"/>
                    <a:pt x="2155" y="545"/>
                  </a:cubicBezTo>
                  <a:cubicBezTo>
                    <a:pt x="2227" y="617"/>
                    <a:pt x="2227" y="724"/>
                    <a:pt x="2155" y="795"/>
                  </a:cubicBezTo>
                  <a:cubicBezTo>
                    <a:pt x="2120" y="831"/>
                    <a:pt x="2075" y="849"/>
                    <a:pt x="2030" y="849"/>
                  </a:cubicBezTo>
                  <a:cubicBezTo>
                    <a:pt x="1986" y="849"/>
                    <a:pt x="1941" y="831"/>
                    <a:pt x="1905" y="795"/>
                  </a:cubicBezTo>
                  <a:cubicBezTo>
                    <a:pt x="1810" y="724"/>
                    <a:pt x="1810" y="605"/>
                    <a:pt x="1893" y="545"/>
                  </a:cubicBezTo>
                  <a:cubicBezTo>
                    <a:pt x="1917" y="509"/>
                    <a:pt x="1965" y="486"/>
                    <a:pt x="2024" y="486"/>
                  </a:cubicBezTo>
                  <a:close/>
                  <a:moveTo>
                    <a:pt x="3953" y="1676"/>
                  </a:moveTo>
                  <a:cubicBezTo>
                    <a:pt x="4001" y="1676"/>
                    <a:pt x="4048" y="1688"/>
                    <a:pt x="4084" y="1724"/>
                  </a:cubicBezTo>
                  <a:cubicBezTo>
                    <a:pt x="4156" y="1807"/>
                    <a:pt x="4156" y="1926"/>
                    <a:pt x="4072" y="1986"/>
                  </a:cubicBezTo>
                  <a:cubicBezTo>
                    <a:pt x="4037" y="2022"/>
                    <a:pt x="3992" y="2039"/>
                    <a:pt x="3947" y="2039"/>
                  </a:cubicBezTo>
                  <a:cubicBezTo>
                    <a:pt x="3903" y="2039"/>
                    <a:pt x="3858" y="2022"/>
                    <a:pt x="3822" y="1986"/>
                  </a:cubicBezTo>
                  <a:cubicBezTo>
                    <a:pt x="3751" y="1914"/>
                    <a:pt x="3751" y="1807"/>
                    <a:pt x="3822" y="1724"/>
                  </a:cubicBezTo>
                  <a:cubicBezTo>
                    <a:pt x="3858" y="1700"/>
                    <a:pt x="3894" y="1676"/>
                    <a:pt x="3953" y="1676"/>
                  </a:cubicBezTo>
                  <a:close/>
                  <a:moveTo>
                    <a:pt x="655" y="3129"/>
                  </a:moveTo>
                  <a:cubicBezTo>
                    <a:pt x="727" y="3129"/>
                    <a:pt x="786" y="3165"/>
                    <a:pt x="846" y="3200"/>
                  </a:cubicBezTo>
                  <a:cubicBezTo>
                    <a:pt x="893" y="3248"/>
                    <a:pt x="917" y="3319"/>
                    <a:pt x="917" y="3403"/>
                  </a:cubicBezTo>
                  <a:cubicBezTo>
                    <a:pt x="917" y="3474"/>
                    <a:pt x="893" y="3546"/>
                    <a:pt x="846" y="3593"/>
                  </a:cubicBezTo>
                  <a:cubicBezTo>
                    <a:pt x="798" y="3641"/>
                    <a:pt x="727" y="3665"/>
                    <a:pt x="655" y="3665"/>
                  </a:cubicBezTo>
                  <a:cubicBezTo>
                    <a:pt x="584" y="3665"/>
                    <a:pt x="524" y="3641"/>
                    <a:pt x="465" y="3593"/>
                  </a:cubicBezTo>
                  <a:cubicBezTo>
                    <a:pt x="417" y="3546"/>
                    <a:pt x="381" y="3474"/>
                    <a:pt x="381" y="3403"/>
                  </a:cubicBezTo>
                  <a:cubicBezTo>
                    <a:pt x="381" y="3319"/>
                    <a:pt x="417" y="3260"/>
                    <a:pt x="465" y="3200"/>
                  </a:cubicBezTo>
                  <a:cubicBezTo>
                    <a:pt x="512" y="3141"/>
                    <a:pt x="584" y="3129"/>
                    <a:pt x="655" y="3129"/>
                  </a:cubicBezTo>
                  <a:close/>
                  <a:moveTo>
                    <a:pt x="3513" y="0"/>
                  </a:moveTo>
                  <a:cubicBezTo>
                    <a:pt x="3379" y="0"/>
                    <a:pt x="3245" y="51"/>
                    <a:pt x="3144" y="152"/>
                  </a:cubicBezTo>
                  <a:cubicBezTo>
                    <a:pt x="2977" y="319"/>
                    <a:pt x="2941" y="557"/>
                    <a:pt x="3036" y="748"/>
                  </a:cubicBezTo>
                  <a:lnTo>
                    <a:pt x="2132" y="1652"/>
                  </a:lnTo>
                  <a:lnTo>
                    <a:pt x="1572" y="2212"/>
                  </a:lnTo>
                  <a:lnTo>
                    <a:pt x="1334" y="1974"/>
                  </a:lnTo>
                  <a:cubicBezTo>
                    <a:pt x="1215" y="1855"/>
                    <a:pt x="1215" y="1676"/>
                    <a:pt x="1334" y="1569"/>
                  </a:cubicBezTo>
                  <a:lnTo>
                    <a:pt x="1774" y="1141"/>
                  </a:lnTo>
                  <a:cubicBezTo>
                    <a:pt x="1846" y="1164"/>
                    <a:pt x="1917" y="1200"/>
                    <a:pt x="1989" y="1200"/>
                  </a:cubicBezTo>
                  <a:cubicBezTo>
                    <a:pt x="2132" y="1200"/>
                    <a:pt x="2263" y="1152"/>
                    <a:pt x="2370" y="1045"/>
                  </a:cubicBezTo>
                  <a:cubicBezTo>
                    <a:pt x="2572" y="843"/>
                    <a:pt x="2572" y="509"/>
                    <a:pt x="2370" y="307"/>
                  </a:cubicBezTo>
                  <a:cubicBezTo>
                    <a:pt x="2263" y="200"/>
                    <a:pt x="2129" y="146"/>
                    <a:pt x="1995" y="146"/>
                  </a:cubicBezTo>
                  <a:cubicBezTo>
                    <a:pt x="1861" y="146"/>
                    <a:pt x="1727" y="200"/>
                    <a:pt x="1620" y="307"/>
                  </a:cubicBezTo>
                  <a:cubicBezTo>
                    <a:pt x="1453" y="462"/>
                    <a:pt x="1429" y="700"/>
                    <a:pt x="1512" y="902"/>
                  </a:cubicBezTo>
                  <a:lnTo>
                    <a:pt x="1084" y="1331"/>
                  </a:lnTo>
                  <a:cubicBezTo>
                    <a:pt x="846" y="1569"/>
                    <a:pt x="846" y="1974"/>
                    <a:pt x="1084" y="2224"/>
                  </a:cubicBezTo>
                  <a:lnTo>
                    <a:pt x="1322" y="2462"/>
                  </a:lnTo>
                  <a:lnTo>
                    <a:pt x="905" y="2879"/>
                  </a:lnTo>
                  <a:cubicBezTo>
                    <a:pt x="812" y="2827"/>
                    <a:pt x="709" y="2802"/>
                    <a:pt x="607" y="2802"/>
                  </a:cubicBezTo>
                  <a:cubicBezTo>
                    <a:pt x="450" y="2802"/>
                    <a:pt x="295" y="2863"/>
                    <a:pt x="179" y="2986"/>
                  </a:cubicBezTo>
                  <a:cubicBezTo>
                    <a:pt x="60" y="3105"/>
                    <a:pt x="0" y="3248"/>
                    <a:pt x="0" y="3415"/>
                  </a:cubicBezTo>
                  <a:cubicBezTo>
                    <a:pt x="0" y="3581"/>
                    <a:pt x="60" y="3724"/>
                    <a:pt x="179" y="3843"/>
                  </a:cubicBezTo>
                  <a:cubicBezTo>
                    <a:pt x="298" y="3962"/>
                    <a:pt x="441" y="4022"/>
                    <a:pt x="608" y="4022"/>
                  </a:cubicBezTo>
                  <a:cubicBezTo>
                    <a:pt x="774" y="4022"/>
                    <a:pt x="917" y="3962"/>
                    <a:pt x="1036" y="3843"/>
                  </a:cubicBezTo>
                  <a:cubicBezTo>
                    <a:pt x="1155" y="3724"/>
                    <a:pt x="1215" y="3581"/>
                    <a:pt x="1215" y="3415"/>
                  </a:cubicBezTo>
                  <a:cubicBezTo>
                    <a:pt x="1215" y="3307"/>
                    <a:pt x="1191" y="3200"/>
                    <a:pt x="1143" y="3117"/>
                  </a:cubicBezTo>
                  <a:lnTo>
                    <a:pt x="2227" y="2033"/>
                  </a:lnTo>
                  <a:lnTo>
                    <a:pt x="2513" y="2307"/>
                  </a:lnTo>
                  <a:cubicBezTo>
                    <a:pt x="2679" y="2474"/>
                    <a:pt x="2905" y="2569"/>
                    <a:pt x="3108" y="2569"/>
                  </a:cubicBezTo>
                  <a:cubicBezTo>
                    <a:pt x="3322" y="2569"/>
                    <a:pt x="3513" y="2486"/>
                    <a:pt x="3679" y="2343"/>
                  </a:cubicBezTo>
                  <a:cubicBezTo>
                    <a:pt x="3751" y="2367"/>
                    <a:pt x="3822" y="2403"/>
                    <a:pt x="3894" y="2403"/>
                  </a:cubicBezTo>
                  <a:cubicBezTo>
                    <a:pt x="4037" y="2403"/>
                    <a:pt x="4168" y="2355"/>
                    <a:pt x="4275" y="2248"/>
                  </a:cubicBezTo>
                  <a:cubicBezTo>
                    <a:pt x="4525" y="2033"/>
                    <a:pt x="4525" y="1700"/>
                    <a:pt x="4310" y="1498"/>
                  </a:cubicBezTo>
                  <a:cubicBezTo>
                    <a:pt x="4209" y="1391"/>
                    <a:pt x="4075" y="1337"/>
                    <a:pt x="3941" y="1337"/>
                  </a:cubicBezTo>
                  <a:cubicBezTo>
                    <a:pt x="3807" y="1337"/>
                    <a:pt x="3673" y="1391"/>
                    <a:pt x="3572" y="1498"/>
                  </a:cubicBezTo>
                  <a:cubicBezTo>
                    <a:pt x="3406" y="1652"/>
                    <a:pt x="3382" y="1891"/>
                    <a:pt x="3465" y="2093"/>
                  </a:cubicBezTo>
                  <a:cubicBezTo>
                    <a:pt x="3377" y="2175"/>
                    <a:pt x="3267" y="2214"/>
                    <a:pt x="3155" y="2214"/>
                  </a:cubicBezTo>
                  <a:cubicBezTo>
                    <a:pt x="3023" y="2214"/>
                    <a:pt x="2889" y="2160"/>
                    <a:pt x="2786" y="2057"/>
                  </a:cubicBezTo>
                  <a:lnTo>
                    <a:pt x="2501" y="1772"/>
                  </a:lnTo>
                  <a:lnTo>
                    <a:pt x="3286" y="986"/>
                  </a:lnTo>
                  <a:cubicBezTo>
                    <a:pt x="3358" y="1021"/>
                    <a:pt x="3441" y="1045"/>
                    <a:pt x="3513" y="1045"/>
                  </a:cubicBezTo>
                  <a:cubicBezTo>
                    <a:pt x="3644" y="1045"/>
                    <a:pt x="3775" y="998"/>
                    <a:pt x="3882" y="902"/>
                  </a:cubicBezTo>
                  <a:cubicBezTo>
                    <a:pt x="4096" y="688"/>
                    <a:pt x="4096" y="367"/>
                    <a:pt x="3882" y="152"/>
                  </a:cubicBezTo>
                  <a:cubicBezTo>
                    <a:pt x="3781" y="51"/>
                    <a:pt x="3647" y="0"/>
                    <a:pt x="3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sp>
        <p:nvSpPr>
          <p:cNvPr id="58" name="CuadroTexto 57">
            <a:extLst>
              <a:ext uri="{FF2B5EF4-FFF2-40B4-BE49-F238E27FC236}">
                <a16:creationId xmlns:a16="http://schemas.microsoft.com/office/drawing/2014/main" id="{6FCF5375-488E-7C96-FB7E-6BA4B7C1FE16}"/>
              </a:ext>
            </a:extLst>
          </p:cNvPr>
          <p:cNvSpPr txBox="1"/>
          <p:nvPr/>
        </p:nvSpPr>
        <p:spPr>
          <a:xfrm rot="10800000" flipV="1">
            <a:off x="459144" y="2683565"/>
            <a:ext cx="23146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600" b="1">
                <a:solidFill>
                  <a:schemeClr val="dk1"/>
                </a:solidFill>
                <a:latin typeface="Abadi" panose="020B0604020104020204" pitchFamily="34" charset="0"/>
              </a:rPr>
              <a:t>Extensión agropecuaria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169290CD-1E54-CBC4-4E0E-058E12886324}"/>
              </a:ext>
            </a:extLst>
          </p:cNvPr>
          <p:cNvSpPr txBox="1"/>
          <p:nvPr/>
        </p:nvSpPr>
        <p:spPr>
          <a:xfrm>
            <a:off x="261899" y="3249975"/>
            <a:ext cx="2738836" cy="636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333"/>
              </a:spcAft>
            </a:pPr>
            <a:r>
              <a:rPr lang="es-CO" sz="1600">
                <a:solidFill>
                  <a:schemeClr val="dk1"/>
                </a:solidFill>
                <a:latin typeface="Abadi" panose="020B0604020104020204" pitchFamily="34" charset="0"/>
              </a:rPr>
              <a:t>Enfoque territorial, diferencial e inclusivo </a:t>
            </a:r>
          </a:p>
        </p:txBody>
      </p:sp>
      <p:sp>
        <p:nvSpPr>
          <p:cNvPr id="705" name="CuadroTexto 704">
            <a:extLst>
              <a:ext uri="{FF2B5EF4-FFF2-40B4-BE49-F238E27FC236}">
                <a16:creationId xmlns:a16="http://schemas.microsoft.com/office/drawing/2014/main" id="{DD02E036-BA07-F5CD-49BE-3060883EC723}"/>
              </a:ext>
            </a:extLst>
          </p:cNvPr>
          <p:cNvSpPr txBox="1"/>
          <p:nvPr/>
        </p:nvSpPr>
        <p:spPr>
          <a:xfrm>
            <a:off x="8964907" y="3316932"/>
            <a:ext cx="2735032" cy="923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333"/>
              </a:spcAft>
            </a:pPr>
            <a:r>
              <a:rPr lang="es-CO" sz="1600">
                <a:solidFill>
                  <a:schemeClr val="dk1"/>
                </a:solidFill>
                <a:latin typeface="Abadi" panose="020B0604020104020204" pitchFamily="34" charset="0"/>
              </a:rPr>
              <a:t>Comercialización y mercado de productos agropecuarios de bajo impacto</a:t>
            </a:r>
          </a:p>
        </p:txBody>
      </p:sp>
      <p:sp>
        <p:nvSpPr>
          <p:cNvPr id="708" name="CuadroTexto 707">
            <a:extLst>
              <a:ext uri="{FF2B5EF4-FFF2-40B4-BE49-F238E27FC236}">
                <a16:creationId xmlns:a16="http://schemas.microsoft.com/office/drawing/2014/main" id="{C0AB26A5-00B5-A341-299C-8970C2C14C4E}"/>
              </a:ext>
            </a:extLst>
          </p:cNvPr>
          <p:cNvSpPr txBox="1"/>
          <p:nvPr/>
        </p:nvSpPr>
        <p:spPr>
          <a:xfrm>
            <a:off x="9284937" y="2762061"/>
            <a:ext cx="25892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600" b="1">
                <a:solidFill>
                  <a:schemeClr val="dk1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Mercados y Comercialización </a:t>
            </a:r>
            <a:endParaRPr lang="es-CO" sz="1600" b="1">
              <a:solidFill>
                <a:schemeClr val="dk1"/>
              </a:solidFill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  <p:grpSp>
        <p:nvGrpSpPr>
          <p:cNvPr id="710" name="Google Shape;1188;p39">
            <a:extLst>
              <a:ext uri="{FF2B5EF4-FFF2-40B4-BE49-F238E27FC236}">
                <a16:creationId xmlns:a16="http://schemas.microsoft.com/office/drawing/2014/main" id="{9D7B8E39-E4BC-EEDE-4AAA-62732160D68C}"/>
              </a:ext>
            </a:extLst>
          </p:cNvPr>
          <p:cNvGrpSpPr/>
          <p:nvPr/>
        </p:nvGrpSpPr>
        <p:grpSpPr>
          <a:xfrm>
            <a:off x="7682886" y="3437154"/>
            <a:ext cx="452916" cy="434645"/>
            <a:chOff x="1952836" y="2774422"/>
            <a:chExt cx="372835" cy="342573"/>
          </a:xfrm>
        </p:grpSpPr>
        <p:sp>
          <p:nvSpPr>
            <p:cNvPr id="711" name="Google Shape;1189;p39">
              <a:extLst>
                <a:ext uri="{FF2B5EF4-FFF2-40B4-BE49-F238E27FC236}">
                  <a16:creationId xmlns:a16="http://schemas.microsoft.com/office/drawing/2014/main" id="{ABD3F8DF-A807-90DC-F896-6960B686F126}"/>
                </a:ext>
              </a:extLst>
            </p:cNvPr>
            <p:cNvSpPr/>
            <p:nvPr/>
          </p:nvSpPr>
          <p:spPr>
            <a:xfrm>
              <a:off x="2076490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6" y="941"/>
                    <a:pt x="345" y="811"/>
                    <a:pt x="345" y="644"/>
                  </a:cubicBezTo>
                  <a:cubicBezTo>
                    <a:pt x="345" y="477"/>
                    <a:pt x="476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0" y="1287"/>
                    <a:pt x="1286" y="1001"/>
                    <a:pt x="1286" y="644"/>
                  </a:cubicBezTo>
                  <a:cubicBezTo>
                    <a:pt x="1286" y="287"/>
                    <a:pt x="1000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12" name="Google Shape;1190;p39">
              <a:extLst>
                <a:ext uri="{FF2B5EF4-FFF2-40B4-BE49-F238E27FC236}">
                  <a16:creationId xmlns:a16="http://schemas.microsoft.com/office/drawing/2014/main" id="{A334DF11-FBA1-93B3-569F-E65C592F1A74}"/>
                </a:ext>
              </a:extLst>
            </p:cNvPr>
            <p:cNvSpPr/>
            <p:nvPr/>
          </p:nvSpPr>
          <p:spPr>
            <a:xfrm>
              <a:off x="2208432" y="3057581"/>
              <a:ext cx="40869" cy="40869"/>
            </a:xfrm>
            <a:custGeom>
              <a:avLst/>
              <a:gdLst/>
              <a:ahLst/>
              <a:cxnLst/>
              <a:rect l="l" t="t" r="r" b="b"/>
              <a:pathLst>
                <a:path w="1287" h="1287" extrusionOk="0">
                  <a:moveTo>
                    <a:pt x="643" y="346"/>
                  </a:moveTo>
                  <a:cubicBezTo>
                    <a:pt x="810" y="346"/>
                    <a:pt x="941" y="477"/>
                    <a:pt x="941" y="644"/>
                  </a:cubicBezTo>
                  <a:cubicBezTo>
                    <a:pt x="941" y="811"/>
                    <a:pt x="810" y="941"/>
                    <a:pt x="643" y="941"/>
                  </a:cubicBezTo>
                  <a:cubicBezTo>
                    <a:pt x="477" y="941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86" y="1001"/>
                    <a:pt x="1286" y="644"/>
                  </a:cubicBezTo>
                  <a:cubicBezTo>
                    <a:pt x="1286" y="287"/>
                    <a:pt x="1001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13" name="Google Shape;1191;p39">
              <a:extLst>
                <a:ext uri="{FF2B5EF4-FFF2-40B4-BE49-F238E27FC236}">
                  <a16:creationId xmlns:a16="http://schemas.microsoft.com/office/drawing/2014/main" id="{FD5D883D-7DB3-5997-8163-09982D4DA33C}"/>
                </a:ext>
              </a:extLst>
            </p:cNvPr>
            <p:cNvSpPr/>
            <p:nvPr/>
          </p:nvSpPr>
          <p:spPr>
            <a:xfrm>
              <a:off x="1952836" y="2774422"/>
              <a:ext cx="372835" cy="342573"/>
            </a:xfrm>
            <a:custGeom>
              <a:avLst/>
              <a:gdLst/>
              <a:ahLst/>
              <a:cxnLst/>
              <a:rect l="l" t="t" r="r" b="b"/>
              <a:pathLst>
                <a:path w="11741" h="10788" extrusionOk="0">
                  <a:moveTo>
                    <a:pt x="5382" y="1988"/>
                  </a:moveTo>
                  <a:lnTo>
                    <a:pt x="5382" y="3001"/>
                  </a:lnTo>
                  <a:lnTo>
                    <a:pt x="4359" y="3001"/>
                  </a:lnTo>
                  <a:lnTo>
                    <a:pt x="4359" y="1988"/>
                  </a:lnTo>
                  <a:close/>
                  <a:moveTo>
                    <a:pt x="6752" y="1988"/>
                  </a:moveTo>
                  <a:lnTo>
                    <a:pt x="6752" y="3001"/>
                  </a:lnTo>
                  <a:lnTo>
                    <a:pt x="5728" y="3001"/>
                  </a:lnTo>
                  <a:lnTo>
                    <a:pt x="5728" y="1988"/>
                  </a:lnTo>
                  <a:close/>
                  <a:moveTo>
                    <a:pt x="8121" y="1988"/>
                  </a:moveTo>
                  <a:lnTo>
                    <a:pt x="8121" y="3001"/>
                  </a:lnTo>
                  <a:lnTo>
                    <a:pt x="7097" y="3001"/>
                  </a:lnTo>
                  <a:lnTo>
                    <a:pt x="7097" y="1988"/>
                  </a:lnTo>
                  <a:close/>
                  <a:moveTo>
                    <a:pt x="9490" y="1988"/>
                  </a:moveTo>
                  <a:lnTo>
                    <a:pt x="9490" y="3001"/>
                  </a:lnTo>
                  <a:lnTo>
                    <a:pt x="8466" y="3001"/>
                  </a:lnTo>
                  <a:lnTo>
                    <a:pt x="8466" y="1988"/>
                  </a:lnTo>
                  <a:close/>
                  <a:moveTo>
                    <a:pt x="10324" y="1988"/>
                  </a:moveTo>
                  <a:lnTo>
                    <a:pt x="10085" y="3001"/>
                  </a:lnTo>
                  <a:lnTo>
                    <a:pt x="9847" y="3001"/>
                  </a:lnTo>
                  <a:lnTo>
                    <a:pt x="9847" y="1988"/>
                  </a:lnTo>
                  <a:close/>
                  <a:moveTo>
                    <a:pt x="4001" y="2000"/>
                  </a:moveTo>
                  <a:lnTo>
                    <a:pt x="4001" y="3012"/>
                  </a:lnTo>
                  <a:lnTo>
                    <a:pt x="3311" y="3012"/>
                  </a:lnTo>
                  <a:lnTo>
                    <a:pt x="2965" y="2000"/>
                  </a:lnTo>
                  <a:close/>
                  <a:moveTo>
                    <a:pt x="10014" y="3334"/>
                  </a:moveTo>
                  <a:lnTo>
                    <a:pt x="9847" y="4048"/>
                  </a:lnTo>
                  <a:lnTo>
                    <a:pt x="9847" y="3334"/>
                  </a:lnTo>
                  <a:close/>
                  <a:moveTo>
                    <a:pt x="4013" y="3334"/>
                  </a:moveTo>
                  <a:lnTo>
                    <a:pt x="4013" y="4370"/>
                  </a:lnTo>
                  <a:lnTo>
                    <a:pt x="3823" y="4370"/>
                  </a:lnTo>
                  <a:lnTo>
                    <a:pt x="3454" y="3334"/>
                  </a:lnTo>
                  <a:close/>
                  <a:moveTo>
                    <a:pt x="5371" y="3334"/>
                  </a:moveTo>
                  <a:lnTo>
                    <a:pt x="5371" y="4370"/>
                  </a:lnTo>
                  <a:lnTo>
                    <a:pt x="4347" y="4370"/>
                  </a:lnTo>
                  <a:lnTo>
                    <a:pt x="4347" y="3334"/>
                  </a:lnTo>
                  <a:close/>
                  <a:moveTo>
                    <a:pt x="6752" y="3334"/>
                  </a:moveTo>
                  <a:lnTo>
                    <a:pt x="6752" y="4370"/>
                  </a:lnTo>
                  <a:lnTo>
                    <a:pt x="5728" y="4370"/>
                  </a:lnTo>
                  <a:lnTo>
                    <a:pt x="5728" y="3334"/>
                  </a:lnTo>
                  <a:close/>
                  <a:moveTo>
                    <a:pt x="8121" y="3358"/>
                  </a:moveTo>
                  <a:lnTo>
                    <a:pt x="8121" y="4382"/>
                  </a:lnTo>
                  <a:lnTo>
                    <a:pt x="7097" y="4382"/>
                  </a:lnTo>
                  <a:lnTo>
                    <a:pt x="7097" y="3358"/>
                  </a:lnTo>
                  <a:close/>
                  <a:moveTo>
                    <a:pt x="9514" y="3358"/>
                  </a:moveTo>
                  <a:lnTo>
                    <a:pt x="9514" y="4382"/>
                  </a:lnTo>
                  <a:lnTo>
                    <a:pt x="8478" y="4382"/>
                  </a:lnTo>
                  <a:lnTo>
                    <a:pt x="8478" y="3358"/>
                  </a:lnTo>
                  <a:close/>
                  <a:moveTo>
                    <a:pt x="4001" y="4727"/>
                  </a:moveTo>
                  <a:lnTo>
                    <a:pt x="4001" y="4941"/>
                  </a:lnTo>
                  <a:lnTo>
                    <a:pt x="3930" y="4727"/>
                  </a:lnTo>
                  <a:close/>
                  <a:moveTo>
                    <a:pt x="5371" y="4715"/>
                  </a:moveTo>
                  <a:lnTo>
                    <a:pt x="5371" y="5525"/>
                  </a:lnTo>
                  <a:cubicBezTo>
                    <a:pt x="5297" y="5521"/>
                    <a:pt x="5230" y="5520"/>
                    <a:pt x="5167" y="5520"/>
                  </a:cubicBezTo>
                  <a:cubicBezTo>
                    <a:pt x="5049" y="5520"/>
                    <a:pt x="4947" y="5524"/>
                    <a:pt x="4854" y="5524"/>
                  </a:cubicBezTo>
                  <a:cubicBezTo>
                    <a:pt x="4666" y="5524"/>
                    <a:pt x="4516" y="5507"/>
                    <a:pt x="4347" y="5406"/>
                  </a:cubicBezTo>
                  <a:lnTo>
                    <a:pt x="4347" y="4715"/>
                  </a:lnTo>
                  <a:close/>
                  <a:moveTo>
                    <a:pt x="6752" y="4727"/>
                  </a:moveTo>
                  <a:lnTo>
                    <a:pt x="6752" y="5525"/>
                  </a:lnTo>
                  <a:lnTo>
                    <a:pt x="5728" y="5525"/>
                  </a:lnTo>
                  <a:lnTo>
                    <a:pt x="5728" y="4727"/>
                  </a:lnTo>
                  <a:close/>
                  <a:moveTo>
                    <a:pt x="8121" y="4727"/>
                  </a:moveTo>
                  <a:lnTo>
                    <a:pt x="8121" y="5525"/>
                  </a:lnTo>
                  <a:lnTo>
                    <a:pt x="7097" y="5525"/>
                  </a:lnTo>
                  <a:lnTo>
                    <a:pt x="7097" y="4727"/>
                  </a:lnTo>
                  <a:close/>
                  <a:moveTo>
                    <a:pt x="9490" y="4727"/>
                  </a:moveTo>
                  <a:lnTo>
                    <a:pt x="9490" y="5525"/>
                  </a:lnTo>
                  <a:lnTo>
                    <a:pt x="8466" y="5525"/>
                  </a:lnTo>
                  <a:lnTo>
                    <a:pt x="8466" y="4727"/>
                  </a:lnTo>
                  <a:close/>
                  <a:moveTo>
                    <a:pt x="4537" y="8680"/>
                  </a:moveTo>
                  <a:cubicBezTo>
                    <a:pt x="5025" y="8680"/>
                    <a:pt x="5418" y="9085"/>
                    <a:pt x="5418" y="9561"/>
                  </a:cubicBezTo>
                  <a:cubicBezTo>
                    <a:pt x="5418" y="10037"/>
                    <a:pt x="5025" y="10442"/>
                    <a:pt x="4537" y="10442"/>
                  </a:cubicBezTo>
                  <a:cubicBezTo>
                    <a:pt x="4049" y="10442"/>
                    <a:pt x="3656" y="10049"/>
                    <a:pt x="3656" y="9561"/>
                  </a:cubicBezTo>
                  <a:cubicBezTo>
                    <a:pt x="3656" y="9085"/>
                    <a:pt x="4049" y="8680"/>
                    <a:pt x="4537" y="8680"/>
                  </a:cubicBezTo>
                  <a:close/>
                  <a:moveTo>
                    <a:pt x="8692" y="8680"/>
                  </a:moveTo>
                  <a:cubicBezTo>
                    <a:pt x="9181" y="8680"/>
                    <a:pt x="9573" y="9085"/>
                    <a:pt x="9573" y="9561"/>
                  </a:cubicBezTo>
                  <a:cubicBezTo>
                    <a:pt x="9573" y="10037"/>
                    <a:pt x="9181" y="10442"/>
                    <a:pt x="8692" y="10442"/>
                  </a:cubicBezTo>
                  <a:cubicBezTo>
                    <a:pt x="8204" y="10442"/>
                    <a:pt x="7811" y="10049"/>
                    <a:pt x="7811" y="9561"/>
                  </a:cubicBezTo>
                  <a:cubicBezTo>
                    <a:pt x="7811" y="9085"/>
                    <a:pt x="8204" y="8680"/>
                    <a:pt x="8692" y="8680"/>
                  </a:cubicBezTo>
                  <a:close/>
                  <a:moveTo>
                    <a:pt x="620" y="0"/>
                  </a:moveTo>
                  <a:cubicBezTo>
                    <a:pt x="287" y="0"/>
                    <a:pt x="1" y="286"/>
                    <a:pt x="1" y="631"/>
                  </a:cubicBezTo>
                  <a:cubicBezTo>
                    <a:pt x="1" y="976"/>
                    <a:pt x="287" y="1250"/>
                    <a:pt x="620" y="1250"/>
                  </a:cubicBezTo>
                  <a:lnTo>
                    <a:pt x="1394" y="1250"/>
                  </a:lnTo>
                  <a:lnTo>
                    <a:pt x="2346" y="3965"/>
                  </a:lnTo>
                  <a:cubicBezTo>
                    <a:pt x="2374" y="4029"/>
                    <a:pt x="2444" y="4072"/>
                    <a:pt x="2513" y="4072"/>
                  </a:cubicBezTo>
                  <a:cubicBezTo>
                    <a:pt x="2533" y="4072"/>
                    <a:pt x="2553" y="4068"/>
                    <a:pt x="2573" y="4060"/>
                  </a:cubicBezTo>
                  <a:cubicBezTo>
                    <a:pt x="2668" y="4036"/>
                    <a:pt x="2704" y="3929"/>
                    <a:pt x="2680" y="3846"/>
                  </a:cubicBezTo>
                  <a:cubicBezTo>
                    <a:pt x="1739" y="1191"/>
                    <a:pt x="1692" y="1072"/>
                    <a:pt x="1692" y="1072"/>
                  </a:cubicBezTo>
                  <a:cubicBezTo>
                    <a:pt x="1656" y="965"/>
                    <a:pt x="1561" y="905"/>
                    <a:pt x="1441" y="905"/>
                  </a:cubicBezTo>
                  <a:lnTo>
                    <a:pt x="620" y="905"/>
                  </a:lnTo>
                  <a:cubicBezTo>
                    <a:pt x="465" y="905"/>
                    <a:pt x="346" y="774"/>
                    <a:pt x="346" y="631"/>
                  </a:cubicBezTo>
                  <a:cubicBezTo>
                    <a:pt x="346" y="464"/>
                    <a:pt x="477" y="345"/>
                    <a:pt x="620" y="345"/>
                  </a:cubicBezTo>
                  <a:lnTo>
                    <a:pt x="1441" y="345"/>
                  </a:lnTo>
                  <a:cubicBezTo>
                    <a:pt x="1787" y="345"/>
                    <a:pt x="2084" y="536"/>
                    <a:pt x="2215" y="845"/>
                  </a:cubicBezTo>
                  <a:cubicBezTo>
                    <a:pt x="2418" y="1429"/>
                    <a:pt x="3585" y="4703"/>
                    <a:pt x="3751" y="5191"/>
                  </a:cubicBezTo>
                  <a:cubicBezTo>
                    <a:pt x="3870" y="5548"/>
                    <a:pt x="4287" y="5882"/>
                    <a:pt x="4775" y="5882"/>
                  </a:cubicBezTo>
                  <a:lnTo>
                    <a:pt x="10978" y="5882"/>
                  </a:lnTo>
                  <a:cubicBezTo>
                    <a:pt x="11145" y="5882"/>
                    <a:pt x="11264" y="6013"/>
                    <a:pt x="11264" y="6168"/>
                  </a:cubicBezTo>
                  <a:cubicBezTo>
                    <a:pt x="11264" y="6322"/>
                    <a:pt x="11133" y="6441"/>
                    <a:pt x="10978" y="6441"/>
                  </a:cubicBezTo>
                  <a:lnTo>
                    <a:pt x="4775" y="6441"/>
                  </a:lnTo>
                  <a:cubicBezTo>
                    <a:pt x="4108" y="6441"/>
                    <a:pt x="3489" y="6049"/>
                    <a:pt x="3227" y="5417"/>
                  </a:cubicBezTo>
                  <a:lnTo>
                    <a:pt x="2882" y="4453"/>
                  </a:lnTo>
                  <a:cubicBezTo>
                    <a:pt x="2863" y="4377"/>
                    <a:pt x="2791" y="4339"/>
                    <a:pt x="2720" y="4339"/>
                  </a:cubicBezTo>
                  <a:cubicBezTo>
                    <a:pt x="2702" y="4339"/>
                    <a:pt x="2684" y="4341"/>
                    <a:pt x="2668" y="4346"/>
                  </a:cubicBezTo>
                  <a:cubicBezTo>
                    <a:pt x="2573" y="4382"/>
                    <a:pt x="2525" y="4477"/>
                    <a:pt x="2561" y="4572"/>
                  </a:cubicBezTo>
                  <a:cubicBezTo>
                    <a:pt x="2846" y="5275"/>
                    <a:pt x="2846" y="5596"/>
                    <a:pt x="3180" y="6013"/>
                  </a:cubicBezTo>
                  <a:lnTo>
                    <a:pt x="2799" y="6560"/>
                  </a:lnTo>
                  <a:cubicBezTo>
                    <a:pt x="2215" y="7394"/>
                    <a:pt x="2715" y="8549"/>
                    <a:pt x="3716" y="8680"/>
                  </a:cubicBezTo>
                  <a:cubicBezTo>
                    <a:pt x="2918" y="9418"/>
                    <a:pt x="3442" y="10787"/>
                    <a:pt x="4549" y="10787"/>
                  </a:cubicBezTo>
                  <a:cubicBezTo>
                    <a:pt x="5656" y="10787"/>
                    <a:pt x="6168" y="9454"/>
                    <a:pt x="5394" y="8692"/>
                  </a:cubicBezTo>
                  <a:lnTo>
                    <a:pt x="7871" y="8692"/>
                  </a:lnTo>
                  <a:cubicBezTo>
                    <a:pt x="7085" y="9454"/>
                    <a:pt x="7621" y="10787"/>
                    <a:pt x="8716" y="10787"/>
                  </a:cubicBezTo>
                  <a:cubicBezTo>
                    <a:pt x="9823" y="10787"/>
                    <a:pt x="10335" y="9454"/>
                    <a:pt x="9562" y="8692"/>
                  </a:cubicBezTo>
                  <a:lnTo>
                    <a:pt x="9788" y="8692"/>
                  </a:lnTo>
                  <a:cubicBezTo>
                    <a:pt x="10133" y="8692"/>
                    <a:pt x="10419" y="8406"/>
                    <a:pt x="10419" y="8073"/>
                  </a:cubicBezTo>
                  <a:cubicBezTo>
                    <a:pt x="10419" y="7727"/>
                    <a:pt x="10133" y="7442"/>
                    <a:pt x="9788" y="7442"/>
                  </a:cubicBezTo>
                  <a:lnTo>
                    <a:pt x="8228" y="7442"/>
                  </a:lnTo>
                  <a:cubicBezTo>
                    <a:pt x="8133" y="7442"/>
                    <a:pt x="8061" y="7513"/>
                    <a:pt x="8061" y="7608"/>
                  </a:cubicBezTo>
                  <a:cubicBezTo>
                    <a:pt x="8061" y="7692"/>
                    <a:pt x="8133" y="7775"/>
                    <a:pt x="8228" y="7775"/>
                  </a:cubicBezTo>
                  <a:lnTo>
                    <a:pt x="9788" y="7775"/>
                  </a:lnTo>
                  <a:cubicBezTo>
                    <a:pt x="9954" y="7775"/>
                    <a:pt x="10074" y="7906"/>
                    <a:pt x="10074" y="8049"/>
                  </a:cubicBezTo>
                  <a:cubicBezTo>
                    <a:pt x="10074" y="8215"/>
                    <a:pt x="9943" y="8335"/>
                    <a:pt x="9788" y="8335"/>
                  </a:cubicBezTo>
                  <a:lnTo>
                    <a:pt x="3930" y="8335"/>
                  </a:lnTo>
                  <a:cubicBezTo>
                    <a:pt x="3108" y="8335"/>
                    <a:pt x="2620" y="7418"/>
                    <a:pt x="3096" y="6739"/>
                  </a:cubicBezTo>
                  <a:lnTo>
                    <a:pt x="3442" y="6251"/>
                  </a:lnTo>
                  <a:cubicBezTo>
                    <a:pt x="3573" y="6382"/>
                    <a:pt x="3739" y="6489"/>
                    <a:pt x="3906" y="6560"/>
                  </a:cubicBezTo>
                  <a:lnTo>
                    <a:pt x="3573" y="7072"/>
                  </a:lnTo>
                  <a:cubicBezTo>
                    <a:pt x="3358" y="7370"/>
                    <a:pt x="3573" y="7775"/>
                    <a:pt x="3942" y="7775"/>
                  </a:cubicBezTo>
                  <a:lnTo>
                    <a:pt x="7609" y="7775"/>
                  </a:lnTo>
                  <a:cubicBezTo>
                    <a:pt x="7692" y="7775"/>
                    <a:pt x="7764" y="7692"/>
                    <a:pt x="7764" y="7608"/>
                  </a:cubicBezTo>
                  <a:cubicBezTo>
                    <a:pt x="7764" y="7513"/>
                    <a:pt x="7692" y="7442"/>
                    <a:pt x="7609" y="7442"/>
                  </a:cubicBezTo>
                  <a:lnTo>
                    <a:pt x="3942" y="7442"/>
                  </a:lnTo>
                  <a:cubicBezTo>
                    <a:pt x="3847" y="7442"/>
                    <a:pt x="3811" y="7334"/>
                    <a:pt x="3847" y="7263"/>
                  </a:cubicBezTo>
                  <a:lnTo>
                    <a:pt x="4251" y="6703"/>
                  </a:lnTo>
                  <a:cubicBezTo>
                    <a:pt x="4465" y="6762"/>
                    <a:pt x="4535" y="6775"/>
                    <a:pt x="5134" y="6775"/>
                  </a:cubicBezTo>
                  <a:cubicBezTo>
                    <a:pt x="5630" y="6775"/>
                    <a:pt x="6490" y="6766"/>
                    <a:pt x="8097" y="6766"/>
                  </a:cubicBezTo>
                  <a:cubicBezTo>
                    <a:pt x="8881" y="6766"/>
                    <a:pt x="9842" y="6768"/>
                    <a:pt x="11026" y="6775"/>
                  </a:cubicBezTo>
                  <a:cubicBezTo>
                    <a:pt x="11371" y="6775"/>
                    <a:pt x="11645" y="6489"/>
                    <a:pt x="11645" y="6144"/>
                  </a:cubicBezTo>
                  <a:cubicBezTo>
                    <a:pt x="11598" y="5810"/>
                    <a:pt x="11312" y="5525"/>
                    <a:pt x="10966" y="5525"/>
                  </a:cubicBezTo>
                  <a:lnTo>
                    <a:pt x="10788" y="5525"/>
                  </a:lnTo>
                  <a:lnTo>
                    <a:pt x="11598" y="2048"/>
                  </a:lnTo>
                  <a:cubicBezTo>
                    <a:pt x="11740" y="1393"/>
                    <a:pt x="11252" y="762"/>
                    <a:pt x="10562" y="762"/>
                  </a:cubicBezTo>
                  <a:lnTo>
                    <a:pt x="7252" y="762"/>
                  </a:lnTo>
                  <a:cubicBezTo>
                    <a:pt x="7156" y="762"/>
                    <a:pt x="7085" y="834"/>
                    <a:pt x="7085" y="929"/>
                  </a:cubicBezTo>
                  <a:cubicBezTo>
                    <a:pt x="7085" y="1012"/>
                    <a:pt x="7156" y="1096"/>
                    <a:pt x="7252" y="1096"/>
                  </a:cubicBezTo>
                  <a:lnTo>
                    <a:pt x="10562" y="1096"/>
                  </a:lnTo>
                  <a:cubicBezTo>
                    <a:pt x="11026" y="1096"/>
                    <a:pt x="11359" y="1524"/>
                    <a:pt x="11252" y="1953"/>
                  </a:cubicBezTo>
                  <a:lnTo>
                    <a:pt x="10431" y="5525"/>
                  </a:lnTo>
                  <a:lnTo>
                    <a:pt x="9847" y="5525"/>
                  </a:lnTo>
                  <a:cubicBezTo>
                    <a:pt x="9943" y="5144"/>
                    <a:pt x="10585" y="2369"/>
                    <a:pt x="10705" y="1869"/>
                  </a:cubicBezTo>
                  <a:cubicBezTo>
                    <a:pt x="10728" y="1762"/>
                    <a:pt x="10645" y="1655"/>
                    <a:pt x="10538" y="1655"/>
                  </a:cubicBezTo>
                  <a:lnTo>
                    <a:pt x="2858" y="1655"/>
                  </a:lnTo>
                  <a:lnTo>
                    <a:pt x="2668" y="1096"/>
                  </a:lnTo>
                  <a:lnTo>
                    <a:pt x="6621" y="1096"/>
                  </a:lnTo>
                  <a:cubicBezTo>
                    <a:pt x="6716" y="1096"/>
                    <a:pt x="6787" y="1012"/>
                    <a:pt x="6787" y="929"/>
                  </a:cubicBezTo>
                  <a:cubicBezTo>
                    <a:pt x="6787" y="834"/>
                    <a:pt x="6716" y="762"/>
                    <a:pt x="6621" y="762"/>
                  </a:cubicBezTo>
                  <a:lnTo>
                    <a:pt x="2549" y="762"/>
                  </a:lnTo>
                  <a:cubicBezTo>
                    <a:pt x="2394" y="334"/>
                    <a:pt x="1965" y="0"/>
                    <a:pt x="14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sp>
        <p:nvSpPr>
          <p:cNvPr id="717" name="CuadroTexto 716">
            <a:extLst>
              <a:ext uri="{FF2B5EF4-FFF2-40B4-BE49-F238E27FC236}">
                <a16:creationId xmlns:a16="http://schemas.microsoft.com/office/drawing/2014/main" id="{ADE88BFD-3652-7644-BA6B-38FD2A32CABE}"/>
              </a:ext>
            </a:extLst>
          </p:cNvPr>
          <p:cNvSpPr txBox="1"/>
          <p:nvPr/>
        </p:nvSpPr>
        <p:spPr>
          <a:xfrm>
            <a:off x="498926" y="5719735"/>
            <a:ext cx="19731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>
                <a:solidFill>
                  <a:schemeClr val="dk1"/>
                </a:solidFill>
                <a:latin typeface="Abadi" panose="020B0604020104020204" pitchFamily="34" charset="0"/>
              </a:rPr>
              <a:t>Capacitación</a:t>
            </a:r>
          </a:p>
        </p:txBody>
      </p:sp>
      <p:sp>
        <p:nvSpPr>
          <p:cNvPr id="720" name="CuadroTexto 719">
            <a:extLst>
              <a:ext uri="{FF2B5EF4-FFF2-40B4-BE49-F238E27FC236}">
                <a16:creationId xmlns:a16="http://schemas.microsoft.com/office/drawing/2014/main" id="{FA888424-B521-FDCD-0C59-18A039F5DF6B}"/>
              </a:ext>
            </a:extLst>
          </p:cNvPr>
          <p:cNvSpPr txBox="1"/>
          <p:nvPr/>
        </p:nvSpPr>
        <p:spPr>
          <a:xfrm>
            <a:off x="290525" y="4865358"/>
            <a:ext cx="33774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b="1">
                <a:solidFill>
                  <a:schemeClr val="dk1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Turismo sostenible, BPA/BPG, negocios verdes, apicultura y economía circular.</a:t>
            </a:r>
          </a:p>
        </p:txBody>
      </p:sp>
      <p:sp>
        <p:nvSpPr>
          <p:cNvPr id="727" name="Google Shape;9905;p56">
            <a:extLst>
              <a:ext uri="{FF2B5EF4-FFF2-40B4-BE49-F238E27FC236}">
                <a16:creationId xmlns:a16="http://schemas.microsoft.com/office/drawing/2014/main" id="{41D260DE-6D0B-5302-0DFB-9701B1B0B27D}"/>
              </a:ext>
            </a:extLst>
          </p:cNvPr>
          <p:cNvSpPr/>
          <p:nvPr/>
        </p:nvSpPr>
        <p:spPr>
          <a:xfrm>
            <a:off x="4768625" y="4920971"/>
            <a:ext cx="646392" cy="551277"/>
          </a:xfrm>
          <a:custGeom>
            <a:avLst/>
            <a:gdLst/>
            <a:ahLst/>
            <a:cxnLst/>
            <a:rect l="l" t="t" r="r" b="b"/>
            <a:pathLst>
              <a:path w="11943" h="9734" extrusionOk="0">
                <a:moveTo>
                  <a:pt x="11585" y="2638"/>
                </a:moveTo>
                <a:lnTo>
                  <a:pt x="11585" y="3066"/>
                </a:lnTo>
                <a:lnTo>
                  <a:pt x="9121" y="4007"/>
                </a:lnTo>
                <a:lnTo>
                  <a:pt x="9121" y="3566"/>
                </a:lnTo>
                <a:lnTo>
                  <a:pt x="11585" y="2638"/>
                </a:lnTo>
                <a:close/>
                <a:moveTo>
                  <a:pt x="370" y="2638"/>
                </a:moveTo>
                <a:lnTo>
                  <a:pt x="5787" y="4697"/>
                </a:lnTo>
                <a:lnTo>
                  <a:pt x="5787" y="5138"/>
                </a:lnTo>
                <a:lnTo>
                  <a:pt x="370" y="3066"/>
                </a:lnTo>
                <a:lnTo>
                  <a:pt x="370" y="2638"/>
                </a:lnTo>
                <a:close/>
                <a:moveTo>
                  <a:pt x="8764" y="3709"/>
                </a:moveTo>
                <a:lnTo>
                  <a:pt x="8764" y="4138"/>
                </a:lnTo>
                <a:lnTo>
                  <a:pt x="6144" y="5138"/>
                </a:lnTo>
                <a:lnTo>
                  <a:pt x="6144" y="4697"/>
                </a:lnTo>
                <a:lnTo>
                  <a:pt x="8764" y="3709"/>
                </a:lnTo>
                <a:close/>
                <a:moveTo>
                  <a:pt x="9657" y="4162"/>
                </a:moveTo>
                <a:lnTo>
                  <a:pt x="9657" y="6745"/>
                </a:lnTo>
                <a:cubicBezTo>
                  <a:pt x="9478" y="6876"/>
                  <a:pt x="9299" y="6995"/>
                  <a:pt x="9121" y="7114"/>
                </a:cubicBezTo>
                <a:lnTo>
                  <a:pt x="9121" y="4376"/>
                </a:lnTo>
                <a:lnTo>
                  <a:pt x="9657" y="4162"/>
                </a:lnTo>
                <a:close/>
                <a:moveTo>
                  <a:pt x="8961" y="8757"/>
                </a:moveTo>
                <a:cubicBezTo>
                  <a:pt x="9131" y="8757"/>
                  <a:pt x="9264" y="8907"/>
                  <a:pt x="9264" y="9079"/>
                </a:cubicBezTo>
                <a:cubicBezTo>
                  <a:pt x="9264" y="9258"/>
                  <a:pt x="9109" y="9389"/>
                  <a:pt x="8942" y="9389"/>
                </a:cubicBezTo>
                <a:cubicBezTo>
                  <a:pt x="8764" y="9389"/>
                  <a:pt x="8633" y="9246"/>
                  <a:pt x="8633" y="9079"/>
                </a:cubicBezTo>
                <a:cubicBezTo>
                  <a:pt x="8633" y="8900"/>
                  <a:pt x="8787" y="8757"/>
                  <a:pt x="8942" y="8757"/>
                </a:cubicBezTo>
                <a:cubicBezTo>
                  <a:pt x="8949" y="8757"/>
                  <a:pt x="8955" y="8757"/>
                  <a:pt x="8961" y="8757"/>
                </a:cubicBezTo>
                <a:close/>
                <a:moveTo>
                  <a:pt x="5949" y="0"/>
                </a:moveTo>
                <a:cubicBezTo>
                  <a:pt x="5930" y="0"/>
                  <a:pt x="5912" y="6"/>
                  <a:pt x="5894" y="18"/>
                </a:cubicBezTo>
                <a:lnTo>
                  <a:pt x="120" y="2221"/>
                </a:lnTo>
                <a:cubicBezTo>
                  <a:pt x="48" y="2245"/>
                  <a:pt x="1" y="2304"/>
                  <a:pt x="1" y="2376"/>
                </a:cubicBezTo>
                <a:lnTo>
                  <a:pt x="1" y="3185"/>
                </a:lnTo>
                <a:cubicBezTo>
                  <a:pt x="1" y="3257"/>
                  <a:pt x="48" y="3316"/>
                  <a:pt x="120" y="3352"/>
                </a:cubicBezTo>
                <a:lnTo>
                  <a:pt x="1917" y="4031"/>
                </a:lnTo>
                <a:lnTo>
                  <a:pt x="1917" y="4638"/>
                </a:lnTo>
                <a:cubicBezTo>
                  <a:pt x="1917" y="4745"/>
                  <a:pt x="2001" y="4817"/>
                  <a:pt x="2096" y="4817"/>
                </a:cubicBezTo>
                <a:cubicBezTo>
                  <a:pt x="2203" y="4817"/>
                  <a:pt x="2275" y="4745"/>
                  <a:pt x="2275" y="4638"/>
                </a:cubicBezTo>
                <a:lnTo>
                  <a:pt x="2275" y="4186"/>
                </a:lnTo>
                <a:lnTo>
                  <a:pt x="5894" y="5567"/>
                </a:lnTo>
                <a:cubicBezTo>
                  <a:pt x="5906" y="5579"/>
                  <a:pt x="5942" y="5579"/>
                  <a:pt x="5954" y="5579"/>
                </a:cubicBezTo>
                <a:cubicBezTo>
                  <a:pt x="5966" y="5579"/>
                  <a:pt x="6001" y="5579"/>
                  <a:pt x="6013" y="5567"/>
                </a:cubicBezTo>
                <a:lnTo>
                  <a:pt x="8740" y="4519"/>
                </a:lnTo>
                <a:lnTo>
                  <a:pt x="8740" y="7317"/>
                </a:lnTo>
                <a:cubicBezTo>
                  <a:pt x="7871" y="7769"/>
                  <a:pt x="6918" y="8007"/>
                  <a:pt x="5942" y="8007"/>
                </a:cubicBezTo>
                <a:cubicBezTo>
                  <a:pt x="4620" y="8007"/>
                  <a:pt x="3310" y="7555"/>
                  <a:pt x="2263" y="6745"/>
                </a:cubicBezTo>
                <a:lnTo>
                  <a:pt x="2263" y="5352"/>
                </a:lnTo>
                <a:cubicBezTo>
                  <a:pt x="2263" y="5257"/>
                  <a:pt x="2191" y="5174"/>
                  <a:pt x="2084" y="5174"/>
                </a:cubicBezTo>
                <a:cubicBezTo>
                  <a:pt x="1977" y="5174"/>
                  <a:pt x="1906" y="5257"/>
                  <a:pt x="1906" y="5352"/>
                </a:cubicBezTo>
                <a:lnTo>
                  <a:pt x="1906" y="6817"/>
                </a:lnTo>
                <a:cubicBezTo>
                  <a:pt x="1906" y="6876"/>
                  <a:pt x="1941" y="6924"/>
                  <a:pt x="1965" y="6948"/>
                </a:cubicBezTo>
                <a:cubicBezTo>
                  <a:pt x="3084" y="7841"/>
                  <a:pt x="4501" y="8353"/>
                  <a:pt x="5942" y="8353"/>
                </a:cubicBezTo>
                <a:cubicBezTo>
                  <a:pt x="6906" y="8353"/>
                  <a:pt x="7859" y="8126"/>
                  <a:pt x="8740" y="7698"/>
                </a:cubicBezTo>
                <a:lnTo>
                  <a:pt x="8740" y="8412"/>
                </a:lnTo>
                <a:cubicBezTo>
                  <a:pt x="8454" y="8484"/>
                  <a:pt x="8252" y="8746"/>
                  <a:pt x="8252" y="9067"/>
                </a:cubicBezTo>
                <a:cubicBezTo>
                  <a:pt x="8252" y="9436"/>
                  <a:pt x="8549" y="9734"/>
                  <a:pt x="8918" y="9734"/>
                </a:cubicBezTo>
                <a:cubicBezTo>
                  <a:pt x="9287" y="9734"/>
                  <a:pt x="9585" y="9436"/>
                  <a:pt x="9585" y="9067"/>
                </a:cubicBezTo>
                <a:cubicBezTo>
                  <a:pt x="9585" y="8746"/>
                  <a:pt x="9383" y="8496"/>
                  <a:pt x="9097" y="8412"/>
                </a:cubicBezTo>
                <a:lnTo>
                  <a:pt x="9097" y="7495"/>
                </a:lnTo>
                <a:cubicBezTo>
                  <a:pt x="9383" y="7341"/>
                  <a:pt x="9657" y="7138"/>
                  <a:pt x="9918" y="6936"/>
                </a:cubicBezTo>
                <a:cubicBezTo>
                  <a:pt x="9954" y="6900"/>
                  <a:pt x="9978" y="6841"/>
                  <a:pt x="9978" y="6805"/>
                </a:cubicBezTo>
                <a:lnTo>
                  <a:pt x="9978" y="4019"/>
                </a:lnTo>
                <a:lnTo>
                  <a:pt x="11776" y="3328"/>
                </a:lnTo>
                <a:cubicBezTo>
                  <a:pt x="11847" y="3304"/>
                  <a:pt x="11895" y="3245"/>
                  <a:pt x="11895" y="3173"/>
                </a:cubicBezTo>
                <a:lnTo>
                  <a:pt x="11895" y="2364"/>
                </a:lnTo>
                <a:cubicBezTo>
                  <a:pt x="11943" y="2304"/>
                  <a:pt x="11895" y="2245"/>
                  <a:pt x="11823" y="2221"/>
                </a:cubicBezTo>
                <a:lnTo>
                  <a:pt x="8049" y="792"/>
                </a:lnTo>
                <a:cubicBezTo>
                  <a:pt x="8030" y="784"/>
                  <a:pt x="8010" y="780"/>
                  <a:pt x="7989" y="780"/>
                </a:cubicBezTo>
                <a:cubicBezTo>
                  <a:pt x="7921" y="780"/>
                  <a:pt x="7853" y="823"/>
                  <a:pt x="7835" y="887"/>
                </a:cubicBezTo>
                <a:cubicBezTo>
                  <a:pt x="7799" y="983"/>
                  <a:pt x="7847" y="1090"/>
                  <a:pt x="7930" y="1114"/>
                </a:cubicBezTo>
                <a:lnTo>
                  <a:pt x="11264" y="2376"/>
                </a:lnTo>
                <a:lnTo>
                  <a:pt x="8966" y="3257"/>
                </a:lnTo>
                <a:lnTo>
                  <a:pt x="6061" y="1947"/>
                </a:lnTo>
                <a:cubicBezTo>
                  <a:pt x="6035" y="1934"/>
                  <a:pt x="6010" y="1928"/>
                  <a:pt x="5985" y="1928"/>
                </a:cubicBezTo>
                <a:cubicBezTo>
                  <a:pt x="5918" y="1928"/>
                  <a:pt x="5858" y="1973"/>
                  <a:pt x="5823" y="2042"/>
                </a:cubicBezTo>
                <a:cubicBezTo>
                  <a:pt x="5775" y="2126"/>
                  <a:pt x="5823" y="2233"/>
                  <a:pt x="5906" y="2281"/>
                </a:cubicBezTo>
                <a:lnTo>
                  <a:pt x="8490" y="3435"/>
                </a:lnTo>
                <a:lnTo>
                  <a:pt x="5966" y="4388"/>
                </a:lnTo>
                <a:lnTo>
                  <a:pt x="691" y="2376"/>
                </a:lnTo>
                <a:lnTo>
                  <a:pt x="5966" y="376"/>
                </a:lnTo>
                <a:lnTo>
                  <a:pt x="7263" y="864"/>
                </a:lnTo>
                <a:cubicBezTo>
                  <a:pt x="7282" y="868"/>
                  <a:pt x="7301" y="871"/>
                  <a:pt x="7320" y="871"/>
                </a:cubicBezTo>
                <a:cubicBezTo>
                  <a:pt x="7394" y="871"/>
                  <a:pt x="7461" y="833"/>
                  <a:pt x="7490" y="757"/>
                </a:cubicBezTo>
                <a:cubicBezTo>
                  <a:pt x="7513" y="673"/>
                  <a:pt x="7478" y="566"/>
                  <a:pt x="7382" y="530"/>
                </a:cubicBezTo>
                <a:lnTo>
                  <a:pt x="6013" y="18"/>
                </a:lnTo>
                <a:cubicBezTo>
                  <a:pt x="5989" y="6"/>
                  <a:pt x="5969" y="0"/>
                  <a:pt x="5949" y="0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600"/>
          </a:p>
        </p:txBody>
      </p:sp>
      <p:sp>
        <p:nvSpPr>
          <p:cNvPr id="731" name="CuadroTexto 730">
            <a:extLst>
              <a:ext uri="{FF2B5EF4-FFF2-40B4-BE49-F238E27FC236}">
                <a16:creationId xmlns:a16="http://schemas.microsoft.com/office/drawing/2014/main" id="{ABC644C7-1BD4-1BEB-B5D1-6E7CBA18D208}"/>
              </a:ext>
            </a:extLst>
          </p:cNvPr>
          <p:cNvSpPr txBox="1"/>
          <p:nvPr/>
        </p:nvSpPr>
        <p:spPr>
          <a:xfrm>
            <a:off x="8633976" y="4822398"/>
            <a:ext cx="26600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600" b="1">
                <a:solidFill>
                  <a:schemeClr val="dk1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Gradual, diferencial y concertada </a:t>
            </a:r>
          </a:p>
        </p:txBody>
      </p:sp>
      <p:sp>
        <p:nvSpPr>
          <p:cNvPr id="739" name="CuadroTexto 738">
            <a:extLst>
              <a:ext uri="{FF2B5EF4-FFF2-40B4-BE49-F238E27FC236}">
                <a16:creationId xmlns:a16="http://schemas.microsoft.com/office/drawing/2014/main" id="{5EABD8F3-4BFE-183A-C558-CC9540EF8435}"/>
              </a:ext>
            </a:extLst>
          </p:cNvPr>
          <p:cNvSpPr txBox="1"/>
          <p:nvPr/>
        </p:nvSpPr>
        <p:spPr>
          <a:xfrm>
            <a:off x="8359803" y="5399573"/>
            <a:ext cx="3317021" cy="640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333"/>
              </a:spcAft>
            </a:pPr>
            <a:r>
              <a:rPr lang="es-CO" sz="1600">
                <a:solidFill>
                  <a:schemeClr val="dk1"/>
                </a:solidFill>
                <a:latin typeface="Abadi" panose="020B0604020104020204" pitchFamily="34" charset="0"/>
              </a:rPr>
              <a:t>Sustitución de actividades agropecuarias</a:t>
            </a:r>
          </a:p>
        </p:txBody>
      </p:sp>
      <p:grpSp>
        <p:nvGrpSpPr>
          <p:cNvPr id="741" name="Google Shape;1046;p37">
            <a:extLst>
              <a:ext uri="{FF2B5EF4-FFF2-40B4-BE49-F238E27FC236}">
                <a16:creationId xmlns:a16="http://schemas.microsoft.com/office/drawing/2014/main" id="{F6DA6352-6F18-1C76-9E76-2D87D17685A7}"/>
              </a:ext>
            </a:extLst>
          </p:cNvPr>
          <p:cNvGrpSpPr/>
          <p:nvPr/>
        </p:nvGrpSpPr>
        <p:grpSpPr>
          <a:xfrm>
            <a:off x="6766337" y="4872975"/>
            <a:ext cx="592680" cy="573032"/>
            <a:chOff x="2201806" y="1976585"/>
            <a:chExt cx="349784" cy="349434"/>
          </a:xfrm>
        </p:grpSpPr>
        <p:sp>
          <p:nvSpPr>
            <p:cNvPr id="742" name="Google Shape;1047;p37">
              <a:extLst>
                <a:ext uri="{FF2B5EF4-FFF2-40B4-BE49-F238E27FC236}">
                  <a16:creationId xmlns:a16="http://schemas.microsoft.com/office/drawing/2014/main" id="{B66AECE5-2943-65EB-B896-B78C5CA52E1B}"/>
                </a:ext>
              </a:extLst>
            </p:cNvPr>
            <p:cNvSpPr/>
            <p:nvPr/>
          </p:nvSpPr>
          <p:spPr>
            <a:xfrm>
              <a:off x="2231755" y="2073373"/>
              <a:ext cx="319835" cy="252647"/>
            </a:xfrm>
            <a:custGeom>
              <a:avLst/>
              <a:gdLst/>
              <a:ahLst/>
              <a:cxnLst/>
              <a:rect l="l" t="t" r="r" b="b"/>
              <a:pathLst>
                <a:path w="10049" h="7938" extrusionOk="0">
                  <a:moveTo>
                    <a:pt x="9368" y="0"/>
                  </a:moveTo>
                  <a:cubicBezTo>
                    <a:pt x="9345" y="0"/>
                    <a:pt x="9322" y="6"/>
                    <a:pt x="9299" y="20"/>
                  </a:cubicBezTo>
                  <a:cubicBezTo>
                    <a:pt x="9227" y="67"/>
                    <a:pt x="9180" y="151"/>
                    <a:pt x="9227" y="234"/>
                  </a:cubicBezTo>
                  <a:cubicBezTo>
                    <a:pt x="9561" y="925"/>
                    <a:pt x="9716" y="1675"/>
                    <a:pt x="9716" y="2449"/>
                  </a:cubicBezTo>
                  <a:cubicBezTo>
                    <a:pt x="9716" y="3830"/>
                    <a:pt x="9180" y="5127"/>
                    <a:pt x="8203" y="6104"/>
                  </a:cubicBezTo>
                  <a:cubicBezTo>
                    <a:pt x="7215" y="7092"/>
                    <a:pt x="5917" y="7628"/>
                    <a:pt x="4536" y="7628"/>
                  </a:cubicBezTo>
                  <a:cubicBezTo>
                    <a:pt x="3715" y="7628"/>
                    <a:pt x="2929" y="7449"/>
                    <a:pt x="2203" y="7080"/>
                  </a:cubicBezTo>
                  <a:cubicBezTo>
                    <a:pt x="1596" y="6759"/>
                    <a:pt x="1060" y="6342"/>
                    <a:pt x="607" y="5830"/>
                  </a:cubicBezTo>
                  <a:lnTo>
                    <a:pt x="607" y="5830"/>
                  </a:lnTo>
                  <a:lnTo>
                    <a:pt x="1250" y="6032"/>
                  </a:lnTo>
                  <a:cubicBezTo>
                    <a:pt x="1272" y="6040"/>
                    <a:pt x="1293" y="6044"/>
                    <a:pt x="1312" y="6044"/>
                  </a:cubicBezTo>
                  <a:cubicBezTo>
                    <a:pt x="1380" y="6044"/>
                    <a:pt x="1434" y="5999"/>
                    <a:pt x="1453" y="5925"/>
                  </a:cubicBezTo>
                  <a:cubicBezTo>
                    <a:pt x="1488" y="5842"/>
                    <a:pt x="1441" y="5747"/>
                    <a:pt x="1357" y="5723"/>
                  </a:cubicBezTo>
                  <a:lnTo>
                    <a:pt x="202" y="5330"/>
                  </a:lnTo>
                  <a:cubicBezTo>
                    <a:pt x="191" y="5327"/>
                    <a:pt x="179" y="5325"/>
                    <a:pt x="167" y="5325"/>
                  </a:cubicBezTo>
                  <a:cubicBezTo>
                    <a:pt x="131" y="5325"/>
                    <a:pt x="95" y="5339"/>
                    <a:pt x="60" y="5366"/>
                  </a:cubicBezTo>
                  <a:cubicBezTo>
                    <a:pt x="12" y="5389"/>
                    <a:pt x="0" y="5449"/>
                    <a:pt x="0" y="5508"/>
                  </a:cubicBezTo>
                  <a:lnTo>
                    <a:pt x="191" y="6854"/>
                  </a:lnTo>
                  <a:cubicBezTo>
                    <a:pt x="214" y="6925"/>
                    <a:pt x="274" y="6985"/>
                    <a:pt x="357" y="6985"/>
                  </a:cubicBezTo>
                  <a:lnTo>
                    <a:pt x="393" y="6985"/>
                  </a:lnTo>
                  <a:cubicBezTo>
                    <a:pt x="476" y="6973"/>
                    <a:pt x="536" y="6890"/>
                    <a:pt x="524" y="6806"/>
                  </a:cubicBezTo>
                  <a:lnTo>
                    <a:pt x="417" y="6068"/>
                  </a:lnTo>
                  <a:lnTo>
                    <a:pt x="417" y="6068"/>
                  </a:lnTo>
                  <a:cubicBezTo>
                    <a:pt x="881" y="6604"/>
                    <a:pt x="1465" y="7044"/>
                    <a:pt x="2084" y="7354"/>
                  </a:cubicBezTo>
                  <a:cubicBezTo>
                    <a:pt x="2858" y="7747"/>
                    <a:pt x="3691" y="7937"/>
                    <a:pt x="4560" y="7937"/>
                  </a:cubicBezTo>
                  <a:cubicBezTo>
                    <a:pt x="6025" y="7937"/>
                    <a:pt x="7394" y="7366"/>
                    <a:pt x="8442" y="6330"/>
                  </a:cubicBezTo>
                  <a:cubicBezTo>
                    <a:pt x="9477" y="5282"/>
                    <a:pt x="10049" y="3913"/>
                    <a:pt x="10049" y="2449"/>
                  </a:cubicBezTo>
                  <a:cubicBezTo>
                    <a:pt x="10049" y="1627"/>
                    <a:pt x="9870" y="829"/>
                    <a:pt x="9513" y="91"/>
                  </a:cubicBezTo>
                  <a:cubicBezTo>
                    <a:pt x="9479" y="40"/>
                    <a:pt x="9426" y="0"/>
                    <a:pt x="93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43" name="Google Shape;1048;p37">
              <a:extLst>
                <a:ext uri="{FF2B5EF4-FFF2-40B4-BE49-F238E27FC236}">
                  <a16:creationId xmlns:a16="http://schemas.microsoft.com/office/drawing/2014/main" id="{92D1CBA0-17EF-9034-8FB6-781DD5FC9C5C}"/>
                </a:ext>
              </a:extLst>
            </p:cNvPr>
            <p:cNvSpPr/>
            <p:nvPr/>
          </p:nvSpPr>
          <p:spPr>
            <a:xfrm>
              <a:off x="2201806" y="1976585"/>
              <a:ext cx="319484" cy="252424"/>
            </a:xfrm>
            <a:custGeom>
              <a:avLst/>
              <a:gdLst/>
              <a:ahLst/>
              <a:cxnLst/>
              <a:rect l="l" t="t" r="r" b="b"/>
              <a:pathLst>
                <a:path w="10038" h="7931" extrusionOk="0">
                  <a:moveTo>
                    <a:pt x="5501" y="1"/>
                  </a:moveTo>
                  <a:cubicBezTo>
                    <a:pt x="4025" y="1"/>
                    <a:pt x="2656" y="560"/>
                    <a:pt x="1608" y="1608"/>
                  </a:cubicBezTo>
                  <a:cubicBezTo>
                    <a:pt x="572" y="2644"/>
                    <a:pt x="0" y="4013"/>
                    <a:pt x="0" y="5490"/>
                  </a:cubicBezTo>
                  <a:cubicBezTo>
                    <a:pt x="0" y="6311"/>
                    <a:pt x="179" y="7109"/>
                    <a:pt x="536" y="7835"/>
                  </a:cubicBezTo>
                  <a:cubicBezTo>
                    <a:pt x="572" y="7895"/>
                    <a:pt x="632" y="7930"/>
                    <a:pt x="691" y="7930"/>
                  </a:cubicBezTo>
                  <a:cubicBezTo>
                    <a:pt x="715" y="7930"/>
                    <a:pt x="739" y="7930"/>
                    <a:pt x="762" y="7918"/>
                  </a:cubicBezTo>
                  <a:cubicBezTo>
                    <a:pt x="834" y="7871"/>
                    <a:pt x="882" y="7776"/>
                    <a:pt x="834" y="7704"/>
                  </a:cubicBezTo>
                  <a:cubicBezTo>
                    <a:pt x="512" y="7002"/>
                    <a:pt x="346" y="6263"/>
                    <a:pt x="346" y="5490"/>
                  </a:cubicBezTo>
                  <a:cubicBezTo>
                    <a:pt x="346" y="4108"/>
                    <a:pt x="882" y="2811"/>
                    <a:pt x="1870" y="1822"/>
                  </a:cubicBezTo>
                  <a:cubicBezTo>
                    <a:pt x="2846" y="846"/>
                    <a:pt x="4144" y="310"/>
                    <a:pt x="5525" y="310"/>
                  </a:cubicBezTo>
                  <a:cubicBezTo>
                    <a:pt x="7049" y="310"/>
                    <a:pt x="8454" y="965"/>
                    <a:pt x="9454" y="2108"/>
                  </a:cubicBezTo>
                  <a:lnTo>
                    <a:pt x="8811" y="1906"/>
                  </a:lnTo>
                  <a:cubicBezTo>
                    <a:pt x="8792" y="1898"/>
                    <a:pt x="8772" y="1894"/>
                    <a:pt x="8753" y="1894"/>
                  </a:cubicBezTo>
                  <a:cubicBezTo>
                    <a:pt x="8688" y="1894"/>
                    <a:pt x="8627" y="1937"/>
                    <a:pt x="8609" y="2001"/>
                  </a:cubicBezTo>
                  <a:cubicBezTo>
                    <a:pt x="8573" y="2096"/>
                    <a:pt x="8621" y="2180"/>
                    <a:pt x="8716" y="2215"/>
                  </a:cubicBezTo>
                  <a:lnTo>
                    <a:pt x="9859" y="2596"/>
                  </a:lnTo>
                  <a:cubicBezTo>
                    <a:pt x="9871" y="2596"/>
                    <a:pt x="9883" y="2620"/>
                    <a:pt x="9906" y="2620"/>
                  </a:cubicBezTo>
                  <a:cubicBezTo>
                    <a:pt x="9930" y="2620"/>
                    <a:pt x="9978" y="2596"/>
                    <a:pt x="10002" y="2572"/>
                  </a:cubicBezTo>
                  <a:cubicBezTo>
                    <a:pt x="10026" y="2525"/>
                    <a:pt x="10037" y="2465"/>
                    <a:pt x="10037" y="2418"/>
                  </a:cubicBezTo>
                  <a:lnTo>
                    <a:pt x="9847" y="1084"/>
                  </a:lnTo>
                  <a:cubicBezTo>
                    <a:pt x="9827" y="1003"/>
                    <a:pt x="9772" y="948"/>
                    <a:pt x="9705" y="948"/>
                  </a:cubicBezTo>
                  <a:cubicBezTo>
                    <a:pt x="9693" y="948"/>
                    <a:pt x="9681" y="950"/>
                    <a:pt x="9668" y="953"/>
                  </a:cubicBezTo>
                  <a:cubicBezTo>
                    <a:pt x="9573" y="965"/>
                    <a:pt x="9514" y="1037"/>
                    <a:pt x="9525" y="1132"/>
                  </a:cubicBezTo>
                  <a:lnTo>
                    <a:pt x="9633" y="1870"/>
                  </a:lnTo>
                  <a:cubicBezTo>
                    <a:pt x="8597" y="667"/>
                    <a:pt x="7085" y="1"/>
                    <a:pt x="55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44" name="Google Shape;1049;p37">
              <a:extLst>
                <a:ext uri="{FF2B5EF4-FFF2-40B4-BE49-F238E27FC236}">
                  <a16:creationId xmlns:a16="http://schemas.microsoft.com/office/drawing/2014/main" id="{D78084BE-E396-DCA6-D677-C30731141805}"/>
                </a:ext>
              </a:extLst>
            </p:cNvPr>
            <p:cNvSpPr/>
            <p:nvPr/>
          </p:nvSpPr>
          <p:spPr>
            <a:xfrm>
              <a:off x="2331789" y="2068662"/>
              <a:ext cx="16709" cy="27340"/>
            </a:xfrm>
            <a:custGeom>
              <a:avLst/>
              <a:gdLst/>
              <a:ahLst/>
              <a:cxnLst/>
              <a:rect l="l" t="t" r="r" b="b"/>
              <a:pathLst>
                <a:path w="525" h="859" extrusionOk="0">
                  <a:moveTo>
                    <a:pt x="358" y="1"/>
                  </a:moveTo>
                  <a:cubicBezTo>
                    <a:pt x="262" y="1"/>
                    <a:pt x="191" y="84"/>
                    <a:pt x="191" y="168"/>
                  </a:cubicBezTo>
                  <a:lnTo>
                    <a:pt x="191" y="465"/>
                  </a:lnTo>
                  <a:lnTo>
                    <a:pt x="72" y="584"/>
                  </a:lnTo>
                  <a:cubicBezTo>
                    <a:pt x="12" y="644"/>
                    <a:pt x="0" y="751"/>
                    <a:pt x="72" y="811"/>
                  </a:cubicBezTo>
                  <a:cubicBezTo>
                    <a:pt x="96" y="834"/>
                    <a:pt x="143" y="858"/>
                    <a:pt x="191" y="858"/>
                  </a:cubicBezTo>
                  <a:cubicBezTo>
                    <a:pt x="238" y="858"/>
                    <a:pt x="262" y="834"/>
                    <a:pt x="298" y="811"/>
                  </a:cubicBezTo>
                  <a:lnTo>
                    <a:pt x="453" y="644"/>
                  </a:lnTo>
                  <a:cubicBezTo>
                    <a:pt x="488" y="620"/>
                    <a:pt x="500" y="572"/>
                    <a:pt x="500" y="525"/>
                  </a:cubicBezTo>
                  <a:lnTo>
                    <a:pt x="524" y="168"/>
                  </a:lnTo>
                  <a:cubicBezTo>
                    <a:pt x="524" y="84"/>
                    <a:pt x="441" y="1"/>
                    <a:pt x="3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  <p:sp>
          <p:nvSpPr>
            <p:cNvPr id="745" name="Google Shape;1050;p37">
              <a:extLst>
                <a:ext uri="{FF2B5EF4-FFF2-40B4-BE49-F238E27FC236}">
                  <a16:creationId xmlns:a16="http://schemas.microsoft.com/office/drawing/2014/main" id="{19974FDE-987D-A330-81C1-152BCA3D8504}"/>
                </a:ext>
              </a:extLst>
            </p:cNvPr>
            <p:cNvSpPr/>
            <p:nvPr/>
          </p:nvSpPr>
          <p:spPr>
            <a:xfrm>
              <a:off x="2243118" y="2021653"/>
              <a:ext cx="265664" cy="261908"/>
            </a:xfrm>
            <a:custGeom>
              <a:avLst/>
              <a:gdLst/>
              <a:ahLst/>
              <a:cxnLst/>
              <a:rect l="l" t="t" r="r" b="b"/>
              <a:pathLst>
                <a:path w="8347" h="8229" extrusionOk="0">
                  <a:moveTo>
                    <a:pt x="2751" y="3109"/>
                  </a:moveTo>
                  <a:lnTo>
                    <a:pt x="2977" y="3133"/>
                  </a:lnTo>
                  <a:lnTo>
                    <a:pt x="3084" y="3133"/>
                  </a:lnTo>
                  <a:lnTo>
                    <a:pt x="2917" y="3502"/>
                  </a:lnTo>
                  <a:lnTo>
                    <a:pt x="2643" y="3431"/>
                  </a:lnTo>
                  <a:lnTo>
                    <a:pt x="2751" y="3109"/>
                  </a:lnTo>
                  <a:close/>
                  <a:moveTo>
                    <a:pt x="3834" y="3026"/>
                  </a:moveTo>
                  <a:lnTo>
                    <a:pt x="4156" y="3419"/>
                  </a:lnTo>
                  <a:lnTo>
                    <a:pt x="4120" y="3526"/>
                  </a:lnTo>
                  <a:cubicBezTo>
                    <a:pt x="4096" y="3609"/>
                    <a:pt x="4144" y="3704"/>
                    <a:pt x="4227" y="3728"/>
                  </a:cubicBezTo>
                  <a:cubicBezTo>
                    <a:pt x="4239" y="3728"/>
                    <a:pt x="4263" y="3740"/>
                    <a:pt x="4275" y="3740"/>
                  </a:cubicBezTo>
                  <a:cubicBezTo>
                    <a:pt x="4346" y="3740"/>
                    <a:pt x="4406" y="3704"/>
                    <a:pt x="4417" y="3645"/>
                  </a:cubicBezTo>
                  <a:lnTo>
                    <a:pt x="4465" y="3526"/>
                  </a:lnTo>
                  <a:cubicBezTo>
                    <a:pt x="4501" y="3419"/>
                    <a:pt x="4477" y="3312"/>
                    <a:pt x="4417" y="3240"/>
                  </a:cubicBezTo>
                  <a:lnTo>
                    <a:pt x="4334" y="3133"/>
                  </a:lnTo>
                  <a:lnTo>
                    <a:pt x="4608" y="3359"/>
                  </a:lnTo>
                  <a:cubicBezTo>
                    <a:pt x="4638" y="3374"/>
                    <a:pt x="4673" y="3389"/>
                    <a:pt x="4710" y="3389"/>
                  </a:cubicBezTo>
                  <a:cubicBezTo>
                    <a:pt x="4731" y="3389"/>
                    <a:pt x="4753" y="3384"/>
                    <a:pt x="4775" y="3371"/>
                  </a:cubicBezTo>
                  <a:lnTo>
                    <a:pt x="4989" y="3288"/>
                  </a:lnTo>
                  <a:lnTo>
                    <a:pt x="5108" y="3419"/>
                  </a:lnTo>
                  <a:cubicBezTo>
                    <a:pt x="5132" y="3466"/>
                    <a:pt x="5191" y="3478"/>
                    <a:pt x="5239" y="3478"/>
                  </a:cubicBezTo>
                  <a:lnTo>
                    <a:pt x="5644" y="3442"/>
                  </a:lnTo>
                  <a:lnTo>
                    <a:pt x="5656" y="3526"/>
                  </a:lnTo>
                  <a:cubicBezTo>
                    <a:pt x="5668" y="3562"/>
                    <a:pt x="5644" y="3597"/>
                    <a:pt x="5644" y="3609"/>
                  </a:cubicBezTo>
                  <a:cubicBezTo>
                    <a:pt x="5620" y="3621"/>
                    <a:pt x="5608" y="3657"/>
                    <a:pt x="5560" y="3657"/>
                  </a:cubicBezTo>
                  <a:lnTo>
                    <a:pt x="4882" y="3716"/>
                  </a:lnTo>
                  <a:cubicBezTo>
                    <a:pt x="4787" y="3716"/>
                    <a:pt x="4715" y="3764"/>
                    <a:pt x="4668" y="3835"/>
                  </a:cubicBezTo>
                  <a:cubicBezTo>
                    <a:pt x="4644" y="3895"/>
                    <a:pt x="4608" y="3954"/>
                    <a:pt x="4632" y="4014"/>
                  </a:cubicBezTo>
                  <a:lnTo>
                    <a:pt x="4167" y="3859"/>
                  </a:lnTo>
                  <a:cubicBezTo>
                    <a:pt x="4156" y="3859"/>
                    <a:pt x="4156" y="3847"/>
                    <a:pt x="4156" y="3835"/>
                  </a:cubicBezTo>
                  <a:cubicBezTo>
                    <a:pt x="4120" y="3657"/>
                    <a:pt x="3977" y="3538"/>
                    <a:pt x="3798" y="3538"/>
                  </a:cubicBezTo>
                  <a:lnTo>
                    <a:pt x="3775" y="3538"/>
                  </a:lnTo>
                  <a:lnTo>
                    <a:pt x="3286" y="3550"/>
                  </a:lnTo>
                  <a:lnTo>
                    <a:pt x="3405" y="3204"/>
                  </a:lnTo>
                  <a:cubicBezTo>
                    <a:pt x="3429" y="3181"/>
                    <a:pt x="3453" y="3169"/>
                    <a:pt x="3489" y="3145"/>
                  </a:cubicBezTo>
                  <a:lnTo>
                    <a:pt x="3834" y="3026"/>
                  </a:lnTo>
                  <a:close/>
                  <a:moveTo>
                    <a:pt x="7561" y="3562"/>
                  </a:moveTo>
                  <a:cubicBezTo>
                    <a:pt x="7573" y="3562"/>
                    <a:pt x="7620" y="3562"/>
                    <a:pt x="7656" y="3597"/>
                  </a:cubicBezTo>
                  <a:lnTo>
                    <a:pt x="7977" y="3907"/>
                  </a:lnTo>
                  <a:cubicBezTo>
                    <a:pt x="7989" y="4026"/>
                    <a:pt x="7989" y="4133"/>
                    <a:pt x="7977" y="4216"/>
                  </a:cubicBezTo>
                  <a:cubicBezTo>
                    <a:pt x="7930" y="5169"/>
                    <a:pt x="7549" y="6086"/>
                    <a:pt x="6858" y="6752"/>
                  </a:cubicBezTo>
                  <a:cubicBezTo>
                    <a:pt x="6763" y="6860"/>
                    <a:pt x="6656" y="6943"/>
                    <a:pt x="6537" y="7050"/>
                  </a:cubicBezTo>
                  <a:cubicBezTo>
                    <a:pt x="6596" y="6955"/>
                    <a:pt x="6644" y="6871"/>
                    <a:pt x="6680" y="6776"/>
                  </a:cubicBezTo>
                  <a:lnTo>
                    <a:pt x="7430" y="5074"/>
                  </a:lnTo>
                  <a:cubicBezTo>
                    <a:pt x="7454" y="5026"/>
                    <a:pt x="7442" y="4966"/>
                    <a:pt x="7418" y="4907"/>
                  </a:cubicBezTo>
                  <a:cubicBezTo>
                    <a:pt x="7382" y="4859"/>
                    <a:pt x="7323" y="4836"/>
                    <a:pt x="7263" y="4836"/>
                  </a:cubicBezTo>
                  <a:lnTo>
                    <a:pt x="7192" y="4836"/>
                  </a:lnTo>
                  <a:lnTo>
                    <a:pt x="7596" y="4026"/>
                  </a:lnTo>
                  <a:cubicBezTo>
                    <a:pt x="7656" y="3895"/>
                    <a:pt x="7620" y="3728"/>
                    <a:pt x="7501" y="3657"/>
                  </a:cubicBezTo>
                  <a:lnTo>
                    <a:pt x="7477" y="3621"/>
                  </a:lnTo>
                  <a:lnTo>
                    <a:pt x="7489" y="3609"/>
                  </a:lnTo>
                  <a:cubicBezTo>
                    <a:pt x="7513" y="3562"/>
                    <a:pt x="7549" y="3562"/>
                    <a:pt x="7561" y="3562"/>
                  </a:cubicBezTo>
                  <a:close/>
                  <a:moveTo>
                    <a:pt x="4088" y="0"/>
                  </a:moveTo>
                  <a:cubicBezTo>
                    <a:pt x="4055" y="0"/>
                    <a:pt x="4022" y="1"/>
                    <a:pt x="3989" y="2"/>
                  </a:cubicBezTo>
                  <a:cubicBezTo>
                    <a:pt x="2953" y="49"/>
                    <a:pt x="1977" y="478"/>
                    <a:pt x="1250" y="1216"/>
                  </a:cubicBezTo>
                  <a:cubicBezTo>
                    <a:pt x="524" y="1942"/>
                    <a:pt x="96" y="2919"/>
                    <a:pt x="48" y="3954"/>
                  </a:cubicBezTo>
                  <a:cubicBezTo>
                    <a:pt x="0" y="4978"/>
                    <a:pt x="346" y="5979"/>
                    <a:pt x="1012" y="6764"/>
                  </a:cubicBezTo>
                  <a:cubicBezTo>
                    <a:pt x="1048" y="6812"/>
                    <a:pt x="1084" y="6824"/>
                    <a:pt x="1131" y="6824"/>
                  </a:cubicBezTo>
                  <a:cubicBezTo>
                    <a:pt x="1167" y="6824"/>
                    <a:pt x="1203" y="6812"/>
                    <a:pt x="1239" y="6776"/>
                  </a:cubicBezTo>
                  <a:cubicBezTo>
                    <a:pt x="1310" y="6717"/>
                    <a:pt x="1310" y="6610"/>
                    <a:pt x="1250" y="6550"/>
                  </a:cubicBezTo>
                  <a:cubicBezTo>
                    <a:pt x="643" y="5824"/>
                    <a:pt x="334" y="4907"/>
                    <a:pt x="369" y="3966"/>
                  </a:cubicBezTo>
                  <a:cubicBezTo>
                    <a:pt x="417" y="3014"/>
                    <a:pt x="810" y="2109"/>
                    <a:pt x="1489" y="1430"/>
                  </a:cubicBezTo>
                  <a:cubicBezTo>
                    <a:pt x="2155" y="764"/>
                    <a:pt x="3072" y="359"/>
                    <a:pt x="4025" y="323"/>
                  </a:cubicBezTo>
                  <a:cubicBezTo>
                    <a:pt x="4087" y="316"/>
                    <a:pt x="4150" y="313"/>
                    <a:pt x="4213" y="313"/>
                  </a:cubicBezTo>
                  <a:cubicBezTo>
                    <a:pt x="4363" y="313"/>
                    <a:pt x="4512" y="330"/>
                    <a:pt x="4656" y="347"/>
                  </a:cubicBezTo>
                  <a:lnTo>
                    <a:pt x="4882" y="621"/>
                  </a:lnTo>
                  <a:lnTo>
                    <a:pt x="4798" y="823"/>
                  </a:lnTo>
                  <a:lnTo>
                    <a:pt x="4656" y="585"/>
                  </a:lnTo>
                  <a:cubicBezTo>
                    <a:pt x="4632" y="537"/>
                    <a:pt x="4572" y="502"/>
                    <a:pt x="4525" y="502"/>
                  </a:cubicBezTo>
                  <a:lnTo>
                    <a:pt x="4025" y="502"/>
                  </a:lnTo>
                  <a:cubicBezTo>
                    <a:pt x="3965" y="502"/>
                    <a:pt x="3906" y="525"/>
                    <a:pt x="3870" y="585"/>
                  </a:cubicBezTo>
                  <a:lnTo>
                    <a:pt x="3513" y="1276"/>
                  </a:lnTo>
                  <a:cubicBezTo>
                    <a:pt x="3465" y="1359"/>
                    <a:pt x="3465" y="1478"/>
                    <a:pt x="3513" y="1573"/>
                  </a:cubicBezTo>
                  <a:cubicBezTo>
                    <a:pt x="3560" y="1657"/>
                    <a:pt x="3667" y="1716"/>
                    <a:pt x="3763" y="1728"/>
                  </a:cubicBezTo>
                  <a:lnTo>
                    <a:pt x="4048" y="1764"/>
                  </a:lnTo>
                  <a:cubicBezTo>
                    <a:pt x="4108" y="1764"/>
                    <a:pt x="4167" y="1752"/>
                    <a:pt x="4203" y="1692"/>
                  </a:cubicBezTo>
                  <a:lnTo>
                    <a:pt x="4298" y="1537"/>
                  </a:lnTo>
                  <a:lnTo>
                    <a:pt x="4358" y="1609"/>
                  </a:lnTo>
                  <a:lnTo>
                    <a:pt x="4310" y="1895"/>
                  </a:lnTo>
                  <a:lnTo>
                    <a:pt x="3822" y="1966"/>
                  </a:lnTo>
                  <a:cubicBezTo>
                    <a:pt x="3798" y="1966"/>
                    <a:pt x="3775" y="1990"/>
                    <a:pt x="3751" y="2002"/>
                  </a:cubicBezTo>
                  <a:lnTo>
                    <a:pt x="3108" y="2466"/>
                  </a:lnTo>
                  <a:cubicBezTo>
                    <a:pt x="3084" y="2490"/>
                    <a:pt x="3048" y="2526"/>
                    <a:pt x="3048" y="2550"/>
                  </a:cubicBezTo>
                  <a:lnTo>
                    <a:pt x="2977" y="2847"/>
                  </a:lnTo>
                  <a:lnTo>
                    <a:pt x="2751" y="2823"/>
                  </a:lnTo>
                  <a:cubicBezTo>
                    <a:pt x="2736" y="2821"/>
                    <a:pt x="2721" y="2819"/>
                    <a:pt x="2706" y="2819"/>
                  </a:cubicBezTo>
                  <a:cubicBezTo>
                    <a:pt x="2591" y="2819"/>
                    <a:pt x="2483" y="2898"/>
                    <a:pt x="2441" y="3014"/>
                  </a:cubicBezTo>
                  <a:lnTo>
                    <a:pt x="2310" y="3371"/>
                  </a:lnTo>
                  <a:cubicBezTo>
                    <a:pt x="2274" y="3442"/>
                    <a:pt x="2274" y="3538"/>
                    <a:pt x="2322" y="3609"/>
                  </a:cubicBezTo>
                  <a:cubicBezTo>
                    <a:pt x="2370" y="3681"/>
                    <a:pt x="2429" y="3740"/>
                    <a:pt x="2501" y="3752"/>
                  </a:cubicBezTo>
                  <a:cubicBezTo>
                    <a:pt x="2346" y="3812"/>
                    <a:pt x="2251" y="3978"/>
                    <a:pt x="2251" y="4145"/>
                  </a:cubicBezTo>
                  <a:lnTo>
                    <a:pt x="2251" y="4216"/>
                  </a:lnTo>
                  <a:lnTo>
                    <a:pt x="1798" y="4740"/>
                  </a:lnTo>
                  <a:cubicBezTo>
                    <a:pt x="1727" y="4812"/>
                    <a:pt x="1703" y="4919"/>
                    <a:pt x="1703" y="5026"/>
                  </a:cubicBezTo>
                  <a:lnTo>
                    <a:pt x="1703" y="5621"/>
                  </a:lnTo>
                  <a:cubicBezTo>
                    <a:pt x="1703" y="5764"/>
                    <a:pt x="1750" y="5919"/>
                    <a:pt x="1881" y="6038"/>
                  </a:cubicBezTo>
                  <a:lnTo>
                    <a:pt x="2310" y="6455"/>
                  </a:lnTo>
                  <a:cubicBezTo>
                    <a:pt x="2393" y="6538"/>
                    <a:pt x="2524" y="6598"/>
                    <a:pt x="2643" y="6610"/>
                  </a:cubicBezTo>
                  <a:lnTo>
                    <a:pt x="3917" y="6717"/>
                  </a:lnTo>
                  <a:lnTo>
                    <a:pt x="3917" y="6764"/>
                  </a:lnTo>
                  <a:cubicBezTo>
                    <a:pt x="3894" y="6907"/>
                    <a:pt x="3965" y="7074"/>
                    <a:pt x="4096" y="7169"/>
                  </a:cubicBezTo>
                  <a:lnTo>
                    <a:pt x="4310" y="7324"/>
                  </a:lnTo>
                  <a:lnTo>
                    <a:pt x="4298" y="7372"/>
                  </a:lnTo>
                  <a:cubicBezTo>
                    <a:pt x="4251" y="7538"/>
                    <a:pt x="4298" y="7717"/>
                    <a:pt x="4429" y="7836"/>
                  </a:cubicBezTo>
                  <a:lnTo>
                    <a:pt x="4489" y="7895"/>
                  </a:lnTo>
                  <a:cubicBezTo>
                    <a:pt x="4429" y="7895"/>
                    <a:pt x="4394" y="7907"/>
                    <a:pt x="4334" y="7907"/>
                  </a:cubicBezTo>
                  <a:cubicBezTo>
                    <a:pt x="4272" y="7910"/>
                    <a:pt x="4211" y="7912"/>
                    <a:pt x="4149" y="7912"/>
                  </a:cubicBezTo>
                  <a:cubicBezTo>
                    <a:pt x="3262" y="7912"/>
                    <a:pt x="2407" y="7593"/>
                    <a:pt x="1739" y="7014"/>
                  </a:cubicBezTo>
                  <a:cubicBezTo>
                    <a:pt x="1708" y="6989"/>
                    <a:pt x="1672" y="6976"/>
                    <a:pt x="1637" y="6976"/>
                  </a:cubicBezTo>
                  <a:cubicBezTo>
                    <a:pt x="1591" y="6976"/>
                    <a:pt x="1546" y="6998"/>
                    <a:pt x="1512" y="7038"/>
                  </a:cubicBezTo>
                  <a:cubicBezTo>
                    <a:pt x="1453" y="7110"/>
                    <a:pt x="1477" y="7193"/>
                    <a:pt x="1536" y="7252"/>
                  </a:cubicBezTo>
                  <a:cubicBezTo>
                    <a:pt x="2274" y="7883"/>
                    <a:pt x="3215" y="8229"/>
                    <a:pt x="4179" y="8229"/>
                  </a:cubicBezTo>
                  <a:lnTo>
                    <a:pt x="4346" y="8229"/>
                  </a:lnTo>
                  <a:cubicBezTo>
                    <a:pt x="5382" y="8181"/>
                    <a:pt x="6358" y="7753"/>
                    <a:pt x="7084" y="7014"/>
                  </a:cubicBezTo>
                  <a:cubicBezTo>
                    <a:pt x="7811" y="6288"/>
                    <a:pt x="8239" y="5312"/>
                    <a:pt x="8287" y="4276"/>
                  </a:cubicBezTo>
                  <a:cubicBezTo>
                    <a:pt x="8347" y="3204"/>
                    <a:pt x="8001" y="2216"/>
                    <a:pt x="7335" y="1418"/>
                  </a:cubicBezTo>
                  <a:cubicBezTo>
                    <a:pt x="7303" y="1381"/>
                    <a:pt x="7259" y="1363"/>
                    <a:pt x="7216" y="1363"/>
                  </a:cubicBezTo>
                  <a:cubicBezTo>
                    <a:pt x="7176" y="1363"/>
                    <a:pt x="7137" y="1378"/>
                    <a:pt x="7108" y="1407"/>
                  </a:cubicBezTo>
                  <a:cubicBezTo>
                    <a:pt x="7037" y="1466"/>
                    <a:pt x="7037" y="1573"/>
                    <a:pt x="7096" y="1633"/>
                  </a:cubicBezTo>
                  <a:cubicBezTo>
                    <a:pt x="7525" y="2157"/>
                    <a:pt x="7823" y="2776"/>
                    <a:pt x="7930" y="3431"/>
                  </a:cubicBezTo>
                  <a:lnTo>
                    <a:pt x="7894" y="3383"/>
                  </a:lnTo>
                  <a:cubicBezTo>
                    <a:pt x="7809" y="3308"/>
                    <a:pt x="7694" y="3262"/>
                    <a:pt x="7577" y="3262"/>
                  </a:cubicBezTo>
                  <a:cubicBezTo>
                    <a:pt x="7564" y="3262"/>
                    <a:pt x="7550" y="3263"/>
                    <a:pt x="7537" y="3264"/>
                  </a:cubicBezTo>
                  <a:cubicBezTo>
                    <a:pt x="7394" y="3288"/>
                    <a:pt x="7275" y="3359"/>
                    <a:pt x="7215" y="3466"/>
                  </a:cubicBezTo>
                  <a:lnTo>
                    <a:pt x="7192" y="3502"/>
                  </a:lnTo>
                  <a:cubicBezTo>
                    <a:pt x="7108" y="3502"/>
                    <a:pt x="7037" y="3538"/>
                    <a:pt x="6977" y="3585"/>
                  </a:cubicBezTo>
                  <a:lnTo>
                    <a:pt x="6775" y="3323"/>
                  </a:lnTo>
                  <a:cubicBezTo>
                    <a:pt x="6744" y="3286"/>
                    <a:pt x="6700" y="3268"/>
                    <a:pt x="6656" y="3268"/>
                  </a:cubicBezTo>
                  <a:cubicBezTo>
                    <a:pt x="6616" y="3268"/>
                    <a:pt x="6577" y="3283"/>
                    <a:pt x="6549" y="3312"/>
                  </a:cubicBezTo>
                  <a:cubicBezTo>
                    <a:pt x="6477" y="3371"/>
                    <a:pt x="6477" y="3478"/>
                    <a:pt x="6537" y="3538"/>
                  </a:cubicBezTo>
                  <a:lnTo>
                    <a:pt x="6858" y="3919"/>
                  </a:lnTo>
                  <a:cubicBezTo>
                    <a:pt x="6894" y="3954"/>
                    <a:pt x="6942" y="3978"/>
                    <a:pt x="6977" y="3978"/>
                  </a:cubicBezTo>
                  <a:cubicBezTo>
                    <a:pt x="7025" y="3978"/>
                    <a:pt x="7073" y="3966"/>
                    <a:pt x="7096" y="3943"/>
                  </a:cubicBezTo>
                  <a:lnTo>
                    <a:pt x="7204" y="3835"/>
                  </a:lnTo>
                  <a:lnTo>
                    <a:pt x="7335" y="3919"/>
                  </a:lnTo>
                  <a:lnTo>
                    <a:pt x="6858" y="4871"/>
                  </a:lnTo>
                  <a:lnTo>
                    <a:pt x="6834" y="4871"/>
                  </a:lnTo>
                  <a:cubicBezTo>
                    <a:pt x="6799" y="4871"/>
                    <a:pt x="6763" y="4859"/>
                    <a:pt x="6739" y="4836"/>
                  </a:cubicBezTo>
                  <a:lnTo>
                    <a:pt x="6096" y="4062"/>
                  </a:lnTo>
                  <a:cubicBezTo>
                    <a:pt x="6069" y="4014"/>
                    <a:pt x="6023" y="3994"/>
                    <a:pt x="5977" y="3994"/>
                  </a:cubicBezTo>
                  <a:cubicBezTo>
                    <a:pt x="5942" y="3994"/>
                    <a:pt x="5908" y="4005"/>
                    <a:pt x="5882" y="4026"/>
                  </a:cubicBezTo>
                  <a:cubicBezTo>
                    <a:pt x="5799" y="4085"/>
                    <a:pt x="5799" y="4193"/>
                    <a:pt x="5846" y="4252"/>
                  </a:cubicBezTo>
                  <a:lnTo>
                    <a:pt x="6489" y="5026"/>
                  </a:lnTo>
                  <a:cubicBezTo>
                    <a:pt x="6584" y="5133"/>
                    <a:pt x="6715" y="5193"/>
                    <a:pt x="6858" y="5193"/>
                  </a:cubicBezTo>
                  <a:lnTo>
                    <a:pt x="7073" y="5169"/>
                  </a:lnTo>
                  <a:lnTo>
                    <a:pt x="6430" y="6645"/>
                  </a:lnTo>
                  <a:cubicBezTo>
                    <a:pt x="6382" y="6752"/>
                    <a:pt x="6322" y="6848"/>
                    <a:pt x="6251" y="6943"/>
                  </a:cubicBezTo>
                  <a:lnTo>
                    <a:pt x="5751" y="7550"/>
                  </a:lnTo>
                  <a:cubicBezTo>
                    <a:pt x="5489" y="7657"/>
                    <a:pt x="5227" y="7753"/>
                    <a:pt x="4953" y="7812"/>
                  </a:cubicBezTo>
                  <a:lnTo>
                    <a:pt x="4679" y="7562"/>
                  </a:lnTo>
                  <a:cubicBezTo>
                    <a:pt x="4644" y="7538"/>
                    <a:pt x="4632" y="7491"/>
                    <a:pt x="4644" y="7443"/>
                  </a:cubicBezTo>
                  <a:lnTo>
                    <a:pt x="4691" y="7288"/>
                  </a:lnTo>
                  <a:cubicBezTo>
                    <a:pt x="4703" y="7229"/>
                    <a:pt x="4691" y="7145"/>
                    <a:pt x="4632" y="7110"/>
                  </a:cubicBezTo>
                  <a:lnTo>
                    <a:pt x="4322" y="6871"/>
                  </a:lnTo>
                  <a:cubicBezTo>
                    <a:pt x="4287" y="6836"/>
                    <a:pt x="4275" y="6812"/>
                    <a:pt x="4275" y="6764"/>
                  </a:cubicBezTo>
                  <a:lnTo>
                    <a:pt x="4298" y="6550"/>
                  </a:lnTo>
                  <a:cubicBezTo>
                    <a:pt x="4298" y="6514"/>
                    <a:pt x="4298" y="6467"/>
                    <a:pt x="4275" y="6431"/>
                  </a:cubicBezTo>
                  <a:cubicBezTo>
                    <a:pt x="4239" y="6407"/>
                    <a:pt x="4203" y="6371"/>
                    <a:pt x="4167" y="6371"/>
                  </a:cubicBezTo>
                  <a:lnTo>
                    <a:pt x="2679" y="6264"/>
                  </a:lnTo>
                  <a:cubicBezTo>
                    <a:pt x="2620" y="6264"/>
                    <a:pt x="2572" y="6229"/>
                    <a:pt x="2536" y="6181"/>
                  </a:cubicBezTo>
                  <a:lnTo>
                    <a:pt x="2096" y="5764"/>
                  </a:lnTo>
                  <a:cubicBezTo>
                    <a:pt x="2060" y="5728"/>
                    <a:pt x="2024" y="5645"/>
                    <a:pt x="2024" y="5586"/>
                  </a:cubicBezTo>
                  <a:lnTo>
                    <a:pt x="2024" y="4990"/>
                  </a:lnTo>
                  <a:cubicBezTo>
                    <a:pt x="2024" y="4966"/>
                    <a:pt x="2036" y="4931"/>
                    <a:pt x="2060" y="4919"/>
                  </a:cubicBezTo>
                  <a:lnTo>
                    <a:pt x="2548" y="4359"/>
                  </a:lnTo>
                  <a:cubicBezTo>
                    <a:pt x="2572" y="4324"/>
                    <a:pt x="2596" y="4300"/>
                    <a:pt x="2596" y="4252"/>
                  </a:cubicBezTo>
                  <a:lnTo>
                    <a:pt x="2596" y="4121"/>
                  </a:lnTo>
                  <a:cubicBezTo>
                    <a:pt x="2596" y="4074"/>
                    <a:pt x="2620" y="4038"/>
                    <a:pt x="2655" y="4014"/>
                  </a:cubicBezTo>
                  <a:lnTo>
                    <a:pt x="3036" y="3847"/>
                  </a:lnTo>
                  <a:lnTo>
                    <a:pt x="3751" y="3835"/>
                  </a:lnTo>
                  <a:cubicBezTo>
                    <a:pt x="3763" y="3835"/>
                    <a:pt x="3786" y="3847"/>
                    <a:pt x="3786" y="3859"/>
                  </a:cubicBezTo>
                  <a:cubicBezTo>
                    <a:pt x="3798" y="3990"/>
                    <a:pt x="3906" y="4097"/>
                    <a:pt x="4025" y="4145"/>
                  </a:cubicBezTo>
                  <a:lnTo>
                    <a:pt x="4537" y="4324"/>
                  </a:lnTo>
                  <a:cubicBezTo>
                    <a:pt x="4569" y="4331"/>
                    <a:pt x="4601" y="4335"/>
                    <a:pt x="4633" y="4335"/>
                  </a:cubicBezTo>
                  <a:cubicBezTo>
                    <a:pt x="4705" y="4335"/>
                    <a:pt x="4772" y="4314"/>
                    <a:pt x="4822" y="4264"/>
                  </a:cubicBezTo>
                  <a:cubicBezTo>
                    <a:pt x="4882" y="4204"/>
                    <a:pt x="4918" y="4121"/>
                    <a:pt x="4918" y="4026"/>
                  </a:cubicBezTo>
                  <a:lnTo>
                    <a:pt x="5549" y="3978"/>
                  </a:lnTo>
                  <a:cubicBezTo>
                    <a:pt x="5668" y="3966"/>
                    <a:pt x="5787" y="3907"/>
                    <a:pt x="5870" y="3812"/>
                  </a:cubicBezTo>
                  <a:cubicBezTo>
                    <a:pt x="5941" y="3728"/>
                    <a:pt x="5965" y="3597"/>
                    <a:pt x="5941" y="3478"/>
                  </a:cubicBezTo>
                  <a:lnTo>
                    <a:pt x="5930" y="3383"/>
                  </a:lnTo>
                  <a:cubicBezTo>
                    <a:pt x="5896" y="3247"/>
                    <a:pt x="5776" y="3144"/>
                    <a:pt x="5632" y="3144"/>
                  </a:cubicBezTo>
                  <a:cubicBezTo>
                    <a:pt x="5624" y="3144"/>
                    <a:pt x="5616" y="3144"/>
                    <a:pt x="5608" y="3145"/>
                  </a:cubicBezTo>
                  <a:lnTo>
                    <a:pt x="5275" y="3181"/>
                  </a:lnTo>
                  <a:lnTo>
                    <a:pt x="5227" y="3121"/>
                  </a:lnTo>
                  <a:lnTo>
                    <a:pt x="5668" y="2669"/>
                  </a:lnTo>
                  <a:cubicBezTo>
                    <a:pt x="5727" y="2609"/>
                    <a:pt x="5727" y="2502"/>
                    <a:pt x="5668" y="2442"/>
                  </a:cubicBezTo>
                  <a:cubicBezTo>
                    <a:pt x="5638" y="2413"/>
                    <a:pt x="5599" y="2398"/>
                    <a:pt x="5560" y="2398"/>
                  </a:cubicBezTo>
                  <a:cubicBezTo>
                    <a:pt x="5522" y="2398"/>
                    <a:pt x="5483" y="2413"/>
                    <a:pt x="5453" y="2442"/>
                  </a:cubicBezTo>
                  <a:lnTo>
                    <a:pt x="4918" y="2978"/>
                  </a:lnTo>
                  <a:lnTo>
                    <a:pt x="4739" y="3061"/>
                  </a:lnTo>
                  <a:lnTo>
                    <a:pt x="4227" y="2669"/>
                  </a:lnTo>
                  <a:cubicBezTo>
                    <a:pt x="4193" y="2652"/>
                    <a:pt x="4166" y="2635"/>
                    <a:pt x="4131" y="2635"/>
                  </a:cubicBezTo>
                  <a:cubicBezTo>
                    <a:pt x="4117" y="2635"/>
                    <a:pt x="4102" y="2638"/>
                    <a:pt x="4084" y="2645"/>
                  </a:cubicBezTo>
                  <a:lnTo>
                    <a:pt x="3382" y="2859"/>
                  </a:lnTo>
                  <a:cubicBezTo>
                    <a:pt x="3370" y="2859"/>
                    <a:pt x="3334" y="2883"/>
                    <a:pt x="3322" y="2895"/>
                  </a:cubicBezTo>
                  <a:lnTo>
                    <a:pt x="3370" y="2680"/>
                  </a:lnTo>
                  <a:lnTo>
                    <a:pt x="3917" y="2288"/>
                  </a:lnTo>
                  <a:lnTo>
                    <a:pt x="4501" y="2192"/>
                  </a:lnTo>
                  <a:cubicBezTo>
                    <a:pt x="4572" y="2180"/>
                    <a:pt x="4620" y="2133"/>
                    <a:pt x="4632" y="2061"/>
                  </a:cubicBezTo>
                  <a:lnTo>
                    <a:pt x="4691" y="1597"/>
                  </a:lnTo>
                  <a:cubicBezTo>
                    <a:pt x="4691" y="1549"/>
                    <a:pt x="4691" y="1514"/>
                    <a:pt x="4656" y="1478"/>
                  </a:cubicBezTo>
                  <a:lnTo>
                    <a:pt x="4417" y="1180"/>
                  </a:lnTo>
                  <a:cubicBezTo>
                    <a:pt x="4394" y="1133"/>
                    <a:pt x="4346" y="1121"/>
                    <a:pt x="4287" y="1121"/>
                  </a:cubicBezTo>
                  <a:cubicBezTo>
                    <a:pt x="4239" y="1121"/>
                    <a:pt x="4179" y="1156"/>
                    <a:pt x="4156" y="1192"/>
                  </a:cubicBezTo>
                  <a:lnTo>
                    <a:pt x="3977" y="1454"/>
                  </a:lnTo>
                  <a:lnTo>
                    <a:pt x="3786" y="1430"/>
                  </a:lnTo>
                  <a:lnTo>
                    <a:pt x="4096" y="835"/>
                  </a:lnTo>
                  <a:lnTo>
                    <a:pt x="4417" y="835"/>
                  </a:lnTo>
                  <a:lnTo>
                    <a:pt x="4656" y="1287"/>
                  </a:lnTo>
                  <a:cubicBezTo>
                    <a:pt x="4691" y="1347"/>
                    <a:pt x="4751" y="1371"/>
                    <a:pt x="4810" y="1371"/>
                  </a:cubicBezTo>
                  <a:cubicBezTo>
                    <a:pt x="4870" y="1371"/>
                    <a:pt x="4929" y="1335"/>
                    <a:pt x="4941" y="1276"/>
                  </a:cubicBezTo>
                  <a:lnTo>
                    <a:pt x="5168" y="740"/>
                  </a:lnTo>
                  <a:cubicBezTo>
                    <a:pt x="5215" y="645"/>
                    <a:pt x="5191" y="525"/>
                    <a:pt x="5132" y="454"/>
                  </a:cubicBezTo>
                  <a:lnTo>
                    <a:pt x="5132" y="454"/>
                  </a:lnTo>
                  <a:cubicBezTo>
                    <a:pt x="5668" y="597"/>
                    <a:pt x="6168" y="859"/>
                    <a:pt x="6596" y="1216"/>
                  </a:cubicBezTo>
                  <a:cubicBezTo>
                    <a:pt x="6625" y="1240"/>
                    <a:pt x="6658" y="1250"/>
                    <a:pt x="6691" y="1250"/>
                  </a:cubicBezTo>
                  <a:cubicBezTo>
                    <a:pt x="6739" y="1250"/>
                    <a:pt x="6787" y="1228"/>
                    <a:pt x="6823" y="1192"/>
                  </a:cubicBezTo>
                  <a:cubicBezTo>
                    <a:pt x="6882" y="1121"/>
                    <a:pt x="6858" y="1037"/>
                    <a:pt x="6799" y="978"/>
                  </a:cubicBezTo>
                  <a:cubicBezTo>
                    <a:pt x="6038" y="344"/>
                    <a:pt x="5077" y="0"/>
                    <a:pt x="40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600"/>
            </a:p>
          </p:txBody>
        </p:sp>
      </p:grpSp>
      <p:sp>
        <p:nvSpPr>
          <p:cNvPr id="47" name="Google Shape;1171;p39">
            <a:extLst>
              <a:ext uri="{FF2B5EF4-FFF2-40B4-BE49-F238E27FC236}">
                <a16:creationId xmlns:a16="http://schemas.microsoft.com/office/drawing/2014/main" id="{D4BDD8D9-1B60-39D0-1208-FEEE4FFBCDF5}"/>
              </a:ext>
            </a:extLst>
          </p:cNvPr>
          <p:cNvSpPr/>
          <p:nvPr/>
        </p:nvSpPr>
        <p:spPr>
          <a:xfrm>
            <a:off x="4016165" y="3956327"/>
            <a:ext cx="4166960" cy="1619578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just"/>
            <a:r>
              <a:rPr lang="es-CO" sz="2000" b="1">
                <a:latin typeface="Abadi" panose="020B0604020104020204" pitchFamily="34" charset="0"/>
              </a:rPr>
              <a:t>+</a:t>
            </a:r>
            <a:r>
              <a:rPr lang="es-CO" sz="2000">
                <a:solidFill>
                  <a:schemeClr val="dk1"/>
                </a:solidFill>
                <a:latin typeface="Abadi" panose="020B0604020104020204" pitchFamily="34" charset="0"/>
              </a:rPr>
              <a:t> Desarrollo de proyectos piloto y Plataformas de innovación</a:t>
            </a:r>
            <a:r>
              <a:rPr lang="es-CO" sz="2000">
                <a:latin typeface="Abadi" panose="020B0604020104020204" pitchFamily="34" charset="0"/>
              </a:rPr>
              <a:t> </a:t>
            </a:r>
            <a:r>
              <a:rPr lang="es-CO" sz="2000" b="1">
                <a:latin typeface="Abadi" panose="020B0604020104020204" pitchFamily="34" charset="0"/>
              </a:rPr>
              <a:t>=</a:t>
            </a:r>
            <a:r>
              <a:rPr lang="es-CO" sz="2000">
                <a:latin typeface="Abadi" panose="020B0604020104020204" pitchFamily="34" charset="0"/>
              </a:rPr>
              <a:t> </a:t>
            </a:r>
            <a:r>
              <a:rPr lang="es-CO" sz="2000">
                <a:solidFill>
                  <a:schemeClr val="dk1"/>
                </a:solidFill>
                <a:latin typeface="Abadi" panose="020B0604020104020204" pitchFamily="34" charset="0"/>
              </a:rPr>
              <a:t>Transición a modelos productivos de bajo impacto.</a:t>
            </a:r>
          </a:p>
          <a:p>
            <a:pPr algn="ctr"/>
            <a:endParaRPr sz="2000">
              <a:solidFill>
                <a:schemeClr val="dk1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63" name="Google Shape;1171;p39">
            <a:extLst>
              <a:ext uri="{FF2B5EF4-FFF2-40B4-BE49-F238E27FC236}">
                <a16:creationId xmlns:a16="http://schemas.microsoft.com/office/drawing/2014/main" id="{71904CEF-F6C6-D712-F40C-9E5161DB85AF}"/>
              </a:ext>
            </a:extLst>
          </p:cNvPr>
          <p:cNvSpPr/>
          <p:nvPr/>
        </p:nvSpPr>
        <p:spPr>
          <a:xfrm>
            <a:off x="4015134" y="3923928"/>
            <a:ext cx="4190757" cy="2526160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Asistencia Técnica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Innovación: 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Transferencia de tecnología adaptada al páramo.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Inclusión: </a:t>
            </a: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jóvenes y mujeres rurales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.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Resiliencia: </a:t>
            </a: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Conservación de semillas 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nativas para la soberanía alimentaria.</a:t>
            </a:r>
          </a:p>
          <a:p>
            <a:pPr algn="ctr"/>
            <a:endParaRPr sz="2000">
              <a:solidFill>
                <a:schemeClr val="dk1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709" name="Google Shape;1171;p39">
            <a:extLst>
              <a:ext uri="{FF2B5EF4-FFF2-40B4-BE49-F238E27FC236}">
                <a16:creationId xmlns:a16="http://schemas.microsoft.com/office/drawing/2014/main" id="{ACD4F87C-C9DB-A983-D53D-C2B5A1938845}"/>
              </a:ext>
            </a:extLst>
          </p:cNvPr>
          <p:cNvSpPr/>
          <p:nvPr/>
        </p:nvSpPr>
        <p:spPr>
          <a:xfrm>
            <a:off x="3423185" y="3954000"/>
            <a:ext cx="5406882" cy="2593674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Circuitos Cortos: 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Conexión directa entre el productor del páramo y el consumidor final. 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Asociatividad: 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Alianzas territoriales para dinamizar la economía y posicionar productos. 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Diferenciación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: Acceso a mercados orgánicos y agroecológicos con sellos de calidad y origen.</a:t>
            </a:r>
            <a:endParaRPr lang="es-CO" sz="2000">
              <a:solidFill>
                <a:schemeClr val="dk1"/>
              </a:solidFill>
              <a:latin typeface="Abadi" panose="020B0604020104020204" pitchFamily="34" charset="0"/>
            </a:endParaRPr>
          </a:p>
          <a:p>
            <a:endParaRPr sz="2000">
              <a:solidFill>
                <a:schemeClr val="dk1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718" name="Google Shape;1171;p39">
            <a:extLst>
              <a:ext uri="{FF2B5EF4-FFF2-40B4-BE49-F238E27FC236}">
                <a16:creationId xmlns:a16="http://schemas.microsoft.com/office/drawing/2014/main" id="{5BFBE1AE-881A-E212-9E3B-DAAC5C3F93A9}"/>
              </a:ext>
            </a:extLst>
          </p:cNvPr>
          <p:cNvSpPr/>
          <p:nvPr/>
        </p:nvSpPr>
        <p:spPr>
          <a:xfrm>
            <a:off x="3428050" y="3938842"/>
            <a:ext cx="5362584" cy="1934283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just"/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+Enfoque: 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Adaptación al cambio climático y gestión sostenible del territorio. </a:t>
            </a:r>
          </a:p>
          <a:p>
            <a:pPr algn="just"/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Fortalecimiento: 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Desarrollo de habilidades técnicas y organizativas para la transición productiva, priorizando a jóvenes y mujeres rurales.</a:t>
            </a:r>
          </a:p>
          <a:p>
            <a:pPr algn="just"/>
            <a:endParaRPr sz="2000">
              <a:solidFill>
                <a:schemeClr val="dk1"/>
              </a:solidFill>
              <a:latin typeface="Darker Grotesque Medium"/>
              <a:ea typeface="Darker Grotesque Medium"/>
              <a:cs typeface="Darker Grotesque Medium"/>
              <a:sym typeface="Darker Grotesque Medium"/>
            </a:endParaRPr>
          </a:p>
        </p:txBody>
      </p:sp>
      <p:sp>
        <p:nvSpPr>
          <p:cNvPr id="740" name="Google Shape;1171;p39">
            <a:extLst>
              <a:ext uri="{FF2B5EF4-FFF2-40B4-BE49-F238E27FC236}">
                <a16:creationId xmlns:a16="http://schemas.microsoft.com/office/drawing/2014/main" id="{8579E1DF-2015-86D2-1521-2CF6AFAC77EA}"/>
              </a:ext>
            </a:extLst>
          </p:cNvPr>
          <p:cNvSpPr/>
          <p:nvPr/>
        </p:nvSpPr>
        <p:spPr>
          <a:xfrm>
            <a:off x="3450908" y="3941830"/>
            <a:ext cx="5406881" cy="1721492"/>
          </a:xfrm>
          <a:prstGeom prst="roundRect">
            <a:avLst>
              <a:gd name="adj" fmla="val 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000"/>
              </a:scheme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228594" indent="-228594">
              <a:buFont typeface="Wingdings" panose="05000000000000000000" pitchFamily="2" charset="2"/>
              <a:buChar char="ü"/>
            </a:pP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Recursos</a:t>
            </a:r>
          </a:p>
          <a:p>
            <a:pPr marL="228594" indent="-228594">
              <a:buFont typeface="Wingdings" panose="05000000000000000000" pitchFamily="2" charset="2"/>
              <a:buChar char="ü"/>
            </a:pP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Formación: Enfoques de economía circular y adaptación al cambio climático.</a:t>
            </a:r>
          </a:p>
          <a:p>
            <a:pPr marL="228594" indent="-228594">
              <a:buFont typeface="Wingdings" panose="05000000000000000000" pitchFamily="2" charset="2"/>
              <a:buChar char="ü"/>
            </a:pP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Innovación: Pilotos territoriales e inclusión de </a:t>
            </a: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jóvenes</a:t>
            </a:r>
            <a:r>
              <a:rPr lang="es-MX" sz="2000">
                <a:solidFill>
                  <a:schemeClr val="dk1"/>
                </a:solidFill>
                <a:latin typeface="Abadi" panose="020B0604020104020204" pitchFamily="34" charset="0"/>
              </a:rPr>
              <a:t> y </a:t>
            </a:r>
            <a:r>
              <a:rPr lang="es-MX" sz="2000" b="1">
                <a:solidFill>
                  <a:schemeClr val="dk1"/>
                </a:solidFill>
                <a:latin typeface="Abadi" panose="020B0604020104020204" pitchFamily="34" charset="0"/>
              </a:rPr>
              <a:t>mujeres rurales.</a:t>
            </a:r>
            <a:endParaRPr lang="es-CO" sz="2000" b="1">
              <a:solidFill>
                <a:schemeClr val="dk1"/>
              </a:solidFill>
              <a:latin typeface="Abadi" panose="020B0604020104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4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7" grpId="0" animBg="1"/>
      <p:bldP spid="47" grpId="1" animBg="1"/>
      <p:bldP spid="63" grpId="0" animBg="1"/>
      <p:bldP spid="63" grpId="1" animBg="1"/>
      <p:bldP spid="709" grpId="0" animBg="1"/>
      <p:bldP spid="709" grpId="1" animBg="1"/>
      <p:bldP spid="718" grpId="0" animBg="1"/>
      <p:bldP spid="718" grpId="1" animBg="1"/>
      <p:bldP spid="740" grpId="0" animBg="1"/>
      <p:bldP spid="740" grpId="1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2" name="Google Shape;1442;p67"/>
          <p:cNvGrpSpPr/>
          <p:nvPr/>
        </p:nvGrpSpPr>
        <p:grpSpPr>
          <a:xfrm>
            <a:off x="582661" y="1949538"/>
            <a:ext cx="3870609" cy="4189081"/>
            <a:chOff x="713225" y="1170333"/>
            <a:chExt cx="3172631" cy="3433674"/>
          </a:xfrm>
        </p:grpSpPr>
        <p:sp>
          <p:nvSpPr>
            <p:cNvPr id="1443" name="Google Shape;1443;p67"/>
            <p:cNvSpPr/>
            <p:nvPr/>
          </p:nvSpPr>
          <p:spPr>
            <a:xfrm>
              <a:off x="713225" y="1170333"/>
              <a:ext cx="3172631" cy="3433674"/>
            </a:xfrm>
            <a:custGeom>
              <a:avLst/>
              <a:gdLst/>
              <a:ahLst/>
              <a:cxnLst/>
              <a:rect l="l" t="t" r="r" b="b"/>
              <a:pathLst>
                <a:path w="5803" h="6278" extrusionOk="0">
                  <a:moveTo>
                    <a:pt x="2524" y="5844"/>
                  </a:moveTo>
                  <a:cubicBezTo>
                    <a:pt x="1765" y="5572"/>
                    <a:pt x="1156" y="4983"/>
                    <a:pt x="859" y="4234"/>
                  </a:cubicBezTo>
                  <a:cubicBezTo>
                    <a:pt x="0" y="2067"/>
                    <a:pt x="1584" y="0"/>
                    <a:pt x="3641" y="0"/>
                  </a:cubicBezTo>
                  <a:cubicBezTo>
                    <a:pt x="3641" y="370"/>
                    <a:pt x="3641" y="370"/>
                    <a:pt x="3641" y="370"/>
                  </a:cubicBezTo>
                  <a:cubicBezTo>
                    <a:pt x="1834" y="370"/>
                    <a:pt x="444" y="2186"/>
                    <a:pt x="1200" y="4089"/>
                  </a:cubicBezTo>
                  <a:cubicBezTo>
                    <a:pt x="1458" y="4738"/>
                    <a:pt x="1982" y="5250"/>
                    <a:pt x="2638" y="5490"/>
                  </a:cubicBezTo>
                  <a:cubicBezTo>
                    <a:pt x="3711" y="5883"/>
                    <a:pt x="4806" y="5624"/>
                    <a:pt x="5539" y="4873"/>
                  </a:cubicBezTo>
                  <a:cubicBezTo>
                    <a:pt x="5803" y="5131"/>
                    <a:pt x="5803" y="5131"/>
                    <a:pt x="5803" y="5131"/>
                  </a:cubicBezTo>
                  <a:cubicBezTo>
                    <a:pt x="4974" y="5980"/>
                    <a:pt x="3739" y="6278"/>
                    <a:pt x="2524" y="584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444" name="Google Shape;1444;p67"/>
            <p:cNvSpPr/>
            <p:nvPr/>
          </p:nvSpPr>
          <p:spPr>
            <a:xfrm>
              <a:off x="1478272" y="1596027"/>
              <a:ext cx="1226886" cy="2451766"/>
            </a:xfrm>
            <a:custGeom>
              <a:avLst/>
              <a:gdLst/>
              <a:ahLst/>
              <a:cxnLst/>
              <a:rect l="l" t="t" r="r" b="b"/>
              <a:pathLst>
                <a:path w="2241" h="4482" extrusionOk="0">
                  <a:moveTo>
                    <a:pt x="2241" y="4482"/>
                  </a:moveTo>
                  <a:cubicBezTo>
                    <a:pt x="1005" y="4482"/>
                    <a:pt x="0" y="3477"/>
                    <a:pt x="0" y="2241"/>
                  </a:cubicBezTo>
                  <a:cubicBezTo>
                    <a:pt x="0" y="1005"/>
                    <a:pt x="1005" y="0"/>
                    <a:pt x="2241" y="0"/>
                  </a:cubicBezTo>
                  <a:cubicBezTo>
                    <a:pt x="2241" y="369"/>
                    <a:pt x="2241" y="369"/>
                    <a:pt x="2241" y="369"/>
                  </a:cubicBezTo>
                  <a:cubicBezTo>
                    <a:pt x="1209" y="369"/>
                    <a:pt x="370" y="1209"/>
                    <a:pt x="370" y="2241"/>
                  </a:cubicBezTo>
                  <a:cubicBezTo>
                    <a:pt x="370" y="3273"/>
                    <a:pt x="1209" y="4112"/>
                    <a:pt x="2241" y="4112"/>
                  </a:cubicBezTo>
                  <a:lnTo>
                    <a:pt x="2241" y="4482"/>
                  </a:lnTo>
                  <a:close/>
                </a:path>
              </a:pathLst>
            </a:custGeom>
            <a:solidFill>
              <a:srgbClr val="548135"/>
            </a:solidFill>
            <a:ln w="9525" cap="flat" cmpd="sng">
              <a:solidFill>
                <a:srgbClr val="385623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445" name="Google Shape;1445;p67"/>
            <p:cNvSpPr/>
            <p:nvPr/>
          </p:nvSpPr>
          <p:spPr>
            <a:xfrm>
              <a:off x="1905975" y="2023730"/>
              <a:ext cx="799182" cy="1355401"/>
            </a:xfrm>
            <a:custGeom>
              <a:avLst/>
              <a:gdLst/>
              <a:ahLst/>
              <a:cxnLst/>
              <a:rect l="l" t="t" r="r" b="b"/>
              <a:pathLst>
                <a:path w="1461" h="2480" extrusionOk="0">
                  <a:moveTo>
                    <a:pt x="414" y="2480"/>
                  </a:moveTo>
                  <a:cubicBezTo>
                    <a:pt x="147" y="2206"/>
                    <a:pt x="0" y="1844"/>
                    <a:pt x="0" y="1461"/>
                  </a:cubicBezTo>
                  <a:cubicBezTo>
                    <a:pt x="0" y="655"/>
                    <a:pt x="655" y="0"/>
                    <a:pt x="1461" y="0"/>
                  </a:cubicBezTo>
                  <a:cubicBezTo>
                    <a:pt x="1461" y="369"/>
                    <a:pt x="1461" y="369"/>
                    <a:pt x="1461" y="369"/>
                  </a:cubicBezTo>
                  <a:cubicBezTo>
                    <a:pt x="859" y="369"/>
                    <a:pt x="369" y="859"/>
                    <a:pt x="369" y="1461"/>
                  </a:cubicBezTo>
                  <a:cubicBezTo>
                    <a:pt x="369" y="1747"/>
                    <a:pt x="479" y="2017"/>
                    <a:pt x="679" y="2222"/>
                  </a:cubicBezTo>
                  <a:lnTo>
                    <a:pt x="414" y="2480"/>
                  </a:lnTo>
                  <a:close/>
                </a:path>
              </a:pathLst>
            </a:custGeom>
            <a:solidFill>
              <a:srgbClr val="C4E0B2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446" name="Google Shape;1446;p67"/>
            <p:cNvSpPr/>
            <p:nvPr/>
          </p:nvSpPr>
          <p:spPr>
            <a:xfrm>
              <a:off x="2331670" y="2449425"/>
              <a:ext cx="373488" cy="373487"/>
            </a:xfrm>
            <a:custGeom>
              <a:avLst/>
              <a:gdLst/>
              <a:ahLst/>
              <a:cxnLst/>
              <a:rect l="l" t="t" r="r" b="b"/>
              <a:pathLst>
                <a:path w="681" h="682" extrusionOk="0">
                  <a:moveTo>
                    <a:pt x="369" y="682"/>
                  </a:moveTo>
                  <a:cubicBezTo>
                    <a:pt x="0" y="682"/>
                    <a:pt x="0" y="682"/>
                    <a:pt x="0" y="682"/>
                  </a:cubicBezTo>
                  <a:cubicBezTo>
                    <a:pt x="0" y="306"/>
                    <a:pt x="305" y="0"/>
                    <a:pt x="681" y="0"/>
                  </a:cubicBezTo>
                  <a:cubicBezTo>
                    <a:pt x="681" y="370"/>
                    <a:pt x="681" y="370"/>
                    <a:pt x="681" y="370"/>
                  </a:cubicBezTo>
                  <a:cubicBezTo>
                    <a:pt x="509" y="370"/>
                    <a:pt x="369" y="510"/>
                    <a:pt x="369" y="682"/>
                  </a:cubicBezTo>
                  <a:close/>
                </a:path>
              </a:pathLst>
            </a:custGeom>
            <a:solidFill>
              <a:srgbClr val="E1EFD8"/>
            </a:solidFill>
            <a:ln>
              <a:noFill/>
            </a:ln>
            <a:effectLst>
              <a:outerShdw blurRad="57150" dist="19050" dir="5400000" algn="bl" rotWithShape="0">
                <a:schemeClr val="accent6">
                  <a:alpha val="50196"/>
                </a:schemeClr>
              </a:outerShdw>
            </a:effectLst>
          </p:spPr>
          <p:txBody>
            <a:bodyPr spcFirstLastPara="1" wrap="square" lIns="121900" tIns="60925" rIns="121900" bIns="6092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1447" name="Google Shape;1447;p67"/>
          <p:cNvSpPr/>
          <p:nvPr/>
        </p:nvSpPr>
        <p:spPr>
          <a:xfrm>
            <a:off x="4340033" y="1763367"/>
            <a:ext cx="1997600" cy="59920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Delimitación</a:t>
            </a:r>
            <a:endParaRPr/>
          </a:p>
        </p:txBody>
      </p:sp>
      <p:sp>
        <p:nvSpPr>
          <p:cNvPr id="1448" name="Google Shape;1448;p67"/>
          <p:cNvSpPr/>
          <p:nvPr/>
        </p:nvSpPr>
        <p:spPr>
          <a:xfrm>
            <a:off x="4396628" y="2979600"/>
            <a:ext cx="1997600" cy="599200"/>
          </a:xfrm>
          <a:prstGeom prst="roundRect">
            <a:avLst>
              <a:gd name="adj" fmla="val 50000"/>
            </a:avLst>
          </a:prstGeom>
          <a:solidFill>
            <a:srgbClr val="93BB5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s-CO" sz="14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Plan de Manejo Ambiental </a:t>
            </a:r>
            <a:endParaRPr/>
          </a:p>
        </p:txBody>
      </p:sp>
      <p:sp>
        <p:nvSpPr>
          <p:cNvPr id="1449" name="Google Shape;1449;p67"/>
          <p:cNvSpPr/>
          <p:nvPr/>
        </p:nvSpPr>
        <p:spPr>
          <a:xfrm>
            <a:off x="4293976" y="4196473"/>
            <a:ext cx="1997600" cy="5992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Programas </a:t>
            </a:r>
            <a:endParaRPr/>
          </a:p>
        </p:txBody>
      </p:sp>
      <p:sp>
        <p:nvSpPr>
          <p:cNvPr id="1450" name="Google Shape;1450;p67"/>
          <p:cNvSpPr/>
          <p:nvPr/>
        </p:nvSpPr>
        <p:spPr>
          <a:xfrm>
            <a:off x="6839200" y="1764167"/>
            <a:ext cx="4392800" cy="5992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Ineludible 2 – Insumos (Elementos orientadores) &gt;&gt; Diseño </a:t>
            </a:r>
            <a:endParaRPr sz="16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51" name="Google Shape;1451;p67"/>
          <p:cNvSpPr/>
          <p:nvPr/>
        </p:nvSpPr>
        <p:spPr>
          <a:xfrm>
            <a:off x="6949907" y="2979599"/>
            <a:ext cx="4392800" cy="5992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s-CO" sz="1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Zonificación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s-CO" sz="1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Perfiles de los proyectos</a:t>
            </a:r>
            <a:endParaRPr sz="16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52" name="Google Shape;1452;p67"/>
          <p:cNvSpPr/>
          <p:nvPr/>
        </p:nvSpPr>
        <p:spPr>
          <a:xfrm>
            <a:off x="6949907" y="3878396"/>
            <a:ext cx="4617936" cy="939789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Reconversión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(Zonificación – MBI)</a:t>
            </a:r>
            <a:endParaRPr sz="16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53" name="Google Shape;1453;p67"/>
          <p:cNvSpPr/>
          <p:nvPr/>
        </p:nvSpPr>
        <p:spPr>
          <a:xfrm>
            <a:off x="6949907" y="5340476"/>
            <a:ext cx="4744936" cy="928246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Sustitución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(Zonificación)</a:t>
            </a:r>
            <a:endParaRPr sz="18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454" name="Google Shape;1454;p67"/>
          <p:cNvCxnSpPr>
            <a:stCxn id="1450" idx="1"/>
            <a:endCxn id="1447" idx="3"/>
          </p:cNvCxnSpPr>
          <p:nvPr/>
        </p:nvCxnSpPr>
        <p:spPr>
          <a:xfrm rot="10800000">
            <a:off x="6337600" y="2062867"/>
            <a:ext cx="501600" cy="900"/>
          </a:xfrm>
          <a:prstGeom prst="bentConnector3">
            <a:avLst>
              <a:gd name="adj1" fmla="val 49996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55" name="Google Shape;1455;p67"/>
          <p:cNvCxnSpPr>
            <a:stCxn id="1451" idx="1"/>
            <a:endCxn id="1448" idx="3"/>
          </p:cNvCxnSpPr>
          <p:nvPr/>
        </p:nvCxnSpPr>
        <p:spPr>
          <a:xfrm flipH="1">
            <a:off x="6394307" y="3279199"/>
            <a:ext cx="555600" cy="600"/>
          </a:xfrm>
          <a:prstGeom prst="bentConnector3">
            <a:avLst>
              <a:gd name="adj1" fmla="val 50007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56" name="Google Shape;1456;p67"/>
          <p:cNvCxnSpPr>
            <a:stCxn id="1452" idx="1"/>
            <a:endCxn id="1449" idx="3"/>
          </p:cNvCxnSpPr>
          <p:nvPr/>
        </p:nvCxnSpPr>
        <p:spPr>
          <a:xfrm flipH="1">
            <a:off x="6291707" y="4348291"/>
            <a:ext cx="658200" cy="147900"/>
          </a:xfrm>
          <a:prstGeom prst="bentConnector3">
            <a:avLst>
              <a:gd name="adj1" fmla="val 50010"/>
            </a:avLst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57" name="Google Shape;1457;p67"/>
          <p:cNvCxnSpPr>
            <a:stCxn id="1453" idx="1"/>
          </p:cNvCxnSpPr>
          <p:nvPr/>
        </p:nvCxnSpPr>
        <p:spPr>
          <a:xfrm rot="10800000">
            <a:off x="6418307" y="4495999"/>
            <a:ext cx="531600" cy="1308600"/>
          </a:xfrm>
          <a:prstGeom prst="bentConnector2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58" name="Google Shape;1458;p67"/>
          <p:cNvSpPr/>
          <p:nvPr/>
        </p:nvSpPr>
        <p:spPr>
          <a:xfrm>
            <a:off x="3128467" y="1763367"/>
            <a:ext cx="599200" cy="599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93BB54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275316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 sz="1800" b="0" i="0" u="none" strike="noStrike" cap="none">
              <a:solidFill>
                <a:srgbClr val="27531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59" name="Google Shape;1459;p67"/>
          <p:cNvSpPr/>
          <p:nvPr/>
        </p:nvSpPr>
        <p:spPr>
          <a:xfrm>
            <a:off x="3128467" y="2979920"/>
            <a:ext cx="599200" cy="599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92D050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275316"/>
                </a:solidFill>
                <a:latin typeface="Verdana"/>
                <a:ea typeface="Verdana"/>
                <a:cs typeface="Verdana"/>
                <a:sym typeface="Verdana"/>
              </a:rPr>
              <a:t>2</a:t>
            </a:r>
            <a:endParaRPr sz="1800" b="0" i="0" u="none" strike="noStrike" cap="none">
              <a:solidFill>
                <a:srgbClr val="27531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60" name="Google Shape;1460;p67"/>
          <p:cNvSpPr/>
          <p:nvPr/>
        </p:nvSpPr>
        <p:spPr>
          <a:xfrm>
            <a:off x="3128467" y="4196473"/>
            <a:ext cx="599200" cy="599200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A8D08C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chemeClr val="accent6">
                <a:alpha val="50196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1800" b="0" i="0" u="none" strike="noStrike" cap="none">
                <a:solidFill>
                  <a:srgbClr val="275316"/>
                </a:solidFill>
                <a:latin typeface="Verdana"/>
                <a:ea typeface="Verdana"/>
                <a:cs typeface="Verdana"/>
                <a:sym typeface="Verdana"/>
              </a:rPr>
              <a:t>3</a:t>
            </a:r>
            <a:endParaRPr sz="1800" b="0" i="0" u="none" strike="noStrike" cap="none">
              <a:solidFill>
                <a:srgbClr val="275316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461" name="Google Shape;1461;p67"/>
          <p:cNvCxnSpPr>
            <a:stCxn id="1447" idx="1"/>
            <a:endCxn id="1458" idx="6"/>
          </p:cNvCxnSpPr>
          <p:nvPr/>
        </p:nvCxnSpPr>
        <p:spPr>
          <a:xfrm rot="10800000">
            <a:off x="3727733" y="2062967"/>
            <a:ext cx="612300" cy="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62" name="Google Shape;1462;p67"/>
          <p:cNvCxnSpPr>
            <a:stCxn id="1448" idx="1"/>
            <a:endCxn id="1459" idx="6"/>
          </p:cNvCxnSpPr>
          <p:nvPr/>
        </p:nvCxnSpPr>
        <p:spPr>
          <a:xfrm flipH="1">
            <a:off x="3727628" y="3279200"/>
            <a:ext cx="669000" cy="30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463" name="Google Shape;1463;p67"/>
          <p:cNvCxnSpPr>
            <a:stCxn id="1449" idx="1"/>
            <a:endCxn id="1460" idx="6"/>
          </p:cNvCxnSpPr>
          <p:nvPr/>
        </p:nvCxnSpPr>
        <p:spPr>
          <a:xfrm rot="10800000">
            <a:off x="3727576" y="4496073"/>
            <a:ext cx="566400" cy="0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64" name="Google Shape;1464;p67" descr="Un florero con flores amarillas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68345" y="5340476"/>
            <a:ext cx="1496801" cy="1728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5" name="Google Shape;1465;p67" descr="Imagen que contiene alimentos, camiseta&#10;&#10;Descripción generada automáticamen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9406" y="925001"/>
            <a:ext cx="858981" cy="490401"/>
          </a:xfrm>
          <a:prstGeom prst="rect">
            <a:avLst/>
          </a:prstGeom>
          <a:noFill/>
          <a:ln>
            <a:noFill/>
          </a:ln>
        </p:spPr>
      </p:pic>
      <p:sp>
        <p:nvSpPr>
          <p:cNvPr id="1466" name="Google Shape;1466;p67"/>
          <p:cNvSpPr txBox="1"/>
          <p:nvPr/>
        </p:nvSpPr>
        <p:spPr>
          <a:xfrm>
            <a:off x="3494961" y="3602301"/>
            <a:ext cx="258558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s-CO" sz="1600" b="0" i="0" u="none" strike="noStrike" cap="non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Diseño, capacitación y puesta en marcha:</a:t>
            </a:r>
            <a:endParaRPr sz="1600" b="0" i="0" u="none" strike="noStrike" cap="none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467" name="Google Shape;1467;p67" descr="Imagen que contiene dibujo&#10;&#10;Descripción generada automáticament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9406" y="254064"/>
            <a:ext cx="921694" cy="543065"/>
          </a:xfrm>
          <a:prstGeom prst="rect">
            <a:avLst/>
          </a:prstGeom>
          <a:noFill/>
          <a:ln>
            <a:noFill/>
          </a:ln>
        </p:spPr>
      </p:pic>
      <p:sp>
        <p:nvSpPr>
          <p:cNvPr id="1468" name="Google Shape;1468;p67"/>
          <p:cNvSpPr txBox="1">
            <a:spLocks noGrp="1"/>
          </p:cNvSpPr>
          <p:nvPr>
            <p:ph type="title"/>
          </p:nvPr>
        </p:nvSpPr>
        <p:spPr>
          <a:xfrm>
            <a:off x="1052243" y="254065"/>
            <a:ext cx="10515600" cy="1209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CO" sz="28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¿Qué pasa después de la delimitación?</a:t>
            </a:r>
            <a:br>
              <a:rPr lang="es-CO" sz="28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2800" b="1" i="0" u="none" strike="noStrike" cap="none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Tema agropecuario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7145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6" name="Google Shape;1596;p72" descr="Imagen que contiene Diagrama&#10;&#10;El contenido generado por IA puede ser incorrec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943" y="278260"/>
            <a:ext cx="11358114" cy="6301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354208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" name="Google Shape;1601;p73"/>
          <p:cNvSpPr txBox="1"/>
          <p:nvPr/>
        </p:nvSpPr>
        <p:spPr>
          <a:xfrm>
            <a:off x="1218" y="1029620"/>
            <a:ext cx="12190781" cy="369332"/>
          </a:xfrm>
          <a:prstGeom prst="rect">
            <a:avLst/>
          </a:prstGeom>
          <a:solidFill>
            <a:srgbClr val="21A72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rPr lang="es-CO"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1. Generales</a:t>
            </a:r>
            <a:endParaRPr sz="20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602" name="Google Shape;1602;p73"/>
          <p:cNvGrpSpPr/>
          <p:nvPr/>
        </p:nvGrpSpPr>
        <p:grpSpPr>
          <a:xfrm>
            <a:off x="273772" y="1555692"/>
            <a:ext cx="11745110" cy="1884508"/>
            <a:chOff x="273771" y="1555692"/>
            <a:chExt cx="11745110" cy="1884508"/>
          </a:xfrm>
        </p:grpSpPr>
        <p:sp>
          <p:nvSpPr>
            <p:cNvPr id="1603" name="Google Shape;1603;p73"/>
            <p:cNvSpPr/>
            <p:nvPr/>
          </p:nvSpPr>
          <p:spPr>
            <a:xfrm>
              <a:off x="2002854" y="1577683"/>
              <a:ext cx="1520738" cy="1234097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04" name="Google Shape;1604;p73"/>
            <p:cNvSpPr/>
            <p:nvPr/>
          </p:nvSpPr>
          <p:spPr>
            <a:xfrm>
              <a:off x="273772" y="1577683"/>
              <a:ext cx="1520738" cy="1234097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05" name="Google Shape;1605;p73"/>
            <p:cNvSpPr/>
            <p:nvPr/>
          </p:nvSpPr>
          <p:spPr>
            <a:xfrm>
              <a:off x="3636814" y="1555692"/>
              <a:ext cx="1570183" cy="1305637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06" name="Google Shape;1606;p73"/>
            <p:cNvSpPr/>
            <p:nvPr/>
          </p:nvSpPr>
          <p:spPr>
            <a:xfrm>
              <a:off x="273771" y="2811780"/>
              <a:ext cx="1520738" cy="572061"/>
            </a:xfrm>
            <a:custGeom>
              <a:avLst/>
              <a:gdLst/>
              <a:ahLst/>
              <a:cxnLst/>
              <a:rect l="l" t="t" r="r" b="b"/>
              <a:pathLst>
                <a:path w="1818338" h="572061" extrusionOk="0">
                  <a:moveTo>
                    <a:pt x="0" y="0"/>
                  </a:moveTo>
                  <a:lnTo>
                    <a:pt x="1060697" y="0"/>
                  </a:lnTo>
                  <a:lnTo>
                    <a:pt x="1277382" y="-61211"/>
                  </a:lnTo>
                  <a:lnTo>
                    <a:pt x="1515282" y="0"/>
                  </a:lnTo>
                  <a:lnTo>
                    <a:pt x="1818338" y="0"/>
                  </a:lnTo>
                  <a:lnTo>
                    <a:pt x="1818338" y="95344"/>
                  </a:lnTo>
                  <a:lnTo>
                    <a:pt x="1818338" y="95344"/>
                  </a:lnTo>
                  <a:lnTo>
                    <a:pt x="1818338" y="238359"/>
                  </a:lnTo>
                  <a:lnTo>
                    <a:pt x="1818338" y="572061"/>
                  </a:lnTo>
                  <a:lnTo>
                    <a:pt x="1515282" y="572061"/>
                  </a:lnTo>
                  <a:lnTo>
                    <a:pt x="1060697" y="572061"/>
                  </a:lnTo>
                  <a:lnTo>
                    <a:pt x="1060697" y="572061"/>
                  </a:lnTo>
                  <a:lnTo>
                    <a:pt x="0" y="572061"/>
                  </a:lnTo>
                  <a:lnTo>
                    <a:pt x="0" y="238359"/>
                  </a:lnTo>
                  <a:lnTo>
                    <a:pt x="0" y="95344"/>
                  </a:lnTo>
                  <a:lnTo>
                    <a:pt x="0" y="953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2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Articulación de Recursos</a:t>
              </a: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07" name="Google Shape;1607;p73"/>
            <p:cNvSpPr/>
            <p:nvPr/>
          </p:nvSpPr>
          <p:spPr>
            <a:xfrm>
              <a:off x="1941886" y="2811780"/>
              <a:ext cx="1570183" cy="572061"/>
            </a:xfrm>
            <a:custGeom>
              <a:avLst/>
              <a:gdLst/>
              <a:ahLst/>
              <a:cxnLst/>
              <a:rect l="l" t="t" r="r" b="b"/>
              <a:pathLst>
                <a:path w="1818338" h="572061" extrusionOk="0">
                  <a:moveTo>
                    <a:pt x="0" y="0"/>
                  </a:moveTo>
                  <a:lnTo>
                    <a:pt x="1060697" y="0"/>
                  </a:lnTo>
                  <a:lnTo>
                    <a:pt x="1277382" y="-61211"/>
                  </a:lnTo>
                  <a:lnTo>
                    <a:pt x="1515282" y="0"/>
                  </a:lnTo>
                  <a:lnTo>
                    <a:pt x="1818338" y="0"/>
                  </a:lnTo>
                  <a:lnTo>
                    <a:pt x="1818338" y="95344"/>
                  </a:lnTo>
                  <a:lnTo>
                    <a:pt x="1818338" y="95344"/>
                  </a:lnTo>
                  <a:lnTo>
                    <a:pt x="1818338" y="238359"/>
                  </a:lnTo>
                  <a:lnTo>
                    <a:pt x="1818338" y="572061"/>
                  </a:lnTo>
                  <a:lnTo>
                    <a:pt x="1515282" y="572061"/>
                  </a:lnTo>
                  <a:lnTo>
                    <a:pt x="1060697" y="572061"/>
                  </a:lnTo>
                  <a:lnTo>
                    <a:pt x="1060697" y="572061"/>
                  </a:lnTo>
                  <a:lnTo>
                    <a:pt x="0" y="572061"/>
                  </a:lnTo>
                  <a:lnTo>
                    <a:pt x="0" y="238359"/>
                  </a:lnTo>
                  <a:lnTo>
                    <a:pt x="0" y="95344"/>
                  </a:lnTo>
                  <a:lnTo>
                    <a:pt x="0" y="953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2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Enfoque Diferencial</a:t>
              </a: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08" name="Google Shape;1608;p73"/>
            <p:cNvSpPr/>
            <p:nvPr/>
          </p:nvSpPr>
          <p:spPr>
            <a:xfrm>
              <a:off x="7111865" y="1577684"/>
              <a:ext cx="1520738" cy="126558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09" name="Google Shape;1609;p73"/>
            <p:cNvSpPr/>
            <p:nvPr/>
          </p:nvSpPr>
          <p:spPr>
            <a:xfrm>
              <a:off x="3625291" y="2841275"/>
              <a:ext cx="1575187" cy="572061"/>
            </a:xfrm>
            <a:custGeom>
              <a:avLst/>
              <a:gdLst/>
              <a:ahLst/>
              <a:cxnLst/>
              <a:rect l="l" t="t" r="r" b="b"/>
              <a:pathLst>
                <a:path w="1818338" h="572061" extrusionOk="0">
                  <a:moveTo>
                    <a:pt x="0" y="0"/>
                  </a:moveTo>
                  <a:lnTo>
                    <a:pt x="1060697" y="0"/>
                  </a:lnTo>
                  <a:lnTo>
                    <a:pt x="1277382" y="-61211"/>
                  </a:lnTo>
                  <a:lnTo>
                    <a:pt x="1515282" y="0"/>
                  </a:lnTo>
                  <a:lnTo>
                    <a:pt x="1818338" y="0"/>
                  </a:lnTo>
                  <a:lnTo>
                    <a:pt x="1818338" y="95344"/>
                  </a:lnTo>
                  <a:lnTo>
                    <a:pt x="1818338" y="95344"/>
                  </a:lnTo>
                  <a:lnTo>
                    <a:pt x="1818338" y="238359"/>
                  </a:lnTo>
                  <a:lnTo>
                    <a:pt x="1818338" y="572061"/>
                  </a:lnTo>
                  <a:lnTo>
                    <a:pt x="1515282" y="572061"/>
                  </a:lnTo>
                  <a:lnTo>
                    <a:pt x="1060697" y="572061"/>
                  </a:lnTo>
                  <a:lnTo>
                    <a:pt x="1060697" y="572061"/>
                  </a:lnTo>
                  <a:lnTo>
                    <a:pt x="0" y="572061"/>
                  </a:lnTo>
                  <a:lnTo>
                    <a:pt x="0" y="238359"/>
                  </a:lnTo>
                  <a:lnTo>
                    <a:pt x="0" y="95344"/>
                  </a:lnTo>
                  <a:lnTo>
                    <a:pt x="0" y="953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2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Participación </a:t>
              </a: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10" name="Google Shape;1610;p73"/>
            <p:cNvSpPr/>
            <p:nvPr/>
          </p:nvSpPr>
          <p:spPr>
            <a:xfrm>
              <a:off x="10480451" y="1626515"/>
              <a:ext cx="1520738" cy="1234097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11" name="Google Shape;1611;p73"/>
            <p:cNvSpPr/>
            <p:nvPr/>
          </p:nvSpPr>
          <p:spPr>
            <a:xfrm>
              <a:off x="10498142" y="2856664"/>
              <a:ext cx="1520739" cy="572061"/>
            </a:xfrm>
            <a:custGeom>
              <a:avLst/>
              <a:gdLst/>
              <a:ahLst/>
              <a:cxnLst/>
              <a:rect l="l" t="t" r="r" b="b"/>
              <a:pathLst>
                <a:path w="1818338" h="572061" extrusionOk="0">
                  <a:moveTo>
                    <a:pt x="0" y="0"/>
                  </a:moveTo>
                  <a:lnTo>
                    <a:pt x="1060697" y="0"/>
                  </a:lnTo>
                  <a:lnTo>
                    <a:pt x="1277382" y="-61211"/>
                  </a:lnTo>
                  <a:lnTo>
                    <a:pt x="1515282" y="0"/>
                  </a:lnTo>
                  <a:lnTo>
                    <a:pt x="1818338" y="0"/>
                  </a:lnTo>
                  <a:lnTo>
                    <a:pt x="1818338" y="95344"/>
                  </a:lnTo>
                  <a:lnTo>
                    <a:pt x="1818338" y="95344"/>
                  </a:lnTo>
                  <a:lnTo>
                    <a:pt x="1818338" y="238359"/>
                  </a:lnTo>
                  <a:lnTo>
                    <a:pt x="1818338" y="572061"/>
                  </a:lnTo>
                  <a:lnTo>
                    <a:pt x="1515282" y="572061"/>
                  </a:lnTo>
                  <a:lnTo>
                    <a:pt x="1060697" y="572061"/>
                  </a:lnTo>
                  <a:lnTo>
                    <a:pt x="1060697" y="572061"/>
                  </a:lnTo>
                  <a:lnTo>
                    <a:pt x="0" y="572061"/>
                  </a:lnTo>
                  <a:lnTo>
                    <a:pt x="0" y="238359"/>
                  </a:lnTo>
                  <a:lnTo>
                    <a:pt x="0" y="95344"/>
                  </a:lnTo>
                  <a:lnTo>
                    <a:pt x="0" y="953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2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Investigación y Asistencia</a:t>
              </a: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12" name="Google Shape;1612;p73"/>
            <p:cNvSpPr/>
            <p:nvPr/>
          </p:nvSpPr>
          <p:spPr>
            <a:xfrm>
              <a:off x="8790018" y="1560486"/>
              <a:ext cx="1589299" cy="1305637"/>
            </a:xfrm>
            <a:prstGeom prst="rect">
              <a:avLst/>
            </a:prstGeom>
            <a:blipFill rotWithShape="1">
              <a:blip r:embed="rId8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13" name="Google Shape;1613;p73"/>
            <p:cNvSpPr/>
            <p:nvPr/>
          </p:nvSpPr>
          <p:spPr>
            <a:xfrm>
              <a:off x="8786007" y="2868139"/>
              <a:ext cx="1593310" cy="572061"/>
            </a:xfrm>
            <a:custGeom>
              <a:avLst/>
              <a:gdLst/>
              <a:ahLst/>
              <a:cxnLst/>
              <a:rect l="l" t="t" r="r" b="b"/>
              <a:pathLst>
                <a:path w="1818338" h="572061" extrusionOk="0">
                  <a:moveTo>
                    <a:pt x="0" y="0"/>
                  </a:moveTo>
                  <a:lnTo>
                    <a:pt x="1060697" y="0"/>
                  </a:lnTo>
                  <a:lnTo>
                    <a:pt x="1277382" y="-61211"/>
                  </a:lnTo>
                  <a:lnTo>
                    <a:pt x="1515282" y="0"/>
                  </a:lnTo>
                  <a:lnTo>
                    <a:pt x="1818338" y="0"/>
                  </a:lnTo>
                  <a:lnTo>
                    <a:pt x="1818338" y="95344"/>
                  </a:lnTo>
                  <a:lnTo>
                    <a:pt x="1818338" y="95344"/>
                  </a:lnTo>
                  <a:lnTo>
                    <a:pt x="1818338" y="238359"/>
                  </a:lnTo>
                  <a:lnTo>
                    <a:pt x="1818338" y="572061"/>
                  </a:lnTo>
                  <a:lnTo>
                    <a:pt x="1515282" y="572061"/>
                  </a:lnTo>
                  <a:lnTo>
                    <a:pt x="1060697" y="572061"/>
                  </a:lnTo>
                  <a:lnTo>
                    <a:pt x="1060697" y="572061"/>
                  </a:lnTo>
                  <a:lnTo>
                    <a:pt x="0" y="572061"/>
                  </a:lnTo>
                  <a:lnTo>
                    <a:pt x="0" y="238359"/>
                  </a:lnTo>
                  <a:lnTo>
                    <a:pt x="0" y="95344"/>
                  </a:lnTo>
                  <a:lnTo>
                    <a:pt x="0" y="953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2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Monitoreo de Programas</a:t>
              </a: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14" name="Google Shape;1614;p73"/>
            <p:cNvSpPr/>
            <p:nvPr/>
          </p:nvSpPr>
          <p:spPr>
            <a:xfrm>
              <a:off x="7111865" y="2841406"/>
              <a:ext cx="1557586" cy="572061"/>
            </a:xfrm>
            <a:custGeom>
              <a:avLst/>
              <a:gdLst/>
              <a:ahLst/>
              <a:cxnLst/>
              <a:rect l="l" t="t" r="r" b="b"/>
              <a:pathLst>
                <a:path w="1818338" h="572061" extrusionOk="0">
                  <a:moveTo>
                    <a:pt x="0" y="0"/>
                  </a:moveTo>
                  <a:lnTo>
                    <a:pt x="1060697" y="0"/>
                  </a:lnTo>
                  <a:lnTo>
                    <a:pt x="1277382" y="-61211"/>
                  </a:lnTo>
                  <a:lnTo>
                    <a:pt x="1515282" y="0"/>
                  </a:lnTo>
                  <a:lnTo>
                    <a:pt x="1818338" y="0"/>
                  </a:lnTo>
                  <a:lnTo>
                    <a:pt x="1818338" y="95344"/>
                  </a:lnTo>
                  <a:lnTo>
                    <a:pt x="1818338" y="95344"/>
                  </a:lnTo>
                  <a:lnTo>
                    <a:pt x="1818338" y="238359"/>
                  </a:lnTo>
                  <a:lnTo>
                    <a:pt x="1818338" y="572061"/>
                  </a:lnTo>
                  <a:lnTo>
                    <a:pt x="1515282" y="572061"/>
                  </a:lnTo>
                  <a:lnTo>
                    <a:pt x="1060697" y="572061"/>
                  </a:lnTo>
                  <a:lnTo>
                    <a:pt x="1060697" y="572061"/>
                  </a:lnTo>
                  <a:lnTo>
                    <a:pt x="0" y="572061"/>
                  </a:lnTo>
                  <a:lnTo>
                    <a:pt x="0" y="238359"/>
                  </a:lnTo>
                  <a:lnTo>
                    <a:pt x="0" y="95344"/>
                  </a:lnTo>
                  <a:lnTo>
                    <a:pt x="0" y="953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2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Educación</a:t>
              </a: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15" name="Google Shape;1615;p73"/>
            <p:cNvSpPr/>
            <p:nvPr/>
          </p:nvSpPr>
          <p:spPr>
            <a:xfrm>
              <a:off x="5336772" y="1555692"/>
              <a:ext cx="1624555" cy="1305637"/>
            </a:xfrm>
            <a:prstGeom prst="rect">
              <a:avLst/>
            </a:prstGeom>
            <a:blipFill rotWithShape="1">
              <a:blip r:embed="rId9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16" name="Google Shape;1616;p73"/>
            <p:cNvSpPr/>
            <p:nvPr/>
          </p:nvSpPr>
          <p:spPr>
            <a:xfrm>
              <a:off x="5336773" y="2846070"/>
              <a:ext cx="1624555" cy="572061"/>
            </a:xfrm>
            <a:custGeom>
              <a:avLst/>
              <a:gdLst/>
              <a:ahLst/>
              <a:cxnLst/>
              <a:rect l="l" t="t" r="r" b="b"/>
              <a:pathLst>
                <a:path w="1818338" h="572061" extrusionOk="0">
                  <a:moveTo>
                    <a:pt x="0" y="0"/>
                  </a:moveTo>
                  <a:lnTo>
                    <a:pt x="1060697" y="0"/>
                  </a:lnTo>
                  <a:lnTo>
                    <a:pt x="1277382" y="-61211"/>
                  </a:lnTo>
                  <a:lnTo>
                    <a:pt x="1515282" y="0"/>
                  </a:lnTo>
                  <a:lnTo>
                    <a:pt x="1818338" y="0"/>
                  </a:lnTo>
                  <a:lnTo>
                    <a:pt x="1818338" y="95344"/>
                  </a:lnTo>
                  <a:lnTo>
                    <a:pt x="1818338" y="95344"/>
                  </a:lnTo>
                  <a:lnTo>
                    <a:pt x="1818338" y="238359"/>
                  </a:lnTo>
                  <a:lnTo>
                    <a:pt x="1818338" y="572061"/>
                  </a:lnTo>
                  <a:lnTo>
                    <a:pt x="1515282" y="572061"/>
                  </a:lnTo>
                  <a:lnTo>
                    <a:pt x="1060697" y="572061"/>
                  </a:lnTo>
                  <a:lnTo>
                    <a:pt x="1060697" y="572061"/>
                  </a:lnTo>
                  <a:lnTo>
                    <a:pt x="0" y="572061"/>
                  </a:lnTo>
                  <a:lnTo>
                    <a:pt x="0" y="238359"/>
                  </a:lnTo>
                  <a:lnTo>
                    <a:pt x="0" y="95344"/>
                  </a:lnTo>
                  <a:lnTo>
                    <a:pt x="0" y="953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2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Garantía de Tiempo y medios</a:t>
              </a: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1617" name="Google Shape;1617;p73"/>
          <p:cNvSpPr txBox="1"/>
          <p:nvPr/>
        </p:nvSpPr>
        <p:spPr>
          <a:xfrm>
            <a:off x="10845" y="3637792"/>
            <a:ext cx="5631572" cy="369332"/>
          </a:xfrm>
          <a:prstGeom prst="rect">
            <a:avLst/>
          </a:prstGeom>
          <a:solidFill>
            <a:srgbClr val="21A72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rPr lang="es-CO"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2. Programa de sustitución</a:t>
            </a:r>
            <a:endParaRPr sz="20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618" name="Google Shape;1618;p7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15430" y="4045878"/>
            <a:ext cx="5372592" cy="2530023"/>
          </a:xfrm>
          <a:prstGeom prst="rect">
            <a:avLst/>
          </a:prstGeom>
          <a:noFill/>
          <a:ln>
            <a:noFill/>
          </a:ln>
        </p:spPr>
      </p:pic>
      <p:sp>
        <p:nvSpPr>
          <p:cNvPr id="1619" name="Google Shape;1619;p73"/>
          <p:cNvSpPr txBox="1"/>
          <p:nvPr/>
        </p:nvSpPr>
        <p:spPr>
          <a:xfrm>
            <a:off x="5642417" y="3635378"/>
            <a:ext cx="6549583" cy="369332"/>
          </a:xfrm>
          <a:prstGeom prst="rect">
            <a:avLst/>
          </a:prstGeom>
          <a:solidFill>
            <a:srgbClr val="21A724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Verdana"/>
              <a:buNone/>
            </a:pPr>
            <a:r>
              <a:rPr lang="es-CO" sz="20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3. Reconversión o reubicación laboral</a:t>
            </a:r>
            <a:endParaRPr sz="20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1620" name="Google Shape;1620;p73"/>
          <p:cNvGrpSpPr/>
          <p:nvPr/>
        </p:nvGrpSpPr>
        <p:grpSpPr>
          <a:xfrm>
            <a:off x="5631026" y="4401774"/>
            <a:ext cx="6313013" cy="2130641"/>
            <a:chOff x="5631025" y="4401773"/>
            <a:chExt cx="6313013" cy="2130641"/>
          </a:xfrm>
        </p:grpSpPr>
        <p:sp>
          <p:nvSpPr>
            <p:cNvPr id="1621" name="Google Shape;1621;p73"/>
            <p:cNvSpPr/>
            <p:nvPr/>
          </p:nvSpPr>
          <p:spPr>
            <a:xfrm>
              <a:off x="5631025" y="4401773"/>
              <a:ext cx="1972816" cy="1578253"/>
            </a:xfrm>
            <a:prstGeom prst="rect">
              <a:avLst/>
            </a:prstGeom>
            <a:blipFill rotWithShape="1">
              <a:blip r:embed="rId11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22" name="Google Shape;1622;p73"/>
            <p:cNvSpPr/>
            <p:nvPr/>
          </p:nvSpPr>
          <p:spPr>
            <a:xfrm>
              <a:off x="5642416" y="5980026"/>
              <a:ext cx="1961424" cy="552388"/>
            </a:xfrm>
            <a:custGeom>
              <a:avLst/>
              <a:gdLst/>
              <a:ahLst/>
              <a:cxnLst/>
              <a:rect l="l" t="t" r="r" b="b"/>
              <a:pathLst>
                <a:path w="1755807" h="552388" extrusionOk="0">
                  <a:moveTo>
                    <a:pt x="0" y="0"/>
                  </a:moveTo>
                  <a:lnTo>
                    <a:pt x="1024221" y="0"/>
                  </a:lnTo>
                  <a:lnTo>
                    <a:pt x="1233454" y="-59106"/>
                  </a:lnTo>
                  <a:lnTo>
                    <a:pt x="1463173" y="0"/>
                  </a:lnTo>
                  <a:lnTo>
                    <a:pt x="1755807" y="0"/>
                  </a:lnTo>
                  <a:lnTo>
                    <a:pt x="1755807" y="92065"/>
                  </a:lnTo>
                  <a:lnTo>
                    <a:pt x="1755807" y="92065"/>
                  </a:lnTo>
                  <a:lnTo>
                    <a:pt x="1755807" y="230162"/>
                  </a:lnTo>
                  <a:lnTo>
                    <a:pt x="1755807" y="552388"/>
                  </a:lnTo>
                  <a:lnTo>
                    <a:pt x="1463173" y="552388"/>
                  </a:lnTo>
                  <a:lnTo>
                    <a:pt x="1024221" y="552388"/>
                  </a:lnTo>
                  <a:lnTo>
                    <a:pt x="1024221" y="552388"/>
                  </a:lnTo>
                  <a:lnTo>
                    <a:pt x="0" y="552388"/>
                  </a:lnTo>
                  <a:lnTo>
                    <a:pt x="0" y="230162"/>
                  </a:lnTo>
                  <a:lnTo>
                    <a:pt x="0" y="92065"/>
                  </a:lnTo>
                  <a:lnTo>
                    <a:pt x="0" y="920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7150" tIns="57150" rIns="57150" bIns="57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4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Asociatividad para la Inclusion</a:t>
              </a:r>
              <a:endParaRPr/>
            </a:p>
          </p:txBody>
        </p:sp>
        <p:sp>
          <p:nvSpPr>
            <p:cNvPr id="1623" name="Google Shape;1623;p73"/>
            <p:cNvSpPr/>
            <p:nvPr/>
          </p:nvSpPr>
          <p:spPr>
            <a:xfrm>
              <a:off x="7801123" y="4401773"/>
              <a:ext cx="1972816" cy="1578253"/>
            </a:xfrm>
            <a:prstGeom prst="rect">
              <a:avLst/>
            </a:prstGeom>
            <a:blipFill rotWithShape="1">
              <a:blip r:embed="rId12">
                <a:alphaModFix/>
              </a:blip>
              <a:stretch>
                <a:fillRect l="-17001" r="-17001"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24" name="Google Shape;1624;p73"/>
            <p:cNvSpPr/>
            <p:nvPr/>
          </p:nvSpPr>
          <p:spPr>
            <a:xfrm>
              <a:off x="7829187" y="5980026"/>
              <a:ext cx="1944752" cy="552388"/>
            </a:xfrm>
            <a:custGeom>
              <a:avLst/>
              <a:gdLst/>
              <a:ahLst/>
              <a:cxnLst/>
              <a:rect l="l" t="t" r="r" b="b"/>
              <a:pathLst>
                <a:path w="1755807" h="552388" extrusionOk="0">
                  <a:moveTo>
                    <a:pt x="0" y="0"/>
                  </a:moveTo>
                  <a:lnTo>
                    <a:pt x="1024221" y="0"/>
                  </a:lnTo>
                  <a:lnTo>
                    <a:pt x="1233454" y="-59106"/>
                  </a:lnTo>
                  <a:lnTo>
                    <a:pt x="1463173" y="0"/>
                  </a:lnTo>
                  <a:lnTo>
                    <a:pt x="1755807" y="0"/>
                  </a:lnTo>
                  <a:lnTo>
                    <a:pt x="1755807" y="92065"/>
                  </a:lnTo>
                  <a:lnTo>
                    <a:pt x="1755807" y="92065"/>
                  </a:lnTo>
                  <a:lnTo>
                    <a:pt x="1755807" y="230162"/>
                  </a:lnTo>
                  <a:lnTo>
                    <a:pt x="1755807" y="552388"/>
                  </a:lnTo>
                  <a:lnTo>
                    <a:pt x="1463173" y="552388"/>
                  </a:lnTo>
                  <a:lnTo>
                    <a:pt x="1024221" y="552388"/>
                  </a:lnTo>
                  <a:lnTo>
                    <a:pt x="1024221" y="552388"/>
                  </a:lnTo>
                  <a:lnTo>
                    <a:pt x="0" y="552388"/>
                  </a:lnTo>
                  <a:lnTo>
                    <a:pt x="0" y="230162"/>
                  </a:lnTo>
                  <a:lnTo>
                    <a:pt x="0" y="92065"/>
                  </a:lnTo>
                  <a:lnTo>
                    <a:pt x="0" y="920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7150" tIns="57150" rIns="57150" bIns="57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4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Planificación Concertada</a:t>
              </a:r>
              <a:endParaRPr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25" name="Google Shape;1625;p73"/>
            <p:cNvSpPr/>
            <p:nvPr/>
          </p:nvSpPr>
          <p:spPr>
            <a:xfrm>
              <a:off x="9971222" y="4401773"/>
              <a:ext cx="1972816" cy="1578253"/>
            </a:xfrm>
            <a:prstGeom prst="rect">
              <a:avLst/>
            </a:prstGeom>
            <a:blipFill rotWithShape="1">
              <a:blip r:embed="rId13">
                <a:alphaModFix/>
              </a:blip>
              <a:stretch>
                <a:fillRect/>
              </a:stretch>
            </a:blip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sp>
          <p:nvSpPr>
            <p:cNvPr id="1626" name="Google Shape;1626;p73"/>
            <p:cNvSpPr/>
            <p:nvPr/>
          </p:nvSpPr>
          <p:spPr>
            <a:xfrm>
              <a:off x="9961652" y="5980026"/>
              <a:ext cx="1972816" cy="552388"/>
            </a:xfrm>
            <a:custGeom>
              <a:avLst/>
              <a:gdLst/>
              <a:ahLst/>
              <a:cxnLst/>
              <a:rect l="l" t="t" r="r" b="b"/>
              <a:pathLst>
                <a:path w="1755807" h="552388" extrusionOk="0">
                  <a:moveTo>
                    <a:pt x="0" y="0"/>
                  </a:moveTo>
                  <a:lnTo>
                    <a:pt x="1024221" y="0"/>
                  </a:lnTo>
                  <a:lnTo>
                    <a:pt x="1233454" y="-59106"/>
                  </a:lnTo>
                  <a:lnTo>
                    <a:pt x="1463173" y="0"/>
                  </a:lnTo>
                  <a:lnTo>
                    <a:pt x="1755807" y="0"/>
                  </a:lnTo>
                  <a:lnTo>
                    <a:pt x="1755807" y="92065"/>
                  </a:lnTo>
                  <a:lnTo>
                    <a:pt x="1755807" y="92065"/>
                  </a:lnTo>
                  <a:lnTo>
                    <a:pt x="1755807" y="230162"/>
                  </a:lnTo>
                  <a:lnTo>
                    <a:pt x="1755807" y="552388"/>
                  </a:lnTo>
                  <a:lnTo>
                    <a:pt x="1463173" y="552388"/>
                  </a:lnTo>
                  <a:lnTo>
                    <a:pt x="1024221" y="552388"/>
                  </a:lnTo>
                  <a:lnTo>
                    <a:pt x="1024221" y="552388"/>
                  </a:lnTo>
                  <a:lnTo>
                    <a:pt x="0" y="552388"/>
                  </a:lnTo>
                  <a:lnTo>
                    <a:pt x="0" y="230162"/>
                  </a:lnTo>
                  <a:lnTo>
                    <a:pt x="0" y="92065"/>
                  </a:lnTo>
                  <a:lnTo>
                    <a:pt x="0" y="920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57150" tIns="57150" rIns="57150" bIns="571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CO" sz="14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Producción  Sostenible</a:t>
              </a:r>
              <a:endParaRPr sz="14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1627" name="Google Shape;1627;p73"/>
          <p:cNvSpPr txBox="1"/>
          <p:nvPr/>
        </p:nvSpPr>
        <p:spPr>
          <a:xfrm>
            <a:off x="1854524" y="391965"/>
            <a:ext cx="8782492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Lineamientos para actividades mineras</a:t>
            </a:r>
            <a:endParaRPr sz="1600" b="1">
              <a:solidFill>
                <a:srgbClr val="A4C86C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FCD7274-29B0-06FD-DFD7-9453C8778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334292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" name="Google Shape;583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9052"/>
            <a:ext cx="12192000" cy="6899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"/>
            <a:ext cx="12192000" cy="6918762"/>
          </a:xfrm>
          <a:prstGeom prst="rect">
            <a:avLst/>
          </a:prstGeom>
          <a:noFill/>
          <a:ln>
            <a:noFill/>
          </a:ln>
        </p:spPr>
      </p:pic>
      <p:sp>
        <p:nvSpPr>
          <p:cNvPr id="585" name="Google Shape;585;p22"/>
          <p:cNvSpPr txBox="1"/>
          <p:nvPr/>
        </p:nvSpPr>
        <p:spPr>
          <a:xfrm>
            <a:off x="2478664" y="482600"/>
            <a:ext cx="4425570" cy="29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1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Montserrat Medium"/>
              <a:buNone/>
            </a:pP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Ineludible </a:t>
            </a:r>
            <a:b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s-CO" sz="4000" b="1" i="0" u="none" strike="noStrike" cap="none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1</a:t>
            </a:r>
            <a:endParaRPr/>
          </a:p>
        </p:txBody>
      </p:sp>
      <p:pic>
        <p:nvPicPr>
          <p:cNvPr id="586" name="Google Shape;586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38465" y="420534"/>
            <a:ext cx="1867848" cy="12958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352309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" name="Google Shape;591;p23" descr="Interfaz de usuario gráfica, Aplicación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 l="10632" t="14532" r="31063" b="13361"/>
          <a:stretch/>
        </p:blipFill>
        <p:spPr>
          <a:xfrm>
            <a:off x="-108055" y="1260788"/>
            <a:ext cx="8575796" cy="5673006"/>
          </a:xfrm>
          <a:prstGeom prst="rect">
            <a:avLst/>
          </a:prstGeom>
          <a:noFill/>
          <a:ln>
            <a:noFill/>
          </a:ln>
        </p:spPr>
      </p:pic>
      <p:sp>
        <p:nvSpPr>
          <p:cNvPr id="592" name="Google Shape;592;p23"/>
          <p:cNvSpPr txBox="1"/>
          <p:nvPr/>
        </p:nvSpPr>
        <p:spPr>
          <a:xfrm>
            <a:off x="9016757" y="1970800"/>
            <a:ext cx="2437307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El páramo está sobre el bosque alto andino y debajo de las nieves (Ley 1930). Incluye </a:t>
            </a: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zona de transición bosque - páramo </a:t>
            </a: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y </a:t>
            </a:r>
            <a:r>
              <a:rPr lang="es-CO" sz="12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páramo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93" name="Google Shape;593;p23"/>
          <p:cNvSpPr txBox="1"/>
          <p:nvPr/>
        </p:nvSpPr>
        <p:spPr>
          <a:xfrm>
            <a:off x="2308413" y="189723"/>
            <a:ext cx="7575173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36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Delimitación Participativa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0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sp>
        <p:nvSpPr>
          <p:cNvPr id="594" name="Google Shape;594;p23"/>
          <p:cNvSpPr txBox="1"/>
          <p:nvPr/>
        </p:nvSpPr>
        <p:spPr>
          <a:xfrm>
            <a:off x="8316226" y="1330962"/>
            <a:ext cx="3875773" cy="338554"/>
          </a:xfrm>
          <a:prstGeom prst="rect">
            <a:avLst/>
          </a:prstGeom>
          <a:solidFill>
            <a:srgbClr val="A4C86C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6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¿Dónde está el páramo?</a:t>
            </a:r>
            <a:endParaRPr/>
          </a:p>
        </p:txBody>
      </p:sp>
      <p:sp>
        <p:nvSpPr>
          <p:cNvPr id="595" name="Google Shape;595;p23"/>
          <p:cNvSpPr txBox="1"/>
          <p:nvPr/>
        </p:nvSpPr>
        <p:spPr>
          <a:xfrm>
            <a:off x="9016758" y="3765994"/>
            <a:ext cx="243730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El  Instituto Humboldt genera el área de referencia basado en análisis de ubicación de vegetación, clima y relieve. 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96" name="Google Shape;596;p23"/>
          <p:cNvSpPr/>
          <p:nvPr/>
        </p:nvSpPr>
        <p:spPr>
          <a:xfrm>
            <a:off x="194310" y="132080"/>
            <a:ext cx="1861852" cy="74916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97" name="Google Shape;597;p23"/>
          <p:cNvSpPr txBox="1"/>
          <p:nvPr/>
        </p:nvSpPr>
        <p:spPr>
          <a:xfrm>
            <a:off x="9116601" y="5500536"/>
            <a:ext cx="2357895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2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El páramo no podrá tener un nivel de protección ambiental inferior al establecido en la Resolución 2090 de 2014.</a:t>
            </a:r>
            <a:endParaRPr sz="1200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598" name="Google Shape;598;p23"/>
          <p:cNvCxnSpPr/>
          <p:nvPr/>
        </p:nvCxnSpPr>
        <p:spPr>
          <a:xfrm rot="10800000">
            <a:off x="8316225" y="3429000"/>
            <a:ext cx="3875774" cy="0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599" name="Google Shape;599;p23"/>
          <p:cNvCxnSpPr/>
          <p:nvPr/>
        </p:nvCxnSpPr>
        <p:spPr>
          <a:xfrm rot="10800000">
            <a:off x="8316225" y="5082941"/>
            <a:ext cx="3875774" cy="0"/>
          </a:xfrm>
          <a:prstGeom prst="straightConnector1">
            <a:avLst/>
          </a:prstGeom>
          <a:noFill/>
          <a:ln w="19050" cap="flat" cmpd="sng">
            <a:solidFill>
              <a:srgbClr val="A4C86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39BF4E03-FAC8-3F8B-F17A-DC1B59F5F26D}"/>
              </a:ext>
            </a:extLst>
          </p:cNvPr>
          <p:cNvCxnSpPr>
            <a:endCxn id="591" idx="2"/>
          </p:cNvCxnSpPr>
          <p:nvPr/>
        </p:nvCxnSpPr>
        <p:spPr>
          <a:xfrm flipH="1">
            <a:off x="4179843" y="1260788"/>
            <a:ext cx="16844" cy="5673006"/>
          </a:xfrm>
          <a:prstGeom prst="line">
            <a:avLst/>
          </a:prstGeom>
          <a:ln w="76200">
            <a:solidFill>
              <a:srgbClr val="FFC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cto 3">
            <a:extLst>
              <a:ext uri="{FF2B5EF4-FFF2-40B4-BE49-F238E27FC236}">
                <a16:creationId xmlns:a16="http://schemas.microsoft.com/office/drawing/2014/main" id="{BF717424-4468-A81F-31C0-2D849424224E}"/>
              </a:ext>
            </a:extLst>
          </p:cNvPr>
          <p:cNvCxnSpPr/>
          <p:nvPr/>
        </p:nvCxnSpPr>
        <p:spPr>
          <a:xfrm flipH="1">
            <a:off x="6231190" y="1260788"/>
            <a:ext cx="16844" cy="5673006"/>
          </a:xfrm>
          <a:prstGeom prst="line">
            <a:avLst/>
          </a:prstGeom>
          <a:ln w="76200">
            <a:solidFill>
              <a:srgbClr val="FFC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913093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24"/>
          <p:cNvSpPr/>
          <p:nvPr/>
        </p:nvSpPr>
        <p:spPr>
          <a:xfrm>
            <a:off x="3327400" y="885584"/>
            <a:ext cx="3505200" cy="495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5" name="Google Shape;605;p24"/>
          <p:cNvSpPr/>
          <p:nvPr/>
        </p:nvSpPr>
        <p:spPr>
          <a:xfrm>
            <a:off x="1160500" y="416766"/>
            <a:ext cx="1004171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4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Páramo Jurisdicciones - Santurbán-Berlín</a:t>
            </a:r>
            <a:endParaRPr/>
          </a:p>
        </p:txBody>
      </p:sp>
      <p:sp>
        <p:nvSpPr>
          <p:cNvPr id="606" name="Google Shape;606;p24"/>
          <p:cNvSpPr txBox="1"/>
          <p:nvPr/>
        </p:nvSpPr>
        <p:spPr>
          <a:xfrm>
            <a:off x="266132" y="1460310"/>
            <a:ext cx="4981432" cy="5062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En total se sistematizaron </a:t>
            </a:r>
            <a:r>
              <a:rPr lang="es-CO" sz="1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209</a:t>
            </a:r>
            <a:r>
              <a:rPr lang="es-CO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archivos espaciales, provenientes de diferentes fuentes. Vale la pena destacar que varios municipios del Norte de Santander respaldaron en sus propuestas la información entregada por </a:t>
            </a:r>
            <a:r>
              <a:rPr lang="es-CO" sz="1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CORPONOR. </a:t>
            </a:r>
            <a:endParaRPr sz="1900" b="1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9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“Las Corporaciones Autónomas Regionales con jurisdicción en el </a:t>
            </a:r>
            <a:r>
              <a:rPr lang="es-CO" sz="1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CPJSB</a:t>
            </a:r>
            <a:r>
              <a:rPr lang="es-CO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aportaron un total de </a:t>
            </a:r>
            <a:r>
              <a:rPr lang="es-CO" sz="1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81</a:t>
            </a:r>
            <a:r>
              <a:rPr lang="es-CO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archivos; por su parte, las </a:t>
            </a:r>
            <a:r>
              <a:rPr lang="es-CO" sz="1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ONG - </a:t>
            </a:r>
            <a:r>
              <a:rPr lang="es-CO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como  la Fundación </a:t>
            </a:r>
            <a:r>
              <a:rPr lang="es-CO" sz="1900" b="1" err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Guayacanal</a:t>
            </a:r>
            <a:r>
              <a:rPr lang="es-CO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- compartieron </a:t>
            </a:r>
            <a:r>
              <a:rPr lang="es-CO" sz="19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8 </a:t>
            </a:r>
            <a:r>
              <a:rPr lang="es-CO" sz="1900" b="1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archivos asociados al estudio que esta institución realizó en los municipios de Vetas y California.</a:t>
            </a:r>
            <a:endParaRPr sz="1900" b="1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607" name="Google Shape;607;p24"/>
          <p:cNvSpPr txBox="1"/>
          <p:nvPr/>
        </p:nvSpPr>
        <p:spPr>
          <a:xfrm>
            <a:off x="3048762" y="885584"/>
            <a:ext cx="609447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>
                <a:solidFill>
                  <a:srgbClr val="A4C86C"/>
                </a:solidFill>
                <a:latin typeface="Verdana"/>
                <a:ea typeface="Verdana"/>
                <a:cs typeface="Verdana"/>
                <a:sym typeface="Verdana"/>
              </a:rPr>
              <a:t>Tema de diálogo #1</a:t>
            </a:r>
            <a:endParaRPr/>
          </a:p>
        </p:txBody>
      </p:sp>
      <p:graphicFrame>
        <p:nvGraphicFramePr>
          <p:cNvPr id="608" name="Google Shape;608;p24"/>
          <p:cNvGraphicFramePr/>
          <p:nvPr/>
        </p:nvGraphicFramePr>
        <p:xfrm>
          <a:off x="5462767" y="1605013"/>
          <a:ext cx="6227550" cy="4521310"/>
        </p:xfrm>
        <a:graphic>
          <a:graphicData uri="http://schemas.openxmlformats.org/drawingml/2006/table">
            <a:tbl>
              <a:tblPr firstRow="1" bandRow="1">
                <a:noFill/>
                <a:tableStyleId>{1563A3DF-D6FA-4955-93D8-3495701C0EB5}</a:tableStyleId>
              </a:tblPr>
              <a:tblGrid>
                <a:gridCol w="489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FUENTES DE DATOS RECOPILADAS</a:t>
                      </a:r>
                      <a:endParaRPr sz="1400" u="none" strike="noStrike" cap="none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>
                    <a:solidFill>
                      <a:srgbClr val="21A7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CAPAS</a:t>
                      </a:r>
                      <a:endParaRPr sz="1400" u="none" strike="noStrike" cap="none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>
                    <a:solidFill>
                      <a:srgbClr val="21A7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CDMB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23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CORPONOR y Municipios de Cácota, Chitagá, Cucutilla, Mutiscua, Cáchira, Pamplona, Salazar de las Palmas, Mutiscua - Asosalados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61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ELSY LTDA Y SOCIEDAD MINEROA TROMPETERO LTDA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GUAYACANAL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8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IAvH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99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MADS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MUNICIPIO DE CALIFORNIA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1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MUNICIPIO DE VETAS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VERGESTIÓN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6</a:t>
                      </a:r>
                      <a:endParaRPr sz="1400"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1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TOTAL</a:t>
                      </a:r>
                      <a:endParaRPr sz="1400" b="1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>
                    <a:solidFill>
                      <a:srgbClr val="21A72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1">
                          <a:solidFill>
                            <a:schemeClr val="lt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209</a:t>
                      </a:r>
                      <a:endParaRPr sz="1400" b="1">
                        <a:solidFill>
                          <a:schemeClr val="lt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>
                    <a:solidFill>
                      <a:srgbClr val="21A7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43387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13DE7E0D0206447AE97E2A6C7A9B3D7" ma:contentTypeVersion="19" ma:contentTypeDescription="Crear nuevo documento." ma:contentTypeScope="" ma:versionID="a5dbe2bbe25d94838e8ab6234111374f">
  <xsd:schema xmlns:xsd="http://www.w3.org/2001/XMLSchema" xmlns:xs="http://www.w3.org/2001/XMLSchema" xmlns:p="http://schemas.microsoft.com/office/2006/metadata/properties" xmlns:ns2="136fdea3-2e69-4c60-8130-6a6319a71c3c" xmlns:ns3="1a05cbd2-3996-442c-b34a-5028faf53e55" targetNamespace="http://schemas.microsoft.com/office/2006/metadata/properties" ma:root="true" ma:fieldsID="dd46c73243dadcca21b71aaef5800722" ns2:_="" ns3:_="">
    <xsd:import namespace="136fdea3-2e69-4c60-8130-6a6319a71c3c"/>
    <xsd:import namespace="1a05cbd2-3996-442c-b34a-5028faf53e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6fdea3-2e69-4c60-8130-6a6319a71c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202ef2ac-9fa5-4cf2-ab23-7792f470ab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05cbd2-3996-442c-b34a-5028faf53e5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2545850-0c82-41f8-98cc-6c9121af0f3b}" ma:internalName="TaxCatchAll" ma:showField="CatchAllData" ma:web="1a05cbd2-3996-442c-b34a-5028faf53e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36fdea3-2e69-4c60-8130-6a6319a71c3c">
      <Terms xmlns="http://schemas.microsoft.com/office/infopath/2007/PartnerControls"/>
    </lcf76f155ced4ddcb4097134ff3c332f>
    <TaxCatchAll xmlns="1a05cbd2-3996-442c-b34a-5028faf53e5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BB7B6B-6590-4E48-8175-B2A828580433}">
  <ds:schemaRefs>
    <ds:schemaRef ds:uri="136fdea3-2e69-4c60-8130-6a6319a71c3c"/>
    <ds:schemaRef ds:uri="1a05cbd2-3996-442c-b34a-5028faf53e5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564070A7-9617-438B-8AFB-52B4928C669B}">
  <ds:schemaRefs>
    <ds:schemaRef ds:uri="http://schemas.microsoft.com/office/2006/documentManagement/types"/>
    <ds:schemaRef ds:uri="http://purl.org/dc/elements/1.1/"/>
    <ds:schemaRef ds:uri="136fdea3-2e69-4c60-8130-6a6319a71c3c"/>
    <ds:schemaRef ds:uri="http://schemas.microsoft.com/office/2006/metadata/properties"/>
    <ds:schemaRef ds:uri="http://schemas.microsoft.com/office/infopath/2007/PartnerControls"/>
    <ds:schemaRef ds:uri="http://purl.org/dc/dcmitype/"/>
    <ds:schemaRef ds:uri="1a05cbd2-3996-442c-b34a-5028faf53e55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05DCD03-6D90-47BC-A575-45578EBD2D9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2917</TotalTime>
  <Words>8061</Words>
  <Application>Microsoft Office PowerPoint</Application>
  <PresentationFormat>Panorámica</PresentationFormat>
  <Paragraphs>1380</Paragraphs>
  <Slides>112</Slides>
  <Notes>104</Notes>
  <HiddenSlides>1</HiddenSlides>
  <MMClips>0</MMClips>
  <ScaleCrop>false</ScaleCrop>
  <HeadingPairs>
    <vt:vector size="8" baseType="variant">
      <vt:variant>
        <vt:lpstr>Fuentes usadas</vt:lpstr>
      </vt:variant>
      <vt:variant>
        <vt:i4>16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112</vt:i4>
      </vt:variant>
    </vt:vector>
  </HeadingPairs>
  <TitlesOfParts>
    <vt:vector size="132" baseType="lpstr">
      <vt:lpstr>Arial Narrow</vt:lpstr>
      <vt:lpstr>Darker Grotesque</vt:lpstr>
      <vt:lpstr>Calibri</vt:lpstr>
      <vt:lpstr>Aptos Display</vt:lpstr>
      <vt:lpstr>ADLaM Display</vt:lpstr>
      <vt:lpstr>Darker Grotesque Medium</vt:lpstr>
      <vt:lpstr>Gadugi</vt:lpstr>
      <vt:lpstr>Helvetica</vt:lpstr>
      <vt:lpstr>Abadi</vt:lpstr>
      <vt:lpstr>Verdana</vt:lpstr>
      <vt:lpstr>Wingdings</vt:lpstr>
      <vt:lpstr>Helvetica Neue</vt:lpstr>
      <vt:lpstr>Montserrat Medium</vt:lpstr>
      <vt:lpstr>Arial</vt:lpstr>
      <vt:lpstr>Alegreya Sans</vt:lpstr>
      <vt:lpstr>Noto Sans Symbols</vt:lpstr>
      <vt:lpstr>Tema de Office</vt:lpstr>
      <vt:lpstr>1_Tema de Office</vt:lpstr>
      <vt:lpstr>Office Theme</vt:lpstr>
      <vt:lpstr>Worksheet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Demanda</vt:lpstr>
      <vt:lpstr>Oferta</vt:lpstr>
      <vt:lpstr>Presentación de PowerPoint</vt:lpstr>
      <vt:lpstr>Mecanismo Financiero</vt:lpstr>
      <vt:lpstr>Propuesta Demanda</vt:lpstr>
      <vt:lpstr>Propuesta Demanda</vt:lpstr>
      <vt:lpstr>Propuesta Oferta</vt:lpstr>
      <vt:lpstr>Propuesta Oferta</vt:lpstr>
      <vt:lpstr>Propuesta Oferta</vt:lpstr>
      <vt:lpstr>Propuesta Incentivos</vt:lpstr>
      <vt:lpstr> Propuesta Mecanismo Financiero</vt:lpstr>
      <vt:lpstr>Propuesta Mecanismo Financiero</vt:lpstr>
      <vt:lpstr>Presentación de PowerPoint</vt:lpstr>
      <vt:lpstr>Balancear Oferta y Demanda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Ineludible  2</vt:lpstr>
      <vt:lpstr>Presentación de PowerPoint</vt:lpstr>
      <vt:lpstr>Actores claves para reconversión y sustitución de las actividades agropecuarias.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Propuesta Ineludible 2 - Agropecuario </vt:lpstr>
      <vt:lpstr>¿Qué pasa después de la delimitación? Tema agropecuario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Espacio de Concertación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William Camilo  Baracaldo Godoy</dc:creator>
  <cp:lastModifiedBy>Fredy Norato</cp:lastModifiedBy>
  <cp:revision>59</cp:revision>
  <dcterms:created xsi:type="dcterms:W3CDTF">2023-05-08T00:34:42Z</dcterms:created>
  <dcterms:modified xsi:type="dcterms:W3CDTF">2026-07-06T13:33:06Z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0x010100213DE7E0D0206447AE97E2A6C7A9B3D7</vt:lpwstr>
  </property>
  <property fmtid="{D5CDD505-2E9C-101B-9397-08002B2CF9AE}" pid="3" name="MediaServiceImageTags">
    <vt:lpwstr/>
  </property>
</Properties>
</file>