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8.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82"/>
  </p:notesMasterIdLst>
  <p:handoutMasterIdLst>
    <p:handoutMasterId r:id="rId83"/>
  </p:handoutMasterIdLst>
  <p:sldIdLst>
    <p:sldId id="301" r:id="rId5"/>
    <p:sldId id="2147475134" r:id="rId6"/>
    <p:sldId id="2145708199" r:id="rId7"/>
    <p:sldId id="2147475131" r:id="rId8"/>
    <p:sldId id="302" r:id="rId9"/>
    <p:sldId id="2145708299" r:id="rId10"/>
    <p:sldId id="2147475132" r:id="rId11"/>
    <p:sldId id="312" r:id="rId12"/>
    <p:sldId id="2147475133" r:id="rId13"/>
    <p:sldId id="314" r:id="rId14"/>
    <p:sldId id="303" r:id="rId15"/>
    <p:sldId id="284" r:id="rId16"/>
    <p:sldId id="2145708200" r:id="rId17"/>
    <p:sldId id="2145708204" r:id="rId18"/>
    <p:sldId id="2145708203" r:id="rId19"/>
    <p:sldId id="2145708205" r:id="rId20"/>
    <p:sldId id="2145708202" r:id="rId21"/>
    <p:sldId id="286" r:id="rId22"/>
    <p:sldId id="2145708201" r:id="rId23"/>
    <p:sldId id="304" r:id="rId24"/>
    <p:sldId id="287" r:id="rId25"/>
    <p:sldId id="305" r:id="rId26"/>
    <p:sldId id="288" r:id="rId27"/>
    <p:sldId id="2145708206" r:id="rId28"/>
    <p:sldId id="2145708207" r:id="rId29"/>
    <p:sldId id="306" r:id="rId30"/>
    <p:sldId id="289" r:id="rId31"/>
    <p:sldId id="2147475099" r:id="rId32"/>
    <p:sldId id="307" r:id="rId33"/>
    <p:sldId id="290" r:id="rId34"/>
    <p:sldId id="2145708211" r:id="rId35"/>
    <p:sldId id="2145708208" r:id="rId36"/>
    <p:sldId id="291" r:id="rId37"/>
    <p:sldId id="2145708209" r:id="rId38"/>
    <p:sldId id="2145708210" r:id="rId39"/>
    <p:sldId id="257" r:id="rId40"/>
    <p:sldId id="2145708213" r:id="rId41"/>
    <p:sldId id="2145708212" r:id="rId42"/>
    <p:sldId id="2147475137" r:id="rId43"/>
    <p:sldId id="310" r:id="rId44"/>
    <p:sldId id="2145708216" r:id="rId45"/>
    <p:sldId id="2145708215" r:id="rId46"/>
    <p:sldId id="311" r:id="rId47"/>
    <p:sldId id="2145708218" r:id="rId48"/>
    <p:sldId id="308" r:id="rId49"/>
    <p:sldId id="293" r:id="rId50"/>
    <p:sldId id="2147475122" r:id="rId51"/>
    <p:sldId id="292" r:id="rId52"/>
    <p:sldId id="2147475100" r:id="rId53"/>
    <p:sldId id="294" r:id="rId54"/>
    <p:sldId id="2147475128" r:id="rId55"/>
    <p:sldId id="2147475102" r:id="rId56"/>
    <p:sldId id="256" r:id="rId57"/>
    <p:sldId id="2147475115" r:id="rId58"/>
    <p:sldId id="2147475129" r:id="rId59"/>
    <p:sldId id="2147475106" r:id="rId60"/>
    <p:sldId id="2147475126" r:id="rId61"/>
    <p:sldId id="2147475105" r:id="rId62"/>
    <p:sldId id="2147475127" r:id="rId63"/>
    <p:sldId id="2147475107" r:id="rId64"/>
    <p:sldId id="2147475125" r:id="rId65"/>
    <p:sldId id="2147475101" r:id="rId66"/>
    <p:sldId id="2147475136" r:id="rId67"/>
    <p:sldId id="296" r:id="rId68"/>
    <p:sldId id="2147475124" r:id="rId69"/>
    <p:sldId id="2147475109" r:id="rId70"/>
    <p:sldId id="2147475110" r:id="rId71"/>
    <p:sldId id="2147475139" r:id="rId72"/>
    <p:sldId id="2147475140" r:id="rId73"/>
    <p:sldId id="2147475141" r:id="rId74"/>
    <p:sldId id="2147475108" r:id="rId75"/>
    <p:sldId id="2147475142" r:id="rId76"/>
    <p:sldId id="2147475114" r:id="rId77"/>
    <p:sldId id="2147475143" r:id="rId78"/>
    <p:sldId id="2147475116" r:id="rId79"/>
    <p:sldId id="2147475117" r:id="rId80"/>
    <p:sldId id="309" r:id="rId8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A5"/>
    <a:srgbClr val="FBFEFB"/>
    <a:srgbClr val="FDFDFD"/>
    <a:srgbClr val="003878"/>
    <a:srgbClr val="00923D"/>
    <a:srgbClr val="00B53E"/>
    <a:srgbClr val="AB2292"/>
    <a:srgbClr val="FF187C"/>
    <a:srgbClr val="FF8D00"/>
    <a:srgbClr val="F74E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EAA28-CC2A-F846-B9BF-5F8933C3FF16}" v="2" dt="2025-06-09T20:24:32.112"/>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handoutMaster" Target="handoutMasters/handoutMaster1.xml"/><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notesMaster" Target="notesMasters/notesMaster1.xml"/><Relationship Id="rId19"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hian Andres De Hoyos Dominguez" userId="350424cb-031c-478c-ac93-946fa5ee1712" providerId="ADAL" clId="{66BCA4EB-3B72-CD4D-BBED-C43BAE9566E1}"/>
    <pc:docChg chg="undo custSel modSld">
      <pc:chgData name="Cristhian Andres De Hoyos Dominguez" userId="350424cb-031c-478c-ac93-946fa5ee1712" providerId="ADAL" clId="{66BCA4EB-3B72-CD4D-BBED-C43BAE9566E1}" dt="2025-05-13T21:08:14.312" v="1" actId="478"/>
      <pc:docMkLst>
        <pc:docMk/>
      </pc:docMkLst>
      <pc:sldChg chg="addSp delSp mod">
        <pc:chgData name="Cristhian Andres De Hoyos Dominguez" userId="350424cb-031c-478c-ac93-946fa5ee1712" providerId="ADAL" clId="{66BCA4EB-3B72-CD4D-BBED-C43BAE9566E1}" dt="2025-05-13T21:08:14.312" v="1" actId="478"/>
        <pc:sldMkLst>
          <pc:docMk/>
          <pc:sldMk cId="1772315386" sldId="291"/>
        </pc:sldMkLst>
      </pc:sldChg>
    </pc:docChg>
  </pc:docChgLst>
  <pc:docChgLst>
    <pc:chgData name="Cristhian Andres De Hoyos Dominguez" userId="350424cb-031c-478c-ac93-946fa5ee1712" providerId="ADAL" clId="{9D1EAA28-CC2A-F846-B9BF-5F8933C3FF16}"/>
    <pc:docChg chg="undo custSel modSld">
      <pc:chgData name="Cristhian Andres De Hoyos Dominguez" userId="350424cb-031c-478c-ac93-946fa5ee1712" providerId="ADAL" clId="{9D1EAA28-CC2A-F846-B9BF-5F8933C3FF16}" dt="2025-06-09T20:24:32.113" v="4" actId="14734"/>
      <pc:docMkLst>
        <pc:docMk/>
      </pc:docMkLst>
      <pc:sldChg chg="mod">
        <pc:chgData name="Cristhian Andres De Hoyos Dominguez" userId="350424cb-031c-478c-ac93-946fa5ee1712" providerId="ADAL" clId="{9D1EAA28-CC2A-F846-B9BF-5F8933C3FF16}" dt="2025-06-03T17:52:15.377" v="2" actId="27918"/>
        <pc:sldMkLst>
          <pc:docMk/>
          <pc:sldMk cId="1743594554" sldId="256"/>
        </pc:sldMkLst>
      </pc:sldChg>
      <pc:sldChg chg="modSp mod">
        <pc:chgData name="Cristhian Andres De Hoyos Dominguez" userId="350424cb-031c-478c-ac93-946fa5ee1712" providerId="ADAL" clId="{9D1EAA28-CC2A-F846-B9BF-5F8933C3FF16}" dt="2025-06-09T20:24:32.113" v="4" actId="14734"/>
        <pc:sldMkLst>
          <pc:docMk/>
          <pc:sldMk cId="814687333" sldId="2145708205"/>
        </pc:sldMkLst>
        <pc:graphicFrameChg chg="modGraphic">
          <ac:chgData name="Cristhian Andres De Hoyos Dominguez" userId="350424cb-031c-478c-ac93-946fa5ee1712" providerId="ADAL" clId="{9D1EAA28-CC2A-F846-B9BF-5F8933C3FF16}" dt="2025-06-09T20:24:32.113" v="4" actId="14734"/>
          <ac:graphicFrameMkLst>
            <pc:docMk/>
            <pc:sldMk cId="814687333" sldId="2145708205"/>
            <ac:graphicFrameMk id="3" creationId="{36A4AF3D-FB35-C7AA-8903-2F265AA71EB4}"/>
          </ac:graphicFrameMkLst>
        </pc:graphicFrameChg>
      </pc:sldChg>
    </pc:docChg>
  </pc:docChgLst>
  <pc:docChgLst>
    <pc:chgData name="Yuli Tatiana Quintero Arias" userId="S::yquintero@minambiente.gov.co::32210980-8557-421f-823b-896a8b14bb9e" providerId="AD" clId="Web-{99329399-8B64-5158-B960-5FEC724C3C63}"/>
    <pc:docChg chg="modSld">
      <pc:chgData name="Yuli Tatiana Quintero Arias" userId="S::yquintero@minambiente.gov.co::32210980-8557-421f-823b-896a8b14bb9e" providerId="AD" clId="Web-{99329399-8B64-5158-B960-5FEC724C3C63}" dt="2025-05-19T16:04:37.498" v="15"/>
      <pc:docMkLst>
        <pc:docMk/>
      </pc:docMkLst>
      <pc:sldChg chg="modSp">
        <pc:chgData name="Yuli Tatiana Quintero Arias" userId="S::yquintero@minambiente.gov.co::32210980-8557-421f-823b-896a8b14bb9e" providerId="AD" clId="Web-{99329399-8B64-5158-B960-5FEC724C3C63}" dt="2025-05-19T16:01:48.642" v="1"/>
        <pc:sldMkLst>
          <pc:docMk/>
          <pc:sldMk cId="4255947122" sldId="292"/>
        </pc:sldMkLst>
      </pc:sldChg>
      <pc:sldChg chg="modSp">
        <pc:chgData name="Yuli Tatiana Quintero Arias" userId="S::yquintero@minambiente.gov.co::32210980-8557-421f-823b-896a8b14bb9e" providerId="AD" clId="Web-{99329399-8B64-5158-B960-5FEC724C3C63}" dt="2025-05-19T16:04:37.498" v="15"/>
        <pc:sldMkLst>
          <pc:docMk/>
          <pc:sldMk cId="1731384540" sldId="2147475100"/>
        </pc:sldMkLst>
      </pc:sldChg>
    </pc:docChg>
  </pc:docChgLst>
  <pc:docChgLst>
    <pc:chgData name="Fabian Humberto Sanchez Sierra" userId="6a2ca927-6200-4d58-9582-f2736686c8ab" providerId="ADAL" clId="{0CB83593-6AF7-4981-947C-759EBAF1BB7D}"/>
    <pc:docChg chg="undo redo custSel modSld">
      <pc:chgData name="Fabian Humberto Sanchez Sierra" userId="6a2ca927-6200-4d58-9582-f2736686c8ab" providerId="ADAL" clId="{0CB83593-6AF7-4981-947C-759EBAF1BB7D}" dt="2025-05-13T21:29:09.016" v="225" actId="14100"/>
      <pc:docMkLst>
        <pc:docMk/>
      </pc:docMkLst>
      <pc:sldChg chg="addSp delSp modSp mod">
        <pc:chgData name="Fabian Humberto Sanchez Sierra" userId="6a2ca927-6200-4d58-9582-f2736686c8ab" providerId="ADAL" clId="{0CB83593-6AF7-4981-947C-759EBAF1BB7D}" dt="2025-05-13T21:18:35.082" v="143" actId="14100"/>
        <pc:sldMkLst>
          <pc:docMk/>
          <pc:sldMk cId="366627510" sldId="284"/>
        </pc:sldMkLst>
        <pc:spChg chg="mod">
          <ac:chgData name="Fabian Humberto Sanchez Sierra" userId="6a2ca927-6200-4d58-9582-f2736686c8ab" providerId="ADAL" clId="{0CB83593-6AF7-4981-947C-759EBAF1BB7D}" dt="2025-05-13T21:09:47.999" v="1" actId="20577"/>
          <ac:spMkLst>
            <pc:docMk/>
            <pc:sldMk cId="366627510" sldId="284"/>
            <ac:spMk id="6" creationId="{D5C4ECE1-09CE-6633-2F44-8683DC6A4DC6}"/>
          </ac:spMkLst>
        </pc:spChg>
        <pc:spChg chg="mod">
          <ac:chgData name="Fabian Humberto Sanchez Sierra" userId="6a2ca927-6200-4d58-9582-f2736686c8ab" providerId="ADAL" clId="{0CB83593-6AF7-4981-947C-759EBAF1BB7D}" dt="2025-05-13T21:18:35.082" v="143" actId="14100"/>
          <ac:spMkLst>
            <pc:docMk/>
            <pc:sldMk cId="366627510" sldId="284"/>
            <ac:spMk id="14" creationId="{4C790D34-97FB-D09D-DECD-842BF6A1B710}"/>
          </ac:spMkLst>
        </pc:spChg>
        <pc:graphicFrameChg chg="add mod">
          <ac:chgData name="Fabian Humberto Sanchez Sierra" userId="6a2ca927-6200-4d58-9582-f2736686c8ab" providerId="ADAL" clId="{0CB83593-6AF7-4981-947C-759EBAF1BB7D}" dt="2025-05-13T21:18:15.898" v="134" actId="1076"/>
          <ac:graphicFrameMkLst>
            <pc:docMk/>
            <pc:sldMk cId="366627510" sldId="284"/>
            <ac:graphicFrameMk id="3" creationId="{615D565A-9122-4AC9-A32B-B6DABB7A7644}"/>
          </ac:graphicFrameMkLst>
        </pc:graphicFrameChg>
        <pc:graphicFrameChg chg="add mod modGraphic">
          <ac:chgData name="Fabian Humberto Sanchez Sierra" userId="6a2ca927-6200-4d58-9582-f2736686c8ab" providerId="ADAL" clId="{0CB83593-6AF7-4981-947C-759EBAF1BB7D}" dt="2025-05-13T21:17:55.073" v="132" actId="1076"/>
          <ac:graphicFrameMkLst>
            <pc:docMk/>
            <pc:sldMk cId="366627510" sldId="284"/>
            <ac:graphicFrameMk id="11" creationId="{10FED7D8-90C9-0C89-325F-50AAFAD46C21}"/>
          </ac:graphicFrameMkLst>
        </pc:graphicFrameChg>
      </pc:sldChg>
      <pc:sldChg chg="addSp delSp modSp mod">
        <pc:chgData name="Fabian Humberto Sanchez Sierra" userId="6a2ca927-6200-4d58-9582-f2736686c8ab" providerId="ADAL" clId="{0CB83593-6AF7-4981-947C-759EBAF1BB7D}" dt="2025-05-13T21:29:09.016" v="225" actId="14100"/>
        <pc:sldMkLst>
          <pc:docMk/>
          <pc:sldMk cId="1442052804" sldId="287"/>
        </pc:sldMkLst>
      </pc:sldChg>
      <pc:sldChg chg="addSp delSp modSp mod">
        <pc:chgData name="Fabian Humberto Sanchez Sierra" userId="6a2ca927-6200-4d58-9582-f2736686c8ab" providerId="ADAL" clId="{0CB83593-6AF7-4981-947C-759EBAF1BB7D}" dt="2025-05-13T21:19:53.702" v="149" actId="14100"/>
        <pc:sldMkLst>
          <pc:docMk/>
          <pc:sldMk cId="2901516998" sldId="2145708200"/>
        </pc:sldMkLst>
        <pc:graphicFrameChg chg="add mod modGraphic">
          <ac:chgData name="Fabian Humberto Sanchez Sierra" userId="6a2ca927-6200-4d58-9582-f2736686c8ab" providerId="ADAL" clId="{0CB83593-6AF7-4981-947C-759EBAF1BB7D}" dt="2025-05-13T21:19:53.702" v="149" actId="14100"/>
          <ac:graphicFrameMkLst>
            <pc:docMk/>
            <pc:sldMk cId="2901516998" sldId="2145708200"/>
            <ac:graphicFrameMk id="2" creationId="{3F58386C-9F1E-33F6-1093-0CF547EEA44B}"/>
          </ac:graphicFrameMkLst>
        </pc:graphicFrameChg>
      </pc:sldChg>
      <pc:sldChg chg="modSp mod">
        <pc:chgData name="Fabian Humberto Sanchez Sierra" userId="6a2ca927-6200-4d58-9582-f2736686c8ab" providerId="ADAL" clId="{0CB83593-6AF7-4981-947C-759EBAF1BB7D}" dt="2025-05-13T21:24:58.670" v="194" actId="14100"/>
        <pc:sldMkLst>
          <pc:docMk/>
          <pc:sldMk cId="2721574841" sldId="2145708203"/>
        </pc:sldMkLst>
        <pc:graphicFrameChg chg="mod">
          <ac:chgData name="Fabian Humberto Sanchez Sierra" userId="6a2ca927-6200-4d58-9582-f2736686c8ab" providerId="ADAL" clId="{0CB83593-6AF7-4981-947C-759EBAF1BB7D}" dt="2025-05-13T21:24:12.750" v="191" actId="1076"/>
          <ac:graphicFrameMkLst>
            <pc:docMk/>
            <pc:sldMk cId="2721574841" sldId="2145708203"/>
            <ac:graphicFrameMk id="4" creationId="{192281D1-D0F2-3D4A-B735-585CCECBCADA}"/>
          </ac:graphicFrameMkLst>
        </pc:graphicFrameChg>
        <pc:graphicFrameChg chg="mod">
          <ac:chgData name="Fabian Humberto Sanchez Sierra" userId="6a2ca927-6200-4d58-9582-f2736686c8ab" providerId="ADAL" clId="{0CB83593-6AF7-4981-947C-759EBAF1BB7D}" dt="2025-05-13T21:24:58.670" v="194" actId="14100"/>
          <ac:graphicFrameMkLst>
            <pc:docMk/>
            <pc:sldMk cId="2721574841" sldId="2145708203"/>
            <ac:graphicFrameMk id="6" creationId="{36FA89B6-5609-314B-A8C2-0A9F756643A0}"/>
          </ac:graphicFrameMkLst>
        </pc:graphicFrameChg>
      </pc:sldChg>
      <pc:sldChg chg="addSp delSp modSp mod">
        <pc:chgData name="Fabian Humberto Sanchez Sierra" userId="6a2ca927-6200-4d58-9582-f2736686c8ab" providerId="ADAL" clId="{0CB83593-6AF7-4981-947C-759EBAF1BB7D}" dt="2025-05-13T21:23:48.855" v="190"/>
        <pc:sldMkLst>
          <pc:docMk/>
          <pc:sldMk cId="814687333" sldId="2145708205"/>
        </pc:sldMkLst>
        <pc:graphicFrameChg chg="add mod modGraphic">
          <ac:chgData name="Fabian Humberto Sanchez Sierra" userId="6a2ca927-6200-4d58-9582-f2736686c8ab" providerId="ADAL" clId="{0CB83593-6AF7-4981-947C-759EBAF1BB7D}" dt="2025-05-13T21:21:14.234" v="157" actId="2084"/>
          <ac:graphicFrameMkLst>
            <pc:docMk/>
            <pc:sldMk cId="814687333" sldId="2145708205"/>
            <ac:graphicFrameMk id="3" creationId="{36A4AF3D-FB35-C7AA-8903-2F265AA71EB4}"/>
          </ac:graphicFrameMkLst>
        </pc:graphicFrameChg>
        <pc:graphicFrameChg chg="add mod">
          <ac:chgData name="Fabian Humberto Sanchez Sierra" userId="6a2ca927-6200-4d58-9582-f2736686c8ab" providerId="ADAL" clId="{0CB83593-6AF7-4981-947C-759EBAF1BB7D}" dt="2025-05-13T21:23:48.855" v="190"/>
          <ac:graphicFrameMkLst>
            <pc:docMk/>
            <pc:sldMk cId="814687333" sldId="2145708205"/>
            <ac:graphicFrameMk id="7" creationId="{E1168C36-884B-0B44-9E7B-0A27C5F1D6A6}"/>
          </ac:graphicFrameMkLst>
        </pc:graphicFrameChg>
      </pc:sldChg>
    </pc:docChg>
  </pc:docChgLst>
  <pc:docChgLst>
    <pc:chgData name="Cristhian Andres De Hoyos Dominguez" userId="350424cb-031c-478c-ac93-946fa5ee1712" providerId="ADAL" clId="{28EF5974-4E4F-D144-8AEC-AECFA87BA544}"/>
    <pc:docChg chg="undo custSel addSld delSld modSld">
      <pc:chgData name="Cristhian Andres De Hoyos Dominguez" userId="350424cb-031c-478c-ac93-946fa5ee1712" providerId="ADAL" clId="{28EF5974-4E4F-D144-8AEC-AECFA87BA544}" dt="2025-05-08T20:45:51.373" v="478" actId="403"/>
      <pc:docMkLst>
        <pc:docMk/>
      </pc:docMkLst>
      <pc:sldChg chg="addSp modSp mod">
        <pc:chgData name="Cristhian Andres De Hoyos Dominguez" userId="350424cb-031c-478c-ac93-946fa5ee1712" providerId="ADAL" clId="{28EF5974-4E4F-D144-8AEC-AECFA87BA544}" dt="2025-05-08T17:36:12.584" v="272" actId="1076"/>
        <pc:sldMkLst>
          <pc:docMk/>
          <pc:sldMk cId="1442052804" sldId="287"/>
        </pc:sldMkLst>
      </pc:sldChg>
      <pc:sldChg chg="addSp delSp modSp mod">
        <pc:chgData name="Cristhian Andres De Hoyos Dominguez" userId="350424cb-031c-478c-ac93-946fa5ee1712" providerId="ADAL" clId="{28EF5974-4E4F-D144-8AEC-AECFA87BA544}" dt="2025-05-08T17:34:28.585" v="259" actId="1076"/>
        <pc:sldMkLst>
          <pc:docMk/>
          <pc:sldMk cId="3470680478" sldId="288"/>
        </pc:sldMkLst>
        <pc:graphicFrameChg chg="add mod modGraphic">
          <ac:chgData name="Cristhian Andres De Hoyos Dominguez" userId="350424cb-031c-478c-ac93-946fa5ee1712" providerId="ADAL" clId="{28EF5974-4E4F-D144-8AEC-AECFA87BA544}" dt="2025-05-08T17:34:28.585" v="259" actId="1076"/>
          <ac:graphicFrameMkLst>
            <pc:docMk/>
            <pc:sldMk cId="3470680478" sldId="288"/>
            <ac:graphicFrameMk id="3" creationId="{BBB0CEFB-3E47-DE6B-3778-D5E18D1CEB17}"/>
          </ac:graphicFrameMkLst>
        </pc:graphicFrameChg>
        <pc:graphicFrameChg chg="add mod modGraphic">
          <ac:chgData name="Cristhian Andres De Hoyos Dominguez" userId="350424cb-031c-478c-ac93-946fa5ee1712" providerId="ADAL" clId="{28EF5974-4E4F-D144-8AEC-AECFA87BA544}" dt="2025-05-08T17:15:22.748" v="125" actId="14100"/>
          <ac:graphicFrameMkLst>
            <pc:docMk/>
            <pc:sldMk cId="3470680478" sldId="288"/>
            <ac:graphicFrameMk id="4" creationId="{5A8E7BAB-5E73-23B2-1C25-E787945576E7}"/>
          </ac:graphicFrameMkLst>
        </pc:graphicFrameChg>
      </pc:sldChg>
      <pc:sldChg chg="delSp modSp mod">
        <pc:chgData name="Cristhian Andres De Hoyos Dominguez" userId="350424cb-031c-478c-ac93-946fa5ee1712" providerId="ADAL" clId="{28EF5974-4E4F-D144-8AEC-AECFA87BA544}" dt="2025-05-08T17:37:19.414" v="283" actId="478"/>
        <pc:sldMkLst>
          <pc:docMk/>
          <pc:sldMk cId="2538929165" sldId="290"/>
        </pc:sldMkLst>
        <pc:picChg chg="mod">
          <ac:chgData name="Cristhian Andres De Hoyos Dominguez" userId="350424cb-031c-478c-ac93-946fa5ee1712" providerId="ADAL" clId="{28EF5974-4E4F-D144-8AEC-AECFA87BA544}" dt="2025-05-08T17:37:13.733" v="282" actId="1076"/>
          <ac:picMkLst>
            <pc:docMk/>
            <pc:sldMk cId="2538929165" sldId="290"/>
            <ac:picMk id="11" creationId="{5C8A636C-CD59-78AC-39DC-A0FE03733637}"/>
          </ac:picMkLst>
        </pc:picChg>
      </pc:sldChg>
      <pc:sldChg chg="modSp mod">
        <pc:chgData name="Cristhian Andres De Hoyos Dominguez" userId="350424cb-031c-478c-ac93-946fa5ee1712" providerId="ADAL" clId="{28EF5974-4E4F-D144-8AEC-AECFA87BA544}" dt="2025-05-08T18:05:06.406" v="439" actId="122"/>
        <pc:sldMkLst>
          <pc:docMk/>
          <pc:sldMk cId="4255947122" sldId="292"/>
        </pc:sldMkLst>
      </pc:sldChg>
      <pc:sldChg chg="delSp modSp mod">
        <pc:chgData name="Cristhian Andres De Hoyos Dominguez" userId="350424cb-031c-478c-ac93-946fa5ee1712" providerId="ADAL" clId="{28EF5974-4E4F-D144-8AEC-AECFA87BA544}" dt="2025-05-08T18:04:37.188" v="438" actId="14100"/>
        <pc:sldMkLst>
          <pc:docMk/>
          <pc:sldMk cId="2037399336" sldId="293"/>
        </pc:sldMkLst>
        <pc:spChg chg="mod">
          <ac:chgData name="Cristhian Andres De Hoyos Dominguez" userId="350424cb-031c-478c-ac93-946fa5ee1712" providerId="ADAL" clId="{28EF5974-4E4F-D144-8AEC-AECFA87BA544}" dt="2025-05-08T18:03:02.038" v="427" actId="1076"/>
          <ac:spMkLst>
            <pc:docMk/>
            <pc:sldMk cId="2037399336" sldId="293"/>
            <ac:spMk id="5" creationId="{AA6F335E-B941-BC1A-0981-FD021099455A}"/>
          </ac:spMkLst>
        </pc:spChg>
        <pc:spChg chg="mod">
          <ac:chgData name="Cristhian Andres De Hoyos Dominguez" userId="350424cb-031c-478c-ac93-946fa5ee1712" providerId="ADAL" clId="{28EF5974-4E4F-D144-8AEC-AECFA87BA544}" dt="2025-05-08T18:03:09.773" v="428" actId="1076"/>
          <ac:spMkLst>
            <pc:docMk/>
            <pc:sldMk cId="2037399336" sldId="293"/>
            <ac:spMk id="7" creationId="{59833CFA-4D18-0C69-1A28-0C9A4C283253}"/>
          </ac:spMkLst>
        </pc:spChg>
        <pc:picChg chg="mod">
          <ac:chgData name="Cristhian Andres De Hoyos Dominguez" userId="350424cb-031c-478c-ac93-946fa5ee1712" providerId="ADAL" clId="{28EF5974-4E4F-D144-8AEC-AECFA87BA544}" dt="2025-05-08T18:02:59.288" v="426" actId="1076"/>
          <ac:picMkLst>
            <pc:docMk/>
            <pc:sldMk cId="2037399336" sldId="293"/>
            <ac:picMk id="4" creationId="{6A44F947-E1FD-6C4D-2B9C-AE1CC96F23A4}"/>
          </ac:picMkLst>
        </pc:picChg>
      </pc:sldChg>
      <pc:sldChg chg="addSp delSp modSp mod">
        <pc:chgData name="Cristhian Andres De Hoyos Dominguez" userId="350424cb-031c-478c-ac93-946fa5ee1712" providerId="ADAL" clId="{28EF5974-4E4F-D144-8AEC-AECFA87BA544}" dt="2025-05-08T17:52:12.315" v="349" actId="403"/>
        <pc:sldMkLst>
          <pc:docMk/>
          <pc:sldMk cId="132705623" sldId="310"/>
        </pc:sldMkLst>
        <pc:graphicFrameChg chg="add mod modGraphic">
          <ac:chgData name="Cristhian Andres De Hoyos Dominguez" userId="350424cb-031c-478c-ac93-946fa5ee1712" providerId="ADAL" clId="{28EF5974-4E4F-D144-8AEC-AECFA87BA544}" dt="2025-05-08T17:52:12.315" v="349" actId="403"/>
          <ac:graphicFrameMkLst>
            <pc:docMk/>
            <pc:sldMk cId="132705623" sldId="310"/>
            <ac:graphicFrameMk id="6" creationId="{290FE43B-498E-7FF7-77B3-F797BB473CBC}"/>
          </ac:graphicFrameMkLst>
        </pc:graphicFrameChg>
      </pc:sldChg>
      <pc:sldChg chg="addSp delSp modSp mod">
        <pc:chgData name="Cristhian Andres De Hoyos Dominguez" userId="350424cb-031c-478c-ac93-946fa5ee1712" providerId="ADAL" clId="{28EF5974-4E4F-D144-8AEC-AECFA87BA544}" dt="2025-05-08T17:34:17.618" v="258" actId="1076"/>
        <pc:sldMkLst>
          <pc:docMk/>
          <pc:sldMk cId="1707774664" sldId="2145708206"/>
        </pc:sldMkLst>
        <pc:graphicFrameChg chg="add mod modGraphic">
          <ac:chgData name="Cristhian Andres De Hoyos Dominguez" userId="350424cb-031c-478c-ac93-946fa5ee1712" providerId="ADAL" clId="{28EF5974-4E4F-D144-8AEC-AECFA87BA544}" dt="2025-05-08T17:34:08.869" v="256" actId="1076"/>
          <ac:graphicFrameMkLst>
            <pc:docMk/>
            <pc:sldMk cId="1707774664" sldId="2145708206"/>
            <ac:graphicFrameMk id="2" creationId="{5A10241E-6A76-4633-F302-171FB7B52B23}"/>
          </ac:graphicFrameMkLst>
        </pc:graphicFrameChg>
        <pc:graphicFrameChg chg="add mod modGraphic">
          <ac:chgData name="Cristhian Andres De Hoyos Dominguez" userId="350424cb-031c-478c-ac93-946fa5ee1712" providerId="ADAL" clId="{28EF5974-4E4F-D144-8AEC-AECFA87BA544}" dt="2025-05-08T17:34:17.618" v="258" actId="1076"/>
          <ac:graphicFrameMkLst>
            <pc:docMk/>
            <pc:sldMk cId="1707774664" sldId="2145708206"/>
            <ac:graphicFrameMk id="4" creationId="{4E8C3C69-9C02-59E1-1B68-C623C1617743}"/>
          </ac:graphicFrameMkLst>
        </pc:graphicFrameChg>
      </pc:sldChg>
      <pc:sldChg chg="addSp delSp modSp mod">
        <pc:chgData name="Cristhian Andres De Hoyos Dominguez" userId="350424cb-031c-478c-ac93-946fa5ee1712" providerId="ADAL" clId="{28EF5974-4E4F-D144-8AEC-AECFA87BA544}" dt="2025-05-08T17:33:45.969" v="253" actId="13219"/>
        <pc:sldMkLst>
          <pc:docMk/>
          <pc:sldMk cId="3422780828" sldId="2145708207"/>
        </pc:sldMkLst>
        <pc:graphicFrameChg chg="add mod modGraphic">
          <ac:chgData name="Cristhian Andres De Hoyos Dominguez" userId="350424cb-031c-478c-ac93-946fa5ee1712" providerId="ADAL" clId="{28EF5974-4E4F-D144-8AEC-AECFA87BA544}" dt="2025-05-08T17:33:45.969" v="253" actId="13219"/>
          <ac:graphicFrameMkLst>
            <pc:docMk/>
            <pc:sldMk cId="3422780828" sldId="2145708207"/>
            <ac:graphicFrameMk id="2" creationId="{120D43AD-9A8C-222B-542F-A7443C711E01}"/>
          </ac:graphicFrameMkLst>
        </pc:graphicFrameChg>
      </pc:sldChg>
      <pc:sldChg chg="modSp mod">
        <pc:chgData name="Cristhian Andres De Hoyos Dominguez" userId="350424cb-031c-478c-ac93-946fa5ee1712" providerId="ADAL" clId="{28EF5974-4E4F-D144-8AEC-AECFA87BA544}" dt="2025-05-08T17:37:25.600" v="284" actId="14734"/>
        <pc:sldMkLst>
          <pc:docMk/>
          <pc:sldMk cId="3273728119" sldId="2145708211"/>
        </pc:sldMkLst>
        <pc:graphicFrameChg chg="modGraphic">
          <ac:chgData name="Cristhian Andres De Hoyos Dominguez" userId="350424cb-031c-478c-ac93-946fa5ee1712" providerId="ADAL" clId="{28EF5974-4E4F-D144-8AEC-AECFA87BA544}" dt="2025-05-08T17:37:25.600" v="284" actId="14734"/>
          <ac:graphicFrameMkLst>
            <pc:docMk/>
            <pc:sldMk cId="3273728119" sldId="2145708211"/>
            <ac:graphicFrameMk id="7" creationId="{40B57059-4CEE-5111-D49A-A12A408DE639}"/>
          </ac:graphicFrameMkLst>
        </pc:graphicFrameChg>
      </pc:sldChg>
      <pc:sldChg chg="addSp delSp modSp mod">
        <pc:chgData name="Cristhian Andres De Hoyos Dominguez" userId="350424cb-031c-478c-ac93-946fa5ee1712" providerId="ADAL" clId="{28EF5974-4E4F-D144-8AEC-AECFA87BA544}" dt="2025-05-08T17:58:19.391" v="402" actId="403"/>
        <pc:sldMkLst>
          <pc:docMk/>
          <pc:sldMk cId="1170635166" sldId="2145708215"/>
        </pc:sldMkLst>
      </pc:sldChg>
      <pc:sldChg chg="addSp delSp modSp mod">
        <pc:chgData name="Cristhian Andres De Hoyos Dominguez" userId="350424cb-031c-478c-ac93-946fa5ee1712" providerId="ADAL" clId="{28EF5974-4E4F-D144-8AEC-AECFA87BA544}" dt="2025-05-08T17:54:39.676" v="367" actId="122"/>
        <pc:sldMkLst>
          <pc:docMk/>
          <pc:sldMk cId="3348616746" sldId="2145708216"/>
        </pc:sldMkLst>
        <pc:graphicFrameChg chg="add mod modGraphic">
          <ac:chgData name="Cristhian Andres De Hoyos Dominguez" userId="350424cb-031c-478c-ac93-946fa5ee1712" providerId="ADAL" clId="{28EF5974-4E4F-D144-8AEC-AECFA87BA544}" dt="2025-05-08T17:54:39.676" v="367" actId="122"/>
          <ac:graphicFrameMkLst>
            <pc:docMk/>
            <pc:sldMk cId="3348616746" sldId="2145708216"/>
            <ac:graphicFrameMk id="3" creationId="{BBF8243E-0C23-73E3-785A-62CF25889BED}"/>
          </ac:graphicFrameMkLst>
        </pc:graphicFrameChg>
      </pc:sldChg>
      <pc:sldChg chg="addSp delSp modSp mod">
        <pc:chgData name="Cristhian Andres De Hoyos Dominguez" userId="350424cb-031c-478c-ac93-946fa5ee1712" providerId="ADAL" clId="{28EF5974-4E4F-D144-8AEC-AECFA87BA544}" dt="2025-05-08T18:01:27.739" v="418" actId="403"/>
        <pc:sldMkLst>
          <pc:docMk/>
          <pc:sldMk cId="1306856012" sldId="2145708218"/>
        </pc:sldMkLst>
        <pc:graphicFrameChg chg="modGraphic">
          <ac:chgData name="Cristhian Andres De Hoyos Dominguez" userId="350424cb-031c-478c-ac93-946fa5ee1712" providerId="ADAL" clId="{28EF5974-4E4F-D144-8AEC-AECFA87BA544}" dt="2025-05-08T18:01:21.949" v="417" actId="13219"/>
          <ac:graphicFrameMkLst>
            <pc:docMk/>
            <pc:sldMk cId="1306856012" sldId="2145708218"/>
            <ac:graphicFrameMk id="3" creationId="{66D17260-2038-384C-3454-000D93C241A9}"/>
          </ac:graphicFrameMkLst>
        </pc:graphicFrameChg>
        <pc:graphicFrameChg chg="add mod modGraphic">
          <ac:chgData name="Cristhian Andres De Hoyos Dominguez" userId="350424cb-031c-478c-ac93-946fa5ee1712" providerId="ADAL" clId="{28EF5974-4E4F-D144-8AEC-AECFA87BA544}" dt="2025-05-08T18:01:27.739" v="418" actId="403"/>
          <ac:graphicFrameMkLst>
            <pc:docMk/>
            <pc:sldMk cId="1306856012" sldId="2145708218"/>
            <ac:graphicFrameMk id="6" creationId="{79BDEE53-BA6C-49FC-D1EA-3ED423989230}"/>
          </ac:graphicFrameMkLst>
        </pc:graphicFrameChg>
      </pc:sldChg>
      <pc:sldChg chg="modSp mod">
        <pc:chgData name="Cristhian Andres De Hoyos Dominguez" userId="350424cb-031c-478c-ac93-946fa5ee1712" providerId="ADAL" clId="{28EF5974-4E4F-D144-8AEC-AECFA87BA544}" dt="2025-05-08T18:05:24.370" v="444" actId="1076"/>
        <pc:sldMkLst>
          <pc:docMk/>
          <pc:sldMk cId="1731384540" sldId="2147475100"/>
        </pc:sldMkLst>
        <pc:spChg chg="mod">
          <ac:chgData name="Cristhian Andres De Hoyos Dominguez" userId="350424cb-031c-478c-ac93-946fa5ee1712" providerId="ADAL" clId="{28EF5974-4E4F-D144-8AEC-AECFA87BA544}" dt="2025-05-08T18:05:24.370" v="444" actId="1076"/>
          <ac:spMkLst>
            <pc:docMk/>
            <pc:sldMk cId="1731384540" sldId="2147475100"/>
            <ac:spMk id="5" creationId="{5D96A68B-2913-21F3-2D71-FC31D4CC11C2}"/>
          </ac:spMkLst>
        </pc:spChg>
        <pc:spChg chg="mod">
          <ac:chgData name="Cristhian Andres De Hoyos Dominguez" userId="350424cb-031c-478c-ac93-946fa5ee1712" providerId="ADAL" clId="{28EF5974-4E4F-D144-8AEC-AECFA87BA544}" dt="2025-05-08T18:05:19.720" v="442" actId="1076"/>
          <ac:spMkLst>
            <pc:docMk/>
            <pc:sldMk cId="1731384540" sldId="2147475100"/>
            <ac:spMk id="9" creationId="{ABBE6F75-E067-0E83-BD58-6E4183771017}"/>
          </ac:spMkLst>
        </pc:spChg>
        <pc:picChg chg="mod">
          <ac:chgData name="Cristhian Andres De Hoyos Dominguez" userId="350424cb-031c-478c-ac93-946fa5ee1712" providerId="ADAL" clId="{28EF5974-4E4F-D144-8AEC-AECFA87BA544}" dt="2025-05-08T18:05:21.987" v="443" actId="1076"/>
          <ac:picMkLst>
            <pc:docMk/>
            <pc:sldMk cId="1731384540" sldId="2147475100"/>
            <ac:picMk id="11" creationId="{FE2674EE-39C3-6169-B80D-2F70E405B3FE}"/>
          </ac:picMkLst>
        </pc:picChg>
      </pc:sldChg>
      <pc:sldChg chg="modSp mod">
        <pc:chgData name="Cristhian Andres De Hoyos Dominguez" userId="350424cb-031c-478c-ac93-946fa5ee1712" providerId="ADAL" clId="{28EF5974-4E4F-D144-8AEC-AECFA87BA544}" dt="2025-05-08T18:05:46.634" v="445" actId="13926"/>
        <pc:sldMkLst>
          <pc:docMk/>
          <pc:sldMk cId="1759116317" sldId="2147475101"/>
        </pc:sldMkLst>
        <pc:graphicFrameChg chg="modGraphic">
          <ac:chgData name="Cristhian Andres De Hoyos Dominguez" userId="350424cb-031c-478c-ac93-946fa5ee1712" providerId="ADAL" clId="{28EF5974-4E4F-D144-8AEC-AECFA87BA544}" dt="2025-05-08T18:05:46.634" v="445" actId="13926"/>
          <ac:graphicFrameMkLst>
            <pc:docMk/>
            <pc:sldMk cId="1759116317" sldId="2147475101"/>
            <ac:graphicFrameMk id="3" creationId="{E926A568-98E2-0C00-9CA9-AE7CD2CCCF4E}"/>
          </ac:graphicFrameMkLst>
        </pc:graphicFrameChg>
      </pc:sldChg>
      <pc:sldChg chg="addSp delSp modSp del mod">
        <pc:chgData name="Cristhian Andres De Hoyos Dominguez" userId="350424cb-031c-478c-ac93-946fa5ee1712" providerId="ADAL" clId="{28EF5974-4E4F-D144-8AEC-AECFA87BA544}" dt="2025-05-08T17:30:35.583" v="222" actId="2696"/>
        <pc:sldMkLst>
          <pc:docMk/>
          <pc:sldMk cId="4156205345" sldId="2147475135"/>
        </pc:sldMkLst>
      </pc:sldChg>
      <pc:sldChg chg="addSp delSp modSp add mod">
        <pc:chgData name="Cristhian Andres De Hoyos Dominguez" userId="350424cb-031c-478c-ac93-946fa5ee1712" providerId="ADAL" clId="{28EF5974-4E4F-D144-8AEC-AECFA87BA544}" dt="2025-05-08T17:30:27.760" v="221" actId="20577"/>
        <pc:sldMkLst>
          <pc:docMk/>
          <pc:sldMk cId="726749730" sldId="2147475136"/>
        </pc:sldMkLst>
        <pc:spChg chg="mod">
          <ac:chgData name="Cristhian Andres De Hoyos Dominguez" userId="350424cb-031c-478c-ac93-946fa5ee1712" providerId="ADAL" clId="{28EF5974-4E4F-D144-8AEC-AECFA87BA544}" dt="2025-05-08T17:30:27.760" v="221" actId="20577"/>
          <ac:spMkLst>
            <pc:docMk/>
            <pc:sldMk cId="726749730" sldId="2147475136"/>
            <ac:spMk id="4" creationId="{8AEC1E20-A799-891A-FFE1-3DBA4D05561A}"/>
          </ac:spMkLst>
        </pc:spChg>
        <pc:spChg chg="add mod">
          <ac:chgData name="Cristhian Andres De Hoyos Dominguez" userId="350424cb-031c-478c-ac93-946fa5ee1712" providerId="ADAL" clId="{28EF5974-4E4F-D144-8AEC-AECFA87BA544}" dt="2025-05-08T17:30:24.673" v="219" actId="20577"/>
          <ac:spMkLst>
            <pc:docMk/>
            <pc:sldMk cId="726749730" sldId="2147475136"/>
            <ac:spMk id="8" creationId="{0798F707-DA27-A2FE-15F1-011F30943947}"/>
          </ac:spMkLst>
        </pc:spChg>
        <pc:graphicFrameChg chg="add mod modGraphic">
          <ac:chgData name="Cristhian Andres De Hoyos Dominguez" userId="350424cb-031c-478c-ac93-946fa5ee1712" providerId="ADAL" clId="{28EF5974-4E4F-D144-8AEC-AECFA87BA544}" dt="2025-05-08T17:30:03.671" v="217" actId="403"/>
          <ac:graphicFrameMkLst>
            <pc:docMk/>
            <pc:sldMk cId="726749730" sldId="2147475136"/>
            <ac:graphicFrameMk id="3" creationId="{FB94EC97-6054-B634-9BBB-98993F65DB25}"/>
          </ac:graphicFrameMkLst>
        </pc:graphicFrameChg>
        <pc:graphicFrameChg chg="add mod modGraphic">
          <ac:chgData name="Cristhian Andres De Hoyos Dominguez" userId="350424cb-031c-478c-ac93-946fa5ee1712" providerId="ADAL" clId="{28EF5974-4E4F-D144-8AEC-AECFA87BA544}" dt="2025-05-08T17:29:27.380" v="213" actId="13219"/>
          <ac:graphicFrameMkLst>
            <pc:docMk/>
            <pc:sldMk cId="726749730" sldId="2147475136"/>
            <ac:graphicFrameMk id="10" creationId="{F355E769-58C8-E1E6-F8EB-ED87AE93F62A}"/>
          </ac:graphicFrameMkLst>
        </pc:graphicFrameChg>
      </pc:sldChg>
      <pc:sldChg chg="addSp delSp modSp add mod">
        <pc:chgData name="Cristhian Andres De Hoyos Dominguez" userId="350424cb-031c-478c-ac93-946fa5ee1712" providerId="ADAL" clId="{28EF5974-4E4F-D144-8AEC-AECFA87BA544}" dt="2025-05-08T20:45:51.373" v="478" actId="403"/>
        <pc:sldMkLst>
          <pc:docMk/>
          <pc:sldMk cId="3211933565" sldId="2147475137"/>
        </pc:sldMkLst>
      </pc:sldChg>
    </pc:docChg>
  </pc:docChgLst>
  <pc:docChgLst>
    <pc:chgData name="Farley Clara Milena Sandoval Romero" userId="2fefa1b0-18d8-401e-b673-b452390c727b" providerId="ADAL" clId="{954B3085-5572-44B1-B25E-E2EBAF5CCF41}"/>
    <pc:docChg chg="undo custSel modSld">
      <pc:chgData name="Farley Clara Milena Sandoval Romero" userId="2fefa1b0-18d8-401e-b673-b452390c727b" providerId="ADAL" clId="{954B3085-5572-44B1-B25E-E2EBAF5CCF41}" dt="2025-06-09T19:23:26.457" v="11" actId="20577"/>
      <pc:docMkLst>
        <pc:docMk/>
      </pc:docMkLst>
      <pc:sldChg chg="modSp mod">
        <pc:chgData name="Farley Clara Milena Sandoval Romero" userId="2fefa1b0-18d8-401e-b673-b452390c727b" providerId="ADAL" clId="{954B3085-5572-44B1-B25E-E2EBAF5CCF41}" dt="2025-05-21T22:05:41.581" v="9" actId="313"/>
        <pc:sldMkLst>
          <pc:docMk/>
          <pc:sldMk cId="2221096639" sldId="2145708208"/>
        </pc:sldMkLst>
        <pc:spChg chg="mod">
          <ac:chgData name="Farley Clara Milena Sandoval Romero" userId="2fefa1b0-18d8-401e-b673-b452390c727b" providerId="ADAL" clId="{954B3085-5572-44B1-B25E-E2EBAF5CCF41}" dt="2025-05-21T22:05:41.581" v="9" actId="313"/>
          <ac:spMkLst>
            <pc:docMk/>
            <pc:sldMk cId="2221096639" sldId="2145708208"/>
            <ac:spMk id="6" creationId="{BF36D5A4-DBE3-3468-1C07-0F5433D36794}"/>
          </ac:spMkLst>
        </pc:spChg>
      </pc:sldChg>
      <pc:sldChg chg="modSp mod">
        <pc:chgData name="Farley Clara Milena Sandoval Romero" userId="2fefa1b0-18d8-401e-b673-b452390c727b" providerId="ADAL" clId="{954B3085-5572-44B1-B25E-E2EBAF5CCF41}" dt="2025-06-09T19:23:26.457" v="11" actId="20577"/>
        <pc:sldMkLst>
          <pc:docMk/>
          <pc:sldMk cId="855148657" sldId="2147475126"/>
        </pc:sldMkLst>
        <pc:graphicFrameChg chg="modGraphic">
          <ac:chgData name="Farley Clara Milena Sandoval Romero" userId="2fefa1b0-18d8-401e-b673-b452390c727b" providerId="ADAL" clId="{954B3085-5572-44B1-B25E-E2EBAF5CCF41}" dt="2025-06-09T19:23:26.457" v="11" actId="20577"/>
          <ac:graphicFrameMkLst>
            <pc:docMk/>
            <pc:sldMk cId="855148657" sldId="2147475126"/>
            <ac:graphicFrameMk id="3" creationId="{E4333EE0-994C-72C5-DF8A-F7D464195249}"/>
          </ac:graphicFrameMkLst>
        </pc:graphicFrameChg>
      </pc:sldChg>
    </pc:docChg>
  </pc:docChgLst>
  <pc:docChgLst>
    <pc:chgData name="Farley Clara Milena Sandoval Romero" userId="2fefa1b0-18d8-401e-b673-b452390c727b" providerId="ADAL" clId="{FCF6B1B1-F6A6-4B48-9295-F990636B7DF9}"/>
    <pc:docChg chg="undo custSel addSld delSld modSld">
      <pc:chgData name="Farley Clara Milena Sandoval Romero" userId="2fefa1b0-18d8-401e-b673-b452390c727b" providerId="ADAL" clId="{FCF6B1B1-F6A6-4B48-9295-F990636B7DF9}" dt="2025-05-13T21:52:49.241" v="114" actId="47"/>
      <pc:docMkLst>
        <pc:docMk/>
      </pc:docMkLst>
      <pc:sldChg chg="add del">
        <pc:chgData name="Farley Clara Milena Sandoval Romero" userId="2fefa1b0-18d8-401e-b673-b452390c727b" providerId="ADAL" clId="{FCF6B1B1-F6A6-4B48-9295-F990636B7DF9}" dt="2025-05-13T21:52:49.241" v="114" actId="47"/>
        <pc:sldMkLst>
          <pc:docMk/>
          <pc:sldMk cId="0" sldId="258"/>
        </pc:sldMkLst>
      </pc:sldChg>
      <pc:sldChg chg="modSp mod">
        <pc:chgData name="Farley Clara Milena Sandoval Romero" userId="2fefa1b0-18d8-401e-b673-b452390c727b" providerId="ADAL" clId="{FCF6B1B1-F6A6-4B48-9295-F990636B7DF9}" dt="2025-05-13T21:35:18.080" v="2" actId="203"/>
        <pc:sldMkLst>
          <pc:docMk/>
          <pc:sldMk cId="1442052804" sldId="287"/>
        </pc:sldMkLst>
      </pc:sldChg>
      <pc:sldChg chg="modSp add mod modShow">
        <pc:chgData name="Farley Clara Milena Sandoval Romero" userId="2fefa1b0-18d8-401e-b673-b452390c727b" providerId="ADAL" clId="{FCF6B1B1-F6A6-4B48-9295-F990636B7DF9}" dt="2025-05-13T21:41:53.218" v="39" actId="6549"/>
        <pc:sldMkLst>
          <pc:docMk/>
          <pc:sldMk cId="3893187245" sldId="2147475108"/>
        </pc:sldMkLst>
        <pc:spChg chg="mod">
          <ac:chgData name="Farley Clara Milena Sandoval Romero" userId="2fefa1b0-18d8-401e-b673-b452390c727b" providerId="ADAL" clId="{FCF6B1B1-F6A6-4B48-9295-F990636B7DF9}" dt="2025-05-13T21:41:53.218" v="39" actId="6549"/>
          <ac:spMkLst>
            <pc:docMk/>
            <pc:sldMk cId="3893187245" sldId="2147475108"/>
            <ac:spMk id="14" creationId="{1116F491-C44D-8047-6F6C-6C58D3DFD51F}"/>
          </ac:spMkLst>
        </pc:spChg>
      </pc:sldChg>
      <pc:sldChg chg="add">
        <pc:chgData name="Farley Clara Milena Sandoval Romero" userId="2fefa1b0-18d8-401e-b673-b452390c727b" providerId="ADAL" clId="{FCF6B1B1-F6A6-4B48-9295-F990636B7DF9}" dt="2025-05-13T21:52:47.784" v="113"/>
        <pc:sldMkLst>
          <pc:docMk/>
          <pc:sldMk cId="2226715844" sldId="2147475114"/>
        </pc:sldMkLst>
      </pc:sldChg>
      <pc:sldChg chg="add">
        <pc:chgData name="Farley Clara Milena Sandoval Romero" userId="2fefa1b0-18d8-401e-b673-b452390c727b" providerId="ADAL" clId="{FCF6B1B1-F6A6-4B48-9295-F990636B7DF9}" dt="2025-05-13T21:52:47.784" v="113"/>
        <pc:sldMkLst>
          <pc:docMk/>
          <pc:sldMk cId="955325415" sldId="2147475116"/>
        </pc:sldMkLst>
      </pc:sldChg>
      <pc:sldChg chg="add">
        <pc:chgData name="Farley Clara Milena Sandoval Romero" userId="2fefa1b0-18d8-401e-b673-b452390c727b" providerId="ADAL" clId="{FCF6B1B1-F6A6-4B48-9295-F990636B7DF9}" dt="2025-05-13T21:52:47.784" v="113"/>
        <pc:sldMkLst>
          <pc:docMk/>
          <pc:sldMk cId="3537776439" sldId="2147475117"/>
        </pc:sldMkLst>
      </pc:sldChg>
      <pc:sldChg chg="modSp mod">
        <pc:chgData name="Farley Clara Milena Sandoval Romero" userId="2fefa1b0-18d8-401e-b673-b452390c727b" providerId="ADAL" clId="{FCF6B1B1-F6A6-4B48-9295-F990636B7DF9}" dt="2025-05-13T21:44:47.155" v="111" actId="20577"/>
        <pc:sldMkLst>
          <pc:docMk/>
          <pc:sldMk cId="2954880594" sldId="2147475128"/>
        </pc:sldMkLst>
        <pc:spChg chg="mod">
          <ac:chgData name="Farley Clara Milena Sandoval Romero" userId="2fefa1b0-18d8-401e-b673-b452390c727b" providerId="ADAL" clId="{FCF6B1B1-F6A6-4B48-9295-F990636B7DF9}" dt="2025-05-13T21:44:47.155" v="111" actId="20577"/>
          <ac:spMkLst>
            <pc:docMk/>
            <pc:sldMk cId="2954880594" sldId="2147475128"/>
            <ac:spMk id="3" creationId="{38E4207B-5EE0-0C69-157E-84B03F7B8E33}"/>
          </ac:spMkLst>
        </pc:spChg>
      </pc:sldChg>
      <pc:sldChg chg="add del">
        <pc:chgData name="Farley Clara Milena Sandoval Romero" userId="2fefa1b0-18d8-401e-b673-b452390c727b" providerId="ADAL" clId="{FCF6B1B1-F6A6-4B48-9295-F990636B7DF9}" dt="2025-05-13T21:40:51.511" v="5" actId="47"/>
        <pc:sldMkLst>
          <pc:docMk/>
          <pc:sldMk cId="1728212171" sldId="2147475138"/>
        </pc:sldMkLst>
      </pc:sldChg>
      <pc:sldChg chg="delSp modSp new mod">
        <pc:chgData name="Farley Clara Milena Sandoval Romero" userId="2fefa1b0-18d8-401e-b673-b452390c727b" providerId="ADAL" clId="{FCF6B1B1-F6A6-4B48-9295-F990636B7DF9}" dt="2025-05-13T21:42:57.023" v="105" actId="255"/>
        <pc:sldMkLst>
          <pc:docMk/>
          <pc:sldMk cId="3951769102" sldId="2147475139"/>
        </pc:sldMkLst>
        <pc:spChg chg="mod">
          <ac:chgData name="Farley Clara Milena Sandoval Romero" userId="2fefa1b0-18d8-401e-b673-b452390c727b" providerId="ADAL" clId="{FCF6B1B1-F6A6-4B48-9295-F990636B7DF9}" dt="2025-05-13T21:42:57.023" v="105" actId="255"/>
          <ac:spMkLst>
            <pc:docMk/>
            <pc:sldMk cId="3951769102" sldId="2147475139"/>
            <ac:spMk id="2" creationId="{CE620BDC-9B6B-BEA2-B293-F293CC134D5C}"/>
          </ac:spMkLst>
        </pc:spChg>
      </pc:sldChg>
      <pc:sldChg chg="modSp add mod modShow">
        <pc:chgData name="Farley Clara Milena Sandoval Romero" userId="2fefa1b0-18d8-401e-b673-b452390c727b" providerId="ADAL" clId="{FCF6B1B1-F6A6-4B48-9295-F990636B7DF9}" dt="2025-05-13T21:41:43.522" v="37" actId="6549"/>
        <pc:sldMkLst>
          <pc:docMk/>
          <pc:sldMk cId="3770245007" sldId="2147475140"/>
        </pc:sldMkLst>
        <pc:spChg chg="mod">
          <ac:chgData name="Farley Clara Milena Sandoval Romero" userId="2fefa1b0-18d8-401e-b673-b452390c727b" providerId="ADAL" clId="{FCF6B1B1-F6A6-4B48-9295-F990636B7DF9}" dt="2025-05-13T21:41:43.522" v="37" actId="6549"/>
          <ac:spMkLst>
            <pc:docMk/>
            <pc:sldMk cId="3770245007" sldId="2147475140"/>
            <ac:spMk id="14" creationId="{ACA9E758-A17C-8866-AED4-2631ECD13CB9}"/>
          </ac:spMkLst>
        </pc:spChg>
      </pc:sldChg>
      <pc:sldChg chg="modSp add mod modShow">
        <pc:chgData name="Farley Clara Milena Sandoval Romero" userId="2fefa1b0-18d8-401e-b673-b452390c727b" providerId="ADAL" clId="{FCF6B1B1-F6A6-4B48-9295-F990636B7DF9}" dt="2025-05-13T21:41:50.906" v="38" actId="6549"/>
        <pc:sldMkLst>
          <pc:docMk/>
          <pc:sldMk cId="4239229242" sldId="2147475141"/>
        </pc:sldMkLst>
        <pc:spChg chg="mod">
          <ac:chgData name="Farley Clara Milena Sandoval Romero" userId="2fefa1b0-18d8-401e-b673-b452390c727b" providerId="ADAL" clId="{FCF6B1B1-F6A6-4B48-9295-F990636B7DF9}" dt="2025-05-13T21:41:50.906" v="38" actId="6549"/>
          <ac:spMkLst>
            <pc:docMk/>
            <pc:sldMk cId="4239229242" sldId="2147475141"/>
            <ac:spMk id="14" creationId="{1116F491-C44D-8047-6F6C-6C58D3DFD51F}"/>
          </ac:spMkLst>
        </pc:spChg>
      </pc:sldChg>
      <pc:sldChg chg="modSp add mod modShow">
        <pc:chgData name="Farley Clara Milena Sandoval Romero" userId="2fefa1b0-18d8-401e-b673-b452390c727b" providerId="ADAL" clId="{FCF6B1B1-F6A6-4B48-9295-F990636B7DF9}" dt="2025-05-13T21:41:56.194" v="40" actId="6549"/>
        <pc:sldMkLst>
          <pc:docMk/>
          <pc:sldMk cId="3241913881" sldId="2147475142"/>
        </pc:sldMkLst>
        <pc:spChg chg="mod">
          <ac:chgData name="Farley Clara Milena Sandoval Romero" userId="2fefa1b0-18d8-401e-b673-b452390c727b" providerId="ADAL" clId="{FCF6B1B1-F6A6-4B48-9295-F990636B7DF9}" dt="2025-05-13T21:41:56.194" v="40" actId="6549"/>
          <ac:spMkLst>
            <pc:docMk/>
            <pc:sldMk cId="3241913881" sldId="2147475142"/>
            <ac:spMk id="14" creationId="{1116F491-C44D-8047-6F6C-6C58D3DFD51F}"/>
          </ac:spMkLst>
        </pc:spChg>
      </pc:sldChg>
      <pc:sldChg chg="add">
        <pc:chgData name="Farley Clara Milena Sandoval Romero" userId="2fefa1b0-18d8-401e-b673-b452390c727b" providerId="ADAL" clId="{FCF6B1B1-F6A6-4B48-9295-F990636B7DF9}" dt="2025-05-13T21:52:47.784" v="113"/>
        <pc:sldMkLst>
          <pc:docMk/>
          <pc:sldMk cId="1277994126" sldId="2147475143"/>
        </pc:sldMkLst>
      </pc:sldChg>
    </pc:docChg>
  </pc:docChgLst>
  <pc:docChgLst>
    <pc:chgData name="Farley Clara Milena Sandoval Romero" userId="2fefa1b0-18d8-401e-b673-b452390c727b" providerId="ADAL" clId="{81014A98-E605-49FD-A9A5-839B982A3FD5}"/>
    <pc:docChg chg="undo custSel modSld sldOrd">
      <pc:chgData name="Farley Clara Milena Sandoval Romero" userId="2fefa1b0-18d8-401e-b673-b452390c727b" providerId="ADAL" clId="{81014A98-E605-49FD-A9A5-839B982A3FD5}" dt="2025-05-08T20:50:59.731" v="156" actId="403"/>
      <pc:docMkLst>
        <pc:docMk/>
      </pc:docMkLst>
      <pc:sldChg chg="modSp mod">
        <pc:chgData name="Farley Clara Milena Sandoval Romero" userId="2fefa1b0-18d8-401e-b673-b452390c727b" providerId="ADAL" clId="{81014A98-E605-49FD-A9A5-839B982A3FD5}" dt="2025-05-08T20:39:13.055" v="103" actId="6549"/>
        <pc:sldMkLst>
          <pc:docMk/>
          <pc:sldMk cId="1772315386" sldId="291"/>
        </pc:sldMkLst>
        <pc:spChg chg="mod">
          <ac:chgData name="Farley Clara Milena Sandoval Romero" userId="2fefa1b0-18d8-401e-b673-b452390c727b" providerId="ADAL" clId="{81014A98-E605-49FD-A9A5-839B982A3FD5}" dt="2025-05-08T20:39:13.055" v="103" actId="6549"/>
          <ac:spMkLst>
            <pc:docMk/>
            <pc:sldMk cId="1772315386" sldId="291"/>
            <ac:spMk id="6" creationId="{DFCF0028-A428-918A-157B-9A182B64F654}"/>
          </ac:spMkLst>
        </pc:spChg>
      </pc:sldChg>
      <pc:sldChg chg="modSp mod">
        <pc:chgData name="Farley Clara Milena Sandoval Romero" userId="2fefa1b0-18d8-401e-b673-b452390c727b" providerId="ADAL" clId="{81014A98-E605-49FD-A9A5-839B982A3FD5}" dt="2025-05-08T20:38:32.996" v="85" actId="20577"/>
        <pc:sldMkLst>
          <pc:docMk/>
          <pc:sldMk cId="1707774664" sldId="2145708206"/>
        </pc:sldMkLst>
        <pc:graphicFrameChg chg="modGraphic">
          <ac:chgData name="Farley Clara Milena Sandoval Romero" userId="2fefa1b0-18d8-401e-b673-b452390c727b" providerId="ADAL" clId="{81014A98-E605-49FD-A9A5-839B982A3FD5}" dt="2025-05-08T20:38:32.996" v="85" actId="20577"/>
          <ac:graphicFrameMkLst>
            <pc:docMk/>
            <pc:sldMk cId="1707774664" sldId="2145708206"/>
            <ac:graphicFrameMk id="2" creationId="{5A10241E-6A76-4633-F302-171FB7B52B23}"/>
          </ac:graphicFrameMkLst>
        </pc:graphicFrameChg>
      </pc:sldChg>
      <pc:sldChg chg="modSp mod">
        <pc:chgData name="Farley Clara Milena Sandoval Romero" userId="2fefa1b0-18d8-401e-b673-b452390c727b" providerId="ADAL" clId="{81014A98-E605-49FD-A9A5-839B982A3FD5}" dt="2025-05-08T20:38:39.780" v="102" actId="20577"/>
        <pc:sldMkLst>
          <pc:docMk/>
          <pc:sldMk cId="3422780828" sldId="2145708207"/>
        </pc:sldMkLst>
        <pc:graphicFrameChg chg="modGraphic">
          <ac:chgData name="Farley Clara Milena Sandoval Romero" userId="2fefa1b0-18d8-401e-b673-b452390c727b" providerId="ADAL" clId="{81014A98-E605-49FD-A9A5-839B982A3FD5}" dt="2025-05-08T20:38:39.780" v="102" actId="20577"/>
          <ac:graphicFrameMkLst>
            <pc:docMk/>
            <pc:sldMk cId="3422780828" sldId="2145708207"/>
            <ac:graphicFrameMk id="2" creationId="{120D43AD-9A8C-222B-542F-A7443C711E01}"/>
          </ac:graphicFrameMkLst>
        </pc:graphicFrameChg>
      </pc:sldChg>
      <pc:sldChg chg="modSp mod">
        <pc:chgData name="Farley Clara Milena Sandoval Romero" userId="2fefa1b0-18d8-401e-b673-b452390c727b" providerId="ADAL" clId="{81014A98-E605-49FD-A9A5-839B982A3FD5}" dt="2025-05-08T20:37:04.355" v="63" actId="1076"/>
        <pc:sldMkLst>
          <pc:docMk/>
          <pc:sldMk cId="3946009205" sldId="2147475122"/>
        </pc:sldMkLst>
        <pc:spChg chg="mod">
          <ac:chgData name="Farley Clara Milena Sandoval Romero" userId="2fefa1b0-18d8-401e-b673-b452390c727b" providerId="ADAL" clId="{81014A98-E605-49FD-A9A5-839B982A3FD5}" dt="2025-05-08T20:37:04.355" v="63" actId="1076"/>
          <ac:spMkLst>
            <pc:docMk/>
            <pc:sldMk cId="3946009205" sldId="2147475122"/>
            <ac:spMk id="5" creationId="{EA8D8D4A-E097-29EA-A97C-3D3265BD79FC}"/>
          </ac:spMkLst>
        </pc:spChg>
      </pc:sldChg>
      <pc:sldChg chg="modSp mod">
        <pc:chgData name="Farley Clara Milena Sandoval Romero" userId="2fefa1b0-18d8-401e-b673-b452390c727b" providerId="ADAL" clId="{81014A98-E605-49FD-A9A5-839B982A3FD5}" dt="2025-05-08T20:32:50.039" v="59"/>
        <pc:sldMkLst>
          <pc:docMk/>
          <pc:sldMk cId="4025268527" sldId="2147475125"/>
        </pc:sldMkLst>
        <pc:spChg chg="mod">
          <ac:chgData name="Farley Clara Milena Sandoval Romero" userId="2fefa1b0-18d8-401e-b673-b452390c727b" providerId="ADAL" clId="{81014A98-E605-49FD-A9A5-839B982A3FD5}" dt="2025-05-08T20:31:36.109" v="47" actId="14100"/>
          <ac:spMkLst>
            <pc:docMk/>
            <pc:sldMk cId="4025268527" sldId="2147475125"/>
            <ac:spMk id="5" creationId="{6018A5A7-AA0F-8EAF-46D2-6F87160B87DF}"/>
          </ac:spMkLst>
        </pc:spChg>
      </pc:sldChg>
      <pc:sldChg chg="modSp mod">
        <pc:chgData name="Farley Clara Milena Sandoval Romero" userId="2fefa1b0-18d8-401e-b673-b452390c727b" providerId="ADAL" clId="{81014A98-E605-49FD-A9A5-839B982A3FD5}" dt="2025-05-08T20:31:02.148" v="44" actId="123"/>
        <pc:sldMkLst>
          <pc:docMk/>
          <pc:sldMk cId="855148657" sldId="2147475126"/>
        </pc:sldMkLst>
        <pc:spChg chg="mod">
          <ac:chgData name="Farley Clara Milena Sandoval Romero" userId="2fefa1b0-18d8-401e-b673-b452390c727b" providerId="ADAL" clId="{81014A98-E605-49FD-A9A5-839B982A3FD5}" dt="2025-05-08T20:30:44.419" v="39" actId="1076"/>
          <ac:spMkLst>
            <pc:docMk/>
            <pc:sldMk cId="855148657" sldId="2147475126"/>
            <ac:spMk id="2" creationId="{82775DF6-14A9-A438-32A1-EE8C7DC6B6CD}"/>
          </ac:spMkLst>
        </pc:spChg>
        <pc:graphicFrameChg chg="mod modGraphic">
          <ac:chgData name="Farley Clara Milena Sandoval Romero" userId="2fefa1b0-18d8-401e-b673-b452390c727b" providerId="ADAL" clId="{81014A98-E605-49FD-A9A5-839B982A3FD5}" dt="2025-05-08T20:31:02.148" v="44" actId="123"/>
          <ac:graphicFrameMkLst>
            <pc:docMk/>
            <pc:sldMk cId="855148657" sldId="2147475126"/>
            <ac:graphicFrameMk id="3" creationId="{E4333EE0-994C-72C5-DF8A-F7D464195249}"/>
          </ac:graphicFrameMkLst>
        </pc:graphicFrameChg>
        <pc:picChg chg="mod">
          <ac:chgData name="Farley Clara Milena Sandoval Romero" userId="2fefa1b0-18d8-401e-b673-b452390c727b" providerId="ADAL" clId="{81014A98-E605-49FD-A9A5-839B982A3FD5}" dt="2025-05-08T20:30:46.955" v="40" actId="1076"/>
          <ac:picMkLst>
            <pc:docMk/>
            <pc:sldMk cId="855148657" sldId="2147475126"/>
            <ac:picMk id="9" creationId="{1FC49A6A-0E17-559F-8D54-49EA78440C08}"/>
          </ac:picMkLst>
        </pc:picChg>
      </pc:sldChg>
      <pc:sldChg chg="modSp mod">
        <pc:chgData name="Farley Clara Milena Sandoval Romero" userId="2fefa1b0-18d8-401e-b673-b452390c727b" providerId="ADAL" clId="{81014A98-E605-49FD-A9A5-839B982A3FD5}" dt="2025-05-08T20:27:35.003" v="6" actId="1076"/>
        <pc:sldMkLst>
          <pc:docMk/>
          <pc:sldMk cId="2954880594" sldId="2147475128"/>
        </pc:sldMkLst>
        <pc:spChg chg="mod">
          <ac:chgData name="Farley Clara Milena Sandoval Romero" userId="2fefa1b0-18d8-401e-b673-b452390c727b" providerId="ADAL" clId="{81014A98-E605-49FD-A9A5-839B982A3FD5}" dt="2025-05-08T20:27:30.795" v="4" actId="1076"/>
          <ac:spMkLst>
            <pc:docMk/>
            <pc:sldMk cId="2954880594" sldId="2147475128"/>
            <ac:spMk id="2" creationId="{3501A868-ACE6-74C2-848B-DCEC875332A0}"/>
          </ac:spMkLst>
        </pc:spChg>
        <pc:spChg chg="mod">
          <ac:chgData name="Farley Clara Milena Sandoval Romero" userId="2fefa1b0-18d8-401e-b673-b452390c727b" providerId="ADAL" clId="{81014A98-E605-49FD-A9A5-839B982A3FD5}" dt="2025-05-08T20:27:35.003" v="6" actId="1076"/>
          <ac:spMkLst>
            <pc:docMk/>
            <pc:sldMk cId="2954880594" sldId="2147475128"/>
            <ac:spMk id="3" creationId="{38E4207B-5EE0-0C69-157E-84B03F7B8E33}"/>
          </ac:spMkLst>
        </pc:spChg>
        <pc:picChg chg="mod">
          <ac:chgData name="Farley Clara Milena Sandoval Romero" userId="2fefa1b0-18d8-401e-b673-b452390c727b" providerId="ADAL" clId="{81014A98-E605-49FD-A9A5-839B982A3FD5}" dt="2025-05-08T20:27:33.014" v="5" actId="1076"/>
          <ac:picMkLst>
            <pc:docMk/>
            <pc:sldMk cId="2954880594" sldId="2147475128"/>
            <ac:picMk id="9" creationId="{01C62807-4667-1C18-7F4F-4AF650FC13FD}"/>
          </ac:picMkLst>
        </pc:picChg>
      </pc:sldChg>
      <pc:sldChg chg="modSp mod">
        <pc:chgData name="Farley Clara Milena Sandoval Romero" userId="2fefa1b0-18d8-401e-b673-b452390c727b" providerId="ADAL" clId="{81014A98-E605-49FD-A9A5-839B982A3FD5}" dt="2025-05-08T20:33:50.724" v="62" actId="207"/>
        <pc:sldMkLst>
          <pc:docMk/>
          <pc:sldMk cId="726749730" sldId="2147475136"/>
        </pc:sldMkLst>
        <pc:graphicFrameChg chg="modGraphic">
          <ac:chgData name="Farley Clara Milena Sandoval Romero" userId="2fefa1b0-18d8-401e-b673-b452390c727b" providerId="ADAL" clId="{81014A98-E605-49FD-A9A5-839B982A3FD5}" dt="2025-05-08T20:33:41.125" v="61" actId="207"/>
          <ac:graphicFrameMkLst>
            <pc:docMk/>
            <pc:sldMk cId="726749730" sldId="2147475136"/>
            <ac:graphicFrameMk id="3" creationId="{FB94EC97-6054-B634-9BBB-98993F65DB25}"/>
          </ac:graphicFrameMkLst>
        </pc:graphicFrameChg>
        <pc:graphicFrameChg chg="modGraphic">
          <ac:chgData name="Farley Clara Milena Sandoval Romero" userId="2fefa1b0-18d8-401e-b673-b452390c727b" providerId="ADAL" clId="{81014A98-E605-49FD-A9A5-839B982A3FD5}" dt="2025-05-08T20:33:50.724" v="62" actId="207"/>
          <ac:graphicFrameMkLst>
            <pc:docMk/>
            <pc:sldMk cId="726749730" sldId="2147475136"/>
            <ac:graphicFrameMk id="10" creationId="{F355E769-58C8-E1E6-F8EB-ED87AE93F62A}"/>
          </ac:graphicFrameMkLst>
        </pc:graphicFrameChg>
      </pc:sldChg>
      <pc:sldChg chg="modSp mod ord">
        <pc:chgData name="Farley Clara Milena Sandoval Romero" userId="2fefa1b0-18d8-401e-b673-b452390c727b" providerId="ADAL" clId="{81014A98-E605-49FD-A9A5-839B982A3FD5}" dt="2025-05-08T20:50:59.731" v="156" actId="403"/>
        <pc:sldMkLst>
          <pc:docMk/>
          <pc:sldMk cId="3211933565" sldId="2147475137"/>
        </pc:sldMkLst>
        <pc:spChg chg="mod">
          <ac:chgData name="Farley Clara Milena Sandoval Romero" userId="2fefa1b0-18d8-401e-b673-b452390c727b" providerId="ADAL" clId="{81014A98-E605-49FD-A9A5-839B982A3FD5}" dt="2025-05-08T20:49:28.294" v="140" actId="20577"/>
          <ac:spMkLst>
            <pc:docMk/>
            <pc:sldMk cId="3211933565" sldId="2147475137"/>
            <ac:spMk id="5" creationId="{6F5E3BC0-BB95-ED28-0508-CB59F256E272}"/>
          </ac:spMkLst>
        </pc:spChg>
      </pc:sldChg>
    </pc:docChg>
  </pc:docChgLst>
  <pc:docChgLst>
    <pc:chgData name="Yuli Tatiana Quintero Arias" userId="32210980-8557-421f-823b-896a8b14bb9e" providerId="ADAL" clId="{17A57751-9835-4078-80BE-1FC9AE23AF38}"/>
    <pc:docChg chg="undo custSel modSld">
      <pc:chgData name="Yuli Tatiana Quintero Arias" userId="32210980-8557-421f-823b-896a8b14bb9e" providerId="ADAL" clId="{17A57751-9835-4078-80BE-1FC9AE23AF38}" dt="2025-05-08T17:09:03.287" v="88" actId="1076"/>
      <pc:docMkLst>
        <pc:docMk/>
      </pc:docMkLst>
      <pc:sldChg chg="modSp mod">
        <pc:chgData name="Yuli Tatiana Quintero Arias" userId="32210980-8557-421f-823b-896a8b14bb9e" providerId="ADAL" clId="{17A57751-9835-4078-80BE-1FC9AE23AF38}" dt="2025-05-08T15:49:10.651" v="2" actId="13926"/>
        <pc:sldMkLst>
          <pc:docMk/>
          <pc:sldMk cId="1442052804" sldId="287"/>
        </pc:sldMkLst>
      </pc:sldChg>
      <pc:sldChg chg="addSp delSp modSp mod">
        <pc:chgData name="Yuli Tatiana Quintero Arias" userId="32210980-8557-421f-823b-896a8b14bb9e" providerId="ADAL" clId="{17A57751-9835-4078-80BE-1FC9AE23AF38}" dt="2025-05-08T16:58:03.087" v="87" actId="108"/>
        <pc:sldMkLst>
          <pc:docMk/>
          <pc:sldMk cId="2037399336" sldId="293"/>
        </pc:sldMkLst>
      </pc:sldChg>
      <pc:sldChg chg="modSp mod">
        <pc:chgData name="Yuli Tatiana Quintero Arias" userId="32210980-8557-421f-823b-896a8b14bb9e" providerId="ADAL" clId="{17A57751-9835-4078-80BE-1FC9AE23AF38}" dt="2025-05-08T15:48:11.046" v="1" actId="108"/>
        <pc:sldMkLst>
          <pc:docMk/>
          <pc:sldMk cId="2901516998" sldId="2145708200"/>
        </pc:sldMkLst>
      </pc:sldChg>
      <pc:sldChg chg="modSp mod">
        <pc:chgData name="Yuli Tatiana Quintero Arias" userId="32210980-8557-421f-823b-896a8b14bb9e" providerId="ADAL" clId="{17A57751-9835-4078-80BE-1FC9AE23AF38}" dt="2025-05-08T16:01:46.313" v="43"/>
        <pc:sldMkLst>
          <pc:docMk/>
          <pc:sldMk cId="3946009205" sldId="2147475122"/>
        </pc:sldMkLst>
      </pc:sldChg>
      <pc:sldChg chg="modSp mod">
        <pc:chgData name="Yuli Tatiana Quintero Arias" userId="32210980-8557-421f-823b-896a8b14bb9e" providerId="ADAL" clId="{17A57751-9835-4078-80BE-1FC9AE23AF38}" dt="2025-05-08T17:09:03.287" v="88" actId="1076"/>
        <pc:sldMkLst>
          <pc:docMk/>
          <pc:sldMk cId="1028733433" sldId="2147475127"/>
        </pc:sldMkLst>
        <pc:graphicFrameChg chg="mod">
          <ac:chgData name="Yuli Tatiana Quintero Arias" userId="32210980-8557-421f-823b-896a8b14bb9e" providerId="ADAL" clId="{17A57751-9835-4078-80BE-1FC9AE23AF38}" dt="2025-05-08T17:09:03.287" v="88" actId="1076"/>
          <ac:graphicFrameMkLst>
            <pc:docMk/>
            <pc:sldMk cId="1028733433" sldId="2147475127"/>
            <ac:graphicFrameMk id="6" creationId="{FCBF630E-B2BE-BB52-5650-6604324C57D6}"/>
          </ac:graphicFrameMkLst>
        </pc:graphicFrameChg>
      </pc:sldChg>
    </pc:docChg>
  </pc:docChgLst>
  <pc:docChgLst>
    <pc:chgData name="Cristhian Andres De Hoyos Dominguez" userId="350424cb-031c-478c-ac93-946fa5ee1712" providerId="ADAL" clId="{3DBA1FD8-0691-3F43-973B-A47E4D572D54}"/>
    <pc:docChg chg="custSel addSld modSld">
      <pc:chgData name="Cristhian Andres De Hoyos Dominguez" userId="350424cb-031c-478c-ac93-946fa5ee1712" providerId="ADAL" clId="{3DBA1FD8-0691-3F43-973B-A47E4D572D54}" dt="2025-05-13T21:27:57.554" v="179" actId="20577"/>
      <pc:docMkLst>
        <pc:docMk/>
      </pc:docMkLst>
      <pc:sldChg chg="add">
        <pc:chgData name="Cristhian Andres De Hoyos Dominguez" userId="350424cb-031c-478c-ac93-946fa5ee1712" providerId="ADAL" clId="{3DBA1FD8-0691-3F43-973B-A47E4D572D54}" dt="2025-05-13T21:20:49.459" v="148"/>
        <pc:sldMkLst>
          <pc:docMk/>
          <pc:sldMk cId="3880107920" sldId="257"/>
        </pc:sldMkLst>
      </pc:sldChg>
      <pc:sldChg chg="modSp mod">
        <pc:chgData name="Cristhian Andres De Hoyos Dominguez" userId="350424cb-031c-478c-ac93-946fa5ee1712" providerId="ADAL" clId="{3DBA1FD8-0691-3F43-973B-A47E4D572D54}" dt="2025-05-13T21:27:57.554" v="179" actId="20577"/>
        <pc:sldMkLst>
          <pc:docMk/>
          <pc:sldMk cId="1442052804" sldId="287"/>
        </pc:sldMkLst>
        <pc:spChg chg="mod">
          <ac:chgData name="Cristhian Andres De Hoyos Dominguez" userId="350424cb-031c-478c-ac93-946fa5ee1712" providerId="ADAL" clId="{3DBA1FD8-0691-3F43-973B-A47E4D572D54}" dt="2025-05-13T21:27:57.554" v="179" actId="20577"/>
          <ac:spMkLst>
            <pc:docMk/>
            <pc:sldMk cId="1442052804" sldId="287"/>
            <ac:spMk id="16" creationId="{1624A84C-6AD2-E49E-0EF3-FB14B413C3C0}"/>
          </ac:spMkLst>
        </pc:spChg>
      </pc:sldChg>
      <pc:sldChg chg="addSp delSp modSp mod">
        <pc:chgData name="Cristhian Andres De Hoyos Dominguez" userId="350424cb-031c-478c-ac93-946fa5ee1712" providerId="ADAL" clId="{3DBA1FD8-0691-3F43-973B-A47E4D572D54}" dt="2025-05-13T21:26:12.854" v="171" actId="27918"/>
        <pc:sldMkLst>
          <pc:docMk/>
          <pc:sldMk cId="2538929165" sldId="290"/>
        </pc:sldMkLst>
        <pc:graphicFrameChg chg="add mod modGraphic">
          <ac:chgData name="Cristhian Andres De Hoyos Dominguez" userId="350424cb-031c-478c-ac93-946fa5ee1712" providerId="ADAL" clId="{3DBA1FD8-0691-3F43-973B-A47E4D572D54}" dt="2025-05-13T21:23:33.172" v="156" actId="403"/>
          <ac:graphicFrameMkLst>
            <pc:docMk/>
            <pc:sldMk cId="2538929165" sldId="290"/>
            <ac:graphicFrameMk id="2" creationId="{2EA29DB2-458E-2F67-41AD-0309F78EB13E}"/>
          </ac:graphicFrameMkLst>
        </pc:graphicFrameChg>
        <pc:graphicFrameChg chg="add mod">
          <ac:chgData name="Cristhian Andres De Hoyos Dominguez" userId="350424cb-031c-478c-ac93-946fa5ee1712" providerId="ADAL" clId="{3DBA1FD8-0691-3F43-973B-A47E4D572D54}" dt="2025-05-13T21:25:21.450" v="169" actId="113"/>
          <ac:graphicFrameMkLst>
            <pc:docMk/>
            <pc:sldMk cId="2538929165" sldId="290"/>
            <ac:graphicFrameMk id="3" creationId="{ADA53A85-3A25-C199-8ED1-0A574EA772F2}"/>
          </ac:graphicFrameMkLst>
        </pc:graphicFrameChg>
      </pc:sldChg>
      <pc:sldChg chg="addSp delSp modSp mod">
        <pc:chgData name="Cristhian Andres De Hoyos Dominguez" userId="350424cb-031c-478c-ac93-946fa5ee1712" providerId="ADAL" clId="{3DBA1FD8-0691-3F43-973B-A47E4D572D54}" dt="2025-05-13T21:10:52.275" v="22" actId="1076"/>
        <pc:sldMkLst>
          <pc:docMk/>
          <pc:sldMk cId="1772315386" sldId="291"/>
        </pc:sldMkLst>
        <pc:graphicFrameChg chg="add mod modGraphic">
          <ac:chgData name="Cristhian Andres De Hoyos Dominguez" userId="350424cb-031c-478c-ac93-946fa5ee1712" providerId="ADAL" clId="{3DBA1FD8-0691-3F43-973B-A47E4D572D54}" dt="2025-05-13T21:10:52.275" v="22" actId="1076"/>
          <ac:graphicFrameMkLst>
            <pc:docMk/>
            <pc:sldMk cId="1772315386" sldId="291"/>
            <ac:graphicFrameMk id="2" creationId="{CEE8BBB1-9C07-11E9-4BB5-F4FCF60C5614}"/>
          </ac:graphicFrameMkLst>
        </pc:graphicFrameChg>
      </pc:sldChg>
      <pc:sldChg chg="modSp mod">
        <pc:chgData name="Cristhian Andres De Hoyos Dominguez" userId="350424cb-031c-478c-ac93-946fa5ee1712" providerId="ADAL" clId="{3DBA1FD8-0691-3F43-973B-A47E4D572D54}" dt="2025-05-13T21:19:24.912" v="123" actId="20577"/>
        <pc:sldMkLst>
          <pc:docMk/>
          <pc:sldMk cId="132705623" sldId="310"/>
        </pc:sldMkLst>
        <pc:spChg chg="mod">
          <ac:chgData name="Cristhian Andres De Hoyos Dominguez" userId="350424cb-031c-478c-ac93-946fa5ee1712" providerId="ADAL" clId="{3DBA1FD8-0691-3F43-973B-A47E4D572D54}" dt="2025-05-13T21:19:24.912" v="123" actId="20577"/>
          <ac:spMkLst>
            <pc:docMk/>
            <pc:sldMk cId="132705623" sldId="310"/>
            <ac:spMk id="5" creationId="{271F702B-3C81-CF67-E7EF-2D6A4F0EE06E}"/>
          </ac:spMkLst>
        </pc:spChg>
      </pc:sldChg>
      <pc:sldChg chg="modSp mod">
        <pc:chgData name="Cristhian Andres De Hoyos Dominguez" userId="350424cb-031c-478c-ac93-946fa5ee1712" providerId="ADAL" clId="{3DBA1FD8-0691-3F43-973B-A47E4D572D54}" dt="2025-05-13T21:19:39.990" v="147" actId="20577"/>
        <pc:sldMkLst>
          <pc:docMk/>
          <pc:sldMk cId="3380634406" sldId="311"/>
        </pc:sldMkLst>
        <pc:spChg chg="mod">
          <ac:chgData name="Cristhian Andres De Hoyos Dominguez" userId="350424cb-031c-478c-ac93-946fa5ee1712" providerId="ADAL" clId="{3DBA1FD8-0691-3F43-973B-A47E4D572D54}" dt="2025-05-13T21:19:32.336" v="124" actId="1076"/>
          <ac:spMkLst>
            <pc:docMk/>
            <pc:sldMk cId="3380634406" sldId="311"/>
            <ac:spMk id="4" creationId="{518A66D8-AB8A-DF86-1163-869D0303BEEE}"/>
          </ac:spMkLst>
        </pc:spChg>
        <pc:spChg chg="mod">
          <ac:chgData name="Cristhian Andres De Hoyos Dominguez" userId="350424cb-031c-478c-ac93-946fa5ee1712" providerId="ADAL" clId="{3DBA1FD8-0691-3F43-973B-A47E4D572D54}" dt="2025-05-13T21:19:39.990" v="147" actId="20577"/>
          <ac:spMkLst>
            <pc:docMk/>
            <pc:sldMk cId="3380634406" sldId="311"/>
            <ac:spMk id="5" creationId="{FDA775D5-5392-2F5B-90C9-B77F08DEFEBB}"/>
          </ac:spMkLst>
        </pc:spChg>
      </pc:sldChg>
      <pc:sldChg chg="addSp delSp modSp mod">
        <pc:chgData name="Cristhian Andres De Hoyos Dominguez" userId="350424cb-031c-478c-ac93-946fa5ee1712" providerId="ADAL" clId="{3DBA1FD8-0691-3F43-973B-A47E4D572D54}" dt="2025-05-13T21:15:33.605" v="38" actId="404"/>
        <pc:sldMkLst>
          <pc:docMk/>
          <pc:sldMk cId="1892667410" sldId="2145708213"/>
        </pc:sldMkLst>
        <pc:spChg chg="mod">
          <ac:chgData name="Cristhian Andres De Hoyos Dominguez" userId="350424cb-031c-478c-ac93-946fa5ee1712" providerId="ADAL" clId="{3DBA1FD8-0691-3F43-973B-A47E4D572D54}" dt="2025-05-13T21:15:14.818" v="36" actId="20577"/>
          <ac:spMkLst>
            <pc:docMk/>
            <pc:sldMk cId="1892667410" sldId="2145708213"/>
            <ac:spMk id="6" creationId="{D7E16059-14E2-5FF8-4339-63BFEC8AEDC1}"/>
          </ac:spMkLst>
        </pc:spChg>
        <pc:graphicFrameChg chg="add mod modGraphic">
          <ac:chgData name="Cristhian Andres De Hoyos Dominguez" userId="350424cb-031c-478c-ac93-946fa5ee1712" providerId="ADAL" clId="{3DBA1FD8-0691-3F43-973B-A47E4D572D54}" dt="2025-05-13T21:15:33.605" v="38" actId="404"/>
          <ac:graphicFrameMkLst>
            <pc:docMk/>
            <pc:sldMk cId="1892667410" sldId="2145708213"/>
            <ac:graphicFrameMk id="2" creationId="{CDFAA2B6-3886-22B7-CAEE-66FF89663B8D}"/>
          </ac:graphicFrameMkLst>
        </pc:graphicFrameChg>
      </pc:sldChg>
      <pc:sldChg chg="addSp delSp modSp mod">
        <pc:chgData name="Cristhian Andres De Hoyos Dominguez" userId="350424cb-031c-478c-ac93-946fa5ee1712" providerId="ADAL" clId="{3DBA1FD8-0691-3F43-973B-A47E4D572D54}" dt="2025-05-13T21:19:13.273" v="104"/>
        <pc:sldMkLst>
          <pc:docMk/>
          <pc:sldMk cId="1170635166" sldId="2145708215"/>
        </pc:sldMkLst>
        <pc:spChg chg="mod">
          <ac:chgData name="Cristhian Andres De Hoyos Dominguez" userId="350424cb-031c-478c-ac93-946fa5ee1712" providerId="ADAL" clId="{3DBA1FD8-0691-3F43-973B-A47E4D572D54}" dt="2025-05-13T21:19:10.425" v="102" actId="20577"/>
          <ac:spMkLst>
            <pc:docMk/>
            <pc:sldMk cId="1170635166" sldId="2145708215"/>
            <ac:spMk id="5" creationId="{CF0F07FC-C198-22D0-6C22-16A7B3550F58}"/>
          </ac:spMkLst>
        </pc:spChg>
        <pc:graphicFrameChg chg="add mod modGraphic">
          <ac:chgData name="Cristhian Andres De Hoyos Dominguez" userId="350424cb-031c-478c-ac93-946fa5ee1712" providerId="ADAL" clId="{3DBA1FD8-0691-3F43-973B-A47E4D572D54}" dt="2025-05-13T21:18:47.154" v="80" actId="1076"/>
          <ac:graphicFrameMkLst>
            <pc:docMk/>
            <pc:sldMk cId="1170635166" sldId="2145708215"/>
            <ac:graphicFrameMk id="3" creationId="{63EBC0EE-E410-0278-E772-15A69B0A51BA}"/>
          </ac:graphicFrameMkLst>
        </pc:graphicFrameChg>
      </pc:sldChg>
      <pc:sldChg chg="modSp mod">
        <pc:chgData name="Cristhian Andres De Hoyos Dominguez" userId="350424cb-031c-478c-ac93-946fa5ee1712" providerId="ADAL" clId="{3DBA1FD8-0691-3F43-973B-A47E4D572D54}" dt="2025-05-13T21:19:19.471" v="114" actId="20577"/>
        <pc:sldMkLst>
          <pc:docMk/>
          <pc:sldMk cId="3348616746" sldId="2145708216"/>
        </pc:sldMkLst>
        <pc:spChg chg="mod">
          <ac:chgData name="Cristhian Andres De Hoyos Dominguez" userId="350424cb-031c-478c-ac93-946fa5ee1712" providerId="ADAL" clId="{3DBA1FD8-0691-3F43-973B-A47E4D572D54}" dt="2025-05-13T21:19:19.471" v="114" actId="20577"/>
          <ac:spMkLst>
            <pc:docMk/>
            <pc:sldMk cId="3348616746" sldId="2145708216"/>
            <ac:spMk id="5" creationId="{B5ABBB72-DFB9-C5BF-E038-29865805928F}"/>
          </ac:spMkLst>
        </pc:spChg>
      </pc:sldChg>
      <pc:sldChg chg="addSp delSp modSp mod">
        <pc:chgData name="Cristhian Andres De Hoyos Dominguez" userId="350424cb-031c-478c-ac93-946fa5ee1712" providerId="ADAL" clId="{3DBA1FD8-0691-3F43-973B-A47E4D572D54}" dt="2025-05-13T21:17:24.813" v="59" actId="203"/>
        <pc:sldMkLst>
          <pc:docMk/>
          <pc:sldMk cId="3211933565" sldId="2147475137"/>
        </pc:sldMkLst>
        <pc:graphicFrameChg chg="add mod modGraphic">
          <ac:chgData name="Cristhian Andres De Hoyos Dominguez" userId="350424cb-031c-478c-ac93-946fa5ee1712" providerId="ADAL" clId="{3DBA1FD8-0691-3F43-973B-A47E4D572D54}" dt="2025-05-13T21:17:24.813" v="59" actId="203"/>
          <ac:graphicFrameMkLst>
            <pc:docMk/>
            <pc:sldMk cId="3211933565" sldId="2147475137"/>
            <ac:graphicFrameMk id="3" creationId="{E01FAB4E-60DA-1D67-B4A5-2E11659BFC79}"/>
          </ac:graphicFrameMkLst>
        </pc:graphicFrameChg>
      </pc:sldChg>
    </pc:docChg>
  </pc:docChgLst>
  <pc:docChgLst>
    <pc:chgData name="Cristhian Andres De Hoyos Dominguez" userId="350424cb-031c-478c-ac93-946fa5ee1712" providerId="ADAL" clId="{112F96D7-A2D1-DF43-BBA4-266EF94F6B57}"/>
    <pc:docChg chg="modSld">
      <pc:chgData name="Cristhian Andres De Hoyos Dominguez" userId="350424cb-031c-478c-ac93-946fa5ee1712" providerId="ADAL" clId="{112F96D7-A2D1-DF43-BBA4-266EF94F6B57}" dt="2025-05-09T14:29:31.151" v="0"/>
      <pc:docMkLst>
        <pc:docMk/>
      </pc:docMkLst>
      <pc:sldChg chg="modSp">
        <pc:chgData name="Cristhian Andres De Hoyos Dominguez" userId="350424cb-031c-478c-ac93-946fa5ee1712" providerId="ADAL" clId="{112F96D7-A2D1-DF43-BBA4-266EF94F6B57}" dt="2025-05-09T14:29:31.151" v="0"/>
        <pc:sldMkLst>
          <pc:docMk/>
          <pc:sldMk cId="1447054921" sldId="2145708202"/>
        </pc:sldMkLst>
        <pc:graphicFrameChg chg="mod">
          <ac:chgData name="Cristhian Andres De Hoyos Dominguez" userId="350424cb-031c-478c-ac93-946fa5ee1712" providerId="ADAL" clId="{112F96D7-A2D1-DF43-BBA4-266EF94F6B57}" dt="2025-05-09T14:29:31.151" v="0"/>
          <ac:graphicFrameMkLst>
            <pc:docMk/>
            <pc:sldMk cId="1447054921" sldId="2145708202"/>
            <ac:graphicFrameMk id="4" creationId="{E02F3B9F-8200-F27B-9ACF-803A5839FA53}"/>
          </ac:graphicFrameMkLst>
        </pc:graphicFrameChg>
      </pc:sldChg>
    </pc:docChg>
  </pc:docChgLst>
  <pc:docChgLst>
    <pc:chgData name="Yuli Tatiana Quintero Arias" userId="32210980-8557-421f-823b-896a8b14bb9e" providerId="ADAL" clId="{03909025-4FEA-4376-878C-EC95F786C921}"/>
    <pc:docChg chg="undo custSel modSld">
      <pc:chgData name="Yuli Tatiana Quintero Arias" userId="32210980-8557-421f-823b-896a8b14bb9e" providerId="ADAL" clId="{03909025-4FEA-4376-878C-EC95F786C921}" dt="2025-05-12T14:21:57.799" v="51" actId="20577"/>
      <pc:docMkLst>
        <pc:docMk/>
      </pc:docMkLst>
      <pc:sldChg chg="modSp mod">
        <pc:chgData name="Yuli Tatiana Quintero Arias" userId="32210980-8557-421f-823b-896a8b14bb9e" providerId="ADAL" clId="{03909025-4FEA-4376-878C-EC95F786C921}" dt="2025-05-12T14:21:57.799" v="51" actId="20577"/>
        <pc:sldMkLst>
          <pc:docMk/>
          <pc:sldMk cId="687143874" sldId="2147475115"/>
        </pc:sldMkLst>
        <pc:graphicFrameChg chg="mod modGraphic">
          <ac:chgData name="Yuli Tatiana Quintero Arias" userId="32210980-8557-421f-823b-896a8b14bb9e" providerId="ADAL" clId="{03909025-4FEA-4376-878C-EC95F786C921}" dt="2025-05-12T14:21:57.799" v="51" actId="20577"/>
          <ac:graphicFrameMkLst>
            <pc:docMk/>
            <pc:sldMk cId="687143874" sldId="2147475115"/>
            <ac:graphicFrameMk id="2" creationId="{16A1B945-B0ED-3A64-5262-7B53D3FAAB81}"/>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D:\USUARIOS\fhsanchezs\Downloads\MATRIZ%20PRESENTACI&#211;N%20MGMP%202026_2029%20SECTOR%20DE%20AMBIENTE%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_rels/chart2.xml.rels><?xml version="1.0" encoding="UTF-8" standalone="yes"?>
<Relationships xmlns="http://schemas.openxmlformats.org/package/2006/relationships"><Relationship Id="rId3" Type="http://schemas.openxmlformats.org/officeDocument/2006/relationships/oleObject" Target="https://ticminambiente-my.sharepoint.com/personal/fsandoval_minambiente_gov_co/Documents/GESTI&#211;N%20PRESUPUESTAL%20%20OAP/OAP%202025/Anteproyecto%20y%20MGMP%202026-2029/MGMP%202026-2029/PRESENTACIO&#769;N%20MGMP%202026_2029.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D:\USUARIOS\fhsanchezs\Downloads\MATRIZ%20PRESENTACI&#211;N%20MGMP%202026_2029%20SECTOR%20DE%20AMBIENTE%2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ticminambiente-my.sharepoint.com/personal/fsandoval_minambiente_gov_co/Documents/GESTI&#211;N%20PRESUPUESTAL%20%20OAP/OAP%202025/Anteproyecto%20y%20MGMP%202026-2029/MGMP%202026-2029/PRESENTACIO&#769;N%20MGMP%202026_2029.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ticminambiente-my.sharepoint.com/personal/fsandoval_minambiente_gov_co/Documents/GESTI&#211;N%20PRESUPUESTAL%20%20OAP/OAP%202025/Anteproyecto%20y%20MGMP%202026-2029/MGMP%202026-2029/PRESENTACIO&#769;N%20MGMP%202026_2029.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ticminambiente-my.sharepoint.com/personal/fsandoval_minambiente_gov_co/Documents/GESTI&#211;N%20PRESUPUESTAL%20%20OAP/OAP%202025/Anteproyecto%20y%20MGMP%202026-2029/MGMP%202026-2029/PRESENTACIO&#769;N%20MGMP%202026_2029.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1" Type="http://schemas.openxmlformats.org/officeDocument/2006/relationships/oleObject" Target="https://ticminambiente-my.sharepoint.com/personal/fsandoval_minambiente_gov_co/Documents/GESTI&#211;N%20PRESUPUESTAL%20%20OAP/OAP%202025/Anteproyecto%20y%20MGMP%202026-2029/MGMP%202026-2029/MATRIZ%20PRESENTACI&#211;N%20MGMP%202026_2029%20SECTOR%20DE%20AMBIENTE%20(1).xl"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31881811917832736"/>
          <c:y val="6.5950324042899841E-2"/>
          <c:w val="0.71065930191561877"/>
          <c:h val="0.60497619050518014"/>
        </c:manualLayout>
      </c:layout>
      <c:barChart>
        <c:barDir val="col"/>
        <c:grouping val="clustered"/>
        <c:varyColors val="0"/>
        <c:ser>
          <c:idx val="2"/>
          <c:order val="0"/>
          <c:tx>
            <c:strRef>
              <c:f>'1. Ingresos '!$A$7</c:f>
              <c:strCache>
                <c:ptCount val="1"/>
                <c:pt idx="0">
                  <c:v>Instituto de Hidrología, Meteorología y Estudios Ambientales - IDEAM</c:v>
                </c:pt>
              </c:strCache>
            </c:strRef>
          </c:tx>
          <c:spPr>
            <a:solidFill>
              <a:schemeClr val="accent4">
                <a:shade val="90000"/>
              </a:schemeClr>
            </a:solidFill>
            <a:ln>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'!$B$7:$G$7</c:f>
              <c:numCache>
                <c:formatCode>"$"\ #,##0,,</c:formatCode>
                <c:ptCount val="6"/>
                <c:pt idx="0">
                  <c:v>4789399842.6599998</c:v>
                </c:pt>
                <c:pt idx="1">
                  <c:v>6718229000</c:v>
                </c:pt>
                <c:pt idx="2">
                  <c:v>4439005000</c:v>
                </c:pt>
                <c:pt idx="3">
                  <c:v>4616565200</c:v>
                </c:pt>
                <c:pt idx="4">
                  <c:v>4778144982</c:v>
                </c:pt>
                <c:pt idx="5">
                  <c:v>4945380056.3699999</c:v>
                </c:pt>
              </c:numCache>
            </c:numRef>
          </c:val>
          <c:extLst>
            <c:ext xmlns:c16="http://schemas.microsoft.com/office/drawing/2014/chart" uri="{C3380CC4-5D6E-409C-BE32-E72D297353CC}">
              <c16:uniqueId val="{00000000-C1C9-4B41-9982-F0102C9E948A}"/>
            </c:ext>
          </c:extLst>
        </c:ser>
        <c:ser>
          <c:idx val="3"/>
          <c:order val="1"/>
          <c:tx>
            <c:strRef>
              <c:f>'1. Ingresos '!$A$8</c:f>
              <c:strCache>
                <c:ptCount val="1"/>
                <c:pt idx="0">
                  <c:v>Autoridad de Licencias Ambientales - FONAM</c:v>
                </c:pt>
              </c:strCache>
            </c:strRef>
          </c:tx>
          <c:spPr>
            <a:solidFill>
              <a:schemeClr val="accent4">
                <a:tint val="90000"/>
              </a:schemeClr>
            </a:solidFill>
            <a:ln>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'!$B$8:$G$8</c:f>
              <c:numCache>
                <c:formatCode>"$"\ #,##0,,</c:formatCode>
                <c:ptCount val="6"/>
                <c:pt idx="0">
                  <c:v>183012000000</c:v>
                </c:pt>
                <c:pt idx="1">
                  <c:v>175088000000</c:v>
                </c:pt>
                <c:pt idx="2">
                  <c:v>180644000000</c:v>
                </c:pt>
                <c:pt idx="3">
                  <c:v>186033000000</c:v>
                </c:pt>
                <c:pt idx="4">
                  <c:v>191645000000</c:v>
                </c:pt>
                <c:pt idx="5">
                  <c:v>197394000000</c:v>
                </c:pt>
              </c:numCache>
            </c:numRef>
          </c:val>
          <c:extLst>
            <c:ext xmlns:c16="http://schemas.microsoft.com/office/drawing/2014/chart" uri="{C3380CC4-5D6E-409C-BE32-E72D297353CC}">
              <c16:uniqueId val="{00000001-C1C9-4B41-9982-F0102C9E948A}"/>
            </c:ext>
          </c:extLst>
        </c:ser>
        <c:ser>
          <c:idx val="4"/>
          <c:order val="2"/>
          <c:tx>
            <c:strRef>
              <c:f>'1. Ingresos '!$A$9</c:f>
              <c:strCache>
                <c:ptCount val="1"/>
                <c:pt idx="0">
                  <c:v>Parques Nacionales Naturales - FONAM</c:v>
                </c:pt>
              </c:strCache>
            </c:strRef>
          </c:tx>
          <c:spPr>
            <a:solidFill>
              <a:schemeClr val="accent4">
                <a:tint val="70000"/>
              </a:schemeClr>
            </a:solidFill>
            <a:ln>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'!$B$9:$G$9</c:f>
              <c:numCache>
                <c:formatCode>"$"\ #,##0,,</c:formatCode>
                <c:ptCount val="6"/>
                <c:pt idx="0">
                  <c:v>54660000000</c:v>
                </c:pt>
                <c:pt idx="1">
                  <c:v>50727000000</c:v>
                </c:pt>
                <c:pt idx="2">
                  <c:v>53991000000</c:v>
                </c:pt>
                <c:pt idx="3">
                  <c:v>55609700000</c:v>
                </c:pt>
                <c:pt idx="4">
                  <c:v>57277991000</c:v>
                </c:pt>
                <c:pt idx="5">
                  <c:v>58996330730</c:v>
                </c:pt>
              </c:numCache>
            </c:numRef>
          </c:val>
          <c:extLst>
            <c:ext xmlns:c16="http://schemas.microsoft.com/office/drawing/2014/chart" uri="{C3380CC4-5D6E-409C-BE32-E72D297353CC}">
              <c16:uniqueId val="{00000002-C1C9-4B41-9982-F0102C9E948A}"/>
            </c:ext>
          </c:extLst>
        </c:ser>
        <c:ser>
          <c:idx val="5"/>
          <c:order val="3"/>
          <c:tx>
            <c:strRef>
              <c:f>'1. Ingresos '!$A$10</c:f>
              <c:strCache>
                <c:ptCount val="1"/>
                <c:pt idx="0">
                  <c:v>Ministerio de Ambiente FONAM</c:v>
                </c:pt>
              </c:strCache>
            </c:strRef>
          </c:tx>
          <c:spPr>
            <a:solidFill>
              <a:schemeClr val="accent4">
                <a:tint val="50000"/>
              </a:schemeClr>
            </a:solidFill>
            <a:ln>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'!$B$10:$G$10</c:f>
              <c:numCache>
                <c:formatCode>"$"\ #,##0,,</c:formatCode>
                <c:ptCount val="6"/>
                <c:pt idx="0">
                  <c:v>193741503</c:v>
                </c:pt>
                <c:pt idx="1">
                  <c:v>199553748</c:v>
                </c:pt>
                <c:pt idx="2">
                  <c:v>205540360</c:v>
                </c:pt>
                <c:pt idx="3">
                  <c:v>211706571</c:v>
                </c:pt>
                <c:pt idx="4">
                  <c:v>218057768</c:v>
                </c:pt>
                <c:pt idx="5">
                  <c:v>224599501</c:v>
                </c:pt>
              </c:numCache>
            </c:numRef>
          </c:val>
          <c:extLst>
            <c:ext xmlns:c16="http://schemas.microsoft.com/office/drawing/2014/chart" uri="{C3380CC4-5D6E-409C-BE32-E72D297353CC}">
              <c16:uniqueId val="{00000003-C1C9-4B41-9982-F0102C9E948A}"/>
            </c:ext>
          </c:extLst>
        </c:ser>
        <c:ser>
          <c:idx val="0"/>
          <c:order val="4"/>
          <c:tx>
            <c:strRef>
              <c:f>'1. Ingresos '!$A$11</c:f>
              <c:strCache>
                <c:ptCount val="1"/>
                <c:pt idx="0">
                  <c:v>Fondo de Compensación Ambiental - FCA</c:v>
                </c:pt>
              </c:strCache>
            </c:strRef>
          </c:tx>
          <c:spPr>
            <a:solidFill>
              <a:schemeClr val="accent4">
                <a:shade val="50000"/>
              </a:schemeClr>
            </a:solidFill>
            <a:ln>
              <a:noFill/>
            </a:ln>
            <a:effectLst/>
          </c:spPr>
          <c:invertIfNegative val="0"/>
          <c:cat>
            <c:strRef>
              <c:f>'1. Ingresos '!$B$5:$G$6</c:f>
              <c:strCache>
                <c:ptCount val="6"/>
                <c:pt idx="0">
                  <c:v>2024</c:v>
                </c:pt>
                <c:pt idx="1">
                  <c:v>2025*</c:v>
                </c:pt>
                <c:pt idx="2">
                  <c:v>2026</c:v>
                </c:pt>
                <c:pt idx="3">
                  <c:v>2027</c:v>
                </c:pt>
                <c:pt idx="4">
                  <c:v>2028</c:v>
                </c:pt>
                <c:pt idx="5">
                  <c:v>2029</c:v>
                </c:pt>
              </c:strCache>
            </c:strRef>
          </c:cat>
          <c:val>
            <c:numRef>
              <c:f>'1. Ingresos '!$B$11:$G$11</c:f>
              <c:numCache>
                <c:formatCode>"$"\ #,##0,,</c:formatCode>
                <c:ptCount val="6"/>
                <c:pt idx="0">
                  <c:v>110017449802</c:v>
                </c:pt>
                <c:pt idx="1">
                  <c:v>93463361164.770004</c:v>
                </c:pt>
                <c:pt idx="2">
                  <c:v>96267261999.713104</c:v>
                </c:pt>
                <c:pt idx="3">
                  <c:v>99155279859.704498</c:v>
                </c:pt>
                <c:pt idx="4">
                  <c:v>102129938255.49564</c:v>
                </c:pt>
                <c:pt idx="5">
                  <c:v>105193836403.16051</c:v>
                </c:pt>
              </c:numCache>
            </c:numRef>
          </c:val>
          <c:extLst>
            <c:ext xmlns:c16="http://schemas.microsoft.com/office/drawing/2014/chart" uri="{C3380CC4-5D6E-409C-BE32-E72D297353CC}">
              <c16:uniqueId val="{00000004-C1C9-4B41-9982-F0102C9E948A}"/>
            </c:ext>
          </c:extLst>
        </c:ser>
        <c:dLbls>
          <c:showLegendKey val="0"/>
          <c:showVal val="0"/>
          <c:showCatName val="0"/>
          <c:showSerName val="0"/>
          <c:showPercent val="0"/>
          <c:showBubbleSize val="0"/>
        </c:dLbls>
        <c:gapWidth val="150"/>
        <c:axId val="1815257375"/>
        <c:axId val="-1202208792"/>
      </c:barChart>
      <c:catAx>
        <c:axId val="181525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1202208792"/>
        <c:crosses val="autoZero"/>
        <c:auto val="1"/>
        <c:lblAlgn val="ctr"/>
        <c:lblOffset val="100"/>
        <c:noMultiLvlLbl val="0"/>
      </c:catAx>
      <c:valAx>
        <c:axId val="-1202208792"/>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7.4999999999999997E-3"/>
              <c:y val="0.23549999999999999"/>
            </c:manualLayout>
          </c:layout>
          <c:overlay val="0"/>
          <c:spPr>
            <a:noFill/>
            <a:ln w="6350">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CO"/>
            </a:p>
          </c:txPr>
        </c:title>
        <c:numFmt formatCode="&quot;$&quot;\ #,##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1815257375"/>
        <c:crosses val="autoZero"/>
        <c:crossBetween val="between"/>
      </c:valAx>
      <c:dTable>
        <c:showHorzBorder val="1"/>
        <c:showVertBorder val="1"/>
        <c:showOutline val="1"/>
        <c:showKeys val="1"/>
        <c:spPr>
          <a:noFill/>
          <a:ln w="9525" cap="flat" cmpd="sng" algn="ctr">
            <a:solidFill>
              <a:schemeClr val="tx1">
                <a:lumMod val="15000"/>
                <a:lumOff val="85000"/>
              </a:schemeClr>
            </a:solidFill>
            <a:prstDash val="solid"/>
            <a:round/>
          </a:ln>
          <a:effectLst/>
        </c:spPr>
        <c:txPr>
          <a:bodyPr rot="0" spcFirstLastPara="1" vertOverflow="ellipsis" vert="horz" wrap="square" anchor="ctr" anchorCtr="1"/>
          <a:lstStyle/>
          <a:p>
            <a:pPr rtl="0">
              <a:defRPr lang="en-US" sz="900" b="0" i="0" u="none" strike="noStrik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037548116202E-2"/>
          <c:y val="5.2445396178016225E-2"/>
          <c:w val="0.8792939028507164"/>
          <c:h val="0.78674457246453344"/>
        </c:manualLayout>
      </c:layout>
      <c:barChart>
        <c:barDir val="col"/>
        <c:grouping val="clustered"/>
        <c:varyColors val="0"/>
        <c:ser>
          <c:idx val="0"/>
          <c:order val="0"/>
          <c:tx>
            <c:strRef>
              <c:f>Hoja1!$B$1</c:f>
              <c:strCache>
                <c:ptCount val="1"/>
                <c:pt idx="0">
                  <c:v>Serie 1</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4-6368-D445-BB95-751893DD24C8}"/>
              </c:ext>
            </c:extLst>
          </c:dPt>
          <c:dPt>
            <c:idx val="1"/>
            <c:invertIfNegative val="0"/>
            <c:bubble3D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6368-D445-BB95-751893DD24C8}"/>
              </c:ext>
            </c:extLst>
          </c:dPt>
          <c:dPt>
            <c:idx val="2"/>
            <c:invertIfNegative val="0"/>
            <c:bubble3D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6-6368-D445-BB95-751893DD24C8}"/>
              </c:ext>
            </c:extLst>
          </c:dPt>
          <c:dPt>
            <c:idx val="3"/>
            <c:invertIfNegative val="0"/>
            <c:bubble3D val="0"/>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6368-D445-BB95-751893DD24C8}"/>
              </c:ext>
            </c:extLst>
          </c:dPt>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Hoja1!$A$2:$A$5</c:f>
              <c:strCache>
                <c:ptCount val="4"/>
                <c:pt idx="0">
                  <c:v>Apropiación 2023</c:v>
                </c:pt>
                <c:pt idx="1">
                  <c:v> Apropiación 2024</c:v>
                </c:pt>
                <c:pt idx="2">
                  <c:v> Apropiación 2025</c:v>
                </c:pt>
                <c:pt idx="3">
                  <c:v>Solicitud 2026</c:v>
                </c:pt>
              </c:strCache>
            </c:strRef>
          </c:cat>
          <c:val>
            <c:numRef>
              <c:f>Hoja1!$B$2:$B$5</c:f>
              <c:numCache>
                <c:formatCode>"$"\ #,##0</c:formatCode>
                <c:ptCount val="4"/>
                <c:pt idx="0">
                  <c:v>508535</c:v>
                </c:pt>
                <c:pt idx="1">
                  <c:v>868695</c:v>
                </c:pt>
                <c:pt idx="2">
                  <c:v>424040</c:v>
                </c:pt>
                <c:pt idx="3">
                  <c:v>806201</c:v>
                </c:pt>
              </c:numCache>
            </c:numRef>
          </c:val>
          <c:extLst>
            <c:ext xmlns:c16="http://schemas.microsoft.com/office/drawing/2014/chart" uri="{C3380CC4-5D6E-409C-BE32-E72D297353CC}">
              <c16:uniqueId val="{00000000-6368-D445-BB95-751893DD24C8}"/>
            </c:ext>
          </c:extLst>
        </c:ser>
        <c:dLbls>
          <c:dLblPos val="inEnd"/>
          <c:showLegendKey val="0"/>
          <c:showVal val="1"/>
          <c:showCatName val="0"/>
          <c:showSerName val="0"/>
          <c:showPercent val="0"/>
          <c:showBubbleSize val="0"/>
        </c:dLbls>
        <c:gapWidth val="41"/>
        <c:axId val="544551248"/>
        <c:axId val="544261952"/>
      </c:barChart>
      <c:catAx>
        <c:axId val="5445512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effectLst/>
                <a:latin typeface="+mn-lt"/>
                <a:ea typeface="+mn-ea"/>
                <a:cs typeface="+mn-cs"/>
              </a:defRPr>
            </a:pPr>
            <a:endParaRPr lang="es-CO"/>
          </a:p>
        </c:txPr>
        <c:crossAx val="544261952"/>
        <c:crosses val="autoZero"/>
        <c:auto val="1"/>
        <c:lblAlgn val="ctr"/>
        <c:lblOffset val="100"/>
        <c:noMultiLvlLbl val="0"/>
      </c:catAx>
      <c:valAx>
        <c:axId val="544261952"/>
        <c:scaling>
          <c:orientation val="minMax"/>
        </c:scaling>
        <c:delete val="1"/>
        <c:axPos val="l"/>
        <c:numFmt formatCode="&quot;$&quot;\ #,##0" sourceLinked="1"/>
        <c:majorTickMark val="none"/>
        <c:minorTickMark val="none"/>
        <c:tickLblPos val="nextTo"/>
        <c:crossAx val="544551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4999999999999"/>
          <c:y val="0.10025000000000001"/>
          <c:w val="0.83731055224539574"/>
          <c:h val="0.77175000000000005"/>
        </c:manualLayout>
      </c:layout>
      <c:scatterChart>
        <c:scatterStyle val="lineMarker"/>
        <c:varyColors val="0"/>
        <c:ser>
          <c:idx val="0"/>
          <c:order val="0"/>
          <c:tx>
            <c:strRef>
              <c:f>'1.2 Tendencia Ingresos'!$B$8</c:f>
              <c:strCache>
                <c:ptCount val="1"/>
                <c:pt idx="0">
                  <c:v>INGRESOS EFECTIVOS</c:v>
                </c:pt>
              </c:strCache>
            </c:strRef>
          </c:tx>
          <c:spPr>
            <a:ln w="19050" cap="rnd">
              <a:solidFill>
                <a:schemeClr val="accent2"/>
              </a:solidFill>
              <a:round/>
            </a:ln>
            <a:effectLst/>
          </c:spPr>
          <c:marker>
            <c:symbol val="circle"/>
            <c:size val="5"/>
            <c:spPr>
              <a:solidFill>
                <a:schemeClr val="accent2"/>
              </a:solidFill>
              <a:ln w="9525" cap="flat" cmpd="sng">
                <a:solidFill>
                  <a:schemeClr val="accent2"/>
                </a:solidFill>
              </a:ln>
              <a:effectLst/>
            </c:spPr>
          </c:marker>
          <c:dLbls>
            <c:dLbl>
              <c:idx val="0"/>
              <c:layout>
                <c:manualLayout>
                  <c:x val="-1.6655228036737673E-2"/>
                  <c:y val="4.8380909848284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32-417B-9DF7-4155BCE68434}"/>
                </c:ext>
              </c:extLst>
            </c:dLbl>
            <c:dLbl>
              <c:idx val="1"/>
              <c:layout>
                <c:manualLayout>
                  <c:x val="-2.2206970715650233E-2"/>
                  <c:y val="-5.95457351978884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32-417B-9DF7-4155BCE68434}"/>
                </c:ext>
              </c:extLst>
            </c:dLbl>
            <c:dLbl>
              <c:idx val="2"/>
              <c:layout>
                <c:manualLayout>
                  <c:x val="-1.3879356697281421E-2"/>
                  <c:y val="2.9772867598944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32-417B-9DF7-4155BCE68434}"/>
                </c:ext>
              </c:extLst>
            </c:dLbl>
            <c:dLbl>
              <c:idx val="4"/>
              <c:layout>
                <c:manualLayout>
                  <c:x val="-1.3879356697281395E-2"/>
                  <c:y val="-3.34944760488123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E32-417B-9DF7-4155BCE68434}"/>
                </c:ext>
              </c:extLst>
            </c:dLbl>
            <c:dLbl>
              <c:idx val="5"/>
              <c:layout>
                <c:manualLayout>
                  <c:x val="-2.2206970715650233E-2"/>
                  <c:y val="3.72160844986802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E32-417B-9DF7-4155BCE68434}"/>
                </c:ext>
              </c:extLst>
            </c:dLbl>
            <c:dLbl>
              <c:idx val="7"/>
              <c:layout>
                <c:manualLayout>
                  <c:x val="-0.12491421027553255"/>
                  <c:y val="-4.0937692948548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E32-417B-9DF7-4155BCE68434}"/>
                </c:ext>
              </c:extLst>
            </c:dLbl>
            <c:dLbl>
              <c:idx val="8"/>
              <c:layout>
                <c:manualLayout>
                  <c:x val="-2.4982842055106612E-2"/>
                  <c:y val="4.0937692948548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E32-417B-9DF7-4155BCE68434}"/>
                </c:ext>
              </c:extLst>
            </c:dLbl>
            <c:dLbl>
              <c:idx val="9"/>
              <c:layout>
                <c:manualLayout>
                  <c:x val="-6.6620912146950803E-2"/>
                  <c:y val="-6.69889520976244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E32-417B-9DF7-4155BCE68434}"/>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Ingresos'!$A$59:$A$73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Ingresos'!$B$59:$B$73</c:f>
              <c:numCache>
                <c:formatCode>#,##0,,</c:formatCode>
                <c:ptCount val="15"/>
                <c:pt idx="0">
                  <c:v>67112000000</c:v>
                </c:pt>
                <c:pt idx="1">
                  <c:v>69886000000</c:v>
                </c:pt>
                <c:pt idx="2">
                  <c:v>65278000000</c:v>
                </c:pt>
                <c:pt idx="3">
                  <c:v>77431000000</c:v>
                </c:pt>
                <c:pt idx="4">
                  <c:v>123089000000</c:v>
                </c:pt>
                <c:pt idx="5">
                  <c:v>101773000000</c:v>
                </c:pt>
                <c:pt idx="6">
                  <c:v>126106000000</c:v>
                </c:pt>
                <c:pt idx="7">
                  <c:v>141578000000</c:v>
                </c:pt>
                <c:pt idx="8">
                  <c:v>164223000000</c:v>
                </c:pt>
                <c:pt idx="9">
                  <c:v>183012000000</c:v>
                </c:pt>
              </c:numCache>
            </c:numRef>
          </c:yVal>
          <c:smooth val="0"/>
          <c:extLst>
            <c:ext xmlns:c16="http://schemas.microsoft.com/office/drawing/2014/chart" uri="{C3380CC4-5D6E-409C-BE32-E72D297353CC}">
              <c16:uniqueId val="{00000000-BE32-417B-9DF7-4155BCE68434}"/>
            </c:ext>
          </c:extLst>
        </c:ser>
        <c:ser>
          <c:idx val="1"/>
          <c:order val="1"/>
          <c:tx>
            <c:strRef>
              <c:f>'1.2 Tendencia Ingresos'!$C$8</c:f>
              <c:strCache>
                <c:ptCount val="1"/>
                <c:pt idx="0">
                  <c:v>INGRESOS PROYECTADOS</c:v>
                </c:pt>
              </c:strCache>
            </c:strRef>
          </c:tx>
          <c:spPr>
            <a:ln w="19050" cap="rnd">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0"/>
              <c:layout>
                <c:manualLayout>
                  <c:x val="-3.6086327412931725E-2"/>
                  <c:y val="7.81537774472286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E32-417B-9DF7-4155BCE68434}"/>
                </c:ext>
              </c:extLst>
            </c:dLbl>
            <c:dLbl>
              <c:idx val="11"/>
              <c:layout>
                <c:manualLayout>
                  <c:x val="-5.8293298128581861E-2"/>
                  <c:y val="-5.2102518298152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E32-417B-9DF7-4155BCE68434}"/>
                </c:ext>
              </c:extLst>
            </c:dLbl>
            <c:dLbl>
              <c:idx val="12"/>
              <c:layout>
                <c:manualLayout>
                  <c:x val="-3.6086327412931725E-2"/>
                  <c:y val="6.32673436477565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E32-417B-9DF7-4155BCE68434}"/>
                </c:ext>
              </c:extLst>
            </c:dLbl>
            <c:dLbl>
              <c:idx val="13"/>
              <c:layout>
                <c:manualLayout>
                  <c:x val="-5.8293298128581757E-2"/>
                  <c:y val="-4.09376929485483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E32-417B-9DF7-4155BCE68434}"/>
                </c:ext>
              </c:extLst>
            </c:dLbl>
            <c:dLbl>
              <c:idx val="14"/>
              <c:layout>
                <c:manualLayout>
                  <c:x val="-5.5517426789125583E-3"/>
                  <c:y val="4.83809098482843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E32-417B-9DF7-4155BCE6843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Ingresos'!$A$59:$A$73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Ingresos'!$C$59:$C$73</c:f>
              <c:numCache>
                <c:formatCode>General</c:formatCode>
                <c:ptCount val="15"/>
                <c:pt idx="10" formatCode="#,##0,,">
                  <c:v>175088000000</c:v>
                </c:pt>
                <c:pt idx="11" formatCode="#,##0,,">
                  <c:v>180644000000</c:v>
                </c:pt>
                <c:pt idx="12" formatCode="#,##0,,">
                  <c:v>186033000000</c:v>
                </c:pt>
                <c:pt idx="13" formatCode="#,##0,,">
                  <c:v>191645000000</c:v>
                </c:pt>
                <c:pt idx="14" formatCode="#,##0,,">
                  <c:v>197394000000</c:v>
                </c:pt>
              </c:numCache>
            </c:numRef>
          </c:yVal>
          <c:smooth val="0"/>
          <c:extLst>
            <c:ext xmlns:c16="http://schemas.microsoft.com/office/drawing/2014/chart" uri="{C3380CC4-5D6E-409C-BE32-E72D297353CC}">
              <c16:uniqueId val="{00000001-BE32-417B-9DF7-4155BCE68434}"/>
            </c:ext>
          </c:extLst>
        </c:ser>
        <c:dLbls>
          <c:showLegendKey val="0"/>
          <c:showVal val="0"/>
          <c:showCatName val="0"/>
          <c:showSerName val="0"/>
          <c:showPercent val="0"/>
          <c:showBubbleSize val="0"/>
        </c:dLbls>
        <c:axId val="1020532581"/>
        <c:axId val="1675104928"/>
      </c:scatterChart>
      <c:valAx>
        <c:axId val="1020532581"/>
        <c:scaling>
          <c:orientation val="minMax"/>
          <c:max val="2029"/>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800" b="1" i="0" u="none" strike="noStrike" kern="1200" baseline="0">
                <a:solidFill>
                  <a:schemeClr val="accent5">
                    <a:lumMod val="50000"/>
                  </a:schemeClr>
                </a:solidFill>
                <a:latin typeface="+mn-lt"/>
                <a:ea typeface="+mn-ea"/>
                <a:cs typeface="+mn-cs"/>
              </a:defRPr>
            </a:pPr>
            <a:endParaRPr lang="en-US"/>
          </a:p>
        </c:txPr>
        <c:crossAx val="1675104928"/>
        <c:crosses val="autoZero"/>
        <c:crossBetween val="midCat"/>
        <c:majorUnit val="1"/>
      </c:valAx>
      <c:valAx>
        <c:axId val="16751049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n-US"/>
                  <a:t>MILLONES DE PESOS</a:t>
                </a:r>
              </a:p>
            </c:rich>
          </c:tx>
          <c:layout>
            <c:manualLayout>
              <c:xMode val="edge"/>
              <c:yMode val="edge"/>
              <c:x val="0.11103485357825116"/>
              <c:y val="0.19494605572507923"/>
            </c:manualLayout>
          </c:layout>
          <c:overlay val="0"/>
          <c:spPr>
            <a:noFill/>
            <a:ln w="6350">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CO"/>
            </a:p>
          </c:txPr>
        </c:title>
        <c:numFmt formatCode="#,##0,," sourceLinked="1"/>
        <c:majorTickMark val="none"/>
        <c:minorTickMark val="none"/>
        <c:tickLblPos val="nextTo"/>
        <c:crossAx val="1020532581"/>
        <c:crossesAt val="1000"/>
        <c:crossBetween val="midCat"/>
      </c:valAx>
      <c:spPr>
        <a:noFill/>
        <a:ln w="6350">
          <a:noFill/>
        </a:ln>
        <a:effectLst/>
      </c:spPr>
    </c:plotArea>
    <c:legend>
      <c:legendPos val="b"/>
      <c:overlay val="0"/>
      <c:spPr>
        <a:noFill/>
        <a:ln w="6350">
          <a:noFill/>
        </a:ln>
        <a:effectLst/>
      </c:spPr>
      <c:txPr>
        <a:bodyPr rot="0" spcFirstLastPara="1" vertOverflow="ellipsis" vert="horz" wrap="square" anchor="ctr" anchorCtr="1"/>
        <a:lstStyle/>
        <a:p>
          <a:pPr algn="ctr">
            <a:defRPr lang="en-US" sz="6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4999999999999"/>
          <c:y val="0.10025000000000001"/>
          <c:w val="0.80400000000000005"/>
          <c:h val="0.77175000000000005"/>
        </c:manualLayout>
      </c:layout>
      <c:scatterChart>
        <c:scatterStyle val="lineMarker"/>
        <c:varyColors val="0"/>
        <c:ser>
          <c:idx val="0"/>
          <c:order val="0"/>
          <c:tx>
            <c:strRef>
              <c:f>'1.2 Tendencia Ingresos'!$B$8</c:f>
              <c:strCache>
                <c:ptCount val="1"/>
                <c:pt idx="0">
                  <c:v>INGRESOS EFECTIVOS</c:v>
                </c:pt>
              </c:strCache>
            </c:strRef>
          </c:tx>
          <c:spPr>
            <a:ln w="19050" cap="rnd">
              <a:solidFill>
                <a:schemeClr val="accent2"/>
              </a:solidFill>
              <a:round/>
            </a:ln>
            <a:effectLst/>
          </c:spPr>
          <c:marker>
            <c:symbol val="circle"/>
            <c:size val="5"/>
            <c:spPr>
              <a:solidFill>
                <a:schemeClr val="accent2"/>
              </a:solidFill>
              <a:ln w="9525" cap="flat" cmpd="sng">
                <a:solidFill>
                  <a:schemeClr val="accent2"/>
                </a:solidFill>
              </a:ln>
              <a:effectLst/>
            </c:spPr>
          </c:marker>
          <c:dLbls>
            <c:dLbl>
              <c:idx val="0"/>
              <c:layout>
                <c:manualLayout>
                  <c:x val="-4.6757966342493983E-2"/>
                  <c:y val="-4.6985762891025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8E-4962-82D7-DA95F4600481}"/>
                </c:ext>
              </c:extLst>
            </c:dLbl>
            <c:dLbl>
              <c:idx val="1"/>
              <c:layout>
                <c:manualLayout>
                  <c:x val="-3.575609190896599E-2"/>
                  <c:y val="4.362963697023750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8E-4962-82D7-DA95F4600481}"/>
                </c:ext>
              </c:extLst>
            </c:dLbl>
            <c:dLbl>
              <c:idx val="2"/>
              <c:layout>
                <c:manualLayout>
                  <c:x val="0"/>
                  <c:y val="2.3492881445512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8E-4962-82D7-DA95F4600481}"/>
                </c:ext>
              </c:extLst>
            </c:dLbl>
            <c:dLbl>
              <c:idx val="4"/>
              <c:layout>
                <c:manualLayout>
                  <c:x val="-7.1512183817931979E-2"/>
                  <c:y val="-5.70541406533876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88E-4962-82D7-DA95F4600481}"/>
                </c:ext>
              </c:extLst>
            </c:dLbl>
            <c:dLbl>
              <c:idx val="7"/>
              <c:layout>
                <c:manualLayout>
                  <c:x val="-3.575609190896599E-2"/>
                  <c:y val="5.36980147326000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88E-4962-82D7-DA95F4600481}"/>
                </c:ext>
              </c:extLst>
            </c:dLbl>
            <c:dLbl>
              <c:idx val="8"/>
              <c:layout>
                <c:manualLayout>
                  <c:x val="-0.10176733851013396"/>
                  <c:y val="-2.68490073663000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88E-4962-82D7-DA95F4600481}"/>
                </c:ext>
              </c:extLst>
            </c:dLbl>
            <c:dLbl>
              <c:idx val="9"/>
              <c:layout>
                <c:manualLayout>
                  <c:x val="-7.9763589643077976E-2"/>
                  <c:y val="4.69857628910249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88E-4962-82D7-DA95F46004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Ingresos'!$A$83:$A$97</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Ingresos'!$B$83:$B$97</c:f>
              <c:numCache>
                <c:formatCode>"$"\ #,##0,,</c:formatCode>
                <c:ptCount val="15"/>
                <c:pt idx="0">
                  <c:v>11082000000</c:v>
                </c:pt>
                <c:pt idx="1">
                  <c:v>9966000000</c:v>
                </c:pt>
                <c:pt idx="2">
                  <c:v>11224000000</c:v>
                </c:pt>
                <c:pt idx="3">
                  <c:v>14097000000</c:v>
                </c:pt>
                <c:pt idx="4">
                  <c:v>18962000000</c:v>
                </c:pt>
                <c:pt idx="5">
                  <c:v>21661000000</c:v>
                </c:pt>
                <c:pt idx="6">
                  <c:v>30240000000</c:v>
                </c:pt>
                <c:pt idx="7">
                  <c:v>48576000000</c:v>
                </c:pt>
                <c:pt idx="8">
                  <c:v>56519000000</c:v>
                </c:pt>
                <c:pt idx="9">
                  <c:v>54660000000</c:v>
                </c:pt>
              </c:numCache>
            </c:numRef>
          </c:yVal>
          <c:smooth val="0"/>
          <c:extLst>
            <c:ext xmlns:c16="http://schemas.microsoft.com/office/drawing/2014/chart" uri="{C3380CC4-5D6E-409C-BE32-E72D297353CC}">
              <c16:uniqueId val="{00000000-088E-4962-82D7-DA95F4600481}"/>
            </c:ext>
          </c:extLst>
        </c:ser>
        <c:ser>
          <c:idx val="1"/>
          <c:order val="1"/>
          <c:tx>
            <c:strRef>
              <c:f>'1.2 Tendencia Ingresos'!$C$8</c:f>
              <c:strCache>
                <c:ptCount val="1"/>
                <c:pt idx="0">
                  <c:v>INGRESOS PROYECTADOS</c:v>
                </c:pt>
              </c:strCache>
            </c:strRef>
          </c:tx>
          <c:spPr>
            <a:ln w="19050" cap="rnd">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0"/>
              <c:layout>
                <c:manualLayout>
                  <c:x val="-5.5009372167639979E-2"/>
                  <c:y val="-5.03418888118125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88E-4962-82D7-DA95F4600481}"/>
                </c:ext>
              </c:extLst>
            </c:dLbl>
            <c:dLbl>
              <c:idx val="11"/>
              <c:layout>
                <c:manualLayout>
                  <c:x val="-3.300562330058409E-2"/>
                  <c:y val="6.37663924949624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088E-4962-82D7-DA95F4600481}"/>
                </c:ext>
              </c:extLst>
            </c:dLbl>
            <c:dLbl>
              <c:idx val="12"/>
              <c:layout>
                <c:manualLayout>
                  <c:x val="-6.326077799278608E-2"/>
                  <c:y val="-4.69857628910250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88E-4962-82D7-DA95F4600481}"/>
                </c:ext>
              </c:extLst>
            </c:dLbl>
            <c:dLbl>
              <c:idx val="13"/>
              <c:layout>
                <c:manualLayout>
                  <c:x val="-5.775984077602208E-2"/>
                  <c:y val="5.369801473259997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88E-4962-82D7-DA95F4600481}"/>
                </c:ext>
              </c:extLst>
            </c:dLbl>
            <c:dLbl>
              <c:idx val="14"/>
              <c:layout>
                <c:manualLayout>
                  <c:x val="-2.4772245903949958E-2"/>
                  <c:y val="-3.35612592078750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88E-4962-82D7-DA95F460048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Ingresos'!$A$83:$A$97</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Ingresos'!$C$83:$C$97</c:f>
              <c:numCache>
                <c:formatCode>General</c:formatCode>
                <c:ptCount val="15"/>
                <c:pt idx="10" formatCode="&quot;$&quot;\ #,##0,,">
                  <c:v>50727000000</c:v>
                </c:pt>
                <c:pt idx="11" formatCode="&quot;$&quot;\ #,##0,,">
                  <c:v>53990000000</c:v>
                </c:pt>
                <c:pt idx="12" formatCode="&quot;$&quot;\ #,##0,,">
                  <c:v>55609700000</c:v>
                </c:pt>
                <c:pt idx="13" formatCode="&quot;$&quot;\ #,##0,,">
                  <c:v>57277991000</c:v>
                </c:pt>
                <c:pt idx="14" formatCode="&quot;$&quot;\ #,##0,,">
                  <c:v>58996330730</c:v>
                </c:pt>
              </c:numCache>
            </c:numRef>
          </c:yVal>
          <c:smooth val="0"/>
          <c:extLst>
            <c:ext xmlns:c16="http://schemas.microsoft.com/office/drawing/2014/chart" uri="{C3380CC4-5D6E-409C-BE32-E72D297353CC}">
              <c16:uniqueId val="{00000001-088E-4962-82D7-DA95F4600481}"/>
            </c:ext>
          </c:extLst>
        </c:ser>
        <c:dLbls>
          <c:dLblPos val="r"/>
          <c:showLegendKey val="0"/>
          <c:showVal val="1"/>
          <c:showCatName val="0"/>
          <c:showSerName val="0"/>
          <c:showPercent val="0"/>
          <c:showBubbleSize val="0"/>
        </c:dLbls>
        <c:axId val="1020532581"/>
        <c:axId val="1675104928"/>
      </c:scatterChart>
      <c:valAx>
        <c:axId val="1020532581"/>
        <c:scaling>
          <c:orientation val="minMax"/>
          <c:max val="2029"/>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900" b="1" i="0" u="none" strike="noStrike" kern="1200" baseline="0">
                <a:solidFill>
                  <a:schemeClr val="accent5">
                    <a:lumMod val="50000"/>
                  </a:schemeClr>
                </a:solidFill>
                <a:latin typeface="+mn-lt"/>
                <a:ea typeface="+mn-ea"/>
                <a:cs typeface="+mn-cs"/>
              </a:defRPr>
            </a:pPr>
            <a:endParaRPr lang="en-US"/>
          </a:p>
        </c:txPr>
        <c:crossAx val="1675104928"/>
        <c:crosses val="autoZero"/>
        <c:crossBetween val="midCat"/>
        <c:majorUnit val="1"/>
      </c:valAx>
      <c:valAx>
        <c:axId val="1675104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r>
                  <a:rPr lang="en-US"/>
                  <a:t>MILLONES DE PESOS</a:t>
                </a:r>
              </a:p>
            </c:rich>
          </c:tx>
          <c:layout>
            <c:manualLayout>
              <c:xMode val="edge"/>
              <c:yMode val="edge"/>
              <c:x val="0.11276921294366196"/>
              <c:y val="0.31738750701945628"/>
            </c:manualLayout>
          </c:layout>
          <c:overlay val="0"/>
          <c:spPr>
            <a:noFill/>
            <a:ln w="6350">
              <a:noFill/>
            </a:ln>
            <a:effectLst/>
          </c:spPr>
          <c:txPr>
            <a:bodyPr rot="-5400000" spcFirstLastPara="1" vertOverflow="ellipsis" vert="horz" wrap="square" anchor="ctr" anchorCtr="1"/>
            <a:lstStyle/>
            <a:p>
              <a:pPr>
                <a:defRPr lang="en-US" sz="1000" b="0" i="0" u="none" strike="noStrike" kern="1200" baseline="0">
                  <a:solidFill>
                    <a:schemeClr val="tx1"/>
                  </a:solidFill>
                  <a:latin typeface="+mn-lt"/>
                  <a:ea typeface="+mn-ea"/>
                  <a:cs typeface="+mn-cs"/>
                </a:defRPr>
              </a:pPr>
              <a:endParaRPr lang="es-CO"/>
            </a:p>
          </c:txPr>
        </c:title>
        <c:numFmt formatCode="&quot;$&quot;\ #,##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800" b="1" i="0" u="none" strike="noStrike" kern="1200" baseline="0">
                <a:solidFill>
                  <a:schemeClr val="accent5">
                    <a:lumMod val="50000"/>
                  </a:schemeClr>
                </a:solidFill>
                <a:latin typeface="+mn-lt"/>
                <a:ea typeface="+mn-ea"/>
                <a:cs typeface="+mn-cs"/>
              </a:defRPr>
            </a:pPr>
            <a:endParaRPr lang="en-US"/>
          </a:p>
        </c:txPr>
        <c:crossAx val="1020532581"/>
        <c:crossesAt val="1000"/>
        <c:crossBetween val="midCat"/>
      </c:valAx>
      <c:spPr>
        <a:noFill/>
        <a:ln w="6350">
          <a:noFill/>
        </a:ln>
        <a:effectLst/>
      </c:spPr>
    </c:plotArea>
    <c:legend>
      <c:legendPos val="b"/>
      <c:overlay val="0"/>
      <c:spPr>
        <a:noFill/>
        <a:ln w="6350">
          <a:noFill/>
        </a:ln>
        <a:effectLst/>
      </c:spPr>
      <c:txPr>
        <a:bodyPr rot="0" spcFirstLastPara="1" vertOverflow="ellipsis" vert="horz" wrap="square" anchor="ctr" anchorCtr="1"/>
        <a:lstStyle/>
        <a:p>
          <a:pPr algn="ctr">
            <a:defRPr lang="en-US" sz="10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w="9525" cap="flat" cmpd="sng" algn="ctr">
      <a:noFill/>
      <a:round/>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198839445244279E-2"/>
          <c:y val="0.10025000000000001"/>
          <c:w val="0.89290082681839089"/>
          <c:h val="0.77175000000000005"/>
        </c:manualLayout>
      </c:layout>
      <c:scatterChart>
        <c:scatterStyle val="lineMarker"/>
        <c:varyColors val="0"/>
        <c:ser>
          <c:idx val="0"/>
          <c:order val="0"/>
          <c:tx>
            <c:strRef>
              <c:f>'1.2 Tendencia Ingresos'!$B$8</c:f>
              <c:strCache>
                <c:ptCount val="1"/>
                <c:pt idx="0">
                  <c:v>INGRESOS EFECTIVOS</c:v>
                </c:pt>
              </c:strCache>
            </c:strRef>
          </c:tx>
          <c:spPr>
            <a:ln w="19050" cap="rnd">
              <a:solidFill>
                <a:schemeClr val="accent2"/>
              </a:solidFill>
              <a:round/>
            </a:ln>
            <a:effectLst/>
          </c:spPr>
          <c:marker>
            <c:symbol val="circle"/>
            <c:size val="5"/>
            <c:spPr>
              <a:solidFill>
                <a:schemeClr val="accent2"/>
              </a:solidFill>
              <a:ln w="9525" cap="flat" cmpd="sng">
                <a:solidFill>
                  <a:schemeClr val="accent2"/>
                </a:solidFill>
              </a:ln>
              <a:effectLst/>
            </c:spPr>
          </c:marker>
          <c:dLbls>
            <c:dLbl>
              <c:idx val="5"/>
              <c:layout>
                <c:manualLayout>
                  <c:x val="-1.9939772466785362E-2"/>
                  <c:y val="-2.773108081584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C81-4A29-AE04-9BDD513AEDE0}"/>
                </c:ext>
              </c:extLst>
            </c:dLbl>
            <c:dLbl>
              <c:idx val="6"/>
              <c:layout>
                <c:manualLayout>
                  <c:x val="-1.7447300908437192E-2"/>
                  <c:y val="-2.773108081584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81-4A29-AE04-9BDD513AEDE0}"/>
                </c:ext>
              </c:extLst>
            </c:dLbl>
            <c:dLbl>
              <c:idx val="7"/>
              <c:layout>
                <c:manualLayout>
                  <c:x val="-9.1389568066010703E-17"/>
                  <c:y val="-2.773108081584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C81-4A29-AE04-9BDD513AEDE0}"/>
                </c:ext>
              </c:extLst>
            </c:dLbl>
            <c:dLbl>
              <c:idx val="8"/>
              <c:layout>
                <c:manualLayout>
                  <c:x val="7.4774146750445115E-3"/>
                  <c:y val="-2.77310808158422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81-4A29-AE04-9BDD513AEDE0}"/>
                </c:ext>
              </c:extLst>
            </c:dLbl>
            <c:dLbl>
              <c:idx val="9"/>
              <c:layout>
                <c:manualLayout>
                  <c:x val="-2.9909658700178046E-2"/>
                  <c:y val="1.84873872105612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C81-4A29-AE04-9BDD513AED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Ingresos'!$A$110:$A$124</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Ingresos'!$B$110:$B$124</c:f>
              <c:numCache>
                <c:formatCode>#,##0,,</c:formatCode>
                <c:ptCount val="15"/>
                <c:pt idx="0">
                  <c:v>3932000000</c:v>
                </c:pt>
                <c:pt idx="1">
                  <c:v>11877000000</c:v>
                </c:pt>
                <c:pt idx="2">
                  <c:v>1121000000</c:v>
                </c:pt>
                <c:pt idx="3">
                  <c:v>393000000</c:v>
                </c:pt>
                <c:pt idx="4">
                  <c:v>1263000000</c:v>
                </c:pt>
                <c:pt idx="5">
                  <c:v>175000000</c:v>
                </c:pt>
                <c:pt idx="6">
                  <c:v>191000000</c:v>
                </c:pt>
                <c:pt idx="7">
                  <c:v>169000000</c:v>
                </c:pt>
                <c:pt idx="8">
                  <c:v>181631000</c:v>
                </c:pt>
                <c:pt idx="9">
                  <c:v>193741503</c:v>
                </c:pt>
              </c:numCache>
            </c:numRef>
          </c:yVal>
          <c:smooth val="0"/>
          <c:extLst>
            <c:ext xmlns:c16="http://schemas.microsoft.com/office/drawing/2014/chart" uri="{C3380CC4-5D6E-409C-BE32-E72D297353CC}">
              <c16:uniqueId val="{00000000-7C81-4A29-AE04-9BDD513AEDE0}"/>
            </c:ext>
          </c:extLst>
        </c:ser>
        <c:ser>
          <c:idx val="1"/>
          <c:order val="1"/>
          <c:tx>
            <c:strRef>
              <c:f>'1.2 Tendencia Ingresos'!$C$8</c:f>
              <c:strCache>
                <c:ptCount val="1"/>
                <c:pt idx="0">
                  <c:v>INGRESOS PROYECTADOS</c:v>
                </c:pt>
              </c:strCache>
            </c:strRef>
          </c:tx>
          <c:spPr>
            <a:ln w="19050" cap="rnd">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0"/>
              <c:layout>
                <c:manualLayout>
                  <c:x val="-4.23720164919189E-2"/>
                  <c:y val="-4.621846802640348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81-4A29-AE04-9BDD513AEDE0}"/>
                </c:ext>
              </c:extLst>
            </c:dLbl>
            <c:dLbl>
              <c:idx val="11"/>
              <c:layout>
                <c:manualLayout>
                  <c:x val="-4.237201649191899E-2"/>
                  <c:y val="-3.08123120176024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C81-4A29-AE04-9BDD513AEDE0}"/>
                </c:ext>
              </c:extLst>
            </c:dLbl>
            <c:dLbl>
              <c:idx val="12"/>
              <c:layout>
                <c:manualLayout>
                  <c:x val="-4.4864488050267069E-2"/>
                  <c:y val="-4.9299699228163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81-4A29-AE04-9BDD513AEDE0}"/>
                </c:ext>
              </c:extLst>
            </c:dLbl>
            <c:dLbl>
              <c:idx val="13"/>
              <c:layout>
                <c:manualLayout>
                  <c:x val="-4.4864488050267159E-2"/>
                  <c:y val="-2.15686184123215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C81-4A29-AE04-9BDD513AEDE0}"/>
                </c:ext>
              </c:extLst>
            </c:dLbl>
            <c:dLbl>
              <c:idx val="14"/>
              <c:layout>
                <c:manualLayout>
                  <c:x val="-4.486448805026725E-2"/>
                  <c:y val="-3.0812312017602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C81-4A29-AE04-9BDD513AEDE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Ingresos'!$A$110:$A$124</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Ingresos'!$C$110:$C$124</c:f>
              <c:numCache>
                <c:formatCode>General</c:formatCode>
                <c:ptCount val="15"/>
                <c:pt idx="10" formatCode="#,##0,,">
                  <c:v>199553748</c:v>
                </c:pt>
                <c:pt idx="11" formatCode="#,##0,,">
                  <c:v>205540360</c:v>
                </c:pt>
                <c:pt idx="12" formatCode="#,##0,,">
                  <c:v>211706571</c:v>
                </c:pt>
                <c:pt idx="13" formatCode="#,##0,,">
                  <c:v>218057768</c:v>
                </c:pt>
                <c:pt idx="14" formatCode="#,##0,,">
                  <c:v>224599501</c:v>
                </c:pt>
              </c:numCache>
            </c:numRef>
          </c:yVal>
          <c:smooth val="0"/>
          <c:extLst>
            <c:ext xmlns:c16="http://schemas.microsoft.com/office/drawing/2014/chart" uri="{C3380CC4-5D6E-409C-BE32-E72D297353CC}">
              <c16:uniqueId val="{00000001-7C81-4A29-AE04-9BDD513AEDE0}"/>
            </c:ext>
          </c:extLst>
        </c:ser>
        <c:dLbls>
          <c:dLblPos val="r"/>
          <c:showLegendKey val="0"/>
          <c:showVal val="1"/>
          <c:showCatName val="0"/>
          <c:showSerName val="0"/>
          <c:showPercent val="0"/>
          <c:showBubbleSize val="0"/>
        </c:dLbls>
        <c:axId val="1020532581"/>
        <c:axId val="1675104928"/>
      </c:scatterChart>
      <c:valAx>
        <c:axId val="1020532581"/>
        <c:scaling>
          <c:orientation val="minMax"/>
          <c:max val="2029"/>
          <c:min val="2015"/>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800" b="1" i="0" u="none" strike="noStrike" kern="1200" baseline="0">
                <a:solidFill>
                  <a:schemeClr val="accent5">
                    <a:lumMod val="50000"/>
                  </a:schemeClr>
                </a:solidFill>
                <a:latin typeface="+mn-lt"/>
                <a:ea typeface="+mn-ea"/>
                <a:cs typeface="+mn-cs"/>
              </a:defRPr>
            </a:pPr>
            <a:endParaRPr lang="en-US"/>
          </a:p>
        </c:txPr>
        <c:crossAx val="1675104928"/>
        <c:crosses val="autoZero"/>
        <c:crossBetween val="midCat"/>
        <c:majorUnit val="1"/>
      </c:valAx>
      <c:valAx>
        <c:axId val="16751049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700" b="0" i="0" u="none" strike="noStrike" kern="1200" baseline="0">
                    <a:solidFill>
                      <a:schemeClr val="tx1"/>
                    </a:solidFill>
                    <a:latin typeface="+mn-lt"/>
                    <a:ea typeface="+mn-ea"/>
                    <a:cs typeface="+mn-cs"/>
                  </a:defRPr>
                </a:pPr>
                <a:r>
                  <a:rPr lang="en-US" sz="700"/>
                  <a:t>MILLONES DE PESOS</a:t>
                </a:r>
              </a:p>
            </c:rich>
          </c:tx>
          <c:overlay val="0"/>
          <c:spPr>
            <a:noFill/>
            <a:ln w="6350">
              <a:noFill/>
            </a:ln>
            <a:effectLst/>
          </c:spPr>
          <c:txPr>
            <a:bodyPr rot="-5400000" spcFirstLastPara="1" vertOverflow="ellipsis" vert="horz" wrap="square" anchor="ctr" anchorCtr="1"/>
            <a:lstStyle/>
            <a:p>
              <a:pPr>
                <a:defRPr lang="en-US" sz="700" b="0" i="0" u="none" strike="noStrike" kern="1200" baseline="0">
                  <a:solidFill>
                    <a:schemeClr val="tx1"/>
                  </a:solidFill>
                  <a:latin typeface="+mn-lt"/>
                  <a:ea typeface="+mn-ea"/>
                  <a:cs typeface="+mn-cs"/>
                </a:defRPr>
              </a:pPr>
              <a:endParaRPr lang="es-CO"/>
            </a:p>
          </c:txPr>
        </c:title>
        <c:numFmt formatCode="#,##0,," sourceLinked="1"/>
        <c:majorTickMark val="none"/>
        <c:minorTickMark val="none"/>
        <c:tickLblPos val="nextTo"/>
        <c:crossAx val="1020532581"/>
        <c:crossesAt val="1000"/>
        <c:crossBetween val="midCat"/>
      </c:valAx>
      <c:spPr>
        <a:noFill/>
        <a:ln w="6350">
          <a:noFill/>
        </a:ln>
        <a:effectLst/>
      </c:spPr>
    </c:plotArea>
    <c:legend>
      <c:legendPos val="b"/>
      <c:layout>
        <c:manualLayout>
          <c:xMode val="edge"/>
          <c:yMode val="edge"/>
          <c:x val="0.12133786635599969"/>
          <c:y val="0.93217611474379969"/>
          <c:w val="0.75732426728800062"/>
          <c:h val="6.782388525620027E-2"/>
        </c:manualLayout>
      </c:layout>
      <c:overlay val="0"/>
      <c:spPr>
        <a:noFill/>
        <a:ln w="6350">
          <a:noFill/>
        </a:ln>
        <a:effectLst/>
      </c:spPr>
      <c:txPr>
        <a:bodyPr rot="0" spcFirstLastPara="1" vertOverflow="ellipsis" vert="horz" wrap="square" anchor="ctr" anchorCtr="1"/>
        <a:lstStyle/>
        <a:p>
          <a:pPr algn="ctr">
            <a:defRPr lang="en-US" sz="8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224999999999999"/>
          <c:y val="0.10025000000000001"/>
          <c:w val="0.80400000000000005"/>
          <c:h val="0.77175000000000005"/>
        </c:manualLayout>
      </c:layout>
      <c:scatterChart>
        <c:scatterStyle val="lineMarker"/>
        <c:varyColors val="0"/>
        <c:ser>
          <c:idx val="0"/>
          <c:order val="0"/>
          <c:tx>
            <c:strRef>
              <c:f>'1.2 Tendencia Ingresos'!$B$8</c:f>
              <c:strCache>
                <c:ptCount val="1"/>
                <c:pt idx="0">
                  <c:v>INGRESOS EFECTIVOS</c:v>
                </c:pt>
              </c:strCache>
            </c:strRef>
          </c:tx>
          <c:spPr>
            <a:ln w="19050" cap="rnd">
              <a:solidFill>
                <a:schemeClr val="accent2"/>
              </a:solidFill>
              <a:round/>
            </a:ln>
            <a:effectLst/>
          </c:spPr>
          <c:marker>
            <c:symbol val="circle"/>
            <c:size val="5"/>
            <c:spPr>
              <a:solidFill>
                <a:schemeClr val="accent2"/>
              </a:solidFill>
              <a:ln w="9525" cap="flat" cmpd="sng">
                <a:solidFill>
                  <a:schemeClr val="accent2"/>
                </a:solidFill>
              </a:ln>
              <a:effectLst/>
            </c:spPr>
          </c:marker>
          <c:dLbls>
            <c:dLbl>
              <c:idx val="6"/>
              <c:layout>
                <c:manualLayout>
                  <c:x val="-2.9537133351435488E-2"/>
                  <c:y val="5.63968705509752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2A-4781-8961-5BDEFF3E0D3F}"/>
                </c:ext>
              </c:extLst>
            </c:dLbl>
            <c:dLbl>
              <c:idx val="8"/>
              <c:layout>
                <c:manualLayout>
                  <c:x val="-1.2307138896431454E-2"/>
                  <c:y val="-4.51174964407802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82A-4781-8961-5BDEFF3E0D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Ingresos'!$A$33:$A$47</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Ingresos'!$B$33:$B$47</c:f>
              <c:numCache>
                <c:formatCode>#,##0,,</c:formatCode>
                <c:ptCount val="15"/>
                <c:pt idx="0">
                  <c:v>6989000000</c:v>
                </c:pt>
                <c:pt idx="1">
                  <c:v>3023000000</c:v>
                </c:pt>
                <c:pt idx="2">
                  <c:v>6310000000</c:v>
                </c:pt>
                <c:pt idx="3">
                  <c:v>4199000000</c:v>
                </c:pt>
                <c:pt idx="4">
                  <c:v>3283000000</c:v>
                </c:pt>
                <c:pt idx="5">
                  <c:v>8740000000</c:v>
                </c:pt>
                <c:pt idx="6">
                  <c:v>8301000000</c:v>
                </c:pt>
                <c:pt idx="7">
                  <c:v>8308000000</c:v>
                </c:pt>
                <c:pt idx="8">
                  <c:v>4988000000</c:v>
                </c:pt>
                <c:pt idx="9">
                  <c:v>4789000000</c:v>
                </c:pt>
              </c:numCache>
            </c:numRef>
          </c:yVal>
          <c:smooth val="0"/>
          <c:extLst>
            <c:ext xmlns:c16="http://schemas.microsoft.com/office/drawing/2014/chart" uri="{C3380CC4-5D6E-409C-BE32-E72D297353CC}">
              <c16:uniqueId val="{00000000-D82A-4781-8961-5BDEFF3E0D3F}"/>
            </c:ext>
          </c:extLst>
        </c:ser>
        <c:ser>
          <c:idx val="1"/>
          <c:order val="1"/>
          <c:tx>
            <c:strRef>
              <c:f>'1.2 Tendencia Ingresos'!$C$8</c:f>
              <c:strCache>
                <c:ptCount val="1"/>
                <c:pt idx="0">
                  <c:v>INGRESOS PROYECTADOS</c:v>
                </c:pt>
              </c:strCache>
            </c:strRef>
          </c:tx>
          <c:spPr>
            <a:ln w="19050" cap="rnd">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1"/>
              <c:layout>
                <c:manualLayout>
                  <c:x val="-2.7075705572149198E-2"/>
                  <c:y val="8.27154101414303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82A-4781-8961-5BDEFF3E0D3F}"/>
                </c:ext>
              </c:extLst>
            </c:dLbl>
            <c:dLbl>
              <c:idx val="12"/>
              <c:layout>
                <c:manualLayout>
                  <c:x val="-4.9228555585725906E-2"/>
                  <c:y val="-4.88772878108452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82A-4781-8961-5BDEFF3E0D3F}"/>
                </c:ext>
              </c:extLst>
            </c:dLbl>
            <c:dLbl>
              <c:idx val="13"/>
              <c:layout>
                <c:manualLayout>
                  <c:x val="-2.2152850013576614E-2"/>
                  <c:y val="6.01566619210402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82A-4781-8961-5BDEFF3E0D3F}"/>
                </c:ext>
              </c:extLst>
            </c:dLbl>
            <c:dLbl>
              <c:idx val="14"/>
              <c:layout>
                <c:manualLayout>
                  <c:x val="-6.3997122261443551E-2"/>
                  <c:y val="-4.88772878108451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82A-4781-8961-5BDEFF3E0D3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Ingresos'!$A$33:$A$47</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Ingresos'!$C$33:$C$47</c:f>
              <c:numCache>
                <c:formatCode>General</c:formatCode>
                <c:ptCount val="15"/>
                <c:pt idx="10" formatCode="#,##0,,">
                  <c:v>6718000000</c:v>
                </c:pt>
                <c:pt idx="11" formatCode="#,##0,,">
                  <c:v>4439000000</c:v>
                </c:pt>
                <c:pt idx="12" formatCode="#,##0,,">
                  <c:v>4616560000</c:v>
                </c:pt>
                <c:pt idx="13" formatCode="#,##0,,">
                  <c:v>4778139600</c:v>
                </c:pt>
                <c:pt idx="14" formatCode="#,##0,,">
                  <c:v>4945374486</c:v>
                </c:pt>
              </c:numCache>
            </c:numRef>
          </c:yVal>
          <c:smooth val="0"/>
          <c:extLst>
            <c:ext xmlns:c16="http://schemas.microsoft.com/office/drawing/2014/chart" uri="{C3380CC4-5D6E-409C-BE32-E72D297353CC}">
              <c16:uniqueId val="{00000001-D82A-4781-8961-5BDEFF3E0D3F}"/>
            </c:ext>
          </c:extLst>
        </c:ser>
        <c:dLbls>
          <c:showLegendKey val="0"/>
          <c:showVal val="0"/>
          <c:showCatName val="0"/>
          <c:showSerName val="0"/>
          <c:showPercent val="0"/>
          <c:showBubbleSize val="0"/>
        </c:dLbls>
        <c:axId val="1020532581"/>
        <c:axId val="1675104928"/>
      </c:scatterChart>
      <c:valAx>
        <c:axId val="1020532581"/>
        <c:scaling>
          <c:orientation val="minMax"/>
          <c:max val="2029"/>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800" b="1" i="0" u="none" strike="noStrike" kern="1200" baseline="0">
                <a:solidFill>
                  <a:schemeClr val="accent5">
                    <a:lumMod val="50000"/>
                  </a:schemeClr>
                </a:solidFill>
                <a:latin typeface="+mn-lt"/>
                <a:ea typeface="+mn-ea"/>
                <a:cs typeface="+mn-cs"/>
              </a:defRPr>
            </a:pPr>
            <a:endParaRPr lang="en-US"/>
          </a:p>
        </c:txPr>
        <c:crossAx val="1675104928"/>
        <c:crosses val="autoZero"/>
        <c:crossBetween val="midCat"/>
        <c:majorUnit val="1"/>
      </c:valAx>
      <c:valAx>
        <c:axId val="16751049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700" b="0" i="0" u="none" strike="noStrike" kern="1200" baseline="0">
                    <a:solidFill>
                      <a:schemeClr val="tx1"/>
                    </a:solidFill>
                    <a:latin typeface="+mn-lt"/>
                    <a:ea typeface="+mn-ea"/>
                    <a:cs typeface="+mn-cs"/>
                  </a:defRPr>
                </a:pPr>
                <a:r>
                  <a:rPr lang="en-US" sz="700"/>
                  <a:t>MILLONES DE PESOS</a:t>
                </a:r>
              </a:p>
            </c:rich>
          </c:tx>
          <c:overlay val="0"/>
          <c:spPr>
            <a:noFill/>
            <a:ln w="6350">
              <a:noFill/>
            </a:ln>
            <a:effectLst/>
          </c:spPr>
          <c:txPr>
            <a:bodyPr rot="-5400000" spcFirstLastPara="1" vertOverflow="ellipsis" vert="horz" wrap="square" anchor="ctr" anchorCtr="1"/>
            <a:lstStyle/>
            <a:p>
              <a:pPr>
                <a:defRPr lang="en-US" sz="700" b="0" i="0" u="none" strike="noStrike" kern="1200" baseline="0">
                  <a:solidFill>
                    <a:schemeClr val="tx1"/>
                  </a:solidFill>
                  <a:latin typeface="+mn-lt"/>
                  <a:ea typeface="+mn-ea"/>
                  <a:cs typeface="+mn-cs"/>
                </a:defRPr>
              </a:pPr>
              <a:endParaRPr lang="es-CO"/>
            </a:p>
          </c:txPr>
        </c:title>
        <c:numFmt formatCode="#,##0,," sourceLinked="1"/>
        <c:majorTickMark val="none"/>
        <c:minorTickMark val="none"/>
        <c:tickLblPos val="nextTo"/>
        <c:crossAx val="1020532581"/>
        <c:crossesAt val="1000"/>
        <c:crossBetween val="midCat"/>
      </c:valAx>
      <c:spPr>
        <a:noFill/>
        <a:ln w="6350">
          <a:noFill/>
        </a:ln>
        <a:effectLst/>
      </c:spPr>
    </c:plotArea>
    <c:legend>
      <c:legendPos val="b"/>
      <c:overlay val="0"/>
      <c:spPr>
        <a:noFill/>
        <a:ln w="6350">
          <a:noFill/>
        </a:ln>
        <a:effectLst/>
      </c:spPr>
      <c:txPr>
        <a:bodyPr rot="0" spcFirstLastPara="1" vertOverflow="ellipsis" vert="horz" wrap="square" anchor="ctr" anchorCtr="1"/>
        <a:lstStyle/>
        <a:p>
          <a:pPr algn="ctr">
            <a:defRPr lang="en-US" sz="900" b="1" i="0" u="none" strike="noStrike" kern="1200" baseline="0">
              <a:solidFill>
                <a:schemeClr val="tx1"/>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757320896014236E-2"/>
          <c:y val="0.10025000000000001"/>
          <c:w val="0.90485358207971522"/>
          <c:h val="0.77175000000000005"/>
        </c:manualLayout>
      </c:layout>
      <c:scatterChart>
        <c:scatterStyle val="lineMarker"/>
        <c:varyColors val="0"/>
        <c:ser>
          <c:idx val="0"/>
          <c:order val="0"/>
          <c:tx>
            <c:strRef>
              <c:f>'1.2 Tendencia Ingresos'!$B$8</c:f>
              <c:strCache>
                <c:ptCount val="1"/>
                <c:pt idx="0">
                  <c:v>INGRESOS EFECTIVOS</c:v>
                </c:pt>
              </c:strCache>
            </c:strRef>
          </c:tx>
          <c:spPr>
            <a:ln w="19050" cap="rnd">
              <a:solidFill>
                <a:schemeClr val="accent2"/>
              </a:solidFill>
              <a:round/>
            </a:ln>
            <a:effectLst/>
          </c:spPr>
          <c:marker>
            <c:symbol val="circle"/>
            <c:size val="5"/>
            <c:spPr>
              <a:solidFill>
                <a:schemeClr val="accent2"/>
              </a:solidFill>
              <a:ln w="9525" cap="flat" cmpd="sng">
                <a:solidFill>
                  <a:schemeClr val="accent2"/>
                </a:solidFill>
              </a:ln>
              <a:effectLst/>
            </c:spPr>
          </c:marker>
          <c:dLbls>
            <c:dLbl>
              <c:idx val="0"/>
              <c:layout>
                <c:manualLayout>
                  <c:x val="-4.0848000195555796E-2"/>
                  <c:y val="5.4023960902816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AA5-43B6-B6A9-656DC4A65FD3}"/>
                </c:ext>
              </c:extLst>
            </c:dLbl>
            <c:dLbl>
              <c:idx val="1"/>
              <c:layout>
                <c:manualLayout>
                  <c:x val="-5.718720027377807E-2"/>
                  <c:y val="-3.37649755642607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A5-43B6-B6A9-656DC4A65FD3}"/>
                </c:ext>
              </c:extLst>
            </c:dLbl>
            <c:dLbl>
              <c:idx val="2"/>
              <c:layout>
                <c:manualLayout>
                  <c:x val="-3.812480018251873E-2"/>
                  <c:y val="5.4023960902816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A5-43B6-B6A9-656DC4A65FD3}"/>
                </c:ext>
              </c:extLst>
            </c:dLbl>
            <c:dLbl>
              <c:idx val="3"/>
              <c:layout>
                <c:manualLayout>
                  <c:x val="-2.1785600104296417E-2"/>
                  <c:y val="2.36354828949823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A5-43B6-B6A9-656DC4A65FD3}"/>
                </c:ext>
              </c:extLst>
            </c:dLbl>
            <c:dLbl>
              <c:idx val="4"/>
              <c:layout>
                <c:manualLayout>
                  <c:x val="-8.1696000391111565E-2"/>
                  <c:y val="-5.402396090281695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A5-43B6-B6A9-656DC4A65FD3}"/>
                </c:ext>
              </c:extLst>
            </c:dLbl>
            <c:dLbl>
              <c:idx val="5"/>
              <c:layout>
                <c:manualLayout>
                  <c:x val="-4.3571200208592835E-2"/>
                  <c:y val="2.70119804514084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A5-43B6-B6A9-656DC4A65FD3}"/>
                </c:ext>
              </c:extLst>
            </c:dLbl>
            <c:dLbl>
              <c:idx val="7"/>
              <c:layout>
                <c:manualLayout>
                  <c:x val="-9.2588800443259872E-2"/>
                  <c:y val="-2.3635482894982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A5-43B6-B6A9-656DC4A65FD3}"/>
                </c:ext>
              </c:extLst>
            </c:dLbl>
            <c:dLbl>
              <c:idx val="8"/>
              <c:layout>
                <c:manualLayout>
                  <c:x val="-4.9017600234667037E-2"/>
                  <c:y val="4.72709657899648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AA5-43B6-B6A9-656DC4A65FD3}"/>
                </c:ext>
              </c:extLst>
            </c:dLbl>
            <c:dLbl>
              <c:idx val="9"/>
              <c:layout>
                <c:manualLayout>
                  <c:x val="-6.8080000325926301E-2"/>
                  <c:y val="-1.35059902257042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AA5-43B6-B6A9-656DC4A65F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Ingresos'!$A$139:$A$153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Ingresos'!$B$139:$B$153</c:f>
              <c:numCache>
                <c:formatCode>#,##0,,</c:formatCode>
                <c:ptCount val="15"/>
                <c:pt idx="0">
                  <c:v>40544519528.269997</c:v>
                </c:pt>
                <c:pt idx="1">
                  <c:v>43465477821</c:v>
                </c:pt>
                <c:pt idx="2">
                  <c:v>44544789814.839996</c:v>
                </c:pt>
                <c:pt idx="3">
                  <c:v>49410936351.919998</c:v>
                </c:pt>
                <c:pt idx="4">
                  <c:v>62960800000</c:v>
                </c:pt>
                <c:pt idx="5">
                  <c:v>64771765849.349998</c:v>
                </c:pt>
                <c:pt idx="6">
                  <c:v>72574364359.080002</c:v>
                </c:pt>
                <c:pt idx="7">
                  <c:v>92821376189.119995</c:v>
                </c:pt>
                <c:pt idx="8">
                  <c:v>98440000000</c:v>
                </c:pt>
                <c:pt idx="9">
                  <c:v>110017449801.73999</c:v>
                </c:pt>
              </c:numCache>
            </c:numRef>
          </c:yVal>
          <c:smooth val="0"/>
          <c:extLst>
            <c:ext xmlns:c16="http://schemas.microsoft.com/office/drawing/2014/chart" uri="{C3380CC4-5D6E-409C-BE32-E72D297353CC}">
              <c16:uniqueId val="{00000000-5AA5-43B6-B6A9-656DC4A65FD3}"/>
            </c:ext>
          </c:extLst>
        </c:ser>
        <c:ser>
          <c:idx val="1"/>
          <c:order val="1"/>
          <c:tx>
            <c:strRef>
              <c:f>'1.2 Tendencia Ingresos'!$C$8</c:f>
              <c:strCache>
                <c:ptCount val="1"/>
                <c:pt idx="0">
                  <c:v>INGRESOS PROYECTADOS</c:v>
                </c:pt>
              </c:strCache>
            </c:strRef>
          </c:tx>
          <c:spPr>
            <a:ln w="19050" cap="rnd">
              <a:solidFill>
                <a:schemeClr val="accent4"/>
              </a:solidFill>
              <a:round/>
            </a:ln>
            <a:effectLst/>
          </c:spPr>
          <c:marker>
            <c:symbol val="circle"/>
            <c:size val="5"/>
            <c:spPr>
              <a:solidFill>
                <a:schemeClr val="accent4"/>
              </a:solidFill>
              <a:ln w="9525" cap="flat" cmpd="sng">
                <a:solidFill>
                  <a:schemeClr val="accent4"/>
                </a:solidFill>
              </a:ln>
              <a:effectLst/>
            </c:spPr>
          </c:marker>
          <c:dLbls>
            <c:dLbl>
              <c:idx val="10"/>
              <c:layout>
                <c:manualLayout>
                  <c:x val="-6.8080000325926399E-2"/>
                  <c:y val="4.38944682335387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AA5-43B6-B6A9-656DC4A65FD3}"/>
                </c:ext>
              </c:extLst>
            </c:dLbl>
            <c:dLbl>
              <c:idx val="11"/>
              <c:layout>
                <c:manualLayout>
                  <c:x val="-4.3571200208592932E-2"/>
                  <c:y val="-3.0388478007834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AA5-43B6-B6A9-656DC4A65FD3}"/>
                </c:ext>
              </c:extLst>
            </c:dLbl>
            <c:dLbl>
              <c:idx val="12"/>
              <c:layout>
                <c:manualLayout>
                  <c:x val="-4.6294400221629985E-2"/>
                  <c:y val="4.05179706771127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AA5-43B6-B6A9-656DC4A65FD3}"/>
                </c:ext>
              </c:extLst>
            </c:dLbl>
            <c:dLbl>
              <c:idx val="13"/>
              <c:layout>
                <c:manualLayout>
                  <c:x val="-7.8972800378074609E-2"/>
                  <c:y val="-3.37649755642605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AA5-43B6-B6A9-656DC4A65FD3}"/>
                </c:ext>
              </c:extLst>
            </c:dLbl>
            <c:dLbl>
              <c:idx val="14"/>
              <c:layout>
                <c:manualLayout>
                  <c:x val="-9.9849513674589445E-17"/>
                  <c:y val="3.37649755642605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5AA5-43B6-B6A9-656DC4A65F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'1.2 Tendencia Ingresos'!$A$139:$A$153</c:f>
              <c:numCache>
                <c:formatCode>General</c:formatCode>
                <c:ptCount val="15"/>
                <c:pt idx="0">
                  <c:v>2015</c:v>
                </c:pt>
                <c:pt idx="1">
                  <c:v>2016</c:v>
                </c:pt>
                <c:pt idx="2">
                  <c:v>2017</c:v>
                </c:pt>
                <c:pt idx="3">
                  <c:v>2018</c:v>
                </c:pt>
                <c:pt idx="4">
                  <c:v>2019</c:v>
                </c:pt>
                <c:pt idx="5">
                  <c:v>2020</c:v>
                </c:pt>
                <c:pt idx="6">
                  <c:v>2021</c:v>
                </c:pt>
                <c:pt idx="7">
                  <c:v>2022</c:v>
                </c:pt>
                <c:pt idx="8">
                  <c:v>2023</c:v>
                </c:pt>
                <c:pt idx="9">
                  <c:v>2024</c:v>
                </c:pt>
                <c:pt idx="10">
                  <c:v>2025</c:v>
                </c:pt>
                <c:pt idx="11">
                  <c:v>2026</c:v>
                </c:pt>
                <c:pt idx="12">
                  <c:v>2027</c:v>
                </c:pt>
                <c:pt idx="13">
                  <c:v>2028</c:v>
                </c:pt>
                <c:pt idx="14">
                  <c:v>2029</c:v>
                </c:pt>
              </c:numCache>
            </c:numRef>
          </c:xVal>
          <c:yVal>
            <c:numRef>
              <c:f>'1.2 Tendencia Ingresos'!$C$139:$C$153</c:f>
              <c:numCache>
                <c:formatCode>General</c:formatCode>
                <c:ptCount val="15"/>
                <c:pt idx="10" formatCode="#,##0,,">
                  <c:v>93463361164.770004</c:v>
                </c:pt>
                <c:pt idx="11" formatCode="#,##0,,">
                  <c:v>96267261999.713104</c:v>
                </c:pt>
                <c:pt idx="12" formatCode="#,##0,,">
                  <c:v>99155279859.704498</c:v>
                </c:pt>
                <c:pt idx="13" formatCode="#,##0,,">
                  <c:v>102129938255.49564</c:v>
                </c:pt>
                <c:pt idx="14" formatCode="#,##0,,">
                  <c:v>105193836403.16051</c:v>
                </c:pt>
              </c:numCache>
            </c:numRef>
          </c:yVal>
          <c:smooth val="0"/>
          <c:extLst>
            <c:ext xmlns:c16="http://schemas.microsoft.com/office/drawing/2014/chart" uri="{C3380CC4-5D6E-409C-BE32-E72D297353CC}">
              <c16:uniqueId val="{00000001-5AA5-43B6-B6A9-656DC4A65FD3}"/>
            </c:ext>
          </c:extLst>
        </c:ser>
        <c:dLbls>
          <c:dLblPos val="r"/>
          <c:showLegendKey val="0"/>
          <c:showVal val="1"/>
          <c:showCatName val="0"/>
          <c:showSerName val="0"/>
          <c:showPercent val="0"/>
          <c:showBubbleSize val="0"/>
        </c:dLbls>
        <c:axId val="1020532581"/>
        <c:axId val="1675104928"/>
      </c:scatterChart>
      <c:valAx>
        <c:axId val="1020532581"/>
        <c:scaling>
          <c:orientation val="minMax"/>
          <c:max val="2029"/>
          <c:min val="2015"/>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n-US" sz="800" b="1" i="0" u="none" strike="noStrike" kern="1200" baseline="0">
                <a:solidFill>
                  <a:schemeClr val="accent5">
                    <a:lumMod val="50000"/>
                  </a:schemeClr>
                </a:solidFill>
                <a:latin typeface="+mn-lt"/>
                <a:ea typeface="+mn-ea"/>
                <a:cs typeface="+mn-cs"/>
              </a:defRPr>
            </a:pPr>
            <a:endParaRPr lang="en-US"/>
          </a:p>
        </c:txPr>
        <c:crossAx val="1675104928"/>
        <c:crosses val="autoZero"/>
        <c:crossBetween val="midCat"/>
        <c:majorUnit val="1"/>
      </c:valAx>
      <c:valAx>
        <c:axId val="1675104928"/>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en-US" sz="800" b="0" i="0" u="none" strike="noStrike" kern="1200" baseline="0">
                    <a:solidFill>
                      <a:schemeClr val="tx1"/>
                    </a:solidFill>
                    <a:latin typeface="+mn-lt"/>
                    <a:ea typeface="+mn-ea"/>
                    <a:cs typeface="+mn-cs"/>
                  </a:defRPr>
                </a:pPr>
                <a:r>
                  <a:rPr lang="en-US" sz="800"/>
                  <a:t>MILLONES DE PESOS</a:t>
                </a:r>
              </a:p>
            </c:rich>
          </c:tx>
          <c:layout>
            <c:manualLayout>
              <c:xMode val="edge"/>
              <c:yMode val="edge"/>
              <c:x val="0.12799040061274145"/>
              <c:y val="0.1544178678933367"/>
            </c:manualLayout>
          </c:layout>
          <c:overlay val="0"/>
          <c:spPr>
            <a:noFill/>
            <a:ln w="6350">
              <a:noFill/>
            </a:ln>
            <a:effectLst/>
          </c:spPr>
          <c:txPr>
            <a:bodyPr rot="-5400000" spcFirstLastPara="1" vertOverflow="ellipsis" vert="horz" wrap="square" anchor="ctr" anchorCtr="1"/>
            <a:lstStyle/>
            <a:p>
              <a:pPr>
                <a:defRPr lang="en-US" sz="800" b="0" i="0" u="none" strike="noStrike" kern="1200" baseline="0">
                  <a:solidFill>
                    <a:schemeClr val="tx1"/>
                  </a:solidFill>
                  <a:latin typeface="+mn-lt"/>
                  <a:ea typeface="+mn-ea"/>
                  <a:cs typeface="+mn-cs"/>
                </a:defRPr>
              </a:pPr>
              <a:endParaRPr lang="es-CO"/>
            </a:p>
          </c:txPr>
        </c:title>
        <c:numFmt formatCode="#,##0,," sourceLinked="1"/>
        <c:majorTickMark val="none"/>
        <c:minorTickMark val="none"/>
        <c:tickLblPos val="nextTo"/>
        <c:crossAx val="1020532581"/>
        <c:crossesAt val="1000"/>
        <c:crossBetween val="midCat"/>
      </c:valAx>
      <c:spPr>
        <a:noFill/>
        <a:ln w="6350">
          <a:noFill/>
        </a:ln>
        <a:effectLst/>
      </c:spPr>
    </c:plotArea>
    <c:legend>
      <c:legendPos val="b"/>
      <c:overlay val="0"/>
      <c:spPr>
        <a:noFill/>
        <a:ln w="6350">
          <a:noFill/>
        </a:ln>
        <a:effectLst/>
      </c:spPr>
      <c:txPr>
        <a:bodyPr rot="0" spcFirstLastPara="1" vertOverflow="ellipsis" vert="horz" wrap="square" anchor="ctr" anchorCtr="1"/>
        <a:lstStyle/>
        <a:p>
          <a:pPr algn="ctr">
            <a:defRPr lang="en-US" sz="900" b="1" i="0" u="none" strike="noStrike" kern="1200" baseline="0">
              <a:solidFill>
                <a:schemeClr val="tx1"/>
              </a:solidFill>
              <a:latin typeface="+mn-lt"/>
              <a:ea typeface="+mn-ea"/>
              <a:cs typeface="+mn-cs"/>
            </a:defRPr>
          </a:pPr>
          <a:endParaRPr lang="en-US"/>
        </a:p>
      </c:txPr>
    </c:legend>
    <c:plotVisOnly val="1"/>
    <c:dispBlanksAs val="gap"/>
    <c:showDLblsOverMax val="0"/>
  </c:chart>
  <c:spPr>
    <a:solidFill>
      <a:srgbClr val="FFFFFF"/>
    </a:solidFill>
    <a:ln w="9525" cap="flat" cmpd="sng" algn="ctr">
      <a:noFill/>
      <a:round/>
    </a:ln>
    <a:effectLst/>
  </c:spPr>
  <c:txPr>
    <a:bodyPr/>
    <a:lstStyle/>
    <a:p>
      <a:pPr>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s-CO" sz="1400" b="0" i="0" u="none" baseline="0">
                <a:solidFill>
                  <a:schemeClr val="tx1">
                    <a:lumMod val="65000"/>
                    <a:lumOff val="35000"/>
                  </a:schemeClr>
                </a:solidFill>
                <a:latin typeface="+mn-lt"/>
                <a:ea typeface="+mn-ea"/>
                <a:cs typeface="+mn-cs"/>
              </a:rPr>
              <a:t>SOLICITUD MGMP 2026 - 2029</a:t>
            </a:r>
          </a:p>
        </c:rich>
      </c:tx>
      <c:overlay val="0"/>
      <c:spPr>
        <a:noFill/>
        <a:ln w="6350">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autoTitleDeleted val="0"/>
    <c:plotArea>
      <c:layout/>
      <c:barChart>
        <c:barDir val="col"/>
        <c:grouping val="clustered"/>
        <c:varyColors val="0"/>
        <c:ser>
          <c:idx val="4"/>
          <c:order val="0"/>
          <c:tx>
            <c:strRef>
              <c:f>'[MATRIZ PRESENTACIÓN MGMP 2026_2029 SECTOR DE AMBIENTE (1).xlsx]2. MGMP Sector'!$A$7:$B$7</c:f>
              <c:strCache>
                <c:ptCount val="2"/>
                <c:pt idx="0">
                  <c:v>Solicitud</c:v>
                </c:pt>
                <c:pt idx="1">
                  <c:v>Funcionamiento **</c:v>
                </c:pt>
              </c:strCache>
            </c:strRef>
          </c:tx>
          <c:spPr>
            <a:solidFill>
              <a:schemeClr val="accent4">
                <a:tint val="70000"/>
              </a:schemeClr>
            </a:solidFill>
            <a:ln>
              <a:noFill/>
            </a:ln>
            <a:effectLst/>
          </c:spPr>
          <c:invertIfNegative val="0"/>
          <c:cat>
            <c:strRef>
              <c:f>'[MATRIZ PRESENTACIÓN MGMP 2026_2029 SECTOR DE AMBIENTE (1).xlsx]2. MGMP Sector'!$C$5:$G$6</c:f>
              <c:strCache>
                <c:ptCount val="5"/>
                <c:pt idx="0">
                  <c:v>2025*</c:v>
                </c:pt>
                <c:pt idx="1">
                  <c:v>2026</c:v>
                </c:pt>
                <c:pt idx="2">
                  <c:v>2027</c:v>
                </c:pt>
                <c:pt idx="3">
                  <c:v>2028</c:v>
                </c:pt>
                <c:pt idx="4">
                  <c:v>2029</c:v>
                </c:pt>
              </c:strCache>
            </c:strRef>
          </c:cat>
          <c:val>
            <c:numRef>
              <c:f>'[MATRIZ PRESENTACIÓN MGMP 2026_2029 SECTOR DE AMBIENTE (1).xlsx]2. MGMP Sector'!$C$7:$G$7</c:f>
              <c:numCache>
                <c:formatCode>"$"\ #,##0,,</c:formatCode>
                <c:ptCount val="5"/>
                <c:pt idx="0">
                  <c:v>788365072685</c:v>
                </c:pt>
                <c:pt idx="1">
                  <c:v>920748910943.14001</c:v>
                </c:pt>
                <c:pt idx="2">
                  <c:v>944821586694.16992</c:v>
                </c:pt>
                <c:pt idx="3">
                  <c:v>988072192038.5249</c:v>
                </c:pt>
                <c:pt idx="4">
                  <c:v>1033451878425.8741</c:v>
                </c:pt>
              </c:numCache>
            </c:numRef>
          </c:val>
          <c:extLst>
            <c:ext xmlns:c16="http://schemas.microsoft.com/office/drawing/2014/chart" uri="{C3380CC4-5D6E-409C-BE32-E72D297353CC}">
              <c16:uniqueId val="{00000000-5558-4C89-A244-C5E96EA94DB3}"/>
            </c:ext>
          </c:extLst>
        </c:ser>
        <c:ser>
          <c:idx val="5"/>
          <c:order val="1"/>
          <c:tx>
            <c:strRef>
              <c:f>'[MATRIZ PRESENTACIÓN MGMP 2026_2029 SECTOR DE AMBIENTE (1).xlsx]2. MGMP Sector'!$A$8:$B$8</c:f>
              <c:strCache>
                <c:ptCount val="2"/>
                <c:pt idx="0">
                  <c:v>Solicitud</c:v>
                </c:pt>
                <c:pt idx="1">
                  <c:v>Inversión </c:v>
                </c:pt>
              </c:strCache>
            </c:strRef>
          </c:tx>
          <c:spPr>
            <a:solidFill>
              <a:schemeClr val="accent4">
                <a:tint val="50000"/>
              </a:schemeClr>
            </a:solidFill>
            <a:ln>
              <a:noFill/>
            </a:ln>
            <a:effectLst/>
          </c:spPr>
          <c:invertIfNegative val="0"/>
          <c:cat>
            <c:strRef>
              <c:f>'[MATRIZ PRESENTACIÓN MGMP 2026_2029 SECTOR DE AMBIENTE (1).xlsx]2. MGMP Sector'!$C$5:$G$6</c:f>
              <c:strCache>
                <c:ptCount val="5"/>
                <c:pt idx="0">
                  <c:v>2025*</c:v>
                </c:pt>
                <c:pt idx="1">
                  <c:v>2026</c:v>
                </c:pt>
                <c:pt idx="2">
                  <c:v>2027</c:v>
                </c:pt>
                <c:pt idx="3">
                  <c:v>2028</c:v>
                </c:pt>
                <c:pt idx="4">
                  <c:v>2029</c:v>
                </c:pt>
              </c:strCache>
            </c:strRef>
          </c:cat>
          <c:val>
            <c:numRef>
              <c:f>'[MATRIZ PRESENTACIÓN MGMP 2026_2029 SECTOR DE AMBIENTE (1).xlsx]2. MGMP Sector'!$C$8:$G$8</c:f>
              <c:numCache>
                <c:formatCode>"$"\ #,##0,,</c:formatCode>
                <c:ptCount val="5"/>
                <c:pt idx="0">
                  <c:v>992944471135</c:v>
                </c:pt>
                <c:pt idx="1">
                  <c:v>2138110698463.6384</c:v>
                </c:pt>
                <c:pt idx="2">
                  <c:v>2205838814623.2939</c:v>
                </c:pt>
                <c:pt idx="3">
                  <c:v>2293846750503.6885</c:v>
                </c:pt>
                <c:pt idx="4">
                  <c:v>2637397378781.2974</c:v>
                </c:pt>
              </c:numCache>
            </c:numRef>
          </c:val>
          <c:extLst>
            <c:ext xmlns:c16="http://schemas.microsoft.com/office/drawing/2014/chart" uri="{C3380CC4-5D6E-409C-BE32-E72D297353CC}">
              <c16:uniqueId val="{00000001-5558-4C89-A244-C5E96EA94DB3}"/>
            </c:ext>
          </c:extLst>
        </c:ser>
        <c:ser>
          <c:idx val="0"/>
          <c:order val="2"/>
          <c:tx>
            <c:strRef>
              <c:f>'[MATRIZ PRESENTACIÓN MGMP 2026_2029 SECTOR DE AMBIENTE (1).xlsx]2. MGMP Sector'!$A$9:$B$9</c:f>
              <c:strCache>
                <c:ptCount val="2"/>
                <c:pt idx="0">
                  <c:v>Solicitud</c:v>
                </c:pt>
                <c:pt idx="1">
                  <c:v>Total Solicitud MGMP 2026-2029</c:v>
                </c:pt>
              </c:strCache>
            </c:strRef>
          </c:tx>
          <c:spPr>
            <a:solidFill>
              <a:schemeClr val="accent4">
                <a:shade val="50000"/>
              </a:schemeClr>
            </a:solidFill>
            <a:ln>
              <a:noFill/>
            </a:ln>
            <a:effectLst/>
          </c:spPr>
          <c:invertIfNegative val="0"/>
          <c:cat>
            <c:strRef>
              <c:f>'[MATRIZ PRESENTACIÓN MGMP 2026_2029 SECTOR DE AMBIENTE (1).xlsx]2. MGMP Sector'!$C$5:$G$6</c:f>
              <c:strCache>
                <c:ptCount val="5"/>
                <c:pt idx="0">
                  <c:v>2025*</c:v>
                </c:pt>
                <c:pt idx="1">
                  <c:v>2026</c:v>
                </c:pt>
                <c:pt idx="2">
                  <c:v>2027</c:v>
                </c:pt>
                <c:pt idx="3">
                  <c:v>2028</c:v>
                </c:pt>
                <c:pt idx="4">
                  <c:v>2029</c:v>
                </c:pt>
              </c:strCache>
            </c:strRef>
          </c:cat>
          <c:val>
            <c:numRef>
              <c:f>'[MATRIZ PRESENTACIÓN MGMP 2026_2029 SECTOR DE AMBIENTE (1).xlsx]2. MGMP Sector'!$C$9:$G$9</c:f>
              <c:numCache>
                <c:formatCode>"$"\ #,##0,,</c:formatCode>
                <c:ptCount val="5"/>
                <c:pt idx="0">
                  <c:v>1781309543820</c:v>
                </c:pt>
                <c:pt idx="1">
                  <c:v>3058859609406.7783</c:v>
                </c:pt>
                <c:pt idx="2">
                  <c:v>3150660401317.4639</c:v>
                </c:pt>
                <c:pt idx="3">
                  <c:v>3281918942542.2134</c:v>
                </c:pt>
                <c:pt idx="4">
                  <c:v>3670849257207.1714</c:v>
                </c:pt>
              </c:numCache>
            </c:numRef>
          </c:val>
          <c:extLst>
            <c:ext xmlns:c16="http://schemas.microsoft.com/office/drawing/2014/chart" uri="{C3380CC4-5D6E-409C-BE32-E72D297353CC}">
              <c16:uniqueId val="{00000002-5558-4C89-A244-C5E96EA94DB3}"/>
            </c:ext>
          </c:extLst>
        </c:ser>
        <c:dLbls>
          <c:showLegendKey val="0"/>
          <c:showVal val="0"/>
          <c:showCatName val="0"/>
          <c:showSerName val="0"/>
          <c:showPercent val="0"/>
          <c:showBubbleSize val="0"/>
        </c:dLbls>
        <c:gapWidth val="150"/>
        <c:axId val="1804650700"/>
        <c:axId val="-2078563656"/>
      </c:barChart>
      <c:catAx>
        <c:axId val="18046507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2078563656"/>
        <c:crosses val="autoZero"/>
        <c:auto val="1"/>
        <c:lblAlgn val="ctr"/>
        <c:lblOffset val="100"/>
        <c:noMultiLvlLbl val="0"/>
      </c:catAx>
      <c:valAx>
        <c:axId val="-2078563656"/>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7.4999999999999997E-3"/>
              <c:y val="0.23549999999999999"/>
            </c:manualLayout>
          </c:layout>
          <c:overlay val="0"/>
          <c:spPr>
            <a:noFill/>
            <a:ln w="6350">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CO"/>
            </a:p>
          </c:txPr>
        </c:title>
        <c:numFmt formatCode="&quot;$&quot;\ #,##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n-US"/>
          </a:p>
        </c:txPr>
        <c:crossAx val="1804650700"/>
        <c:crosses val="autoZero"/>
        <c:crossBetween val="between"/>
      </c:valAx>
      <c:dTable>
        <c:showHorzBorder val="1"/>
        <c:showVertBorder val="1"/>
        <c:showOutline val="1"/>
        <c:showKeys val="1"/>
        <c:spPr>
          <a:noFill/>
          <a:ln w="9525" cap="flat" cmpd="sng" algn="ctr">
            <a:solidFill>
              <a:schemeClr val="tx1">
                <a:lumMod val="15000"/>
                <a:lumOff val="85000"/>
              </a:schemeClr>
            </a:solidFill>
            <a:prstDash val="solid"/>
            <a:round/>
          </a:ln>
          <a:effectLst/>
        </c:spPr>
        <c:txPr>
          <a:bodyPr rot="0" spcFirstLastPara="1" vertOverflow="ellipsis" vert="horz" wrap="square" anchor="ctr" anchorCtr="1"/>
          <a:lstStyle/>
          <a:p>
            <a:pPr rtl="0">
              <a:defRPr lang="en-US" sz="1000" b="1" i="0" u="none" strike="noStrik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cap="flat" cmpd="sng" algn="ctr">
      <a:noFill/>
      <a:prstDash val="solid"/>
      <a:round/>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CO" sz="1400" b="0" i="0" u="none" kern="1200" spc="0" baseline="0">
                <a:solidFill>
                  <a:srgbClr val="000000">
                    <a:lumMod val="65000"/>
                    <a:lumOff val="35000"/>
                  </a:srgbClr>
                </a:solidFill>
                <a:latin typeface="+mn-lt"/>
                <a:ea typeface="+mn-ea"/>
                <a:cs typeface="+mn-cs"/>
              </a:defRPr>
            </a:pPr>
            <a:r>
              <a:rPr lang="es-CO"/>
              <a:t>SOLICITUDES FUNCIONAMIENTO 2026 - 2029</a:t>
            </a:r>
          </a:p>
        </c:rich>
      </c:tx>
      <c:overlay val="0"/>
      <c:spPr>
        <a:noFill/>
        <a:ln w="6350">
          <a:noFill/>
        </a:ln>
        <a:effectLst/>
      </c:spPr>
    </c:title>
    <c:autoTitleDeleted val="0"/>
    <c:plotArea>
      <c:layout/>
      <c:barChart>
        <c:barDir val="col"/>
        <c:grouping val="clustered"/>
        <c:varyColors val="0"/>
        <c:ser>
          <c:idx val="0"/>
          <c:order val="0"/>
          <c:tx>
            <c:strRef>
              <c:f>'[MATRIZ PRESENTACIÓN MGMP 2026_2029 SECTOR DE AMBIENTE (1).xlsx]3. MGMP FTO. Entidad'!$A$6</c:f>
              <c:strCache>
                <c:ptCount val="1"/>
                <c:pt idx="0">
                  <c:v>IDEAM</c:v>
                </c:pt>
              </c:strCache>
            </c:strRef>
          </c:tx>
          <c:spPr>
            <a:solidFill>
              <a:schemeClr val="tx2">
                <a:lumMod val="90000"/>
                <a:lumOff val="10000"/>
              </a:schemeClr>
            </a:solidFill>
            <a:ln w="6350">
              <a:noFill/>
            </a:ln>
            <a:effectLst/>
          </c:spPr>
          <c:invertIfNegative val="0"/>
          <c:cat>
            <c:strRef>
              <c:f>'[MATRIZ PRESENTACIÓN MGMP 2026_2029 SECTOR DE AMBIENTE (1).xlsx]3. MGMP FTO. Entidad'!$B$4:$F$5</c:f>
              <c:strCache>
                <c:ptCount val="5"/>
                <c:pt idx="0">
                  <c:v>2025*</c:v>
                </c:pt>
                <c:pt idx="1">
                  <c:v>2026</c:v>
                </c:pt>
                <c:pt idx="2">
                  <c:v>2027</c:v>
                </c:pt>
                <c:pt idx="3">
                  <c:v>2028</c:v>
                </c:pt>
                <c:pt idx="4">
                  <c:v>2029</c:v>
                </c:pt>
              </c:strCache>
            </c:strRef>
          </c:cat>
          <c:val>
            <c:numRef>
              <c:f>'[MATRIZ PRESENTACIÓN MGMP 2026_2029 SECTOR DE AMBIENTE (1).xlsx]3. MGMP FTO. Entidad'!$B$6:$F$6</c:f>
              <c:numCache>
                <c:formatCode>"$"\ #,##0,,</c:formatCode>
                <c:ptCount val="5"/>
                <c:pt idx="0">
                  <c:v>67307033210</c:v>
                </c:pt>
                <c:pt idx="1">
                  <c:v>75889622775</c:v>
                </c:pt>
                <c:pt idx="2">
                  <c:v>79233282348.026016</c:v>
                </c:pt>
                <c:pt idx="3">
                  <c:v>82732734194.511124</c:v>
                </c:pt>
                <c:pt idx="4">
                  <c:v>86395537171.945145</c:v>
                </c:pt>
              </c:numCache>
            </c:numRef>
          </c:val>
          <c:extLst xmlns:c15="http://schemas.microsoft.com/office/drawing/2012/chart">
            <c:ext xmlns:c16="http://schemas.microsoft.com/office/drawing/2014/chart" uri="{C3380CC4-5D6E-409C-BE32-E72D297353CC}">
              <c16:uniqueId val="{00000000-6BD1-F049-BD73-80BD21C91439}"/>
            </c:ext>
          </c:extLst>
        </c:ser>
        <c:ser>
          <c:idx val="1"/>
          <c:order val="1"/>
          <c:tx>
            <c:strRef>
              <c:f>'[MATRIZ PRESENTACIÓN MGMP 2026_2029 SECTOR DE AMBIENTE (1).xlsx]3. MGMP FTO. Entidad'!$A$7</c:f>
              <c:strCache>
                <c:ptCount val="1"/>
                <c:pt idx="0">
                  <c:v>ANLA</c:v>
                </c:pt>
              </c:strCache>
            </c:strRef>
          </c:tx>
          <c:spPr>
            <a:solidFill>
              <a:schemeClr val="tx2">
                <a:lumMod val="75000"/>
                <a:lumOff val="25000"/>
              </a:schemeClr>
            </a:solidFill>
            <a:ln w="6350">
              <a:noFill/>
            </a:ln>
            <a:effectLst/>
          </c:spPr>
          <c:invertIfNegative val="0"/>
          <c:cat>
            <c:strRef>
              <c:f>'[MATRIZ PRESENTACIÓN MGMP 2026_2029 SECTOR DE AMBIENTE (1).xlsx]3. MGMP FTO. Entidad'!$B$4:$F$5</c:f>
              <c:strCache>
                <c:ptCount val="5"/>
                <c:pt idx="0">
                  <c:v>2025*</c:v>
                </c:pt>
                <c:pt idx="1">
                  <c:v>2026</c:v>
                </c:pt>
                <c:pt idx="2">
                  <c:v>2027</c:v>
                </c:pt>
                <c:pt idx="3">
                  <c:v>2028</c:v>
                </c:pt>
                <c:pt idx="4">
                  <c:v>2029</c:v>
                </c:pt>
              </c:strCache>
            </c:strRef>
          </c:cat>
          <c:val>
            <c:numRef>
              <c:f>'[MATRIZ PRESENTACIÓN MGMP 2026_2029 SECTOR DE AMBIENTE (1).xlsx]3. MGMP FTO. Entidad'!$B$7:$F$7</c:f>
              <c:numCache>
                <c:formatCode>"$"\ #,##0,,</c:formatCode>
                <c:ptCount val="5"/>
                <c:pt idx="0">
                  <c:v>96345000000</c:v>
                </c:pt>
                <c:pt idx="1">
                  <c:v>99408000000</c:v>
                </c:pt>
                <c:pt idx="2">
                  <c:v>105372000000</c:v>
                </c:pt>
                <c:pt idx="3">
                  <c:v>111695000000</c:v>
                </c:pt>
                <c:pt idx="4">
                  <c:v>118396000000</c:v>
                </c:pt>
              </c:numCache>
            </c:numRef>
          </c:val>
          <c:extLst>
            <c:ext xmlns:c16="http://schemas.microsoft.com/office/drawing/2014/chart" uri="{C3380CC4-5D6E-409C-BE32-E72D297353CC}">
              <c16:uniqueId val="{00000001-6BD1-F049-BD73-80BD21C91439}"/>
            </c:ext>
          </c:extLst>
        </c:ser>
        <c:ser>
          <c:idx val="2"/>
          <c:order val="2"/>
          <c:tx>
            <c:strRef>
              <c:f>'[MATRIZ PRESENTACIÓN MGMP 2026_2029 SECTOR DE AMBIENTE (1).xlsx]3. MGMP FTO. Entidad'!$A$8</c:f>
              <c:strCache>
                <c:ptCount val="1"/>
                <c:pt idx="0">
                  <c:v>PNN</c:v>
                </c:pt>
              </c:strCache>
            </c:strRef>
          </c:tx>
          <c:spPr>
            <a:solidFill>
              <a:schemeClr val="tx2">
                <a:lumMod val="50000"/>
                <a:lumOff val="50000"/>
              </a:schemeClr>
            </a:solidFill>
            <a:ln w="6350">
              <a:noFill/>
            </a:ln>
            <a:effectLst/>
          </c:spPr>
          <c:invertIfNegative val="0"/>
          <c:cat>
            <c:strRef>
              <c:f>'[MATRIZ PRESENTACIÓN MGMP 2026_2029 SECTOR DE AMBIENTE (1).xlsx]3. MGMP FTO. Entidad'!$B$4:$F$5</c:f>
              <c:strCache>
                <c:ptCount val="5"/>
                <c:pt idx="0">
                  <c:v>2025*</c:v>
                </c:pt>
                <c:pt idx="1">
                  <c:v>2026</c:v>
                </c:pt>
                <c:pt idx="2">
                  <c:v>2027</c:v>
                </c:pt>
                <c:pt idx="3">
                  <c:v>2028</c:v>
                </c:pt>
                <c:pt idx="4">
                  <c:v>2029</c:v>
                </c:pt>
              </c:strCache>
            </c:strRef>
          </c:cat>
          <c:val>
            <c:numRef>
              <c:f>'[MATRIZ PRESENTACIÓN MGMP 2026_2029 SECTOR DE AMBIENTE (1).xlsx]3. MGMP FTO. Entidad'!$B$8:$F$8</c:f>
              <c:numCache>
                <c:formatCode>"$"\ #,##0,,</c:formatCode>
                <c:ptCount val="5"/>
                <c:pt idx="0">
                  <c:v>69572000000</c:v>
                </c:pt>
                <c:pt idx="1">
                  <c:v>112532000000</c:v>
                </c:pt>
                <c:pt idx="2">
                  <c:v>118339000000</c:v>
                </c:pt>
                <c:pt idx="3">
                  <c:v>123229000000</c:v>
                </c:pt>
                <c:pt idx="4">
                  <c:v>128333000000</c:v>
                </c:pt>
              </c:numCache>
            </c:numRef>
          </c:val>
          <c:extLst>
            <c:ext xmlns:c16="http://schemas.microsoft.com/office/drawing/2014/chart" uri="{C3380CC4-5D6E-409C-BE32-E72D297353CC}">
              <c16:uniqueId val="{00000002-6BD1-F049-BD73-80BD21C91439}"/>
            </c:ext>
          </c:extLst>
        </c:ser>
        <c:ser>
          <c:idx val="3"/>
          <c:order val="3"/>
          <c:tx>
            <c:strRef>
              <c:f>'[MATRIZ PRESENTACIÓN MGMP 2026_2029 SECTOR DE AMBIENTE (1).xlsx]3. MGMP FTO. Entidad'!$A$9</c:f>
              <c:strCache>
                <c:ptCount val="1"/>
                <c:pt idx="0">
                  <c:v>MINAMBIENTE *</c:v>
                </c:pt>
              </c:strCache>
            </c:strRef>
          </c:tx>
          <c:spPr>
            <a:solidFill>
              <a:schemeClr val="tx2">
                <a:lumMod val="25000"/>
                <a:lumOff val="75000"/>
              </a:schemeClr>
            </a:solidFill>
          </c:spPr>
          <c:invertIfNegative val="0"/>
          <c:cat>
            <c:strRef>
              <c:f>'[MATRIZ PRESENTACIÓN MGMP 2026_2029 SECTOR DE AMBIENTE (1).xlsx]3. MGMP FTO. Entidad'!$B$4:$F$5</c:f>
              <c:strCache>
                <c:ptCount val="5"/>
                <c:pt idx="0">
                  <c:v>2025*</c:v>
                </c:pt>
                <c:pt idx="1">
                  <c:v>2026</c:v>
                </c:pt>
                <c:pt idx="2">
                  <c:v>2027</c:v>
                </c:pt>
                <c:pt idx="3">
                  <c:v>2028</c:v>
                </c:pt>
                <c:pt idx="4">
                  <c:v>2029</c:v>
                </c:pt>
              </c:strCache>
            </c:strRef>
          </c:cat>
          <c:val>
            <c:numRef>
              <c:f>'[MATRIZ PRESENTACIÓN MGMP 2026_2029 SECTOR DE AMBIENTE (1).xlsx]3. MGMP FTO. Entidad'!$B$9:$F$9</c:f>
              <c:numCache>
                <c:formatCode>"$"\ #,##0,,</c:formatCode>
                <c:ptCount val="5"/>
                <c:pt idx="0">
                  <c:v>247840612000</c:v>
                </c:pt>
                <c:pt idx="1">
                  <c:v>353903000000</c:v>
                </c:pt>
                <c:pt idx="2">
                  <c:v>368068294000</c:v>
                </c:pt>
                <c:pt idx="3">
                  <c:v>382843053428</c:v>
                </c:pt>
                <c:pt idx="4">
                  <c:v>398255156590.45599</c:v>
                </c:pt>
              </c:numCache>
            </c:numRef>
          </c:val>
          <c:extLst>
            <c:ext xmlns:c16="http://schemas.microsoft.com/office/drawing/2014/chart" uri="{C3380CC4-5D6E-409C-BE32-E72D297353CC}">
              <c16:uniqueId val="{00000003-6BD1-F049-BD73-80BD21C91439}"/>
            </c:ext>
          </c:extLst>
        </c:ser>
        <c:ser>
          <c:idx val="4"/>
          <c:order val="4"/>
          <c:tx>
            <c:strRef>
              <c:f>'[MATRIZ PRESENTACIÓN MGMP 2026_2029 SECTOR DE AMBIENTE (1).xlsx]3. MGMP FTO. Entidad'!$A$10</c:f>
              <c:strCache>
                <c:ptCount val="1"/>
                <c:pt idx="0">
                  <c:v>FONAM</c:v>
                </c:pt>
              </c:strCache>
            </c:strRef>
          </c:tx>
          <c:spPr>
            <a:solidFill>
              <a:schemeClr val="tx2">
                <a:lumMod val="10000"/>
                <a:lumOff val="90000"/>
              </a:schemeClr>
            </a:solidFill>
          </c:spPr>
          <c:invertIfNegative val="0"/>
          <c:cat>
            <c:strRef>
              <c:f>'[MATRIZ PRESENTACIÓN MGMP 2026_2029 SECTOR DE AMBIENTE (1).xlsx]3. MGMP FTO. Entidad'!$B$4:$F$5</c:f>
              <c:strCache>
                <c:ptCount val="5"/>
                <c:pt idx="0">
                  <c:v>2025*</c:v>
                </c:pt>
                <c:pt idx="1">
                  <c:v>2026</c:v>
                </c:pt>
                <c:pt idx="2">
                  <c:v>2027</c:v>
                </c:pt>
                <c:pt idx="3">
                  <c:v>2028</c:v>
                </c:pt>
                <c:pt idx="4">
                  <c:v>2029</c:v>
                </c:pt>
              </c:strCache>
            </c:strRef>
          </c:cat>
          <c:val>
            <c:numRef>
              <c:f>'[MATRIZ PRESENTACIÓN MGMP 2026_2029 SECTOR DE AMBIENTE (1).xlsx]3. MGMP FTO. Entidad'!$B$10:$F$10</c:f>
              <c:numCache>
                <c:formatCode>"$"\ #,##0,,</c:formatCode>
                <c:ptCount val="5"/>
                <c:pt idx="0">
                  <c:v>98170500000</c:v>
                </c:pt>
                <c:pt idx="1">
                  <c:v>100278000000</c:v>
                </c:pt>
                <c:pt idx="2">
                  <c:v>106268100000</c:v>
                </c:pt>
                <c:pt idx="3">
                  <c:v>112617983000</c:v>
                </c:pt>
                <c:pt idx="4">
                  <c:v>119346672490</c:v>
                </c:pt>
              </c:numCache>
            </c:numRef>
          </c:val>
          <c:extLst>
            <c:ext xmlns:c16="http://schemas.microsoft.com/office/drawing/2014/chart" uri="{C3380CC4-5D6E-409C-BE32-E72D297353CC}">
              <c16:uniqueId val="{00000004-6BD1-F049-BD73-80BD21C91439}"/>
            </c:ext>
          </c:extLst>
        </c:ser>
        <c:ser>
          <c:idx val="5"/>
          <c:order val="5"/>
          <c:tx>
            <c:strRef>
              <c:f>'[MATRIZ PRESENTACIÓN MGMP 2026_2029 SECTOR DE AMBIENTE (1).xlsx]3. MGMP FTO. Entidad'!$A$11</c:f>
              <c:strCache>
                <c:ptCount val="1"/>
                <c:pt idx="0">
                  <c:v>CORPORACIONES</c:v>
                </c:pt>
              </c:strCache>
            </c:strRef>
          </c:tx>
          <c:spPr>
            <a:solidFill>
              <a:schemeClr val="accent4">
                <a:lumMod val="20000"/>
                <a:lumOff val="80000"/>
              </a:schemeClr>
            </a:solidFill>
            <a:ln w="6350">
              <a:noFill/>
            </a:ln>
            <a:effectLst/>
          </c:spPr>
          <c:invertIfNegative val="0"/>
          <c:cat>
            <c:strRef>
              <c:f>'[MATRIZ PRESENTACIÓN MGMP 2026_2029 SECTOR DE AMBIENTE (1).xlsx]3. MGMP FTO. Entidad'!$B$4:$F$5</c:f>
              <c:strCache>
                <c:ptCount val="5"/>
                <c:pt idx="0">
                  <c:v>2025*</c:v>
                </c:pt>
                <c:pt idx="1">
                  <c:v>2026</c:v>
                </c:pt>
                <c:pt idx="2">
                  <c:v>2027</c:v>
                </c:pt>
                <c:pt idx="3">
                  <c:v>2028</c:v>
                </c:pt>
                <c:pt idx="4">
                  <c:v>2029</c:v>
                </c:pt>
              </c:strCache>
            </c:strRef>
          </c:cat>
          <c:val>
            <c:numRef>
              <c:f>'[MATRIZ PRESENTACIÓN MGMP 2026_2029 SECTOR DE AMBIENTE (1).xlsx]3. MGMP FTO. Entidad'!$B$11:$F$11</c:f>
              <c:numCache>
                <c:formatCode>"$"\ #,##0,,</c:formatCode>
                <c:ptCount val="5"/>
                <c:pt idx="0">
                  <c:v>209129927475</c:v>
                </c:pt>
                <c:pt idx="1">
                  <c:v>145399087418.14001</c:v>
                </c:pt>
                <c:pt idx="2">
                  <c:v>152246881104.83392</c:v>
                </c:pt>
                <c:pt idx="3">
                  <c:v>159429371297.46445</c:v>
                </c:pt>
                <c:pt idx="4">
                  <c:v>166963320551.36716</c:v>
                </c:pt>
              </c:numCache>
            </c:numRef>
          </c:val>
          <c:extLst>
            <c:ext xmlns:c16="http://schemas.microsoft.com/office/drawing/2014/chart" uri="{C3380CC4-5D6E-409C-BE32-E72D297353CC}">
              <c16:uniqueId val="{00000005-6BD1-F049-BD73-80BD21C91439}"/>
            </c:ext>
          </c:extLst>
        </c:ser>
        <c:dLbls>
          <c:showLegendKey val="0"/>
          <c:showVal val="0"/>
          <c:showCatName val="0"/>
          <c:showSerName val="0"/>
          <c:showPercent val="0"/>
          <c:showBubbleSize val="0"/>
        </c:dLbls>
        <c:gapWidth val="150"/>
        <c:axId val="949113978"/>
        <c:axId val="784289783"/>
        <c:extLst/>
      </c:barChart>
      <c:catAx>
        <c:axId val="949113978"/>
        <c:scaling>
          <c:orientation val="minMax"/>
        </c:scaling>
        <c:delete val="0"/>
        <c:axPos val="b"/>
        <c:numFmt formatCode="General" sourceLinked="1"/>
        <c:majorTickMark val="none"/>
        <c:minorTickMark val="none"/>
        <c:tickLblPos val="nextTo"/>
        <c:spPr>
          <a:noFill/>
          <a:ln w="9525" cap="flat" cmpd="sng">
            <a:solidFill>
              <a:schemeClr val="tx1">
                <a:lumMod val="15000"/>
                <a:lumOff val="85000"/>
              </a:schemeClr>
            </a:solidFill>
            <a:round/>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784289783"/>
        <c:crosses val="autoZero"/>
        <c:auto val="1"/>
        <c:lblAlgn val="ctr"/>
        <c:lblOffset val="100"/>
        <c:noMultiLvlLbl val="0"/>
      </c:catAx>
      <c:valAx>
        <c:axId val="784289783"/>
        <c:scaling>
          <c:orientation val="minMax"/>
        </c:scaling>
        <c:delete val="0"/>
        <c:axPos val="l"/>
        <c:majorGridlines>
          <c:spPr>
            <a:ln w="9525" cap="flat" cmpd="sng">
              <a:solidFill>
                <a:schemeClr val="tx1">
                  <a:lumMod val="15000"/>
                  <a:lumOff val="85000"/>
                </a:schemeClr>
              </a:solidFill>
              <a:round/>
            </a:ln>
            <a:effectLst/>
          </c:spPr>
        </c:majorGridlines>
        <c:title>
          <c:tx>
            <c:rich>
              <a:bodyPr rot="-5400000" spcFirstLastPara="1" vertOverflow="ellipsis" vert="horz" wrap="square" anchor="ctr" anchorCtr="1"/>
              <a:lstStyle/>
              <a:p>
                <a:pPr>
                  <a:defRPr lang="es-CO" sz="1000" b="0" i="0" u="none" kern="1200" baseline="0">
                    <a:solidFill>
                      <a:schemeClr val="tx1">
                        <a:lumMod val="65000"/>
                        <a:lumOff val="35000"/>
                      </a:schemeClr>
                    </a:solidFill>
                    <a:latin typeface="+mn-lt"/>
                    <a:ea typeface="+mn-ea"/>
                    <a:cs typeface="+mn-cs"/>
                  </a:defRPr>
                </a:pPr>
                <a:r>
                  <a:rPr lang="es-CO"/>
                  <a:t>Cifras en millones de pesos</a:t>
                </a:r>
              </a:p>
            </c:rich>
          </c:tx>
          <c:layout>
            <c:manualLayout>
              <c:xMode val="edge"/>
              <c:yMode val="edge"/>
              <c:x val="2.9348799730083478E-2"/>
              <c:y val="7.1010886724085773E-2"/>
            </c:manualLayout>
          </c:layout>
          <c:overlay val="0"/>
          <c:spPr>
            <a:noFill/>
            <a:ln w="6350">
              <a:noFill/>
            </a:ln>
            <a:effectLst/>
          </c:spPr>
        </c:title>
        <c:numFmt formatCode="&quot;$&quot;\ #,##0,," sourceLinked="1"/>
        <c:majorTickMark val="none"/>
        <c:minorTickMark val="none"/>
        <c:tickLblPos val="nextTo"/>
        <c:spPr>
          <a:noFill/>
          <a:ln w="6350">
            <a:noFill/>
          </a:ln>
          <a:effectLst/>
        </c:spPr>
        <c:txPr>
          <a:bodyPr rot="-60000000" spcFirstLastPara="1" vertOverflow="ellipsis" vert="horz" wrap="square" anchor="ctr" anchorCtr="1"/>
          <a:lstStyle/>
          <a:p>
            <a:pPr>
              <a:defRPr lang="en-US" sz="900" b="0" i="0" u="none" kern="1200" baseline="0">
                <a:solidFill>
                  <a:schemeClr val="tx1">
                    <a:lumMod val="65000"/>
                    <a:lumOff val="35000"/>
                  </a:schemeClr>
                </a:solidFill>
                <a:latin typeface="+mn-lt"/>
                <a:ea typeface="+mn-ea"/>
                <a:cs typeface="+mn-cs"/>
              </a:defRPr>
            </a:pPr>
            <a:endParaRPr lang="en-US"/>
          </a:p>
        </c:txPr>
        <c:crossAx val="949113978"/>
        <c:crosses val="autoZero"/>
        <c:crossBetween val="between"/>
      </c:valAx>
      <c:dTable>
        <c:showHorzBorder val="1"/>
        <c:showVertBorder val="1"/>
        <c:showOutline val="1"/>
        <c:showKeys val="1"/>
        <c:spPr>
          <a:ln w="9525" cap="flat" cmpd="sng">
            <a:solidFill>
              <a:schemeClr val="tx1">
                <a:lumMod val="15000"/>
                <a:lumOff val="85000"/>
              </a:schemeClr>
            </a:solidFill>
            <a:round/>
          </a:ln>
          <a:effectLst/>
        </c:spPr>
        <c:txPr>
          <a:bodyPr rot="0" vert="horz" wrap="square"/>
          <a:lstStyle/>
          <a:p>
            <a:pPr rtl="0">
              <a:defRPr lang="en-US" sz="900" b="1" i="0" u="none" kern="1200" baseline="0">
                <a:solidFill>
                  <a:schemeClr val="tx1">
                    <a:lumMod val="65000"/>
                    <a:lumOff val="35000"/>
                  </a:schemeClr>
                </a:solidFill>
                <a:latin typeface="+mn-lt"/>
                <a:ea typeface="+mn-ea"/>
                <a:cs typeface="+mn-cs"/>
              </a:defRPr>
            </a:pPr>
            <a:endParaRPr lang="en-US"/>
          </a:p>
        </c:txPr>
      </c:dTable>
      <c:spPr>
        <a:noFill/>
        <a:ln w="6350">
          <a:noFill/>
        </a:ln>
        <a:effectLst/>
      </c:spPr>
    </c:plotArea>
    <c:plotVisOnly val="1"/>
    <c:dispBlanksAs val="gap"/>
    <c:showDLblsOverMax val="0"/>
  </c:chart>
  <c:spPr>
    <a:solidFill>
      <a:schemeClr val="bg1"/>
    </a:solidFill>
    <a:ln w="9525">
      <a:noFill/>
      <a:round/>
    </a:ln>
    <a:effectLst/>
  </c:sp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s-CO" sz="1400" b="0" i="0" u="none" baseline="0">
                <a:solidFill>
                  <a:schemeClr val="tx1">
                    <a:lumMod val="65000"/>
                    <a:lumOff val="35000"/>
                  </a:schemeClr>
                </a:solidFill>
                <a:latin typeface="+mn-lt"/>
                <a:ea typeface="+mn-ea"/>
                <a:cs typeface="+mn-cs"/>
              </a:rPr>
              <a:t>SOLICITUDES INVERSIÓN 2026 - 2029</a:t>
            </a:r>
          </a:p>
        </c:rich>
      </c:tx>
      <c:overlay val="0"/>
      <c:spPr>
        <a:noFill/>
        <a:ln w="6350">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autoTitleDeleted val="0"/>
    <c:plotArea>
      <c:layout/>
      <c:barChart>
        <c:barDir val="col"/>
        <c:grouping val="clustered"/>
        <c:varyColors val="0"/>
        <c:ser>
          <c:idx val="0"/>
          <c:order val="0"/>
          <c:tx>
            <c:strRef>
              <c:f>'[MATRIZ PRESENTACIÓN MGMP 2026_2029 SECTOR DE AMBIENTE (1).xlsx]4.2 Inversión (Sectorial)'!$A$6</c:f>
              <c:strCache>
                <c:ptCount val="1"/>
                <c:pt idx="0">
                  <c:v>Ministerio de Ambiente y Desarrollo Sostenible</c:v>
                </c:pt>
              </c:strCache>
            </c:strRef>
          </c:tx>
          <c:spPr>
            <a:solidFill>
              <a:schemeClr val="accent4">
                <a:tint val="54000"/>
              </a:schemeClr>
            </a:solidFill>
            <a:ln>
              <a:noFill/>
            </a:ln>
            <a:effectLst/>
          </c:spPr>
          <c:invertIfNegative val="0"/>
          <c:cat>
            <c:multiLvlStrRef>
              <c:f>'[MATRIZ PRESENTACIÓN MGMP 2026_2029 SECTOR DE AMBIENTE (1).xlsx]4.2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'[MATRIZ PRESENTACIÓN MGMP 2026_2029 SECTOR DE AMBIENTE (1).xlsx]4.2 Inversión (Sectorial)'!$B$6:$P$6</c:f>
              <c:numCache>
                <c:formatCode>General</c:formatCode>
                <c:ptCount val="15"/>
                <c:pt idx="0" formatCode="&quot;$&quot;\ #,##0,,">
                  <c:v>103024442766</c:v>
                </c:pt>
                <c:pt idx="2" formatCode="&quot;$&quot;\ #,##0,,">
                  <c:v>103024442766</c:v>
                </c:pt>
                <c:pt idx="3" formatCode="&quot;$&quot;\ #,##0,,">
                  <c:v>209107930274.35001</c:v>
                </c:pt>
                <c:pt idx="5" formatCode="&quot;$&quot;\ #,##0,,">
                  <c:v>209107930274.35001</c:v>
                </c:pt>
                <c:pt idx="6" formatCode="&quot;$&quot;\ #,##0,,">
                  <c:v>409578987149.66748</c:v>
                </c:pt>
                <c:pt idx="8" formatCode="&quot;$&quot;\ #,##0,,">
                  <c:v>409578987149.66748</c:v>
                </c:pt>
                <c:pt idx="9" formatCode="&quot;$&quot;\ #,##0,,">
                  <c:v>517941966909.48499</c:v>
                </c:pt>
                <c:pt idx="11" formatCode="&quot;$&quot;\ #,##0,,">
                  <c:v>517941966909.48499</c:v>
                </c:pt>
                <c:pt idx="12" formatCode="&quot;$&quot;\ #,##0,,">
                  <c:v>544521124411.32959</c:v>
                </c:pt>
                <c:pt idx="14" formatCode="&quot;$&quot;\ #,##0,,">
                  <c:v>544521124411.32959</c:v>
                </c:pt>
              </c:numCache>
            </c:numRef>
          </c:val>
          <c:extLst>
            <c:ext xmlns:c16="http://schemas.microsoft.com/office/drawing/2014/chart" uri="{C3380CC4-5D6E-409C-BE32-E72D297353CC}">
              <c16:uniqueId val="{00000000-FE9E-45AF-9EC1-53D4748573CF}"/>
            </c:ext>
          </c:extLst>
        </c:ser>
        <c:ser>
          <c:idx val="1"/>
          <c:order val="1"/>
          <c:tx>
            <c:strRef>
              <c:f>'[MATRIZ PRESENTACIÓN MGMP 2026_2029 SECTOR DE AMBIENTE (1).xlsx]4.2 Inversión (Sectorial)'!$A$7</c:f>
              <c:strCache>
                <c:ptCount val="1"/>
                <c:pt idx="0">
                  <c:v>Institutos de Investigación Ambiental vinculados</c:v>
                </c:pt>
              </c:strCache>
            </c:strRef>
          </c:tx>
          <c:spPr>
            <a:solidFill>
              <a:schemeClr val="accent4">
                <a:tint val="77000"/>
              </a:schemeClr>
            </a:solidFill>
            <a:ln>
              <a:noFill/>
            </a:ln>
            <a:effectLst/>
          </c:spPr>
          <c:invertIfNegative val="0"/>
          <c:cat>
            <c:multiLvlStrRef>
              <c:f>'[MATRIZ PRESENTACIÓN MGMP 2026_2029 SECTOR DE AMBIENTE (1).xlsx]4.2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'[MATRIZ PRESENTACIÓN MGMP 2026_2029 SECTOR DE AMBIENTE (1).xlsx]4.2 Inversión (Sectorial)'!$B$7:$P$7</c:f>
              <c:numCache>
                <c:formatCode>General</c:formatCode>
                <c:ptCount val="15"/>
                <c:pt idx="0" formatCode="&quot;$&quot;\ #,##0,,">
                  <c:v>40000000000</c:v>
                </c:pt>
                <c:pt idx="2" formatCode="&quot;$&quot;\ #,##0,,">
                  <c:v>40000000000</c:v>
                </c:pt>
                <c:pt idx="3" formatCode="&quot;$&quot;\ #,##0,,">
                  <c:v>58420882868.878578</c:v>
                </c:pt>
                <c:pt idx="5" formatCode="&quot;$&quot;\ #,##0,,">
                  <c:v>58420882868.878578</c:v>
                </c:pt>
                <c:pt idx="6" formatCode="&quot;$&quot;\ #,##0,,">
                  <c:v>64181032105.766426</c:v>
                </c:pt>
                <c:pt idx="8" formatCode="&quot;$&quot;\ #,##0,,">
                  <c:v>64181032105.766426</c:v>
                </c:pt>
                <c:pt idx="9" formatCode="&quot;$&quot;\ #,##0,,">
                  <c:v>70824454985.843079</c:v>
                </c:pt>
                <c:pt idx="11" formatCode="&quot;$&quot;\ #,##0,,">
                  <c:v>70824454985.843079</c:v>
                </c:pt>
                <c:pt idx="12" formatCode="&quot;$&quot;\ #,##0,,">
                  <c:v>77853491278.102386</c:v>
                </c:pt>
                <c:pt idx="14" formatCode="&quot;$&quot;\ #,##0,,">
                  <c:v>77853491278.102386</c:v>
                </c:pt>
              </c:numCache>
            </c:numRef>
          </c:val>
          <c:extLst>
            <c:ext xmlns:c16="http://schemas.microsoft.com/office/drawing/2014/chart" uri="{C3380CC4-5D6E-409C-BE32-E72D297353CC}">
              <c16:uniqueId val="{00000001-FE9E-45AF-9EC1-53D4748573CF}"/>
            </c:ext>
          </c:extLst>
        </c:ser>
        <c:ser>
          <c:idx val="2"/>
          <c:order val="2"/>
          <c:tx>
            <c:strRef>
              <c:f>'[MATRIZ PRESENTACIÓN MGMP 2026_2029 SECTOR DE AMBIENTE (1).xlsx]4.2 Inversión (Sectorial)'!$A$8</c:f>
              <c:strCache>
                <c:ptCount val="1"/>
                <c:pt idx="0">
                  <c:v>Fondo de Compensación Ambiental - FCA</c:v>
                </c:pt>
              </c:strCache>
            </c:strRef>
          </c:tx>
          <c:spPr>
            <a:solidFill>
              <a:schemeClr val="accent4"/>
            </a:solidFill>
            <a:ln>
              <a:noFill/>
            </a:ln>
            <a:effectLst/>
          </c:spPr>
          <c:invertIfNegative val="0"/>
          <c:cat>
            <c:multiLvlStrRef>
              <c:f>'[MATRIZ PRESENTACIÓN MGMP 2026_2029 SECTOR DE AMBIENTE (1).xlsx]4.2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'[MATRIZ PRESENTACIÓN MGMP 2026_2029 SECTOR DE AMBIENTE (1).xlsx]4.2 Inversión (Sectorial)'!$B$8:$P$8</c:f>
              <c:numCache>
                <c:formatCode>General</c:formatCode>
                <c:ptCount val="15"/>
                <c:pt idx="0" formatCode="&quot;$&quot;\ #,##0,,">
                  <c:v>86194651170</c:v>
                </c:pt>
                <c:pt idx="2" formatCode="&quot;$&quot;\ #,##0,,">
                  <c:v>86194651170</c:v>
                </c:pt>
                <c:pt idx="3" formatCode="&quot;$&quot;\ #,##0,,">
                  <c:v>107713000000</c:v>
                </c:pt>
                <c:pt idx="5" formatCode="&quot;$&quot;\ #,##0,,">
                  <c:v>107713000000</c:v>
                </c:pt>
                <c:pt idx="6" formatCode="&quot;$&quot;\ #,##0,,">
                  <c:v>110945000000</c:v>
                </c:pt>
                <c:pt idx="8" formatCode="&quot;$&quot;\ #,##0,,">
                  <c:v>110945000000</c:v>
                </c:pt>
                <c:pt idx="9" formatCode="&quot;$&quot;\ #,##0,,">
                  <c:v>114273000000</c:v>
                </c:pt>
                <c:pt idx="11" formatCode="&quot;$&quot;\ #,##0,,">
                  <c:v>114273000000</c:v>
                </c:pt>
                <c:pt idx="12" formatCode="&quot;$&quot;\ #,##0,,">
                  <c:v>117701550500</c:v>
                </c:pt>
                <c:pt idx="14" formatCode="&quot;$&quot;\ #,##0,,">
                  <c:v>117701550500</c:v>
                </c:pt>
              </c:numCache>
            </c:numRef>
          </c:val>
          <c:extLst>
            <c:ext xmlns:c16="http://schemas.microsoft.com/office/drawing/2014/chart" uri="{C3380CC4-5D6E-409C-BE32-E72D297353CC}">
              <c16:uniqueId val="{00000002-FE9E-45AF-9EC1-53D4748573CF}"/>
            </c:ext>
          </c:extLst>
        </c:ser>
        <c:ser>
          <c:idx val="3"/>
          <c:order val="3"/>
          <c:tx>
            <c:strRef>
              <c:f>'[MATRIZ PRESENTACIÓN MGMP 2026_2029 SECTOR DE AMBIENTE (1).xlsx]4.2 Inversión (Sectorial)'!$A$9</c:f>
              <c:strCache>
                <c:ptCount val="1"/>
                <c:pt idx="0">
                  <c:v>Fondo para la Vida y la Biodiversidad</c:v>
                </c:pt>
              </c:strCache>
            </c:strRef>
          </c:tx>
          <c:spPr>
            <a:solidFill>
              <a:schemeClr val="accent4">
                <a:shade val="76000"/>
              </a:schemeClr>
            </a:solidFill>
            <a:ln>
              <a:noFill/>
            </a:ln>
            <a:effectLst/>
          </c:spPr>
          <c:invertIfNegative val="0"/>
          <c:cat>
            <c:multiLvlStrRef>
              <c:f>'[MATRIZ PRESENTACIÓN MGMP 2026_2029 SECTOR DE AMBIENTE (1).xlsx]4.2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'[MATRIZ PRESENTACIÓN MGMP 2026_2029 SECTOR DE AMBIENTE (1).xlsx]4.2 Inversión (Sectorial)'!$B$9:$P$9</c:f>
              <c:numCache>
                <c:formatCode>General</c:formatCode>
                <c:ptCount val="15"/>
                <c:pt idx="0" formatCode="&quot;$&quot;\ #,##0,,">
                  <c:v>424040160686</c:v>
                </c:pt>
                <c:pt idx="2" formatCode="&quot;$&quot;\ #,##0,,">
                  <c:v>424040160686</c:v>
                </c:pt>
                <c:pt idx="3" formatCode="&quot;$&quot;\ #,##0,,">
                  <c:v>806200653902.4198</c:v>
                </c:pt>
                <c:pt idx="5" formatCode="&quot;$&quot;\ #,##0,,">
                  <c:v>806200653902.4198</c:v>
                </c:pt>
                <c:pt idx="6" formatCode="&quot;$&quot;\ #,##0,,">
                  <c:v>644174551458.51001</c:v>
                </c:pt>
                <c:pt idx="8" formatCode="&quot;$&quot;\ #,##0,,">
                  <c:v>644174551458.51001</c:v>
                </c:pt>
                <c:pt idx="9" formatCode="&quot;$&quot;\ #,##0,,">
                  <c:v>586516206411.15991</c:v>
                </c:pt>
                <c:pt idx="11" formatCode="&quot;$&quot;\ #,##0,,">
                  <c:v>586516206411.15991</c:v>
                </c:pt>
                <c:pt idx="12" formatCode="&quot;$&quot;\ #,##0,,">
                  <c:v>862931356722.02991</c:v>
                </c:pt>
                <c:pt idx="14" formatCode="&quot;$&quot;\ #,##0,,">
                  <c:v>862931356722.02991</c:v>
                </c:pt>
              </c:numCache>
            </c:numRef>
          </c:val>
          <c:extLst>
            <c:ext xmlns:c16="http://schemas.microsoft.com/office/drawing/2014/chart" uri="{C3380CC4-5D6E-409C-BE32-E72D297353CC}">
              <c16:uniqueId val="{00000003-FE9E-45AF-9EC1-53D4748573CF}"/>
            </c:ext>
          </c:extLst>
        </c:ser>
        <c:ser>
          <c:idx val="4"/>
          <c:order val="4"/>
          <c:tx>
            <c:strRef>
              <c:f>'[MATRIZ PRESENTACIÓN MGMP 2026_2029 SECTOR DE AMBIENTE (1).xlsx]4.2 Inversión (Sectorial)'!$A$15</c:f>
              <c:strCache>
                <c:ptCount val="1"/>
                <c:pt idx="0">
                  <c:v>Total Solicitado 2026-2029</c:v>
                </c:pt>
              </c:strCache>
            </c:strRef>
          </c:tx>
          <c:spPr>
            <a:solidFill>
              <a:schemeClr val="accent4">
                <a:shade val="53000"/>
              </a:schemeClr>
            </a:solidFill>
            <a:ln>
              <a:noFill/>
            </a:ln>
            <a:effectLst/>
          </c:spPr>
          <c:invertIfNegative val="0"/>
          <c:cat>
            <c:multiLvlStrRef>
              <c:f>'[MATRIZ PRESENTACIÓN MGMP 2026_2029 SECTOR DE AMBIENTE (1).xlsx]4.2 Inversión (Sectorial)'!$B$4:$P$5</c:f>
              <c:multiLvlStrCache>
                <c:ptCount val="15"/>
                <c:lvl>
                  <c:pt idx="0">
                    <c:v>Nación</c:v>
                  </c:pt>
                  <c:pt idx="1">
                    <c:v>Propios</c:v>
                  </c:pt>
                  <c:pt idx="2">
                    <c:v>Total</c:v>
                  </c:pt>
                  <c:pt idx="3">
                    <c:v>Nación</c:v>
                  </c:pt>
                  <c:pt idx="4">
                    <c:v>Propios</c:v>
                  </c:pt>
                  <c:pt idx="5">
                    <c:v>Total</c:v>
                  </c:pt>
                  <c:pt idx="6">
                    <c:v>Nación</c:v>
                  </c:pt>
                  <c:pt idx="7">
                    <c:v>Propios</c:v>
                  </c:pt>
                  <c:pt idx="8">
                    <c:v>Total</c:v>
                  </c:pt>
                  <c:pt idx="9">
                    <c:v>Nación</c:v>
                  </c:pt>
                  <c:pt idx="10">
                    <c:v>Propios</c:v>
                  </c:pt>
                  <c:pt idx="11">
                    <c:v>Total</c:v>
                  </c:pt>
                  <c:pt idx="12">
                    <c:v>Nación</c:v>
                  </c:pt>
                  <c:pt idx="13">
                    <c:v>Propios</c:v>
                  </c:pt>
                  <c:pt idx="14">
                    <c:v>Total</c:v>
                  </c:pt>
                </c:lvl>
                <c:lvl>
                  <c:pt idx="0">
                    <c:v>2025*</c:v>
                  </c:pt>
                  <c:pt idx="3">
                    <c:v>2026</c:v>
                  </c:pt>
                  <c:pt idx="6">
                    <c:v>2027</c:v>
                  </c:pt>
                  <c:pt idx="9">
                    <c:v>2028</c:v>
                  </c:pt>
                  <c:pt idx="12">
                    <c:v>2029</c:v>
                  </c:pt>
                </c:lvl>
              </c:multiLvlStrCache>
            </c:multiLvlStrRef>
          </c:cat>
          <c:val>
            <c:numRef>
              <c:f>'[MATRIZ PRESENTACIÓN MGMP 2026_2029 SECTOR DE AMBIENTE (1).xlsx]4.2 Inversión (Sectorial)'!$B$15:$P$15</c:f>
              <c:numCache>
                <c:formatCode>"$"\ #,##0,,</c:formatCode>
                <c:ptCount val="15"/>
                <c:pt idx="0">
                  <c:v>811127835769</c:v>
                </c:pt>
                <c:pt idx="1">
                  <c:v>181816635366</c:v>
                </c:pt>
                <c:pt idx="2">
                  <c:v>992944471135</c:v>
                </c:pt>
                <c:pt idx="3">
                  <c:v>1943774769257.6384</c:v>
                </c:pt>
                <c:pt idx="4">
                  <c:v>194335929206</c:v>
                </c:pt>
                <c:pt idx="5">
                  <c:v>2138110698463.6384</c:v>
                </c:pt>
                <c:pt idx="6">
                  <c:v>2014905741942.2939</c:v>
                </c:pt>
                <c:pt idx="7">
                  <c:v>190933072681</c:v>
                </c:pt>
                <c:pt idx="8">
                  <c:v>2205838814623.2939</c:v>
                </c:pt>
                <c:pt idx="9">
                  <c:v>2100007791845.6885</c:v>
                </c:pt>
                <c:pt idx="10">
                  <c:v>193838958658</c:v>
                </c:pt>
                <c:pt idx="11">
                  <c:v>2293846750503.6885</c:v>
                </c:pt>
                <c:pt idx="12">
                  <c:v>2438617650631.9277</c:v>
                </c:pt>
                <c:pt idx="13">
                  <c:v>198779728149.37</c:v>
                </c:pt>
                <c:pt idx="14">
                  <c:v>2637397378781.2974</c:v>
                </c:pt>
              </c:numCache>
            </c:numRef>
          </c:val>
          <c:extLst>
            <c:ext xmlns:c16="http://schemas.microsoft.com/office/drawing/2014/chart" uri="{C3380CC4-5D6E-409C-BE32-E72D297353CC}">
              <c16:uniqueId val="{00000004-FE9E-45AF-9EC1-53D4748573CF}"/>
            </c:ext>
          </c:extLst>
        </c:ser>
        <c:dLbls>
          <c:showLegendKey val="0"/>
          <c:showVal val="0"/>
          <c:showCatName val="0"/>
          <c:showSerName val="0"/>
          <c:showPercent val="0"/>
          <c:showBubbleSize val="0"/>
        </c:dLbls>
        <c:gapWidth val="150"/>
        <c:axId val="-1407954078"/>
        <c:axId val="-1923592512"/>
      </c:barChart>
      <c:catAx>
        <c:axId val="-140795407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s-CO"/>
          </a:p>
        </c:txPr>
        <c:crossAx val="-1923592512"/>
        <c:crosses val="autoZero"/>
        <c:auto val="1"/>
        <c:lblAlgn val="ctr"/>
        <c:lblOffset val="100"/>
        <c:noMultiLvlLbl val="0"/>
      </c:catAx>
      <c:valAx>
        <c:axId val="-1923592512"/>
        <c:scaling>
          <c:orientation val="minMax"/>
        </c:scaling>
        <c:delete val="0"/>
        <c:axPos val="l"/>
        <c:majorGridlines>
          <c:spPr>
            <a:ln w="9525" cap="flat" cmpd="sng" algn="ctr">
              <a:solidFill>
                <a:schemeClr val="tx1">
                  <a:lumMod val="15000"/>
                  <a:lumOff val="8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es-CO" sz="1000" b="0" i="0" u="none" baseline="0">
                    <a:solidFill>
                      <a:schemeClr val="tx1">
                        <a:lumMod val="65000"/>
                        <a:lumOff val="35000"/>
                      </a:schemeClr>
                    </a:solidFill>
                    <a:latin typeface="+mn-lt"/>
                    <a:ea typeface="+mn-ea"/>
                    <a:cs typeface="+mn-cs"/>
                  </a:rPr>
                  <a:t>Cifras en millones de pesos</a:t>
                </a:r>
              </a:p>
            </c:rich>
          </c:tx>
          <c:layout>
            <c:manualLayout>
              <c:xMode val="edge"/>
              <c:yMode val="edge"/>
              <c:x val="8.5999999999999993E-2"/>
              <c:y val="0.20399999999999999"/>
            </c:manualLayout>
          </c:layout>
          <c:overlay val="0"/>
          <c:spPr>
            <a:noFill/>
            <a:ln w="6350">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s-CO"/>
            </a:p>
          </c:txPr>
        </c:title>
        <c:numFmt formatCode="&quot;$&quot;\ #,##0,,"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es-CO"/>
          </a:p>
        </c:txPr>
        <c:crossAx val="-1407954078"/>
        <c:crosses val="autoZero"/>
        <c:crossBetween val="between"/>
      </c:valAx>
      <c:dTable>
        <c:showHorzBorder val="1"/>
        <c:showVertBorder val="1"/>
        <c:showOutline val="1"/>
        <c:showKeys val="1"/>
        <c:spPr>
          <a:noFill/>
          <a:ln w="9525" cap="flat" cmpd="sng" algn="ctr">
            <a:solidFill>
              <a:schemeClr val="tx1">
                <a:lumMod val="15000"/>
                <a:lumOff val="85000"/>
              </a:schemeClr>
            </a:solidFill>
            <a:prstDash val="solid"/>
            <a:round/>
          </a:ln>
          <a:effectLst/>
        </c:spPr>
        <c:txPr>
          <a:bodyPr rot="0" spcFirstLastPara="1" vertOverflow="ellipsis" vert="horz" wrap="square" anchor="ctr" anchorCtr="1"/>
          <a:lstStyle/>
          <a:p>
            <a:pPr rtl="0">
              <a:defRPr lang="en-US" sz="900" b="0" i="0" u="none" strike="noStrike" kern="1200" baseline="0">
                <a:solidFill>
                  <a:schemeClr val="tx1">
                    <a:lumMod val="65000"/>
                    <a:lumOff val="35000"/>
                  </a:schemeClr>
                </a:solidFill>
                <a:latin typeface="+mn-lt"/>
                <a:ea typeface="+mn-ea"/>
                <a:cs typeface="+mn-cs"/>
              </a:defRPr>
            </a:pPr>
            <a:endParaRPr lang="es-CO"/>
          </a:p>
        </c:txPr>
      </c:dTable>
      <c:spPr>
        <a:noFill/>
        <a:ln w="6350">
          <a:noFill/>
        </a:ln>
        <a:effectLst/>
      </c:spPr>
    </c:plotArea>
    <c:plotVisOnly val="1"/>
    <c:dispBlanksAs val="gap"/>
    <c:showDLblsOverMax val="0"/>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withinLinear" id="17">
  <a:schemeClr val="accent4"/>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7">
  <a:schemeClr val="accent4"/>
</cs:colorStyle>
</file>

<file path=ppt/charts/colors8.xml><?xml version="1.0" encoding="utf-8"?>
<cs:colorStyle xmlns:cs="http://schemas.microsoft.com/office/drawing/2012/chartStyle" xmlns:a="http://schemas.openxmlformats.org/drawingml/2006/main" meth="withinLinearReversed" id="24">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DE8F55E-3564-59E0-6AB4-0A68F59932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F2C491CA-AD82-21DA-B6AF-104C3C64927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065CE21-4FFD-43E4-9BE1-44B69E389DE4}" type="datetimeFigureOut">
              <a:rPr lang="es-CO" smtClean="0"/>
              <a:t>9/06/2025</a:t>
            </a:fld>
            <a:endParaRPr lang="es-CO"/>
          </a:p>
        </p:txBody>
      </p:sp>
      <p:sp>
        <p:nvSpPr>
          <p:cNvPr id="4" name="Marcador de pie de página 3">
            <a:extLst>
              <a:ext uri="{FF2B5EF4-FFF2-40B4-BE49-F238E27FC236}">
                <a16:creationId xmlns:a16="http://schemas.microsoft.com/office/drawing/2014/main" id="{84018EA8-D50D-6048-06A1-98CC923A5FF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9F885154-3EB1-CC47-4591-C970E8A909C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5897CF-0428-44F3-9C91-0685A4FB6EB6}" type="slidenum">
              <a:rPr lang="es-CO" smtClean="0"/>
              <a:t>‹Nº›</a:t>
            </a:fld>
            <a:endParaRPr lang="es-CO"/>
          </a:p>
        </p:txBody>
      </p:sp>
    </p:spTree>
    <p:extLst>
      <p:ext uri="{BB962C8B-B14F-4D97-AF65-F5344CB8AC3E}">
        <p14:creationId xmlns:p14="http://schemas.microsoft.com/office/powerpoint/2010/main" val="890061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75E832-80E1-4FE0-91FA-8D51E04372DD}" type="datetimeFigureOut">
              <a:rPr lang="es-CO" smtClean="0"/>
              <a:t>9/06/2025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3AA98D-FD43-43C6-BEA2-560AF3DE7781}" type="slidenum">
              <a:rPr lang="es-CO" smtClean="0"/>
              <a:t>‹Nº›</a:t>
            </a:fld>
            <a:endParaRPr lang="es-CO"/>
          </a:p>
        </p:txBody>
      </p:sp>
    </p:spTree>
    <p:extLst>
      <p:ext uri="{BB962C8B-B14F-4D97-AF65-F5344CB8AC3E}">
        <p14:creationId xmlns:p14="http://schemas.microsoft.com/office/powerpoint/2010/main" val="7262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12</a:t>
            </a:fld>
            <a:endParaRPr lang="es-CO"/>
          </a:p>
        </p:txBody>
      </p:sp>
    </p:spTree>
    <p:extLst>
      <p:ext uri="{BB962C8B-B14F-4D97-AF65-F5344CB8AC3E}">
        <p14:creationId xmlns:p14="http://schemas.microsoft.com/office/powerpoint/2010/main" val="2317702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10C5-A6F4-C448-8374-BF103B273F75}" type="slidenum">
              <a:rPr kumimoji="0" lang="es-ES_tradn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06124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56</a:t>
            </a:fld>
            <a:endParaRPr lang="es-CO"/>
          </a:p>
        </p:txBody>
      </p:sp>
    </p:spTree>
    <p:extLst>
      <p:ext uri="{BB962C8B-B14F-4D97-AF65-F5344CB8AC3E}">
        <p14:creationId xmlns:p14="http://schemas.microsoft.com/office/powerpoint/2010/main" val="3020709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C0FEE-DE76-488F-F17B-4CECC968256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E4B6EAD-1E73-3833-FDBC-1D48E31A79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EB97F83-44B2-1BC3-8FE7-CDB540006282}"/>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C7F0FC7-86B7-DFBF-28AD-411621EF6B2E}"/>
              </a:ext>
            </a:extLst>
          </p:cNvPr>
          <p:cNvSpPr>
            <a:spLocks noGrp="1"/>
          </p:cNvSpPr>
          <p:nvPr>
            <p:ph type="sldNum" sz="quarter" idx="5"/>
          </p:nvPr>
        </p:nvSpPr>
        <p:spPr/>
        <p:txBody>
          <a:bodyPr/>
          <a:lstStyle/>
          <a:p>
            <a:fld id="{653AA98D-FD43-43C6-BEA2-560AF3DE7781}" type="slidenum">
              <a:rPr lang="es-CO" smtClean="0"/>
              <a:t>57</a:t>
            </a:fld>
            <a:endParaRPr lang="es-CO"/>
          </a:p>
        </p:txBody>
      </p:sp>
    </p:spTree>
    <p:extLst>
      <p:ext uri="{BB962C8B-B14F-4D97-AF65-F5344CB8AC3E}">
        <p14:creationId xmlns:p14="http://schemas.microsoft.com/office/powerpoint/2010/main" val="899980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58</a:t>
            </a:fld>
            <a:endParaRPr lang="es-CO"/>
          </a:p>
        </p:txBody>
      </p:sp>
    </p:spTree>
    <p:extLst>
      <p:ext uri="{BB962C8B-B14F-4D97-AF65-F5344CB8AC3E}">
        <p14:creationId xmlns:p14="http://schemas.microsoft.com/office/powerpoint/2010/main" val="453628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53D09-6B51-4407-7AE8-871781925D7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3000FB-C1FD-03C0-9B05-6F38B192B13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931C15F-D706-1E06-8276-B224FF87A1F1}"/>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8A71AF53-83CA-69F7-E5F6-404F1ABBF8B9}"/>
              </a:ext>
            </a:extLst>
          </p:cNvPr>
          <p:cNvSpPr>
            <a:spLocks noGrp="1"/>
          </p:cNvSpPr>
          <p:nvPr>
            <p:ph type="sldNum" sz="quarter" idx="5"/>
          </p:nvPr>
        </p:nvSpPr>
        <p:spPr/>
        <p:txBody>
          <a:bodyPr/>
          <a:lstStyle/>
          <a:p>
            <a:fld id="{653AA98D-FD43-43C6-BEA2-560AF3DE7781}" type="slidenum">
              <a:rPr lang="es-CO" smtClean="0"/>
              <a:t>59</a:t>
            </a:fld>
            <a:endParaRPr lang="es-CO"/>
          </a:p>
        </p:txBody>
      </p:sp>
    </p:spTree>
    <p:extLst>
      <p:ext uri="{BB962C8B-B14F-4D97-AF65-F5344CB8AC3E}">
        <p14:creationId xmlns:p14="http://schemas.microsoft.com/office/powerpoint/2010/main" val="25096921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653AA98D-FD43-43C6-BEA2-560AF3DE7781}" type="slidenum">
              <a:rPr lang="es-CO" smtClean="0"/>
              <a:t>64</a:t>
            </a:fld>
            <a:endParaRPr lang="es-CO"/>
          </a:p>
        </p:txBody>
      </p:sp>
    </p:spTree>
    <p:extLst>
      <p:ext uri="{BB962C8B-B14F-4D97-AF65-F5344CB8AC3E}">
        <p14:creationId xmlns:p14="http://schemas.microsoft.com/office/powerpoint/2010/main" val="2771785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8E17D-7830-83D9-36BC-3EDBFF1877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9A4B6E-803E-A54F-710E-8137FFAB97A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44C231D-1033-38F7-1788-41150AF9EC63}"/>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DF65C665-4C22-780C-104E-9B0818F4126F}"/>
              </a:ext>
            </a:extLst>
          </p:cNvPr>
          <p:cNvSpPr>
            <a:spLocks noGrp="1"/>
          </p:cNvSpPr>
          <p:nvPr>
            <p:ph type="sldNum" sz="quarter" idx="5"/>
          </p:nvPr>
        </p:nvSpPr>
        <p:spPr/>
        <p:txBody>
          <a:bodyPr/>
          <a:lstStyle/>
          <a:p>
            <a:fld id="{653AA98D-FD43-43C6-BEA2-560AF3DE7781}" type="slidenum">
              <a:rPr lang="es-CO" smtClean="0"/>
              <a:t>65</a:t>
            </a:fld>
            <a:endParaRPr lang="es-CO"/>
          </a:p>
        </p:txBody>
      </p:sp>
    </p:spTree>
    <p:extLst>
      <p:ext uri="{BB962C8B-B14F-4D97-AF65-F5344CB8AC3E}">
        <p14:creationId xmlns:p14="http://schemas.microsoft.com/office/powerpoint/2010/main" val="4230149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366A0-B025-1E67-358E-6F378F51EA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6138515-1E5D-4F99-3C9C-7223544C957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658CFD5-2F31-BC68-0976-8511A0F659ED}"/>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4246384F-BFD7-1F25-DD78-FC543D350D64}"/>
              </a:ext>
            </a:extLst>
          </p:cNvPr>
          <p:cNvSpPr>
            <a:spLocks noGrp="1"/>
          </p:cNvSpPr>
          <p:nvPr>
            <p:ph type="sldNum" sz="quarter" idx="5"/>
          </p:nvPr>
        </p:nvSpPr>
        <p:spPr/>
        <p:txBody>
          <a:bodyPr/>
          <a:lstStyle/>
          <a:p>
            <a:fld id="{22B110C5-A6F4-C448-8374-BF103B273F75}" type="slidenum">
              <a:rPr lang="es-ES_tradnl" smtClean="0"/>
              <a:t>69</a:t>
            </a:fld>
            <a:endParaRPr lang="es-ES_tradnl"/>
          </a:p>
        </p:txBody>
      </p:sp>
    </p:spTree>
    <p:extLst>
      <p:ext uri="{BB962C8B-B14F-4D97-AF65-F5344CB8AC3E}">
        <p14:creationId xmlns:p14="http://schemas.microsoft.com/office/powerpoint/2010/main" val="3169653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E775-A4ED-286A-EA06-70E7B3AFE7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3701A5-8983-568B-2688-D13FB8D7434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85CC03-5F1E-4FD6-7849-C4C0E62A9630}"/>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B6E2C4C3-8BBA-25D6-AA40-5D2D36B008F4}"/>
              </a:ext>
            </a:extLst>
          </p:cNvPr>
          <p:cNvSpPr>
            <a:spLocks noGrp="1"/>
          </p:cNvSpPr>
          <p:nvPr>
            <p:ph type="sldNum" sz="quarter" idx="5"/>
          </p:nvPr>
        </p:nvSpPr>
        <p:spPr/>
        <p:txBody>
          <a:bodyPr/>
          <a:lstStyle/>
          <a:p>
            <a:fld id="{22B110C5-A6F4-C448-8374-BF103B273F75}" type="slidenum">
              <a:rPr lang="es-ES_tradnl" smtClean="0"/>
              <a:t>70</a:t>
            </a:fld>
            <a:endParaRPr lang="es-ES_tradnl"/>
          </a:p>
        </p:txBody>
      </p:sp>
    </p:spTree>
    <p:extLst>
      <p:ext uri="{BB962C8B-B14F-4D97-AF65-F5344CB8AC3E}">
        <p14:creationId xmlns:p14="http://schemas.microsoft.com/office/powerpoint/2010/main" val="13989395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E775-A4ED-286A-EA06-70E7B3AFE7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3701A5-8983-568B-2688-D13FB8D7434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85CC03-5F1E-4FD6-7849-C4C0E62A9630}"/>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B6E2C4C3-8BBA-25D6-AA40-5D2D36B008F4}"/>
              </a:ext>
            </a:extLst>
          </p:cNvPr>
          <p:cNvSpPr>
            <a:spLocks noGrp="1"/>
          </p:cNvSpPr>
          <p:nvPr>
            <p:ph type="sldNum" sz="quarter" idx="5"/>
          </p:nvPr>
        </p:nvSpPr>
        <p:spPr/>
        <p:txBody>
          <a:bodyPr/>
          <a:lstStyle/>
          <a:p>
            <a:fld id="{22B110C5-A6F4-C448-8374-BF103B273F75}" type="slidenum">
              <a:rPr lang="es-ES_tradnl" smtClean="0"/>
              <a:t>71</a:t>
            </a:fld>
            <a:endParaRPr lang="es-ES_tradnl"/>
          </a:p>
        </p:txBody>
      </p:sp>
    </p:spTree>
    <p:extLst>
      <p:ext uri="{BB962C8B-B14F-4D97-AF65-F5344CB8AC3E}">
        <p14:creationId xmlns:p14="http://schemas.microsoft.com/office/powerpoint/2010/main" val="2007862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653AA98D-FD43-43C6-BEA2-560AF3DE7781}" type="slidenum">
              <a:rPr lang="es-CO" smtClean="0"/>
              <a:t>21</a:t>
            </a:fld>
            <a:endParaRPr lang="es-CO"/>
          </a:p>
        </p:txBody>
      </p:sp>
    </p:spTree>
    <p:extLst>
      <p:ext uri="{BB962C8B-B14F-4D97-AF65-F5344CB8AC3E}">
        <p14:creationId xmlns:p14="http://schemas.microsoft.com/office/powerpoint/2010/main" val="2245881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9DE775-A4ED-286A-EA06-70E7B3AFE70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43701A5-8983-568B-2688-D13FB8D7434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485CC03-5F1E-4FD6-7849-C4C0E62A9630}"/>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B6E2C4C3-8BBA-25D6-AA40-5D2D36B008F4}"/>
              </a:ext>
            </a:extLst>
          </p:cNvPr>
          <p:cNvSpPr>
            <a:spLocks noGrp="1"/>
          </p:cNvSpPr>
          <p:nvPr>
            <p:ph type="sldNum" sz="quarter" idx="5"/>
          </p:nvPr>
        </p:nvSpPr>
        <p:spPr/>
        <p:txBody>
          <a:bodyPr/>
          <a:lstStyle/>
          <a:p>
            <a:fld id="{22B110C5-A6F4-C448-8374-BF103B273F75}" type="slidenum">
              <a:rPr lang="es-ES_tradnl" smtClean="0"/>
              <a:t>72</a:t>
            </a:fld>
            <a:endParaRPr lang="es-ES_tradnl"/>
          </a:p>
        </p:txBody>
      </p:sp>
    </p:spTree>
    <p:extLst>
      <p:ext uri="{BB962C8B-B14F-4D97-AF65-F5344CB8AC3E}">
        <p14:creationId xmlns:p14="http://schemas.microsoft.com/office/powerpoint/2010/main" val="14584323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C110-2C86-8960-A3F2-1952E2D8614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D98E8F7-56C2-BEE5-3280-154B8B547FA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528B588-2C5D-DB20-EDE1-028B6961F480}"/>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C98881E0-332F-E7E2-E3A9-F934239D521B}"/>
              </a:ext>
            </a:extLst>
          </p:cNvPr>
          <p:cNvSpPr>
            <a:spLocks noGrp="1"/>
          </p:cNvSpPr>
          <p:nvPr>
            <p:ph type="sldNum" sz="quarter" idx="5"/>
          </p:nvPr>
        </p:nvSpPr>
        <p:spPr/>
        <p:txBody>
          <a:bodyPr/>
          <a:lstStyle/>
          <a:p>
            <a:fld id="{22B110C5-A6F4-C448-8374-BF103B273F75}" type="slidenum">
              <a:rPr lang="es-ES_tradnl" smtClean="0"/>
              <a:t>73</a:t>
            </a:fld>
            <a:endParaRPr lang="es-ES_tradnl"/>
          </a:p>
        </p:txBody>
      </p:sp>
    </p:spTree>
    <p:extLst>
      <p:ext uri="{BB962C8B-B14F-4D97-AF65-F5344CB8AC3E}">
        <p14:creationId xmlns:p14="http://schemas.microsoft.com/office/powerpoint/2010/main" val="3193253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1387F-2BB7-B19D-1EEF-82E3A378A71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85E2DE2-05C1-046E-56C4-4DBCA54BD0F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5295338-D4E3-FF07-B14C-E436AA4B1302}"/>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BEEB8B38-979C-EE5E-2A24-13BB218EDBAF}"/>
              </a:ext>
            </a:extLst>
          </p:cNvPr>
          <p:cNvSpPr>
            <a:spLocks noGrp="1"/>
          </p:cNvSpPr>
          <p:nvPr>
            <p:ph type="sldNum" sz="quarter" idx="5"/>
          </p:nvPr>
        </p:nvSpPr>
        <p:spPr/>
        <p:txBody>
          <a:bodyPr/>
          <a:lstStyle/>
          <a:p>
            <a:fld id="{22B110C5-A6F4-C448-8374-BF103B273F75}" type="slidenum">
              <a:rPr lang="es-ES_tradnl" smtClean="0"/>
              <a:t>74</a:t>
            </a:fld>
            <a:endParaRPr lang="es-ES_tradnl"/>
          </a:p>
        </p:txBody>
      </p:sp>
    </p:spTree>
    <p:extLst>
      <p:ext uri="{BB962C8B-B14F-4D97-AF65-F5344CB8AC3E}">
        <p14:creationId xmlns:p14="http://schemas.microsoft.com/office/powerpoint/2010/main" val="10327867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A3149-B0C9-F4A5-ED7E-4C139EBB6B1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27A870E-E9CD-A0E2-58F1-40EB0FE49CD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9EF753A-892E-CE50-9F75-448964E70B39}"/>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CE19A56E-0C4B-F952-EBC1-A4028184FBFA}"/>
              </a:ext>
            </a:extLst>
          </p:cNvPr>
          <p:cNvSpPr>
            <a:spLocks noGrp="1"/>
          </p:cNvSpPr>
          <p:nvPr>
            <p:ph type="sldNum" sz="quarter" idx="5"/>
          </p:nvPr>
        </p:nvSpPr>
        <p:spPr/>
        <p:txBody>
          <a:bodyPr/>
          <a:lstStyle/>
          <a:p>
            <a:fld id="{22B110C5-A6F4-C448-8374-BF103B273F75}" type="slidenum">
              <a:rPr lang="es-ES_tradnl" smtClean="0"/>
              <a:t>75</a:t>
            </a:fld>
            <a:endParaRPr lang="es-ES_tradnl"/>
          </a:p>
        </p:txBody>
      </p:sp>
    </p:spTree>
    <p:extLst>
      <p:ext uri="{BB962C8B-B14F-4D97-AF65-F5344CB8AC3E}">
        <p14:creationId xmlns:p14="http://schemas.microsoft.com/office/powerpoint/2010/main" val="28235728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CED2C-E462-B121-6BE2-28B3B54659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FB97351-DDEC-F051-D451-A71201EC9F2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ABCFA7F-EC2A-7207-0238-D8D92123F95B}"/>
              </a:ext>
            </a:extLst>
          </p:cNvPr>
          <p:cNvSpPr>
            <a:spLocks noGrp="1"/>
          </p:cNvSpPr>
          <p:nvPr>
            <p:ph type="body" idx="1"/>
          </p:nvPr>
        </p:nvSpPr>
        <p:spPr/>
        <p:txBody>
          <a:bodyPr/>
          <a:lstStyle/>
          <a:p>
            <a:endParaRPr lang="es-ES_tradnl"/>
          </a:p>
        </p:txBody>
      </p:sp>
      <p:sp>
        <p:nvSpPr>
          <p:cNvPr id="4" name="Marcador de número de diapositiva 3">
            <a:extLst>
              <a:ext uri="{FF2B5EF4-FFF2-40B4-BE49-F238E27FC236}">
                <a16:creationId xmlns:a16="http://schemas.microsoft.com/office/drawing/2014/main" id="{53B7FB71-0038-90E1-746C-BD3358CBFBDC}"/>
              </a:ext>
            </a:extLst>
          </p:cNvPr>
          <p:cNvSpPr>
            <a:spLocks noGrp="1"/>
          </p:cNvSpPr>
          <p:nvPr>
            <p:ph type="sldNum" sz="quarter" idx="5"/>
          </p:nvPr>
        </p:nvSpPr>
        <p:spPr/>
        <p:txBody>
          <a:bodyPr/>
          <a:lstStyle/>
          <a:p>
            <a:fld id="{22B110C5-A6F4-C448-8374-BF103B273F75}" type="slidenum">
              <a:rPr lang="es-ES_tradnl" smtClean="0"/>
              <a:t>76</a:t>
            </a:fld>
            <a:endParaRPr lang="es-ES_tradnl"/>
          </a:p>
        </p:txBody>
      </p:sp>
    </p:spTree>
    <p:extLst>
      <p:ext uri="{BB962C8B-B14F-4D97-AF65-F5344CB8AC3E}">
        <p14:creationId xmlns:p14="http://schemas.microsoft.com/office/powerpoint/2010/main" val="1751721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27</a:t>
            </a:fld>
            <a:endParaRPr lang="es-CO"/>
          </a:p>
        </p:txBody>
      </p:sp>
    </p:spTree>
    <p:extLst>
      <p:ext uri="{BB962C8B-B14F-4D97-AF65-F5344CB8AC3E}">
        <p14:creationId xmlns:p14="http://schemas.microsoft.com/office/powerpoint/2010/main" val="378506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A8CF7EA8-B73E-4EC8-9E31-E8092872B8D4}" type="slidenum">
              <a:rPr lang="es-CO" smtClean="0"/>
              <a:t>28</a:t>
            </a:fld>
            <a:endParaRPr lang="es-CO"/>
          </a:p>
        </p:txBody>
      </p:sp>
    </p:spTree>
    <p:extLst>
      <p:ext uri="{BB962C8B-B14F-4D97-AF65-F5344CB8AC3E}">
        <p14:creationId xmlns:p14="http://schemas.microsoft.com/office/powerpoint/2010/main" val="2637511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a:p>
        </p:txBody>
      </p:sp>
      <p:sp>
        <p:nvSpPr>
          <p:cNvPr id="4" name="Marcador de número de diapositiva 3"/>
          <p:cNvSpPr>
            <a:spLocks noGrp="1"/>
          </p:cNvSpPr>
          <p:nvPr>
            <p:ph type="sldNum" sz="quarter" idx="5"/>
          </p:nvPr>
        </p:nvSpPr>
        <p:spPr/>
        <p:txBody>
          <a:bodyPr/>
          <a:lstStyle/>
          <a:p>
            <a:fld id="{653AA98D-FD43-43C6-BEA2-560AF3DE7781}" type="slidenum">
              <a:rPr lang="es-CO" smtClean="0"/>
              <a:t>36</a:t>
            </a:fld>
            <a:endParaRPr lang="es-CO"/>
          </a:p>
        </p:txBody>
      </p:sp>
    </p:spTree>
    <p:extLst>
      <p:ext uri="{BB962C8B-B14F-4D97-AF65-F5344CB8AC3E}">
        <p14:creationId xmlns:p14="http://schemas.microsoft.com/office/powerpoint/2010/main" val="1895561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42</a:t>
            </a:fld>
            <a:endParaRPr lang="es-CO"/>
          </a:p>
        </p:txBody>
      </p:sp>
    </p:spTree>
    <p:extLst>
      <p:ext uri="{BB962C8B-B14F-4D97-AF65-F5344CB8AC3E}">
        <p14:creationId xmlns:p14="http://schemas.microsoft.com/office/powerpoint/2010/main" val="6505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46</a:t>
            </a:fld>
            <a:endParaRPr lang="es-CO"/>
          </a:p>
        </p:txBody>
      </p:sp>
    </p:spTree>
    <p:extLst>
      <p:ext uri="{BB962C8B-B14F-4D97-AF65-F5344CB8AC3E}">
        <p14:creationId xmlns:p14="http://schemas.microsoft.com/office/powerpoint/2010/main" val="2007243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47</a:t>
            </a:fld>
            <a:endParaRPr lang="es-CO"/>
          </a:p>
        </p:txBody>
      </p:sp>
    </p:spTree>
    <p:extLst>
      <p:ext uri="{BB962C8B-B14F-4D97-AF65-F5344CB8AC3E}">
        <p14:creationId xmlns:p14="http://schemas.microsoft.com/office/powerpoint/2010/main" val="2903061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653AA98D-FD43-43C6-BEA2-560AF3DE7781}" type="slidenum">
              <a:rPr lang="es-CO" smtClean="0"/>
              <a:t>51</a:t>
            </a:fld>
            <a:endParaRPr lang="es-CO"/>
          </a:p>
        </p:txBody>
      </p:sp>
    </p:spTree>
    <p:extLst>
      <p:ext uri="{BB962C8B-B14F-4D97-AF65-F5344CB8AC3E}">
        <p14:creationId xmlns:p14="http://schemas.microsoft.com/office/powerpoint/2010/main" val="40223127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E93FFE-9E67-3646-6334-B0F3A07C4FE3}"/>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B197A068-324B-7D15-91BC-5395CCE27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37AFF5A6-6AFC-9306-5F81-D0697CCAB7B3}"/>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5" name="Marcador de pie de página 4">
            <a:extLst>
              <a:ext uri="{FF2B5EF4-FFF2-40B4-BE49-F238E27FC236}">
                <a16:creationId xmlns:a16="http://schemas.microsoft.com/office/drawing/2014/main" id="{6BDBA489-36B5-F42E-B8EB-37231522F6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0CA17F5-29B1-1F8B-6284-ED999E595A5C}"/>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3943632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352F79-1DA6-308F-1661-C61AFFD78786}"/>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03223DDC-31ED-F56F-FBC9-F1FF706DE3D5}"/>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16DA06EB-3970-248D-FB5C-CACFA32EEF81}"/>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5" name="Marcador de pie de página 4">
            <a:extLst>
              <a:ext uri="{FF2B5EF4-FFF2-40B4-BE49-F238E27FC236}">
                <a16:creationId xmlns:a16="http://schemas.microsoft.com/office/drawing/2014/main" id="{32274496-6116-A767-3C3A-F111010FF6D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056974F-6FB8-B8E1-8FB4-6A6F8AD42BA6}"/>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3625750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4B93078-F865-BB58-59A7-C9030AC87335}"/>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1B2AC116-478F-6E40-36A5-83EA8C5E0236}"/>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B268FFB4-C347-2B17-3D19-A0F0E2ED435B}"/>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5" name="Marcador de pie de página 4">
            <a:extLst>
              <a:ext uri="{FF2B5EF4-FFF2-40B4-BE49-F238E27FC236}">
                <a16:creationId xmlns:a16="http://schemas.microsoft.com/office/drawing/2014/main" id="{ED84FF88-BB35-BD36-48F5-98D2C37424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A481C07-964C-9682-24C4-2535514F7239}"/>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3079784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AD64394-963E-D625-32AA-BDFC76B6E81B}"/>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9/06/2025</a:t>
            </a:fld>
            <a:endParaRPr lang="es-CO"/>
          </a:p>
        </p:txBody>
      </p:sp>
      <p:sp>
        <p:nvSpPr>
          <p:cNvPr id="4" name="Marcador de pie de página 3">
            <a:extLst>
              <a:ext uri="{FF2B5EF4-FFF2-40B4-BE49-F238E27FC236}">
                <a16:creationId xmlns:a16="http://schemas.microsoft.com/office/drawing/2014/main" id="{C0F68054-34D7-9279-DFD5-715512BF4F92}"/>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5" name="Marcador de número de diapositiva 4">
            <a:extLst>
              <a:ext uri="{FF2B5EF4-FFF2-40B4-BE49-F238E27FC236}">
                <a16:creationId xmlns:a16="http://schemas.microsoft.com/office/drawing/2014/main" id="{4916C35A-4761-CBE9-49AD-2C3A4928C1E2}"/>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pic>
        <p:nvPicPr>
          <p:cNvPr id="6" name="Imagen 5">
            <a:extLst>
              <a:ext uri="{FF2B5EF4-FFF2-40B4-BE49-F238E27FC236}">
                <a16:creationId xmlns:a16="http://schemas.microsoft.com/office/drawing/2014/main" id="{53806064-D094-DA86-6C22-C9CFC529A6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76573" y="2139929"/>
            <a:ext cx="2638853" cy="1783008"/>
          </a:xfrm>
          <a:prstGeom prst="rect">
            <a:avLst/>
          </a:prstGeom>
        </p:spPr>
      </p:pic>
    </p:spTree>
    <p:extLst>
      <p:ext uri="{BB962C8B-B14F-4D97-AF65-F5344CB8AC3E}">
        <p14:creationId xmlns:p14="http://schemas.microsoft.com/office/powerpoint/2010/main" val="36138609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AD64394-963E-D625-32AA-BDFC76B6E81B}"/>
              </a:ext>
            </a:extLst>
          </p:cNvPr>
          <p:cNvSpPr>
            <a:spLocks noGrp="1"/>
          </p:cNvSpPr>
          <p:nvPr>
            <p:ph type="dt" sz="half" idx="10"/>
          </p:nvPr>
        </p:nvSpPr>
        <p:spPr/>
        <p:txBody>
          <a:bodyPr/>
          <a:lstStyle>
            <a:lvl1pPr>
              <a:defRPr>
                <a:latin typeface="Verdana" panose="020B0604030504040204" pitchFamily="34" charset="0"/>
              </a:defRPr>
            </a:lvl1pPr>
          </a:lstStyle>
          <a:p>
            <a:fld id="{856A6FAC-9192-436B-870E-80DDE60983C7}" type="datetimeFigureOut">
              <a:rPr lang="es-CO" smtClean="0"/>
              <a:pPr/>
              <a:t>9/06/2025</a:t>
            </a:fld>
            <a:endParaRPr lang="es-CO"/>
          </a:p>
        </p:txBody>
      </p:sp>
      <p:sp>
        <p:nvSpPr>
          <p:cNvPr id="4" name="Marcador de pie de página 3">
            <a:extLst>
              <a:ext uri="{FF2B5EF4-FFF2-40B4-BE49-F238E27FC236}">
                <a16:creationId xmlns:a16="http://schemas.microsoft.com/office/drawing/2014/main" id="{C0F68054-34D7-9279-DFD5-715512BF4F92}"/>
              </a:ext>
            </a:extLst>
          </p:cNvPr>
          <p:cNvSpPr>
            <a:spLocks noGrp="1"/>
          </p:cNvSpPr>
          <p:nvPr>
            <p:ph type="ftr" sz="quarter" idx="11"/>
          </p:nvPr>
        </p:nvSpPr>
        <p:spPr/>
        <p:txBody>
          <a:bodyPr/>
          <a:lstStyle>
            <a:lvl1pPr>
              <a:defRPr>
                <a:latin typeface="Verdana" panose="020B0604030504040204" pitchFamily="34" charset="0"/>
              </a:defRPr>
            </a:lvl1pPr>
          </a:lstStyle>
          <a:p>
            <a:endParaRPr lang="es-CO"/>
          </a:p>
        </p:txBody>
      </p:sp>
      <p:sp>
        <p:nvSpPr>
          <p:cNvPr id="5" name="Marcador de número de diapositiva 4">
            <a:extLst>
              <a:ext uri="{FF2B5EF4-FFF2-40B4-BE49-F238E27FC236}">
                <a16:creationId xmlns:a16="http://schemas.microsoft.com/office/drawing/2014/main" id="{4916C35A-4761-CBE9-49AD-2C3A4928C1E2}"/>
              </a:ext>
            </a:extLst>
          </p:cNvPr>
          <p:cNvSpPr>
            <a:spLocks noGrp="1"/>
          </p:cNvSpPr>
          <p:nvPr>
            <p:ph type="sldNum" sz="quarter" idx="12"/>
          </p:nvPr>
        </p:nvSpPr>
        <p:spPr/>
        <p:txBody>
          <a:bodyPr/>
          <a:lstStyle>
            <a:lvl1pPr>
              <a:defRPr>
                <a:latin typeface="Verdana" panose="020B0604030504040204" pitchFamily="34" charset="0"/>
              </a:defRPr>
            </a:lvl1pPr>
          </a:lstStyle>
          <a:p>
            <a:fld id="{C74CBB0B-5D0C-43FE-9043-22172208F6F8}" type="slidenum">
              <a:rPr lang="es-CO" smtClean="0"/>
              <a:pPr/>
              <a:t>‹Nº›</a:t>
            </a:fld>
            <a:endParaRPr lang="es-CO"/>
          </a:p>
        </p:txBody>
      </p:sp>
      <p:pic>
        <p:nvPicPr>
          <p:cNvPr id="11" name="Imagen 10" descr="Interfaz de usuario gráfica  Descripción generada automáticamente con confianza media">
            <a:extLst>
              <a:ext uri="{FF2B5EF4-FFF2-40B4-BE49-F238E27FC236}">
                <a16:creationId xmlns:a16="http://schemas.microsoft.com/office/drawing/2014/main" id="{465A95DD-3C90-A5F0-22C3-A655B003B40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29359" y="1670050"/>
            <a:ext cx="4733283" cy="2660904"/>
          </a:xfrm>
          <a:prstGeom prst="rect">
            <a:avLst/>
          </a:prstGeom>
        </p:spPr>
      </p:pic>
    </p:spTree>
    <p:extLst>
      <p:ext uri="{BB962C8B-B14F-4D97-AF65-F5344CB8AC3E}">
        <p14:creationId xmlns:p14="http://schemas.microsoft.com/office/powerpoint/2010/main" val="103456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500376" y="309752"/>
            <a:ext cx="6668134" cy="430887"/>
          </a:xfrm>
        </p:spPr>
        <p:txBody>
          <a:bodyPr lIns="0" tIns="0" rIns="0" bIns="0"/>
          <a:lstStyle>
            <a:lvl1pPr>
              <a:defRPr sz="2800" b="1" i="0">
                <a:solidFill>
                  <a:srgbClr val="585858"/>
                </a:solidFill>
                <a:latin typeface="Verdana"/>
                <a:cs typeface="Verdana"/>
              </a:defRPr>
            </a:lvl1pPr>
          </a:lstStyle>
          <a:p>
            <a:endParaRPr/>
          </a:p>
        </p:txBody>
      </p:sp>
      <p:sp>
        <p:nvSpPr>
          <p:cNvPr id="3" name="Holder 3"/>
          <p:cNvSpPr>
            <a:spLocks noGrp="1"/>
          </p:cNvSpPr>
          <p:nvPr>
            <p:ph sz="half" idx="2"/>
          </p:nvPr>
        </p:nvSpPr>
        <p:spPr>
          <a:xfrm>
            <a:off x="609600" y="1577340"/>
            <a:ext cx="5303520" cy="39030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9030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6/9/2025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460705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D509E3-4970-FCBE-6BE2-7BEAF12142FB}"/>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A0F9A152-9163-4029-135D-E854FD821D52}"/>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D1227141-3F8B-D173-6530-3DADF0D0535F}"/>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5" name="Marcador de pie de página 4">
            <a:extLst>
              <a:ext uri="{FF2B5EF4-FFF2-40B4-BE49-F238E27FC236}">
                <a16:creationId xmlns:a16="http://schemas.microsoft.com/office/drawing/2014/main" id="{8E1375EC-B2F5-872D-FE1E-6F5068E8EC5D}"/>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76BEC14-B741-C1D0-2B15-BECAF0E77F7E}"/>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3423756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9AC0A77-E8D0-E397-2806-70139008EF16}"/>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4AFAE24E-2FDB-A958-1E37-B83AD7061F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491BE1AB-26A6-39C8-5995-0EA69ADC5443}"/>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5" name="Marcador de pie de página 4">
            <a:extLst>
              <a:ext uri="{FF2B5EF4-FFF2-40B4-BE49-F238E27FC236}">
                <a16:creationId xmlns:a16="http://schemas.microsoft.com/office/drawing/2014/main" id="{5CC29534-78B9-48B3-C7BB-BBB03B0DD3C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A6C82E4-71B9-15D9-9899-42ED3151993A}"/>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21939084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E6CE5C-5FEE-A912-7D1A-991C0E12E30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EB41EDE1-01B6-9063-166C-91DD0490FE9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F87E79CC-AA6D-CBC4-EA03-878F76C24BC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2277D0D4-4905-0E04-16B2-B581FAF77333}"/>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6" name="Marcador de pie de página 5">
            <a:extLst>
              <a:ext uri="{FF2B5EF4-FFF2-40B4-BE49-F238E27FC236}">
                <a16:creationId xmlns:a16="http://schemas.microsoft.com/office/drawing/2014/main" id="{768880C2-5375-7303-3B5C-4E44EF83815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85D7B5F-42BF-002A-5132-16349C7F8F9A}"/>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78563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08D1E9-5FF7-9DF8-BF05-93118EDAB5DD}"/>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2B74239B-918B-927F-8D52-F4407178B6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FC8A94B0-4545-673A-FDC5-4EBAC61A9772}"/>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1ECE23AA-1780-6F0E-F71D-825732CE8F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64FB32B8-A8C5-FF31-9E96-DD712DEEF42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BA43A290-ED99-3F11-83C0-A5C00BC02595}"/>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8" name="Marcador de pie de página 7">
            <a:extLst>
              <a:ext uri="{FF2B5EF4-FFF2-40B4-BE49-F238E27FC236}">
                <a16:creationId xmlns:a16="http://schemas.microsoft.com/office/drawing/2014/main" id="{159427CE-3EFF-E746-AE83-A0B5D1BE7C9E}"/>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0E1BB868-0EE8-15AE-C618-ECEE0F092BE4}"/>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1381837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992BC-9128-C586-C5EA-C4E593E9AA8C}"/>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A3059B24-A3E9-09B6-3779-D15A290C07B0}"/>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4" name="Marcador de pie de página 3">
            <a:extLst>
              <a:ext uri="{FF2B5EF4-FFF2-40B4-BE49-F238E27FC236}">
                <a16:creationId xmlns:a16="http://schemas.microsoft.com/office/drawing/2014/main" id="{0E26333A-AA58-DBA0-3EE8-F63DDFCC37EB}"/>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F19BFF20-3685-B10B-CE60-ECD74F0982F3}"/>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1463793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AFC0801-B228-90EE-88B5-CB5F5D13839E}"/>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3" name="Marcador de pie de página 2">
            <a:extLst>
              <a:ext uri="{FF2B5EF4-FFF2-40B4-BE49-F238E27FC236}">
                <a16:creationId xmlns:a16="http://schemas.microsoft.com/office/drawing/2014/main" id="{6C4700B6-B957-1643-E619-73634E6A9232}"/>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5E23C856-5E52-44A1-0300-B663197D1480}"/>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199960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906496-81E5-624C-4E1E-7A16E09C0C61}"/>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110980D6-E970-F89F-85A6-76C5D2636B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E7194AA7-AC27-C7F3-B5AA-1B2A336295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54E882E-9F11-0517-65C1-0F1CB7A5DDC3}"/>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6" name="Marcador de pie de página 5">
            <a:extLst>
              <a:ext uri="{FF2B5EF4-FFF2-40B4-BE49-F238E27FC236}">
                <a16:creationId xmlns:a16="http://schemas.microsoft.com/office/drawing/2014/main" id="{2127D408-2A9F-2F0E-64B3-03133CE58E1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BE34D55-92C5-CCCB-78FD-3F2CC8496150}"/>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542120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72F6B7-7F7D-093A-39D3-3E9B6AC2D705}"/>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65592012-1743-DBCE-F7BB-B066E68313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0820E03F-EEF9-FFAB-B275-56EBAC28C7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2B7E845E-E035-E708-98E9-35079CB7CC2E}"/>
              </a:ext>
            </a:extLst>
          </p:cNvPr>
          <p:cNvSpPr>
            <a:spLocks noGrp="1"/>
          </p:cNvSpPr>
          <p:nvPr>
            <p:ph type="dt" sz="half" idx="10"/>
          </p:nvPr>
        </p:nvSpPr>
        <p:spPr/>
        <p:txBody>
          <a:bodyPr/>
          <a:lstStyle/>
          <a:p>
            <a:fld id="{8C9A9DC9-36E5-C049-BECA-5BCB14DC0AFE}" type="datetimeFigureOut">
              <a:rPr lang="es-CO" smtClean="0"/>
              <a:t>9/06/2025</a:t>
            </a:fld>
            <a:endParaRPr lang="es-CO"/>
          </a:p>
        </p:txBody>
      </p:sp>
      <p:sp>
        <p:nvSpPr>
          <p:cNvPr id="6" name="Marcador de pie de página 5">
            <a:extLst>
              <a:ext uri="{FF2B5EF4-FFF2-40B4-BE49-F238E27FC236}">
                <a16:creationId xmlns:a16="http://schemas.microsoft.com/office/drawing/2014/main" id="{35FC8D70-BD11-0DED-04FE-EEB96CBB8FF8}"/>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08E9591E-F26D-A48E-CA22-A22D3B18770F}"/>
              </a:ext>
            </a:extLst>
          </p:cNvPr>
          <p:cNvSpPr>
            <a:spLocks noGrp="1"/>
          </p:cNvSpPr>
          <p:nvPr>
            <p:ph type="sldNum" sz="quarter" idx="12"/>
          </p:nvPr>
        </p:nvSpPr>
        <p:spPr/>
        <p:txBody>
          <a:bodyPr/>
          <a:lstStyle/>
          <a:p>
            <a:fld id="{1225CF82-93ED-0D4D-B9FF-273E4C00A8F6}" type="slidenum">
              <a:rPr lang="es-CO" smtClean="0"/>
              <a:t>‹Nº›</a:t>
            </a:fld>
            <a:endParaRPr lang="es-CO"/>
          </a:p>
        </p:txBody>
      </p:sp>
    </p:spTree>
    <p:extLst>
      <p:ext uri="{BB962C8B-B14F-4D97-AF65-F5344CB8AC3E}">
        <p14:creationId xmlns:p14="http://schemas.microsoft.com/office/powerpoint/2010/main" val="270680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6A821B8-48D9-AC62-479C-FE3552A350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47924019-38DF-B4BF-2512-394D6E547A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11E1F534-46E5-D45F-3EBB-3EB49AD858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C9A9DC9-36E5-C049-BECA-5BCB14DC0AFE}" type="datetimeFigureOut">
              <a:rPr lang="es-CO" smtClean="0"/>
              <a:t>9/06/2025</a:t>
            </a:fld>
            <a:endParaRPr lang="es-CO"/>
          </a:p>
        </p:txBody>
      </p:sp>
      <p:sp>
        <p:nvSpPr>
          <p:cNvPr id="5" name="Marcador de pie de página 4">
            <a:extLst>
              <a:ext uri="{FF2B5EF4-FFF2-40B4-BE49-F238E27FC236}">
                <a16:creationId xmlns:a16="http://schemas.microsoft.com/office/drawing/2014/main" id="{004BA509-94B4-3D03-D3A6-6EA3A8D25A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E68C3459-E162-32D8-392D-93478084C8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225CF82-93ED-0D4D-B9FF-273E4C00A8F6}" type="slidenum">
              <a:rPr lang="es-CO" smtClean="0"/>
              <a:t>‹Nº›</a:t>
            </a:fld>
            <a:endParaRPr lang="es-CO"/>
          </a:p>
        </p:txBody>
      </p:sp>
    </p:spTree>
    <p:extLst>
      <p:ext uri="{BB962C8B-B14F-4D97-AF65-F5344CB8AC3E}">
        <p14:creationId xmlns:p14="http://schemas.microsoft.com/office/powerpoint/2010/main" val="308196953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61" r:id="rId13"/>
    <p:sldLayoutId id="214748368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6.sv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5.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chart" Target="../charts/char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chart" Target="../charts/chart8.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1DD2A-CCD5-59C6-C0D5-0273475FA711}"/>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4E7AF7C0-A220-3F54-7675-072DEB09D37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91585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926D5-5848-B610-8298-D239907AB930}"/>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2A52B36A-D4E3-266E-89E0-E48E44390A7E}"/>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7B23CD8E-5C10-CFA5-5513-ABA8E5938229}"/>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del Sector</a:t>
            </a:r>
          </a:p>
        </p:txBody>
      </p:sp>
      <p:pic>
        <p:nvPicPr>
          <p:cNvPr id="10" name="Graphic 5">
            <a:extLst>
              <a:ext uri="{FF2B5EF4-FFF2-40B4-BE49-F238E27FC236}">
                <a16:creationId xmlns:a16="http://schemas.microsoft.com/office/drawing/2014/main" id="{5B443F78-EAF5-42CC-644E-52C83CCA6D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pic>
        <p:nvPicPr>
          <p:cNvPr id="4" name="Imagen 3">
            <a:extLst>
              <a:ext uri="{FF2B5EF4-FFF2-40B4-BE49-F238E27FC236}">
                <a16:creationId xmlns:a16="http://schemas.microsoft.com/office/drawing/2014/main" id="{CCFA0E3A-1A05-C269-7383-647151054C6A}"/>
              </a:ext>
            </a:extLst>
          </p:cNvPr>
          <p:cNvPicPr>
            <a:picLocks noChangeAspect="1"/>
          </p:cNvPicPr>
          <p:nvPr/>
        </p:nvPicPr>
        <p:blipFill>
          <a:blip r:embed="rId4"/>
          <a:stretch>
            <a:fillRect/>
          </a:stretch>
        </p:blipFill>
        <p:spPr>
          <a:xfrm>
            <a:off x="211937" y="1079252"/>
            <a:ext cx="11560963" cy="5184865"/>
          </a:xfrm>
          <a:prstGeom prst="rect">
            <a:avLst/>
          </a:prstGeom>
        </p:spPr>
      </p:pic>
    </p:spTree>
    <p:extLst>
      <p:ext uri="{BB962C8B-B14F-4D97-AF65-F5344CB8AC3E}">
        <p14:creationId xmlns:p14="http://schemas.microsoft.com/office/powerpoint/2010/main" val="301410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04B06-2A60-44BA-EB29-F3E3F52B5255}"/>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C5B238A-4D5F-540F-0D7B-A113977DA9F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74052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DF3DA-FE6C-56A9-D38A-FE59F34935B6}"/>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D5C4ECE1-09CE-6633-2F44-8683DC6A4DC6}"/>
              </a:ext>
            </a:extLst>
          </p:cNvPr>
          <p:cNvSpPr/>
          <p:nvPr/>
        </p:nvSpPr>
        <p:spPr>
          <a:xfrm>
            <a:off x="298716"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73351C10-F3F8-966E-3467-895508642994}"/>
              </a:ext>
            </a:extLst>
          </p:cNvPr>
          <p:cNvSpPr txBox="1">
            <a:spLocks/>
          </p:cNvSpPr>
          <p:nvPr/>
        </p:nvSpPr>
        <p:spPr>
          <a:xfrm>
            <a:off x="620449" y="303827"/>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a:t>
            </a:r>
            <a:r>
              <a:rPr lang="es-CO" sz="2400" b="1">
                <a:solidFill>
                  <a:srgbClr val="0051A5"/>
                </a:solidFill>
                <a:latin typeface="Helvetica"/>
                <a:ea typeface="Verdana"/>
              </a:rPr>
              <a:t>Sector de Ambiente y Desarrollo Sostenible</a:t>
            </a:r>
            <a:endParaRPr lang="es-MX" sz="2400" b="1">
              <a:solidFill>
                <a:srgbClr val="0051A5"/>
              </a:solidFill>
              <a:latin typeface="Helvetica"/>
              <a:ea typeface="Verdana"/>
              <a:cs typeface="Verdana" panose="020B0604030504040204" pitchFamily="34" charset="0"/>
            </a:endParaRPr>
          </a:p>
        </p:txBody>
      </p:sp>
      <p:pic>
        <p:nvPicPr>
          <p:cNvPr id="10" name="Graphic 5">
            <a:extLst>
              <a:ext uri="{FF2B5EF4-FFF2-40B4-BE49-F238E27FC236}">
                <a16:creationId xmlns:a16="http://schemas.microsoft.com/office/drawing/2014/main" id="{8293355C-B297-DE66-E76F-371CF6A7AC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39028" y="751706"/>
            <a:ext cx="2781300" cy="114300"/>
          </a:xfrm>
          <a:prstGeom prst="rect">
            <a:avLst/>
          </a:prstGeom>
        </p:spPr>
      </p:pic>
      <p:sp>
        <p:nvSpPr>
          <p:cNvPr id="14" name="CuadroTexto 13">
            <a:extLst>
              <a:ext uri="{FF2B5EF4-FFF2-40B4-BE49-F238E27FC236}">
                <a16:creationId xmlns:a16="http://schemas.microsoft.com/office/drawing/2014/main" id="{4C790D34-97FB-D09D-DECD-842BF6A1B710}"/>
              </a:ext>
            </a:extLst>
          </p:cNvPr>
          <p:cNvSpPr txBox="1"/>
          <p:nvPr/>
        </p:nvSpPr>
        <p:spPr>
          <a:xfrm>
            <a:off x="1588934" y="4602359"/>
            <a:ext cx="10460220" cy="338554"/>
          </a:xfrm>
          <a:prstGeom prst="rect">
            <a:avLst/>
          </a:prstGeom>
          <a:noFill/>
        </p:spPr>
        <p:txBody>
          <a:bodyPr wrap="square">
            <a:spAutoFit/>
          </a:bodyPr>
          <a:lstStyle/>
          <a:p>
            <a:r>
              <a:rPr lang="es-CO" sz="1050" b="1" i="0" u="none" strike="noStrike">
                <a:solidFill>
                  <a:srgbClr val="000000"/>
                </a:solidFill>
                <a:effectLst/>
                <a:latin typeface="Verdana" panose="020B0604030504040204" pitchFamily="34" charset="0"/>
              </a:rPr>
              <a:t>Total Ingresos Sector    	                  </a:t>
            </a:r>
            <a:r>
              <a:rPr lang="es-CO" sz="1600" b="1"/>
              <a:t> </a:t>
            </a:r>
            <a:r>
              <a:rPr lang="es-CO" sz="1100" b="1" i="0" u="none" strike="noStrike">
                <a:solidFill>
                  <a:srgbClr val="203764"/>
                </a:solidFill>
                <a:effectLst/>
                <a:latin typeface="Arial" panose="020B0604020202020204" pitchFamily="34" charset="0"/>
              </a:rPr>
              <a:t>$ 352.673	         $ 326.196                  $ 335.547	     $ 345.626	                $ 356.049	          $ 366.754</a:t>
            </a:r>
          </a:p>
        </p:txBody>
      </p:sp>
      <p:graphicFrame>
        <p:nvGraphicFramePr>
          <p:cNvPr id="3" name="Gráfico 2">
            <a:extLst>
              <a:ext uri="{FF2B5EF4-FFF2-40B4-BE49-F238E27FC236}">
                <a16:creationId xmlns:a16="http://schemas.microsoft.com/office/drawing/2014/main" id="{615D565A-9122-4AC9-A32B-B6DABB7A7644}"/>
              </a:ext>
            </a:extLst>
          </p:cNvPr>
          <p:cNvGraphicFramePr>
            <a:graphicFrameLocks/>
          </p:cNvGraphicFramePr>
          <p:nvPr>
            <p:extLst>
              <p:ext uri="{D42A27DB-BD31-4B8C-83A1-F6EECF244321}">
                <p14:modId xmlns:p14="http://schemas.microsoft.com/office/powerpoint/2010/main" val="1086948524"/>
              </p:ext>
            </p:extLst>
          </p:nvPr>
        </p:nvGraphicFramePr>
        <p:xfrm>
          <a:off x="578714" y="866006"/>
          <a:ext cx="11613286" cy="376616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Tabla 10">
            <a:extLst>
              <a:ext uri="{FF2B5EF4-FFF2-40B4-BE49-F238E27FC236}">
                <a16:creationId xmlns:a16="http://schemas.microsoft.com/office/drawing/2014/main" id="{10FED7D8-90C9-0C89-325F-50AAFAD46C21}"/>
              </a:ext>
            </a:extLst>
          </p:cNvPr>
          <p:cNvGraphicFramePr>
            <a:graphicFrameLocks noGrp="1"/>
          </p:cNvGraphicFramePr>
          <p:nvPr>
            <p:extLst>
              <p:ext uri="{D42A27DB-BD31-4B8C-83A1-F6EECF244321}">
                <p14:modId xmlns:p14="http://schemas.microsoft.com/office/powerpoint/2010/main" val="1641087504"/>
              </p:ext>
            </p:extLst>
          </p:nvPr>
        </p:nvGraphicFramePr>
        <p:xfrm>
          <a:off x="1433064" y="5075119"/>
          <a:ext cx="10460220" cy="1547185"/>
        </p:xfrm>
        <a:graphic>
          <a:graphicData uri="http://schemas.openxmlformats.org/drawingml/2006/table">
            <a:tbl>
              <a:tblPr/>
              <a:tblGrid>
                <a:gridCol w="4004060">
                  <a:extLst>
                    <a:ext uri="{9D8B030D-6E8A-4147-A177-3AD203B41FA5}">
                      <a16:colId xmlns:a16="http://schemas.microsoft.com/office/drawing/2014/main" val="3072140179"/>
                    </a:ext>
                  </a:extLst>
                </a:gridCol>
                <a:gridCol w="1614040">
                  <a:extLst>
                    <a:ext uri="{9D8B030D-6E8A-4147-A177-3AD203B41FA5}">
                      <a16:colId xmlns:a16="http://schemas.microsoft.com/office/drawing/2014/main" val="1016773560"/>
                    </a:ext>
                  </a:extLst>
                </a:gridCol>
                <a:gridCol w="1614040">
                  <a:extLst>
                    <a:ext uri="{9D8B030D-6E8A-4147-A177-3AD203B41FA5}">
                      <a16:colId xmlns:a16="http://schemas.microsoft.com/office/drawing/2014/main" val="1615006713"/>
                    </a:ext>
                  </a:extLst>
                </a:gridCol>
                <a:gridCol w="1614040">
                  <a:extLst>
                    <a:ext uri="{9D8B030D-6E8A-4147-A177-3AD203B41FA5}">
                      <a16:colId xmlns:a16="http://schemas.microsoft.com/office/drawing/2014/main" val="166346832"/>
                    </a:ext>
                  </a:extLst>
                </a:gridCol>
                <a:gridCol w="1614040">
                  <a:extLst>
                    <a:ext uri="{9D8B030D-6E8A-4147-A177-3AD203B41FA5}">
                      <a16:colId xmlns:a16="http://schemas.microsoft.com/office/drawing/2014/main" val="334929908"/>
                    </a:ext>
                  </a:extLst>
                </a:gridCol>
              </a:tblGrid>
              <a:tr h="155156">
                <a:tc rowSpan="2">
                  <a:txBody>
                    <a:bodyPr/>
                    <a:lstStyle/>
                    <a:p>
                      <a:pPr algn="ctr" fontAlgn="ctr"/>
                      <a:r>
                        <a:rPr lang="es-CO" sz="1200" b="1" i="0" u="none" strike="noStrike">
                          <a:solidFill>
                            <a:srgbClr val="FFFFFF"/>
                          </a:solidFill>
                          <a:effectLst/>
                          <a:latin typeface="Verdana" panose="020B0604030504040204" pitchFamily="34" charset="0"/>
                        </a:rPr>
                        <a:t>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Var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Var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Var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Var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565595893"/>
                  </a:ext>
                </a:extLst>
              </a:tr>
              <a:tr h="155156">
                <a:tc vMerge="1">
                  <a:txBody>
                    <a:bodyPr/>
                    <a:lstStyle/>
                    <a:p>
                      <a:endParaRPr lang="es-CO"/>
                    </a:p>
                  </a:txBody>
                  <a:tcPr/>
                </a:tc>
                <a:tc>
                  <a:txBody>
                    <a:bodyPr/>
                    <a:lstStyle/>
                    <a:p>
                      <a:pPr algn="ctr" fontAlgn="ctr"/>
                      <a:r>
                        <a:rPr lang="es-CO" sz="1200" b="1" i="0" u="none" strike="noStrike">
                          <a:solidFill>
                            <a:srgbClr val="FFFFFF"/>
                          </a:solidFill>
                          <a:effectLst/>
                          <a:latin typeface="Verdana" panose="020B0604030504040204" pitchFamily="34" charset="0"/>
                        </a:rPr>
                        <a:t>26/25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27/26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Verdana" panose="020B060403050404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84206296"/>
                  </a:ext>
                </a:extLst>
              </a:tr>
              <a:tr h="267025">
                <a:tc>
                  <a:txBody>
                    <a:bodyPr/>
                    <a:lstStyle/>
                    <a:p>
                      <a:pPr algn="l" rtl="0" fontAlgn="ctr"/>
                      <a:r>
                        <a:rPr lang="es-MX" sz="1100" b="0" i="0" u="none" strike="noStrike">
                          <a:solidFill>
                            <a:srgbClr val="203764"/>
                          </a:solidFill>
                          <a:effectLst/>
                          <a:latin typeface="Calibri" panose="020F0502020204030204" pitchFamily="34" charset="0"/>
                        </a:rPr>
                        <a:t>Instituto de Hidrología, Meteorología y Estudios Ambientales - IDEAM</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54083380"/>
                  </a:ext>
                </a:extLst>
              </a:tr>
              <a:tr h="155156">
                <a:tc>
                  <a:txBody>
                    <a:bodyPr/>
                    <a:lstStyle/>
                    <a:p>
                      <a:pPr algn="l" rtl="0" fontAlgn="ctr"/>
                      <a:r>
                        <a:rPr lang="es-CO" sz="1100" b="0" i="0" u="none" strike="noStrike">
                          <a:solidFill>
                            <a:srgbClr val="203764"/>
                          </a:solidFill>
                          <a:effectLst/>
                          <a:latin typeface="Calibri" panose="020F0502020204030204" pitchFamily="34" charset="0"/>
                        </a:rPr>
                        <a:t>Autoridad de Licencias Ambientales - FONAM</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74767411"/>
                  </a:ext>
                </a:extLst>
              </a:tr>
              <a:tr h="155156">
                <a:tc>
                  <a:txBody>
                    <a:bodyPr/>
                    <a:lstStyle/>
                    <a:p>
                      <a:pPr algn="l" rtl="0" fontAlgn="ctr"/>
                      <a:r>
                        <a:rPr lang="es-CO" sz="1100" b="0" i="0" u="none" strike="noStrike">
                          <a:solidFill>
                            <a:srgbClr val="203764"/>
                          </a:solidFill>
                          <a:effectLst/>
                          <a:latin typeface="Calibri" panose="020F0502020204030204" pitchFamily="34" charset="0"/>
                        </a:rPr>
                        <a:t>Parques Nacionales Naturales - FONAM</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41822031"/>
                  </a:ext>
                </a:extLst>
              </a:tr>
              <a:tr h="155156">
                <a:tc>
                  <a:txBody>
                    <a:bodyPr/>
                    <a:lstStyle/>
                    <a:p>
                      <a:pPr algn="l" rtl="0" fontAlgn="ctr"/>
                      <a:r>
                        <a:rPr lang="es-CO" sz="1100" b="0" i="0" u="none" strike="noStrike">
                          <a:solidFill>
                            <a:srgbClr val="203764"/>
                          </a:solidFill>
                          <a:effectLst/>
                          <a:latin typeface="Calibri" panose="020F0502020204030204" pitchFamily="34" charset="0"/>
                        </a:rPr>
                        <a:t>Ministerio de Ambiente FONAM</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995160685"/>
                  </a:ext>
                </a:extLst>
              </a:tr>
              <a:tr h="155156">
                <a:tc>
                  <a:txBody>
                    <a:bodyPr/>
                    <a:lstStyle/>
                    <a:p>
                      <a:pPr algn="l" rtl="0" fontAlgn="ctr"/>
                      <a:r>
                        <a:rPr lang="es-MX" sz="1100" b="0" i="0" u="none" strike="noStrike">
                          <a:solidFill>
                            <a:srgbClr val="203764"/>
                          </a:solidFill>
                          <a:effectLst/>
                          <a:latin typeface="Calibri" panose="020F0502020204030204" pitchFamily="34" charset="0"/>
                        </a:rPr>
                        <a:t>Fondo de Compensación Ambiental - FCA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2241352721"/>
                  </a:ext>
                </a:extLst>
              </a:tr>
              <a:tr h="155156">
                <a:tc>
                  <a:txBody>
                    <a:bodyPr/>
                    <a:lstStyle/>
                    <a:p>
                      <a:pPr algn="l" fontAlgn="ctr"/>
                      <a:r>
                        <a:rPr lang="es-CO" sz="1100" b="1" i="0" u="none" strike="noStrike">
                          <a:solidFill>
                            <a:srgbClr val="000000"/>
                          </a:solidFill>
                          <a:effectLst/>
                          <a:latin typeface="Verdana" panose="020B0604030504040204" pitchFamily="34" charset="0"/>
                        </a:rPr>
                        <a:t>Total Ingresos Sector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12430502"/>
                  </a:ext>
                </a:extLst>
              </a:tr>
            </a:tbl>
          </a:graphicData>
        </a:graphic>
      </p:graphicFrame>
    </p:spTree>
    <p:extLst>
      <p:ext uri="{BB962C8B-B14F-4D97-AF65-F5344CB8AC3E}">
        <p14:creationId xmlns:p14="http://schemas.microsoft.com/office/powerpoint/2010/main" val="3666275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CB761-A068-9767-5103-FB6984108775}"/>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07A8557D-AF92-971A-689C-5EB51510198E}"/>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8EE5424A-1FBC-DB44-937E-2F33C8BE9807}"/>
              </a:ext>
            </a:extLst>
          </p:cNvPr>
          <p:cNvSpPr txBox="1">
            <a:spLocks/>
          </p:cNvSpPr>
          <p:nvPr/>
        </p:nvSpPr>
        <p:spPr>
          <a:xfrm>
            <a:off x="739027" y="303817"/>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CO" sz="2400" b="1">
                <a:solidFill>
                  <a:srgbClr val="0051A5"/>
                </a:solidFill>
                <a:latin typeface="Helvetica"/>
                <a:ea typeface="Verdana"/>
              </a:rPr>
              <a:t>Ingresos consolidados por rubro- Sector de Ambiente y Desarrollo Sostenible</a:t>
            </a:r>
            <a:endParaRPr lang="es-MX" sz="2400" b="1">
              <a:solidFill>
                <a:srgbClr val="0051A5"/>
              </a:solidFill>
              <a:latin typeface="Helvetica"/>
              <a:ea typeface="Verdana"/>
            </a:endParaRPr>
          </a:p>
        </p:txBody>
      </p:sp>
      <p:pic>
        <p:nvPicPr>
          <p:cNvPr id="10" name="Graphic 5">
            <a:extLst>
              <a:ext uri="{FF2B5EF4-FFF2-40B4-BE49-F238E27FC236}">
                <a16:creationId xmlns:a16="http://schemas.microsoft.com/office/drawing/2014/main" id="{0D08D01E-D723-37DA-CA3D-B7290B2D610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9027" y="641023"/>
            <a:ext cx="5474581" cy="224983"/>
          </a:xfrm>
          <a:prstGeom prst="rect">
            <a:avLst/>
          </a:prstGeom>
        </p:spPr>
      </p:pic>
      <p:graphicFrame>
        <p:nvGraphicFramePr>
          <p:cNvPr id="2" name="Tabla 1">
            <a:extLst>
              <a:ext uri="{FF2B5EF4-FFF2-40B4-BE49-F238E27FC236}">
                <a16:creationId xmlns:a16="http://schemas.microsoft.com/office/drawing/2014/main" id="{3F58386C-9F1E-33F6-1093-0CF547EEA44B}"/>
              </a:ext>
            </a:extLst>
          </p:cNvPr>
          <p:cNvGraphicFramePr>
            <a:graphicFrameLocks noGrp="1"/>
          </p:cNvGraphicFramePr>
          <p:nvPr>
            <p:extLst>
              <p:ext uri="{D42A27DB-BD31-4B8C-83A1-F6EECF244321}">
                <p14:modId xmlns:p14="http://schemas.microsoft.com/office/powerpoint/2010/main" val="2615990873"/>
              </p:ext>
            </p:extLst>
          </p:nvPr>
        </p:nvGraphicFramePr>
        <p:xfrm>
          <a:off x="484632" y="1271016"/>
          <a:ext cx="11329419" cy="4549473"/>
        </p:xfrm>
        <a:graphic>
          <a:graphicData uri="http://schemas.openxmlformats.org/drawingml/2006/table">
            <a:tbl>
              <a:tblPr/>
              <a:tblGrid>
                <a:gridCol w="2327445">
                  <a:extLst>
                    <a:ext uri="{9D8B030D-6E8A-4147-A177-3AD203B41FA5}">
                      <a16:colId xmlns:a16="http://schemas.microsoft.com/office/drawing/2014/main" val="1752296865"/>
                    </a:ext>
                  </a:extLst>
                </a:gridCol>
                <a:gridCol w="744406">
                  <a:extLst>
                    <a:ext uri="{9D8B030D-6E8A-4147-A177-3AD203B41FA5}">
                      <a16:colId xmlns:a16="http://schemas.microsoft.com/office/drawing/2014/main" val="4078407721"/>
                    </a:ext>
                  </a:extLst>
                </a:gridCol>
                <a:gridCol w="1008246">
                  <a:extLst>
                    <a:ext uri="{9D8B030D-6E8A-4147-A177-3AD203B41FA5}">
                      <a16:colId xmlns:a16="http://schemas.microsoft.com/office/drawing/2014/main" val="3684604077"/>
                    </a:ext>
                  </a:extLst>
                </a:gridCol>
                <a:gridCol w="1309776">
                  <a:extLst>
                    <a:ext uri="{9D8B030D-6E8A-4147-A177-3AD203B41FA5}">
                      <a16:colId xmlns:a16="http://schemas.microsoft.com/office/drawing/2014/main" val="3298885993"/>
                    </a:ext>
                  </a:extLst>
                </a:gridCol>
                <a:gridCol w="1008246">
                  <a:extLst>
                    <a:ext uri="{9D8B030D-6E8A-4147-A177-3AD203B41FA5}">
                      <a16:colId xmlns:a16="http://schemas.microsoft.com/office/drawing/2014/main" val="3654575134"/>
                    </a:ext>
                  </a:extLst>
                </a:gridCol>
                <a:gridCol w="1008246">
                  <a:extLst>
                    <a:ext uri="{9D8B030D-6E8A-4147-A177-3AD203B41FA5}">
                      <a16:colId xmlns:a16="http://schemas.microsoft.com/office/drawing/2014/main" val="1591287708"/>
                    </a:ext>
                  </a:extLst>
                </a:gridCol>
                <a:gridCol w="1008246">
                  <a:extLst>
                    <a:ext uri="{9D8B030D-6E8A-4147-A177-3AD203B41FA5}">
                      <a16:colId xmlns:a16="http://schemas.microsoft.com/office/drawing/2014/main" val="690579210"/>
                    </a:ext>
                  </a:extLst>
                </a:gridCol>
                <a:gridCol w="728702">
                  <a:extLst>
                    <a:ext uri="{9D8B030D-6E8A-4147-A177-3AD203B41FA5}">
                      <a16:colId xmlns:a16="http://schemas.microsoft.com/office/drawing/2014/main" val="1012130285"/>
                    </a:ext>
                  </a:extLst>
                </a:gridCol>
                <a:gridCol w="728702">
                  <a:extLst>
                    <a:ext uri="{9D8B030D-6E8A-4147-A177-3AD203B41FA5}">
                      <a16:colId xmlns:a16="http://schemas.microsoft.com/office/drawing/2014/main" val="1226226522"/>
                    </a:ext>
                  </a:extLst>
                </a:gridCol>
                <a:gridCol w="728702">
                  <a:extLst>
                    <a:ext uri="{9D8B030D-6E8A-4147-A177-3AD203B41FA5}">
                      <a16:colId xmlns:a16="http://schemas.microsoft.com/office/drawing/2014/main" val="3543802668"/>
                    </a:ext>
                  </a:extLst>
                </a:gridCol>
                <a:gridCol w="728702">
                  <a:extLst>
                    <a:ext uri="{9D8B030D-6E8A-4147-A177-3AD203B41FA5}">
                      <a16:colId xmlns:a16="http://schemas.microsoft.com/office/drawing/2014/main" val="1290397622"/>
                    </a:ext>
                  </a:extLst>
                </a:gridCol>
              </a:tblGrid>
              <a:tr h="438293">
                <a:tc>
                  <a:txBody>
                    <a:bodyPr/>
                    <a:lstStyle/>
                    <a:p>
                      <a:pPr algn="l" rtl="0" fontAlgn="b"/>
                      <a:r>
                        <a:rPr lang="es-MX" sz="10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91449161"/>
                  </a:ext>
                </a:extLst>
              </a:tr>
              <a:tr h="219146">
                <a:tc rowSpan="2">
                  <a:txBody>
                    <a:bodyPr/>
                    <a:lstStyle/>
                    <a:p>
                      <a:pPr algn="ctr" rtl="0" fontAlgn="ctr"/>
                      <a:r>
                        <a:rPr lang="es-CO" sz="10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688375980"/>
                  </a:ext>
                </a:extLst>
              </a:tr>
              <a:tr h="21914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695453114"/>
                  </a:ext>
                </a:extLst>
              </a:tr>
              <a:tr h="219146">
                <a:tc>
                  <a:txBody>
                    <a:bodyPr/>
                    <a:lstStyle/>
                    <a:p>
                      <a:pPr algn="l" rtl="0" fontAlgn="ctr"/>
                      <a:r>
                        <a:rPr lang="es-CO" sz="1000" b="1" i="0" u="none" strike="noStrike">
                          <a:solidFill>
                            <a:srgbClr val="203764"/>
                          </a:solidFill>
                          <a:effectLst/>
                          <a:latin typeface="Calibri" panose="020F0502020204030204" pitchFamily="34" charset="0"/>
                        </a:rPr>
                        <a:t>I. Ingresos Corrientes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$ 242.655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$ 232.733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$ 239.280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$ 246.471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$ 253.919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$ 261.560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357756848"/>
                  </a:ext>
                </a:extLst>
              </a:tr>
              <a:tr h="219146">
                <a:tc>
                  <a:txBody>
                    <a:bodyPr/>
                    <a:lstStyle/>
                    <a:p>
                      <a:pPr algn="l" rtl="0" fontAlgn="ctr"/>
                      <a:r>
                        <a:rPr lang="es-CO" sz="1000" b="0" i="0" u="none" strike="noStrike">
                          <a:solidFill>
                            <a:srgbClr val="203764"/>
                          </a:solidFill>
                          <a:effectLst/>
                          <a:latin typeface="Calibri" panose="020F0502020204030204" pitchFamily="34" charset="0"/>
                        </a:rPr>
                        <a:t>Contribuciones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$ 14.323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$ 13.543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$ 13.543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$ 13.949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$ 14.368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$ 14.799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02145413"/>
                  </a:ext>
                </a:extLst>
              </a:tr>
              <a:tr h="219146">
                <a:tc>
                  <a:txBody>
                    <a:bodyPr/>
                    <a:lstStyle/>
                    <a:p>
                      <a:pPr algn="l" rtl="0" fontAlgn="ctr"/>
                      <a:r>
                        <a:rPr lang="es-CO" sz="1000" b="0" i="0" u="none" strike="noStrike">
                          <a:solidFill>
                            <a:srgbClr val="203764"/>
                          </a:solidFill>
                          <a:effectLst/>
                          <a:latin typeface="Calibri" panose="020F0502020204030204" pitchFamily="34" charset="0"/>
                        </a:rPr>
                        <a:t>Tasas y derechos administrativos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$ 196.520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$ 192.282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$ 197.552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$ 203.488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$ 209.645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$ 215.956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12388908"/>
                  </a:ext>
                </a:extLst>
              </a:tr>
              <a:tr h="219146">
                <a:tc>
                  <a:txBody>
                    <a:bodyPr/>
                    <a:lstStyle/>
                    <a:p>
                      <a:pPr algn="l" rtl="0" fontAlgn="ctr"/>
                      <a:r>
                        <a:rPr lang="es-CO" sz="1000" b="0" i="0" u="none" strike="noStrike">
                          <a:solidFill>
                            <a:srgbClr val="203764"/>
                          </a:solidFill>
                          <a:effectLst/>
                          <a:latin typeface="Calibri" panose="020F0502020204030204" pitchFamily="34" charset="0"/>
                        </a:rPr>
                        <a:t>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$ 30.197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$ 25.226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$ 26.027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$ 26.808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$ 27.612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$ 28.440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883813453"/>
                  </a:ext>
                </a:extLst>
              </a:tr>
              <a:tr h="385698">
                <a:tc>
                  <a:txBody>
                    <a:bodyPr/>
                    <a:lstStyle/>
                    <a:p>
                      <a:pPr algn="l" rtl="0" fontAlgn="ctr"/>
                      <a:r>
                        <a:rPr lang="es-CO" sz="1000" b="0" i="0" u="none" strike="noStrike">
                          <a:solidFill>
                            <a:srgbClr val="203764"/>
                          </a:solidFill>
                          <a:effectLst/>
                          <a:latin typeface="Calibri" panose="020F0502020204030204" pitchFamily="34" charset="0"/>
                        </a:rPr>
                        <a:t>Derechos económicos por uso de recursos naturales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Calibri" panose="020F0502020204030204" pitchFamily="34" charset="0"/>
                        </a:rPr>
                        <a:t>$ 1.355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$ 1.410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$ 1.536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$ 1.582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$ 1.630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$ 1.678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35250121"/>
                  </a:ext>
                </a:extLst>
              </a:tr>
              <a:tr h="219146">
                <a:tc>
                  <a:txBody>
                    <a:bodyPr/>
                    <a:lstStyle/>
                    <a:p>
                      <a:pPr algn="l" rtl="0" fontAlgn="ctr"/>
                      <a:r>
                        <a:rPr lang="es-MX" sz="1000" b="0" i="0" u="none" strike="noStrike">
                          <a:solidFill>
                            <a:srgbClr val="203764"/>
                          </a:solidFill>
                          <a:effectLst/>
                          <a:latin typeface="Calibri" panose="020F0502020204030204" pitchFamily="34" charset="0"/>
                        </a:rPr>
                        <a:t>Venta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$ 260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$ 272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$ 622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$ 644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$ 665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$ 687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129%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34476643"/>
                  </a:ext>
                </a:extLst>
              </a:tr>
              <a:tr h="219146">
                <a:tc>
                  <a:txBody>
                    <a:bodyPr/>
                    <a:lstStyle/>
                    <a:p>
                      <a:pPr algn="l" rtl="0" fontAlgn="ctr"/>
                      <a:r>
                        <a:rPr lang="es-CO" sz="10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8943331"/>
                  </a:ext>
                </a:extLst>
              </a:tr>
              <a:tr h="219146">
                <a:tc>
                  <a:txBody>
                    <a:bodyPr/>
                    <a:lstStyle/>
                    <a:p>
                      <a:pPr algn="l" rtl="0" fontAlgn="ctr"/>
                      <a:r>
                        <a:rPr lang="es-CO" sz="1000" b="1" i="0" u="none" strike="noStrike">
                          <a:solidFill>
                            <a:srgbClr val="203764"/>
                          </a:solidFill>
                          <a:effectLst/>
                          <a:latin typeface="Calibri" panose="020F0502020204030204" pitchFamily="34" charset="0"/>
                        </a:rPr>
                        <a:t>II. Recursos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$ 64.841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$ 64.554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$ 78.676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$ 56.106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$ 33.801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$ 29.943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1182602862"/>
                  </a:ext>
                </a:extLst>
              </a:tr>
              <a:tr h="219146">
                <a:tc>
                  <a:txBody>
                    <a:bodyPr/>
                    <a:lstStyle/>
                    <a:p>
                      <a:pPr algn="l" rtl="0" fontAlgn="ctr"/>
                      <a:r>
                        <a:rPr lang="es-CO" sz="1000" b="0" i="0" u="none" strike="noStrike">
                          <a:solidFill>
                            <a:srgbClr val="203764"/>
                          </a:solidFill>
                          <a:effectLst/>
                          <a:latin typeface="Calibri" panose="020F0502020204030204" pitchFamily="34" charset="0"/>
                        </a:rPr>
                        <a:t>Excedentes financieros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$ 64.841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$ 64.554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$ 78.676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$ 56.106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$ 33.801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$ 29.943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22%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-29%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-40%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28087899"/>
                  </a:ext>
                </a:extLst>
              </a:tr>
              <a:tr h="219146">
                <a:tc>
                  <a:txBody>
                    <a:bodyPr/>
                    <a:lstStyle/>
                    <a:p>
                      <a:pPr algn="l" rtl="0" fontAlgn="ctr"/>
                      <a:r>
                        <a:rPr lang="es-CO" sz="1000" b="1" i="0" u="none" strike="noStrike">
                          <a:solidFill>
                            <a:srgbClr val="203764"/>
                          </a:solidFill>
                          <a:effectLst/>
                          <a:latin typeface="Calibri" panose="020F0502020204030204" pitchFamily="34" charset="0"/>
                        </a:rPr>
                        <a:t>III. Contribuciones Parafiscales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409029851"/>
                  </a:ext>
                </a:extLst>
              </a:tr>
              <a:tr h="219146">
                <a:tc>
                  <a:txBody>
                    <a:bodyPr/>
                    <a:lstStyle/>
                    <a:p>
                      <a:pPr algn="l" rtl="0" fontAlgn="ctr"/>
                      <a:r>
                        <a:rPr lang="es-CO" sz="1000" b="1" i="0" u="none" strike="noStrike">
                          <a:solidFill>
                            <a:srgbClr val="203764"/>
                          </a:solidFill>
                          <a:effectLst/>
                          <a:latin typeface="Calibri" panose="020F0502020204030204" pitchFamily="34" charset="0"/>
                        </a:rPr>
                        <a:t>IV. 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$ 110.017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$ 93.463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$ 96.267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$ 99.155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$ 102.130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$ 105.194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644087155"/>
                  </a:ext>
                </a:extLst>
              </a:tr>
              <a:tr h="219146">
                <a:tc>
                  <a:txBody>
                    <a:bodyPr/>
                    <a:lstStyle/>
                    <a:p>
                      <a:pPr algn="l" rtl="0" fontAlgn="ctr"/>
                      <a:r>
                        <a:rPr lang="es-CO" sz="1000" b="0" i="0" u="none" strike="noStrike">
                          <a:solidFill>
                            <a:srgbClr val="203764"/>
                          </a:solidFill>
                          <a:effectLst/>
                          <a:latin typeface="Calibri" panose="020F0502020204030204" pitchFamily="34" charset="0"/>
                        </a:rPr>
                        <a:t>Fondo Especial SSF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$ 110.017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$ 93.463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$ 96.267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$ 99.155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$ 102.130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$ 105.194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59846736"/>
                  </a:ext>
                </a:extLst>
              </a:tr>
              <a:tr h="219146">
                <a:tc>
                  <a:txBody>
                    <a:bodyPr/>
                    <a:lstStyle/>
                    <a:p>
                      <a:pPr algn="l" rtl="0" fontAlgn="ctr"/>
                      <a:r>
                        <a:rPr lang="es-CO" sz="1000" b="1" i="0" u="none" strike="noStrike">
                          <a:solidFill>
                            <a:srgbClr val="FFFFFF"/>
                          </a:solidFill>
                          <a:effectLst/>
                          <a:latin typeface="Calibri" panose="020F0502020204030204" pitchFamily="34" charset="0"/>
                        </a:rPr>
                        <a:t>Total Ingresos por año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$ 417.514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$ 390.750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$ 414.223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$ 401.732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$ 389.850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$ 396.697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196253113"/>
                  </a:ext>
                </a:extLst>
              </a:tr>
              <a:tr h="219146">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3626522315"/>
                  </a:ext>
                </a:extLst>
              </a:tr>
              <a:tr h="219146">
                <a:tc gridSpan="4">
                  <a:txBody>
                    <a:bodyPr/>
                    <a:lstStyle/>
                    <a:p>
                      <a:pPr algn="l" rtl="0" fontAlgn="ctr"/>
                      <a:r>
                        <a:rPr lang="es-MX" sz="1000" b="0" i="0" u="none" strike="noStrike">
                          <a:solidFill>
                            <a:srgbClr val="203764"/>
                          </a:solidFill>
                          <a:effectLst/>
                          <a:latin typeface="Calibri" panose="020F0502020204030204" pitchFamily="34" charset="0"/>
                        </a:rPr>
                        <a:t>*corresponde a la sumatoria de los impuestos directos programados en el anteproyecto </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789893718"/>
                  </a:ext>
                </a:extLst>
              </a:tr>
              <a:tr h="219146">
                <a:tc gridSpan="4">
                  <a:txBody>
                    <a:bodyPr/>
                    <a:lstStyle/>
                    <a:p>
                      <a:pPr algn="l" rtl="0" fontAlgn="ctr"/>
                      <a:r>
                        <a:rPr lang="es-MX" sz="1000" b="0" i="0" u="none" strike="noStrike">
                          <a:solidFill>
                            <a:srgbClr val="203764"/>
                          </a:solidFill>
                          <a:effectLst/>
                          <a:latin typeface="Calibri" panose="020F0502020204030204" pitchFamily="34" charset="0"/>
                        </a:rPr>
                        <a:t>**corresponde a la sumatoria de los impuestos indirectos programados en el anteproyecto </a:t>
                      </a:r>
                    </a:p>
                  </a:txBody>
                  <a:tcPr marL="0" marR="0" marT="0" marB="0" anchor="ctr">
                    <a:lnL>
                      <a:noFill/>
                    </a:lnL>
                    <a:lnR>
                      <a:noFill/>
                    </a:lnR>
                    <a:lnT>
                      <a:noFill/>
                    </a:lnT>
                    <a:lnB>
                      <a:noFill/>
                    </a:lnB>
                    <a:solidFill>
                      <a:srgbClr val="FFFFFF"/>
                    </a:solidFill>
                  </a:tcPr>
                </a:tc>
                <a:tc hMerge="1">
                  <a:txBody>
                    <a:bodyPr/>
                    <a:lstStyle/>
                    <a:p>
                      <a:endParaRPr lang="es-CO"/>
                    </a:p>
                  </a:txBody>
                  <a:tcPr/>
                </a:tc>
                <a:tc hMerge="1">
                  <a:txBody>
                    <a:bodyPr/>
                    <a:lstStyle/>
                    <a:p>
                      <a:endParaRPr lang="es-CO"/>
                    </a:p>
                  </a:txBody>
                  <a:tcPr/>
                </a:tc>
                <a:tc hMerge="1">
                  <a:txBody>
                    <a:bodyPr/>
                    <a:lstStyle/>
                    <a:p>
                      <a:endParaRPr lang="es-CO"/>
                    </a:p>
                  </a:txBody>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rtl="0" fontAlgn="ctr"/>
                      <a:r>
                        <a:rPr lang="es-CO" sz="1000" b="0" i="0" u="none" strike="noStrike">
                          <a:solidFill>
                            <a:srgbClr val="8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1891576274"/>
                  </a:ext>
                </a:extLst>
              </a:tr>
            </a:tbl>
          </a:graphicData>
        </a:graphic>
      </p:graphicFrame>
    </p:spTree>
    <p:extLst>
      <p:ext uri="{BB962C8B-B14F-4D97-AF65-F5344CB8AC3E}">
        <p14:creationId xmlns:p14="http://schemas.microsoft.com/office/powerpoint/2010/main" val="2901516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C444E-28AC-E411-ADE5-9AED83A920DA}"/>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87FCA6BD-71BE-D983-96E9-4CAD3F555DA1}"/>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Totales del Fondo Nacional Ambiental - FONAM</a:t>
            </a:r>
          </a:p>
        </p:txBody>
      </p:sp>
      <p:pic>
        <p:nvPicPr>
          <p:cNvPr id="12" name="Graphic 5">
            <a:extLst>
              <a:ext uri="{FF2B5EF4-FFF2-40B4-BE49-F238E27FC236}">
                <a16:creationId xmlns:a16="http://schemas.microsoft.com/office/drawing/2014/main" id="{0E6DC081-5B94-E0B9-83E1-4A1922A774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graphicFrame>
        <p:nvGraphicFramePr>
          <p:cNvPr id="7" name="Tabla 6">
            <a:extLst>
              <a:ext uri="{FF2B5EF4-FFF2-40B4-BE49-F238E27FC236}">
                <a16:creationId xmlns:a16="http://schemas.microsoft.com/office/drawing/2014/main" id="{CA5C36C1-50DA-0AAA-89D3-DEE669AEBE93}"/>
              </a:ext>
            </a:extLst>
          </p:cNvPr>
          <p:cNvGraphicFramePr>
            <a:graphicFrameLocks noGrp="1"/>
          </p:cNvGraphicFramePr>
          <p:nvPr>
            <p:extLst>
              <p:ext uri="{D42A27DB-BD31-4B8C-83A1-F6EECF244321}">
                <p14:modId xmlns:p14="http://schemas.microsoft.com/office/powerpoint/2010/main" val="3312242312"/>
              </p:ext>
            </p:extLst>
          </p:nvPr>
        </p:nvGraphicFramePr>
        <p:xfrm>
          <a:off x="364834" y="1001880"/>
          <a:ext cx="11462331" cy="4736324"/>
        </p:xfrm>
        <a:graphic>
          <a:graphicData uri="http://schemas.openxmlformats.org/drawingml/2006/table">
            <a:tbl>
              <a:tblPr/>
              <a:tblGrid>
                <a:gridCol w="2716209">
                  <a:extLst>
                    <a:ext uri="{9D8B030D-6E8A-4147-A177-3AD203B41FA5}">
                      <a16:colId xmlns:a16="http://schemas.microsoft.com/office/drawing/2014/main" val="2320360714"/>
                    </a:ext>
                  </a:extLst>
                </a:gridCol>
                <a:gridCol w="868747">
                  <a:extLst>
                    <a:ext uri="{9D8B030D-6E8A-4147-A177-3AD203B41FA5}">
                      <a16:colId xmlns:a16="http://schemas.microsoft.com/office/drawing/2014/main" val="670618748"/>
                    </a:ext>
                  </a:extLst>
                </a:gridCol>
                <a:gridCol w="868747">
                  <a:extLst>
                    <a:ext uri="{9D8B030D-6E8A-4147-A177-3AD203B41FA5}">
                      <a16:colId xmlns:a16="http://schemas.microsoft.com/office/drawing/2014/main" val="214652387"/>
                    </a:ext>
                  </a:extLst>
                </a:gridCol>
                <a:gridCol w="868747">
                  <a:extLst>
                    <a:ext uri="{9D8B030D-6E8A-4147-A177-3AD203B41FA5}">
                      <a16:colId xmlns:a16="http://schemas.microsoft.com/office/drawing/2014/main" val="3492674412"/>
                    </a:ext>
                  </a:extLst>
                </a:gridCol>
                <a:gridCol w="912735">
                  <a:extLst>
                    <a:ext uri="{9D8B030D-6E8A-4147-A177-3AD203B41FA5}">
                      <a16:colId xmlns:a16="http://schemas.microsoft.com/office/drawing/2014/main" val="3604745854"/>
                    </a:ext>
                  </a:extLst>
                </a:gridCol>
                <a:gridCol w="912735">
                  <a:extLst>
                    <a:ext uri="{9D8B030D-6E8A-4147-A177-3AD203B41FA5}">
                      <a16:colId xmlns:a16="http://schemas.microsoft.com/office/drawing/2014/main" val="3796639613"/>
                    </a:ext>
                  </a:extLst>
                </a:gridCol>
                <a:gridCol w="912735">
                  <a:extLst>
                    <a:ext uri="{9D8B030D-6E8A-4147-A177-3AD203B41FA5}">
                      <a16:colId xmlns:a16="http://schemas.microsoft.com/office/drawing/2014/main" val="2306335843"/>
                    </a:ext>
                  </a:extLst>
                </a:gridCol>
                <a:gridCol w="850419">
                  <a:extLst>
                    <a:ext uri="{9D8B030D-6E8A-4147-A177-3AD203B41FA5}">
                      <a16:colId xmlns:a16="http://schemas.microsoft.com/office/drawing/2014/main" val="2558256225"/>
                    </a:ext>
                  </a:extLst>
                </a:gridCol>
                <a:gridCol w="850419">
                  <a:extLst>
                    <a:ext uri="{9D8B030D-6E8A-4147-A177-3AD203B41FA5}">
                      <a16:colId xmlns:a16="http://schemas.microsoft.com/office/drawing/2014/main" val="423987505"/>
                    </a:ext>
                  </a:extLst>
                </a:gridCol>
                <a:gridCol w="850419">
                  <a:extLst>
                    <a:ext uri="{9D8B030D-6E8A-4147-A177-3AD203B41FA5}">
                      <a16:colId xmlns:a16="http://schemas.microsoft.com/office/drawing/2014/main" val="275494555"/>
                    </a:ext>
                  </a:extLst>
                </a:gridCol>
                <a:gridCol w="850419">
                  <a:extLst>
                    <a:ext uri="{9D8B030D-6E8A-4147-A177-3AD203B41FA5}">
                      <a16:colId xmlns:a16="http://schemas.microsoft.com/office/drawing/2014/main" val="3405212311"/>
                    </a:ext>
                  </a:extLst>
                </a:gridCol>
              </a:tblGrid>
              <a:tr h="296020">
                <a:tc>
                  <a:txBody>
                    <a:bodyPr/>
                    <a:lstStyle/>
                    <a:p>
                      <a:pPr algn="l" rtl="0" fontAlgn="b"/>
                      <a:r>
                        <a:rPr lang="es-MX" sz="11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06453673"/>
                  </a:ext>
                </a:extLst>
              </a:tr>
              <a:tr h="296020">
                <a:tc rowSpan="2">
                  <a:txBody>
                    <a:bodyPr/>
                    <a:lstStyle/>
                    <a:p>
                      <a:pPr algn="ctr" rtl="0" fontAlgn="ctr"/>
                      <a:r>
                        <a:rPr lang="es-CO" sz="11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828904015"/>
                  </a:ext>
                </a:extLst>
              </a:tr>
              <a:tr h="29602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820811212"/>
                  </a:ext>
                </a:extLst>
              </a:tr>
              <a:tr h="296020">
                <a:tc>
                  <a:txBody>
                    <a:bodyPr/>
                    <a:lstStyle/>
                    <a:p>
                      <a:pPr algn="l" rtl="0" fontAlgn="ctr"/>
                      <a:r>
                        <a:rPr lang="es-CO" sz="1100" b="1" i="0" u="none" strike="noStrike">
                          <a:solidFill>
                            <a:srgbClr val="203764"/>
                          </a:solidFill>
                          <a:effectLst/>
                          <a:latin typeface="Calibri" panose="020F0502020204030204" pitchFamily="34" charset="0"/>
                        </a:rPr>
                        <a:t>I. Ingresos Corrientes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$ 234.725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$ 226.015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$ 234.840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$ 241.854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$ 249.141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$ 256.615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825415205"/>
                  </a:ext>
                </a:extLst>
              </a:tr>
              <a:tr h="296020">
                <a:tc>
                  <a:txBody>
                    <a:bodyPr/>
                    <a:lstStyle/>
                    <a:p>
                      <a:pPr algn="l" rtl="0" fontAlgn="ctr"/>
                      <a:r>
                        <a:rPr lang="es-CO" sz="1100" b="0" i="0" u="none" strike="noStrike">
                          <a:solidFill>
                            <a:srgbClr val="203764"/>
                          </a:solidFill>
                          <a:effectLst/>
                          <a:latin typeface="Calibri" panose="020F0502020204030204" pitchFamily="34" charset="0"/>
                        </a:rPr>
                        <a:t>Contribuciones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$ 14.323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$ 13.543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$ 13.543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$ 13.949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$ 14.368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$ 14.799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517585220"/>
                  </a:ext>
                </a:extLst>
              </a:tr>
              <a:tr h="296020">
                <a:tc>
                  <a:txBody>
                    <a:bodyPr/>
                    <a:lstStyle/>
                    <a:p>
                      <a:pPr algn="l" rtl="0" fontAlgn="ctr"/>
                      <a:r>
                        <a:rPr lang="es-CO" sz="1100" b="0" i="0" u="none" strike="noStrike">
                          <a:solidFill>
                            <a:srgbClr val="203764"/>
                          </a:solidFill>
                          <a:effectLst/>
                          <a:latin typeface="Calibri" panose="020F0502020204030204" pitchFamily="34" charset="0"/>
                        </a:rPr>
                        <a:t>Tasas y derechos administrativos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$ 188.590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$ 185.564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$ 193.452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$ 199.225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$ 205.233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$ 211.390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41220254"/>
                  </a:ext>
                </a:extLst>
              </a:tr>
              <a:tr h="296020">
                <a:tc>
                  <a:txBody>
                    <a:bodyPr/>
                    <a:lstStyle/>
                    <a:p>
                      <a:pPr algn="l" rtl="0" fontAlgn="ctr"/>
                      <a:r>
                        <a:rPr lang="es-CO" sz="1100" b="0" i="0" u="none" strike="noStrike">
                          <a:solidFill>
                            <a:srgbClr val="203764"/>
                          </a:solidFill>
                          <a:effectLst/>
                          <a:latin typeface="Calibri" panose="020F0502020204030204" pitchFamily="34" charset="0"/>
                        </a:rPr>
                        <a:t>Multas sanciones e intereses de mora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$ 30.197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$ 25.226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$ 26.027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$ 26.808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$ 27.612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$ 28.440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67266857"/>
                  </a:ext>
                </a:extLst>
              </a:tr>
              <a:tr h="592044">
                <a:tc>
                  <a:txBody>
                    <a:bodyPr/>
                    <a:lstStyle/>
                    <a:p>
                      <a:pPr algn="l" rtl="0" fontAlgn="ctr"/>
                      <a:r>
                        <a:rPr lang="es-CO" sz="1100" b="0" i="0" u="none" strike="noStrike">
                          <a:solidFill>
                            <a:srgbClr val="203764"/>
                          </a:solidFill>
                          <a:effectLst/>
                          <a:latin typeface="Calibri" panose="020F0502020204030204" pitchFamily="34" charset="0"/>
                        </a:rPr>
                        <a:t>Derechos económicos por uso de recursos naturales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$ 1.355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$ 1.410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$ 1.536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$ 1.582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$ 1.630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$ 1.678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757421122"/>
                  </a:ext>
                </a:extLst>
              </a:tr>
              <a:tr h="296020">
                <a:tc>
                  <a:txBody>
                    <a:bodyPr/>
                    <a:lstStyle/>
                    <a:p>
                      <a:pPr algn="l" rtl="0" fontAlgn="ctr"/>
                      <a:r>
                        <a:rPr lang="es-MX" sz="1100" b="0" i="0" u="none" strike="noStrike">
                          <a:solidFill>
                            <a:srgbClr val="203764"/>
                          </a:solidFill>
                          <a:effectLst/>
                          <a:latin typeface="Calibri" panose="020F0502020204030204" pitchFamily="34" charset="0"/>
                        </a:rPr>
                        <a:t>Venta de bienes y servicios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$ 308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1969032"/>
                  </a:ext>
                </a:extLst>
              </a:tr>
              <a:tr h="296020">
                <a:tc>
                  <a:txBody>
                    <a:bodyPr/>
                    <a:lstStyle/>
                    <a:p>
                      <a:pPr algn="l" rtl="0" fontAlgn="ctr"/>
                      <a:r>
                        <a:rPr lang="es-CO" sz="1100" b="1" i="0" u="none" strike="noStrike">
                          <a:solidFill>
                            <a:srgbClr val="203764"/>
                          </a:solidFill>
                          <a:effectLst/>
                          <a:latin typeface="Calibri" panose="020F0502020204030204" pitchFamily="34" charset="0"/>
                        </a:rPr>
                        <a:t>II. Recursos de Capital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$ 64.841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$ 64.554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$ 78.693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lumMod val="85000"/>
                      </a:schemeClr>
                    </a:solidFill>
                  </a:tcPr>
                </a:tc>
                <a:tc>
                  <a:txBody>
                    <a:bodyPr/>
                    <a:lstStyle/>
                    <a:p>
                      <a:pPr algn="ctr" rtl="0" fontAlgn="ctr"/>
                      <a:r>
                        <a:rPr lang="es-CO" sz="1100" b="1" i="0" u="none" strike="noStrike">
                          <a:solidFill>
                            <a:srgbClr val="203764"/>
                          </a:solidFill>
                          <a:effectLst/>
                          <a:latin typeface="Arial" panose="020B0604020202020204" pitchFamily="34" charset="0"/>
                        </a:rPr>
                        <a:t>$ 56.106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$ 33.801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$ 29.943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100" b="1" i="0" u="none" strike="noStrike">
                          <a:solidFill>
                            <a:srgbClr val="203764"/>
                          </a:solidFill>
                          <a:effectLst/>
                          <a:latin typeface="Arial" panose="020B0604020202020204" pitchFamily="34" charset="0"/>
                        </a:rPr>
                        <a:t>-11%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401321783"/>
                  </a:ext>
                </a:extLst>
              </a:tr>
              <a:tr h="296020">
                <a:tc>
                  <a:txBody>
                    <a:bodyPr/>
                    <a:lstStyle/>
                    <a:p>
                      <a:pPr algn="l" rtl="0" fontAlgn="ctr"/>
                      <a:r>
                        <a:rPr lang="es-CO" sz="1100" b="0" i="0" u="none" strike="noStrike">
                          <a:solidFill>
                            <a:srgbClr val="203764"/>
                          </a:solidFill>
                          <a:effectLst/>
                          <a:latin typeface="Calibri" panose="020F0502020204030204" pitchFamily="34" charset="0"/>
                        </a:rPr>
                        <a:t>Disposición de activos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534522830"/>
                  </a:ext>
                </a:extLst>
              </a:tr>
              <a:tr h="296020">
                <a:tc>
                  <a:txBody>
                    <a:bodyPr/>
                    <a:lstStyle/>
                    <a:p>
                      <a:pPr algn="l" rtl="0" fontAlgn="ctr"/>
                      <a:r>
                        <a:rPr lang="es-CO" sz="1100" b="0" i="0" u="none" strike="noStrike">
                          <a:solidFill>
                            <a:srgbClr val="203764"/>
                          </a:solidFill>
                          <a:effectLst/>
                          <a:latin typeface="Calibri" panose="020F0502020204030204" pitchFamily="34" charset="0"/>
                        </a:rPr>
                        <a:t>Excedentes financieros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$ 64.841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$ 64.554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$ 78.693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$ 56.106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$ 33.801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$ 29.943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Arial" panose="020B0604020202020204" pitchFamily="34" charset="0"/>
                        </a:rPr>
                        <a:t>-11%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407080022"/>
                  </a:ext>
                </a:extLst>
              </a:tr>
              <a:tr h="296020">
                <a:tc>
                  <a:txBody>
                    <a:bodyPr/>
                    <a:lstStyle/>
                    <a:p>
                      <a:pPr algn="l" rtl="0" fontAlgn="ctr"/>
                      <a:r>
                        <a:rPr lang="es-CO" sz="1100" b="1" i="0" u="none" strike="noStrike">
                          <a:solidFill>
                            <a:srgbClr val="203764"/>
                          </a:solidFill>
                          <a:effectLst/>
                          <a:latin typeface="Calibri" panose="020F0502020204030204" pitchFamily="34" charset="0"/>
                        </a:rPr>
                        <a:t>III. Contribuciones Parafiscales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601442537"/>
                  </a:ext>
                </a:extLst>
              </a:tr>
              <a:tr h="296020">
                <a:tc>
                  <a:txBody>
                    <a:bodyPr/>
                    <a:lstStyle/>
                    <a:p>
                      <a:pPr algn="l" rtl="0" fontAlgn="ctr"/>
                      <a:r>
                        <a:rPr lang="es-CO" sz="1100" b="1" i="0" u="none" strike="noStrike">
                          <a:solidFill>
                            <a:srgbClr val="203764"/>
                          </a:solidFill>
                          <a:effectLst/>
                          <a:latin typeface="Calibri" panose="020F0502020204030204" pitchFamily="34" charset="0"/>
                        </a:rPr>
                        <a:t>IV. Nación</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1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3712597721"/>
                  </a:ext>
                </a:extLst>
              </a:tr>
              <a:tr h="296020">
                <a:tc>
                  <a:txBody>
                    <a:bodyPr/>
                    <a:lstStyle/>
                    <a:p>
                      <a:pPr algn="ctr" rtl="0" fontAlgn="ctr"/>
                      <a:r>
                        <a:rPr lang="es-CO" sz="1100" b="1" i="0" u="none" strike="noStrike">
                          <a:solidFill>
                            <a:srgbClr val="FFFFFF"/>
                          </a:solidFill>
                          <a:effectLst/>
                          <a:latin typeface="Calibri" panose="020F0502020204030204" pitchFamily="34" charset="0"/>
                        </a:rPr>
                        <a:t>Total Ingresos por año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$ 299.566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$ 290.569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$ 313.533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$ 297.960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$ 282.942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$ 286.558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71065335"/>
                  </a:ext>
                </a:extLst>
              </a:tr>
            </a:tbl>
          </a:graphicData>
        </a:graphic>
      </p:graphicFrame>
    </p:spTree>
    <p:extLst>
      <p:ext uri="{BB962C8B-B14F-4D97-AF65-F5344CB8AC3E}">
        <p14:creationId xmlns:p14="http://schemas.microsoft.com/office/powerpoint/2010/main" val="3949895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99FE6-B92D-DDD5-817C-823094531FB1}"/>
            </a:ext>
          </a:extLst>
        </p:cNvPr>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36FA89B6-5609-314B-A8C2-0A9F756643A0}"/>
              </a:ext>
            </a:extLst>
          </p:cNvPr>
          <p:cNvGraphicFramePr>
            <a:graphicFrameLocks/>
          </p:cNvGraphicFramePr>
          <p:nvPr>
            <p:extLst>
              <p:ext uri="{D42A27DB-BD31-4B8C-83A1-F6EECF244321}">
                <p14:modId xmlns:p14="http://schemas.microsoft.com/office/powerpoint/2010/main" val="3223616629"/>
              </p:ext>
            </p:extLst>
          </p:nvPr>
        </p:nvGraphicFramePr>
        <p:xfrm>
          <a:off x="7330558" y="812324"/>
          <a:ext cx="4861442" cy="3555760"/>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3">
            <a:extLst>
              <a:ext uri="{FF2B5EF4-FFF2-40B4-BE49-F238E27FC236}">
                <a16:creationId xmlns:a16="http://schemas.microsoft.com/office/drawing/2014/main" id="{9E316B4F-B131-BCD5-1DE3-34EEAC8093BF}"/>
              </a:ext>
            </a:extLst>
          </p:cNvPr>
          <p:cNvSpPr txBox="1">
            <a:spLocks/>
          </p:cNvSpPr>
          <p:nvPr/>
        </p:nvSpPr>
        <p:spPr>
          <a:xfrm>
            <a:off x="225326" y="318295"/>
            <a:ext cx="11051941"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 FONAM - Autoridad Nacional de Licencias Ambientales - ANLA</a:t>
            </a:r>
          </a:p>
        </p:txBody>
      </p:sp>
      <p:sp>
        <p:nvSpPr>
          <p:cNvPr id="9" name="CuadroTexto 8">
            <a:extLst>
              <a:ext uri="{FF2B5EF4-FFF2-40B4-BE49-F238E27FC236}">
                <a16:creationId xmlns:a16="http://schemas.microsoft.com/office/drawing/2014/main" id="{38687DEC-A0AA-ED73-74B9-8A6698DF7BD7}"/>
              </a:ext>
            </a:extLst>
          </p:cNvPr>
          <p:cNvSpPr txBox="1"/>
          <p:nvPr/>
        </p:nvSpPr>
        <p:spPr>
          <a:xfrm>
            <a:off x="352075" y="4725089"/>
            <a:ext cx="11051942" cy="1938992"/>
          </a:xfrm>
          <a:prstGeom prst="rect">
            <a:avLst/>
          </a:prstGeom>
          <a:noFill/>
          <a:ln>
            <a:solidFill>
              <a:srgbClr val="0051A5"/>
            </a:solidFill>
          </a:ln>
        </p:spPr>
        <p:txBody>
          <a:bodyPr wrap="square" lIns="91440" tIns="45720" rIns="91440" bIns="45720" rtlCol="0" anchor="t">
            <a:spAutoFit/>
          </a:bodyPr>
          <a:lstStyle/>
          <a:p>
            <a:r>
              <a:rPr lang="es-MX" sz="1200" b="1">
                <a:solidFill>
                  <a:srgbClr val="0051A5"/>
                </a:solidFill>
              </a:rPr>
              <a:t>Supuestos de Cálculo:</a:t>
            </a:r>
          </a:p>
          <a:p>
            <a:endParaRPr lang="es-MX" sz="1200" b="1">
              <a:solidFill>
                <a:srgbClr val="0051A5"/>
              </a:solidFill>
            </a:endParaRPr>
          </a:p>
          <a:p>
            <a:pPr marL="342900" indent="-342900" algn="just">
              <a:buFont typeface="+mj-lt"/>
              <a:buAutoNum type="arabicPeriod"/>
            </a:pPr>
            <a:r>
              <a:rPr lang="es-MX" sz="1200">
                <a:solidFill>
                  <a:srgbClr val="0051A5"/>
                </a:solidFill>
              </a:rPr>
              <a:t>Análisis Histórico: Se revisa el comportamiento de los ingresos recaudados entre 2015 y 2024.</a:t>
            </a:r>
          </a:p>
          <a:p>
            <a:pPr marL="342900" indent="-342900" algn="just">
              <a:buFont typeface="+mj-lt"/>
              <a:buAutoNum type="arabicPeriod"/>
            </a:pPr>
            <a:endParaRPr lang="es-MX" sz="1200">
              <a:solidFill>
                <a:srgbClr val="0051A5"/>
              </a:solidFill>
            </a:endParaRPr>
          </a:p>
          <a:p>
            <a:pPr marL="342900" indent="-342900" algn="just">
              <a:buFont typeface="+mj-lt"/>
              <a:buAutoNum type="arabicPeriod"/>
            </a:pPr>
            <a:r>
              <a:rPr lang="es-MX" sz="1200">
                <a:solidFill>
                  <a:srgbClr val="0051A5"/>
                </a:solidFill>
              </a:rPr>
              <a:t>Planeación Misional: Se consideran los seguimientos planificados a proyectos con licencia y las solicitudes de nuevas licencias ambientales proyectadas por las áreas misionales, asumiendo mejoras en los procesos que impulsarán los ingresos.</a:t>
            </a:r>
          </a:p>
          <a:p>
            <a:pPr marL="342900" indent="-342900" algn="just">
              <a:buFont typeface="+mj-lt"/>
              <a:buAutoNum type="arabicPeriod"/>
            </a:pPr>
            <a:endParaRPr lang="es-MX" sz="1200">
              <a:solidFill>
                <a:srgbClr val="0051A5"/>
              </a:solidFill>
            </a:endParaRPr>
          </a:p>
          <a:p>
            <a:pPr marL="342900" indent="-342900" algn="just">
              <a:buFont typeface="+mj-lt"/>
              <a:buAutoNum type="arabicPeriod"/>
            </a:pPr>
            <a:r>
              <a:rPr lang="es-MX" sz="1200">
                <a:solidFill>
                  <a:srgbClr val="0051A5"/>
                </a:solidFill>
              </a:rPr>
              <a:t>Escenarios y Contexto Macroeconómico: Se elaboran tres posibles escenarios de ingresos (pesimista, normal y optimista), y la ANLA establece el escenario normal como su meta de recaudación. Para asegurar la coherencia con la economía del país, se incorporan supuestos macroeconómicos proporcionados por el MHCP. </a:t>
            </a:r>
            <a:endParaRPr lang="es-CO" sz="1200">
              <a:solidFill>
                <a:srgbClr val="255083"/>
              </a:solidFill>
              <a:cs typeface="Helvetica"/>
            </a:endParaRPr>
          </a:p>
        </p:txBody>
      </p:sp>
      <p:pic>
        <p:nvPicPr>
          <p:cNvPr id="12" name="Graphic 5">
            <a:extLst>
              <a:ext uri="{FF2B5EF4-FFF2-40B4-BE49-F238E27FC236}">
                <a16:creationId xmlns:a16="http://schemas.microsoft.com/office/drawing/2014/main" id="{1A7C1562-41F1-8655-8B0C-416777CE33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381" y="749770"/>
            <a:ext cx="2781300" cy="114300"/>
          </a:xfrm>
          <a:prstGeom prst="rect">
            <a:avLst/>
          </a:prstGeom>
        </p:spPr>
      </p:pic>
      <p:graphicFrame>
        <p:nvGraphicFramePr>
          <p:cNvPr id="4" name="Tabla 3">
            <a:extLst>
              <a:ext uri="{FF2B5EF4-FFF2-40B4-BE49-F238E27FC236}">
                <a16:creationId xmlns:a16="http://schemas.microsoft.com/office/drawing/2014/main" id="{192281D1-D0F2-3D4A-B735-585CCECBCADA}"/>
              </a:ext>
            </a:extLst>
          </p:cNvPr>
          <p:cNvGraphicFramePr>
            <a:graphicFrameLocks noGrp="1"/>
          </p:cNvGraphicFramePr>
          <p:nvPr>
            <p:extLst>
              <p:ext uri="{D42A27DB-BD31-4B8C-83A1-F6EECF244321}">
                <p14:modId xmlns:p14="http://schemas.microsoft.com/office/powerpoint/2010/main" val="2089195078"/>
              </p:ext>
            </p:extLst>
          </p:nvPr>
        </p:nvGraphicFramePr>
        <p:xfrm>
          <a:off x="124326" y="886994"/>
          <a:ext cx="7491667" cy="3481090"/>
        </p:xfrm>
        <a:graphic>
          <a:graphicData uri="http://schemas.openxmlformats.org/drawingml/2006/table">
            <a:tbl>
              <a:tblPr/>
              <a:tblGrid>
                <a:gridCol w="1308377">
                  <a:extLst>
                    <a:ext uri="{9D8B030D-6E8A-4147-A177-3AD203B41FA5}">
                      <a16:colId xmlns:a16="http://schemas.microsoft.com/office/drawing/2014/main" val="4090968026"/>
                    </a:ext>
                  </a:extLst>
                </a:gridCol>
                <a:gridCol w="668110">
                  <a:extLst>
                    <a:ext uri="{9D8B030D-6E8A-4147-A177-3AD203B41FA5}">
                      <a16:colId xmlns:a16="http://schemas.microsoft.com/office/drawing/2014/main" val="2026208829"/>
                    </a:ext>
                  </a:extLst>
                </a:gridCol>
                <a:gridCol w="640272">
                  <a:extLst>
                    <a:ext uri="{9D8B030D-6E8A-4147-A177-3AD203B41FA5}">
                      <a16:colId xmlns:a16="http://schemas.microsoft.com/office/drawing/2014/main" val="3129547424"/>
                    </a:ext>
                  </a:extLst>
                </a:gridCol>
                <a:gridCol w="686666">
                  <a:extLst>
                    <a:ext uri="{9D8B030D-6E8A-4147-A177-3AD203B41FA5}">
                      <a16:colId xmlns:a16="http://schemas.microsoft.com/office/drawing/2014/main" val="2368162786"/>
                    </a:ext>
                  </a:extLst>
                </a:gridCol>
                <a:gridCol w="771830">
                  <a:extLst>
                    <a:ext uri="{9D8B030D-6E8A-4147-A177-3AD203B41FA5}">
                      <a16:colId xmlns:a16="http://schemas.microsoft.com/office/drawing/2014/main" val="51439261"/>
                    </a:ext>
                  </a:extLst>
                </a:gridCol>
                <a:gridCol w="749971">
                  <a:extLst>
                    <a:ext uri="{9D8B030D-6E8A-4147-A177-3AD203B41FA5}">
                      <a16:colId xmlns:a16="http://schemas.microsoft.com/office/drawing/2014/main" val="371001322"/>
                    </a:ext>
                  </a:extLst>
                </a:gridCol>
                <a:gridCol w="714505">
                  <a:extLst>
                    <a:ext uri="{9D8B030D-6E8A-4147-A177-3AD203B41FA5}">
                      <a16:colId xmlns:a16="http://schemas.microsoft.com/office/drawing/2014/main" val="3541260540"/>
                    </a:ext>
                  </a:extLst>
                </a:gridCol>
                <a:gridCol w="440290">
                  <a:extLst>
                    <a:ext uri="{9D8B030D-6E8A-4147-A177-3AD203B41FA5}">
                      <a16:colId xmlns:a16="http://schemas.microsoft.com/office/drawing/2014/main" val="2089064031"/>
                    </a:ext>
                  </a:extLst>
                </a:gridCol>
                <a:gridCol w="399992">
                  <a:extLst>
                    <a:ext uri="{9D8B030D-6E8A-4147-A177-3AD203B41FA5}">
                      <a16:colId xmlns:a16="http://schemas.microsoft.com/office/drawing/2014/main" val="2940602484"/>
                    </a:ext>
                  </a:extLst>
                </a:gridCol>
                <a:gridCol w="555827">
                  <a:extLst>
                    <a:ext uri="{9D8B030D-6E8A-4147-A177-3AD203B41FA5}">
                      <a16:colId xmlns:a16="http://schemas.microsoft.com/office/drawing/2014/main" val="1524244692"/>
                    </a:ext>
                  </a:extLst>
                </a:gridCol>
                <a:gridCol w="555827">
                  <a:extLst>
                    <a:ext uri="{9D8B030D-6E8A-4147-A177-3AD203B41FA5}">
                      <a16:colId xmlns:a16="http://schemas.microsoft.com/office/drawing/2014/main" val="2026771813"/>
                    </a:ext>
                  </a:extLst>
                </a:gridCol>
              </a:tblGrid>
              <a:tr h="332880">
                <a:tc>
                  <a:txBody>
                    <a:bodyPr/>
                    <a:lstStyle/>
                    <a:p>
                      <a:pPr algn="l" rtl="0" fontAlgn="b"/>
                      <a:r>
                        <a:rPr lang="es-MX" sz="105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lnL w="6350" cap="flat" cmpd="sng" algn="ctr">
                      <a:solidFill>
                        <a:srgbClr val="2F75B5"/>
                      </a:solidFill>
                      <a:prstDash val="solid"/>
                      <a:round/>
                      <a:headEnd type="none" w="med" len="med"/>
                      <a:tailEnd type="none" w="med" len="med"/>
                    </a:lnL>
                    <a:lnT w="6350" cap="flat" cmpd="sng" algn="ctr">
                      <a:solidFill>
                        <a:srgbClr val="2F75B5"/>
                      </a:solidFill>
                      <a:prstDash val="solid"/>
                      <a:round/>
                      <a:headEnd type="none" w="med" len="med"/>
                      <a:tailEnd type="none" w="med" len="med"/>
                    </a:lnT>
                  </a:tcPr>
                </a:tc>
                <a:tc hMerge="1">
                  <a:txBody>
                    <a:bodyPr/>
                    <a:lstStyle/>
                    <a:p>
                      <a:endParaRPr lang="es-CO"/>
                    </a:p>
                  </a:txBody>
                  <a:tcPr>
                    <a:lnL w="6350" cap="flat" cmpd="sng" algn="ctr">
                      <a:solidFill>
                        <a:srgbClr val="2F75B5"/>
                      </a:solidFill>
                      <a:prstDash val="solid"/>
                      <a:round/>
                      <a:headEnd type="none" w="med" len="med"/>
                      <a:tailEnd type="none" w="med" len="med"/>
                    </a:lnL>
                    <a:lnT w="6350" cap="flat" cmpd="sng" algn="ctr">
                      <a:solidFill>
                        <a:srgbClr val="2F75B5"/>
                      </a:solidFill>
                      <a:prstDash val="solid"/>
                      <a:round/>
                      <a:headEnd type="none" w="med" len="med"/>
                      <a:tailEnd type="none" w="med" len="med"/>
                    </a:lnT>
                  </a:tcPr>
                </a:tc>
                <a:extLst>
                  <a:ext uri="{0D108BD9-81ED-4DB2-BD59-A6C34878D82A}">
                    <a16:rowId xmlns:a16="http://schemas.microsoft.com/office/drawing/2014/main" val="2973881980"/>
                  </a:ext>
                </a:extLst>
              </a:tr>
              <a:tr h="293945">
                <a:tc rowSpan="2">
                  <a:txBody>
                    <a:bodyPr/>
                    <a:lstStyle/>
                    <a:p>
                      <a:pPr algn="ctr" rtl="0" fontAlgn="ctr"/>
                      <a:r>
                        <a:rPr lang="es-CO" sz="11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r>
                        <a:rPr lang="es-CO" sz="1100" b="1" i="0" u="none" strike="noStrike">
                          <a:solidFill>
                            <a:srgbClr val="FFFFFF"/>
                          </a:solidFill>
                          <a:effectLst/>
                          <a:latin typeface="Calibri" panose="020F0502020204030204" pitchFamily="34" charset="0"/>
                        </a:rPr>
                        <a:t>2029</a:t>
                      </a:r>
                      <a:endParaRPr lang="es-CO"/>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r>
                        <a:rPr lang="es-CO" sz="1100" b="1" i="0" u="none" strike="noStrike">
                          <a:solidFill>
                            <a:srgbClr val="FFFFFF"/>
                          </a:solidFill>
                          <a:effectLst/>
                          <a:latin typeface="Calibri" panose="020F0502020204030204" pitchFamily="34" charset="0"/>
                        </a:rPr>
                        <a:t>Var%</a:t>
                      </a:r>
                      <a:endParaRPr lang="es-CO"/>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073903853"/>
                  </a:ext>
                </a:extLst>
              </a:tr>
              <a:tr h="29394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r>
                        <a:rPr lang="es-CO" sz="1100" b="1" i="0" u="none" strike="noStrike">
                          <a:solidFill>
                            <a:srgbClr val="FFFFFF"/>
                          </a:solidFill>
                          <a:effectLst/>
                          <a:latin typeface="Calibri" panose="020F0502020204030204" pitchFamily="34" charset="0"/>
                        </a:rPr>
                        <a:t>26/25</a:t>
                      </a:r>
                      <a:endParaRPr lang="es-CO"/>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861828288"/>
                  </a:ext>
                </a:extLst>
              </a:tr>
              <a:tr h="360070">
                <a:tc>
                  <a:txBody>
                    <a:bodyPr/>
                    <a:lstStyle/>
                    <a:p>
                      <a:pPr algn="l" rtl="0" fontAlgn="ctr"/>
                      <a:r>
                        <a:rPr lang="es-CO" sz="1100" b="1" i="0" u="none" strike="noStrike">
                          <a:solidFill>
                            <a:srgbClr val="203764"/>
                          </a:solidFill>
                          <a:effectLst/>
                          <a:latin typeface="Calibri" panose="020F0502020204030204" pitchFamily="34" charset="0"/>
                        </a:rPr>
                        <a:t>I. Ingresos Corrientes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$ 183.012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$ 175.088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$ 180.644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$ 186.033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$ 191.645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a:r>
                        <a:rPr lang="es-CO" sz="1000" b="1" i="0" u="none" strike="noStrike">
                          <a:solidFill>
                            <a:srgbClr val="203764"/>
                          </a:solidFill>
                          <a:effectLst/>
                          <a:latin typeface="Arial" panose="020B0604020202020204" pitchFamily="34" charset="0"/>
                        </a:rPr>
                        <a:t>$ 197.394</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a:r>
                        <a:rPr lang="es-CO" sz="1000" b="1" i="0" u="none" strike="noStrike">
                          <a:solidFill>
                            <a:srgbClr val="203764"/>
                          </a:solidFill>
                          <a:effectLst/>
                          <a:latin typeface="Arial" panose="020B0604020202020204" pitchFamily="34" charset="0"/>
                        </a:rPr>
                        <a:t>3%</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644613555"/>
                  </a:ext>
                </a:extLst>
              </a:tr>
              <a:tr h="332880">
                <a:tc>
                  <a:txBody>
                    <a:bodyPr/>
                    <a:lstStyle/>
                    <a:p>
                      <a:pPr algn="l" rtl="0" fontAlgn="ctr"/>
                      <a:r>
                        <a:rPr lang="es-CO" sz="1100" b="0" i="0" u="none" strike="noStrike">
                          <a:solidFill>
                            <a:srgbClr val="203764"/>
                          </a:solidFill>
                          <a:effectLst/>
                          <a:latin typeface="Calibri" panose="020F0502020204030204" pitchFamily="34" charset="0"/>
                        </a:rPr>
                        <a:t>Tasas y derechos administrativos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$ 152.815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$ 149.862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$ 154.617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$ 159.225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$ 164.033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a:r>
                        <a:rPr lang="es-CO" sz="1000" b="0" i="0" u="none" strike="noStrike">
                          <a:solidFill>
                            <a:srgbClr val="203764"/>
                          </a:solidFill>
                          <a:effectLst/>
                          <a:latin typeface="Arial" panose="020B0604020202020204" pitchFamily="34" charset="0"/>
                        </a:rPr>
                        <a:t>$ 168.954</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a:r>
                        <a:rPr lang="es-CO" sz="1000" b="0" i="0" u="none" strike="noStrike">
                          <a:solidFill>
                            <a:srgbClr val="203764"/>
                          </a:solidFill>
                          <a:effectLst/>
                          <a:latin typeface="Arial" panose="020B0604020202020204" pitchFamily="34" charset="0"/>
                        </a:rPr>
                        <a:t>3%</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90806440"/>
                  </a:ext>
                </a:extLst>
              </a:tr>
              <a:tr h="332880">
                <a:tc>
                  <a:txBody>
                    <a:bodyPr/>
                    <a:lstStyle/>
                    <a:p>
                      <a:pPr algn="l" rtl="0" fontAlgn="ctr"/>
                      <a:r>
                        <a:rPr lang="es-CO" sz="1100" b="0" i="0" u="none" strike="noStrike">
                          <a:solidFill>
                            <a:srgbClr val="203764"/>
                          </a:solidFill>
                          <a:effectLst/>
                          <a:latin typeface="Calibri" panose="020F0502020204030204" pitchFamily="34" charset="0"/>
                        </a:rPr>
                        <a:t>Multas sanciones e intereses de mora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$ 30.197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$ 25.226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$ 26.027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$ 26.808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$ 27.612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a:r>
                        <a:rPr lang="es-CO" sz="1000" b="0" i="0" u="none" strike="noStrike">
                          <a:solidFill>
                            <a:srgbClr val="203764"/>
                          </a:solidFill>
                          <a:effectLst/>
                          <a:latin typeface="Arial" panose="020B0604020202020204" pitchFamily="34" charset="0"/>
                        </a:rPr>
                        <a:t>$ 28.440</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a:r>
                        <a:rPr lang="es-CO" sz="1000" b="0" i="0" u="none" strike="noStrike">
                          <a:solidFill>
                            <a:srgbClr val="203764"/>
                          </a:solidFill>
                          <a:effectLst/>
                          <a:latin typeface="Arial" panose="020B0604020202020204" pitchFamily="34" charset="0"/>
                        </a:rPr>
                        <a:t>3%</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02652948"/>
                  </a:ext>
                </a:extLst>
              </a:tr>
              <a:tr h="332880">
                <a:tc>
                  <a:txBody>
                    <a:bodyPr/>
                    <a:lstStyle/>
                    <a:p>
                      <a:pPr algn="l" rtl="0" fontAlgn="ctr"/>
                      <a:r>
                        <a:rPr lang="es-CO" sz="1100" b="1" i="0" u="none" strike="noStrike">
                          <a:solidFill>
                            <a:srgbClr val="203764"/>
                          </a:solidFill>
                          <a:effectLst/>
                          <a:latin typeface="Calibri" panose="020F0502020204030204" pitchFamily="34" charset="0"/>
                        </a:rPr>
                        <a:t>II. Recursos de Capital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$ 31.679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$ 33.871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$ 41.765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$ 24.711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$ 3.858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a:r>
                        <a:rPr lang="es-CO" sz="1000" b="1" i="0" u="none" strike="noStrike">
                          <a:solidFill>
                            <a:srgbClr val="203764"/>
                          </a:solidFill>
                          <a:effectLst/>
                          <a:latin typeface="Arial" panose="020B0604020202020204" pitchFamily="34" charset="0"/>
                        </a:rPr>
                        <a:t>$ 0</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a:r>
                        <a:rPr lang="es-CO" sz="1000" b="1" i="0" u="none" strike="noStrike">
                          <a:solidFill>
                            <a:srgbClr val="203764"/>
                          </a:solidFill>
                          <a:effectLst/>
                          <a:latin typeface="Arial" panose="020B0604020202020204" pitchFamily="34" charset="0"/>
                        </a:rPr>
                        <a:t>23%</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-84%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031332749"/>
                  </a:ext>
                </a:extLst>
              </a:tr>
              <a:tr h="332880">
                <a:tc>
                  <a:txBody>
                    <a:bodyPr/>
                    <a:lstStyle/>
                    <a:p>
                      <a:pPr algn="l" rtl="0" fontAlgn="ctr"/>
                      <a:r>
                        <a:rPr lang="es-CO" sz="1100" b="0" i="0" u="none" strike="noStrike">
                          <a:solidFill>
                            <a:srgbClr val="203764"/>
                          </a:solidFill>
                          <a:effectLst/>
                          <a:latin typeface="Calibri" panose="020F0502020204030204" pitchFamily="34" charset="0"/>
                        </a:rPr>
                        <a:t>Excedentes financieros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$ 31.679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b"/>
                      <a:r>
                        <a:rPr lang="es-CO" sz="1000" b="0" i="0" u="none" strike="noStrike">
                          <a:solidFill>
                            <a:srgbClr val="203764"/>
                          </a:solidFill>
                          <a:effectLst/>
                          <a:latin typeface="Arial" panose="020B0604020202020204" pitchFamily="34" charset="0"/>
                        </a:rPr>
                        <a:t>$ 33.871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b"/>
                      <a:r>
                        <a:rPr lang="es-CO" sz="1000" b="0" i="0" u="none" strike="noStrike">
                          <a:solidFill>
                            <a:srgbClr val="203764"/>
                          </a:solidFill>
                          <a:effectLst/>
                          <a:latin typeface="Arial" panose="020B0604020202020204" pitchFamily="34" charset="0"/>
                        </a:rPr>
                        <a:t>$ 41.765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b"/>
                      <a:r>
                        <a:rPr lang="es-CO" sz="1000" b="0" i="0" u="none" strike="noStrike">
                          <a:solidFill>
                            <a:srgbClr val="203764"/>
                          </a:solidFill>
                          <a:effectLst/>
                          <a:latin typeface="Arial" panose="020B0604020202020204" pitchFamily="34" charset="0"/>
                        </a:rPr>
                        <a:t>$ 24.711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b"/>
                      <a:r>
                        <a:rPr lang="es-CO" sz="1000" b="0" i="0" u="none" strike="noStrike">
                          <a:solidFill>
                            <a:srgbClr val="203764"/>
                          </a:solidFill>
                          <a:effectLst/>
                          <a:latin typeface="Arial" panose="020B0604020202020204" pitchFamily="34" charset="0"/>
                        </a:rPr>
                        <a:t>$ 3.858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a:r>
                        <a:rPr lang="es-CO" sz="1000" b="0" i="0" u="none" strike="noStrike">
                          <a:solidFill>
                            <a:srgbClr val="203764"/>
                          </a:solidFill>
                          <a:effectLst/>
                          <a:latin typeface="Arial" panose="020B0604020202020204" pitchFamily="34" charset="0"/>
                        </a:rPr>
                        <a:t>$ 0</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a:r>
                        <a:rPr lang="es-CO" sz="1000" b="0" i="0" u="none" strike="noStrike">
                          <a:solidFill>
                            <a:srgbClr val="203764"/>
                          </a:solidFill>
                          <a:effectLst/>
                          <a:latin typeface="Arial" panose="020B0604020202020204" pitchFamily="34" charset="0"/>
                        </a:rPr>
                        <a:t>23%</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-84%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50941342"/>
                  </a:ext>
                </a:extLst>
              </a:tr>
              <a:tr h="332880">
                <a:tc>
                  <a:txBody>
                    <a:bodyPr/>
                    <a:lstStyle/>
                    <a:p>
                      <a:pPr algn="l" rtl="0" fontAlgn="ctr"/>
                      <a:r>
                        <a:rPr lang="es-CO" sz="1100" b="1" i="0" u="none" strike="noStrike">
                          <a:solidFill>
                            <a:srgbClr val="FFFFFF"/>
                          </a:solidFill>
                          <a:effectLst/>
                          <a:latin typeface="Calibri" panose="020F0502020204030204" pitchFamily="34" charset="0"/>
                        </a:rPr>
                        <a:t>Total Ingresos por año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$ 214.691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$ 208.959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$ 222.409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$ 210.744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$ 195.503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a:r>
                        <a:rPr lang="es-CO" sz="1000" b="1" i="0" u="none" strike="noStrike">
                          <a:solidFill>
                            <a:srgbClr val="FFFFFF"/>
                          </a:solidFill>
                          <a:effectLst/>
                          <a:latin typeface="Arial" panose="020B0604020202020204" pitchFamily="34" charset="0"/>
                        </a:rPr>
                        <a:t>$ 197.394</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a:r>
                        <a:rPr lang="es-CO" sz="1000" b="1" i="0" u="none" strike="noStrike">
                          <a:solidFill>
                            <a:srgbClr val="FFFFFF"/>
                          </a:solidFill>
                          <a:effectLst/>
                          <a:latin typeface="Arial" panose="020B0604020202020204" pitchFamily="34" charset="0"/>
                        </a:rPr>
                        <a:t>6%</a:t>
                      </a:r>
                      <a:endParaRPr lang="es-CO" sz="1000"/>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442654956"/>
                  </a:ext>
                </a:extLst>
              </a:tr>
            </a:tbl>
          </a:graphicData>
        </a:graphic>
      </p:graphicFrame>
    </p:spTree>
    <p:extLst>
      <p:ext uri="{BB962C8B-B14F-4D97-AF65-F5344CB8AC3E}">
        <p14:creationId xmlns:p14="http://schemas.microsoft.com/office/powerpoint/2010/main" val="2721574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83420-0156-1BD5-E050-DCEF1B77DDA8}"/>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E3D66AC9-BA39-9495-BB5B-C7D700F5ABF6}"/>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Parques Nacionales Naturales - FONAM</a:t>
            </a:r>
          </a:p>
        </p:txBody>
      </p:sp>
      <p:sp>
        <p:nvSpPr>
          <p:cNvPr id="9" name="CuadroTexto 8">
            <a:extLst>
              <a:ext uri="{FF2B5EF4-FFF2-40B4-BE49-F238E27FC236}">
                <a16:creationId xmlns:a16="http://schemas.microsoft.com/office/drawing/2014/main" id="{1BC861DE-A434-A0B9-6898-1A05BF2CC64A}"/>
              </a:ext>
            </a:extLst>
          </p:cNvPr>
          <p:cNvSpPr txBox="1"/>
          <p:nvPr/>
        </p:nvSpPr>
        <p:spPr>
          <a:xfrm>
            <a:off x="153612" y="4784736"/>
            <a:ext cx="11943575" cy="1869743"/>
          </a:xfrm>
          <a:prstGeom prst="rect">
            <a:avLst/>
          </a:prstGeom>
          <a:noFill/>
          <a:ln>
            <a:solidFill>
              <a:srgbClr val="0051A5"/>
            </a:solidFill>
          </a:ln>
        </p:spPr>
        <p:txBody>
          <a:bodyPr wrap="square" lIns="91440" tIns="45720" rIns="91440" bIns="45720" rtlCol="0" anchor="t">
            <a:spAutoFit/>
          </a:bodyPr>
          <a:lstStyle/>
          <a:p>
            <a:r>
              <a:rPr lang="es-MX" sz="1050" b="1">
                <a:solidFill>
                  <a:srgbClr val="0051A5"/>
                </a:solidFill>
              </a:rPr>
              <a:t>Supuestos de Cálculo:</a:t>
            </a:r>
          </a:p>
          <a:p>
            <a:pPr algn="just"/>
            <a:endParaRPr lang="es-MX" sz="1050" b="1">
              <a:solidFill>
                <a:srgbClr val="0051A5"/>
              </a:solidFill>
            </a:endParaRPr>
          </a:p>
          <a:p>
            <a:pPr algn="just"/>
            <a:r>
              <a:rPr lang="es-MX" sz="1050">
                <a:solidFill>
                  <a:srgbClr val="0051A5"/>
                </a:solidFill>
              </a:rPr>
              <a:t>Se Sigue los supuestos macroeconómicos emitido por el Ministerio de Hacienda y Crédito Público para los diferentes conceptos exceptuando las Transferencias del Sector Eléctrico.</a:t>
            </a:r>
          </a:p>
          <a:p>
            <a:pPr marL="228600" indent="-228600" algn="just">
              <a:buFont typeface="+mj-lt"/>
              <a:buAutoNum type="arabicPeriod"/>
            </a:pPr>
            <a:endParaRPr lang="es-MX" sz="1050">
              <a:solidFill>
                <a:srgbClr val="0051A5"/>
              </a:solidFill>
            </a:endParaRPr>
          </a:p>
          <a:p>
            <a:pPr marL="228600" indent="-228600" algn="just">
              <a:buFont typeface="+mj-lt"/>
              <a:buAutoNum type="arabicPeriod"/>
            </a:pPr>
            <a:r>
              <a:rPr lang="es-MX" sz="1050">
                <a:solidFill>
                  <a:srgbClr val="0051A5"/>
                </a:solidFill>
              </a:rPr>
              <a:t>Se realiza proyección de los ingresos por los conceptos Transferencias del sector eléctrico, Derecho de ingreso a áreas protegidas, evaluación y seguimiento a trámites ambientales, tasa por uso de agua, Autorizaciones por uso y afectación de las áreas y  venta de productos de Tienda de Parques.</a:t>
            </a:r>
          </a:p>
          <a:p>
            <a:pPr marL="228600" indent="-228600" algn="just">
              <a:buFont typeface="+mj-lt"/>
              <a:buAutoNum type="arabicPeriod"/>
            </a:pPr>
            <a:endParaRPr lang="es-MX" sz="1050">
              <a:solidFill>
                <a:srgbClr val="0051A5"/>
              </a:solidFill>
            </a:endParaRPr>
          </a:p>
          <a:p>
            <a:pPr marL="228600" indent="-228600" algn="just">
              <a:buFont typeface="+mj-lt"/>
              <a:buAutoNum type="arabicPeriod"/>
            </a:pPr>
            <a:r>
              <a:rPr lang="es-MX" sz="1050">
                <a:solidFill>
                  <a:srgbClr val="0051A5"/>
                </a:solidFill>
              </a:rPr>
              <a:t>Los ingresos corrientes proyectados son recaudados con fundamento en la siguiente normatividad vigente. </a:t>
            </a:r>
          </a:p>
          <a:p>
            <a:pPr marL="228600" indent="-228600" algn="just">
              <a:buFont typeface="+mj-lt"/>
              <a:buAutoNum type="arabicPeriod"/>
            </a:pPr>
            <a:endParaRPr lang="es-MX" sz="1050">
              <a:solidFill>
                <a:srgbClr val="0051A5"/>
              </a:solidFill>
            </a:endParaRPr>
          </a:p>
          <a:p>
            <a:pPr marL="228600" indent="-228600" algn="just">
              <a:buFont typeface="+mj-lt"/>
              <a:buAutoNum type="arabicPeriod"/>
            </a:pPr>
            <a:r>
              <a:rPr lang="es-MX" sz="1050">
                <a:solidFill>
                  <a:srgbClr val="0051A5"/>
                </a:solidFill>
              </a:rPr>
              <a:t>El valor de ingresos reportado para la vigencia 2026 corresponde al anteproyecto de ingresos presentado en el año 2025, el cual fue elaborado con base en las proyecciones realizadas por las diferentes dependencias generadora de ingresos de la entidad, utilizando la metodología definida para tal fin.</a:t>
            </a:r>
          </a:p>
        </p:txBody>
      </p:sp>
      <p:pic>
        <p:nvPicPr>
          <p:cNvPr id="12" name="Graphic 5">
            <a:extLst>
              <a:ext uri="{FF2B5EF4-FFF2-40B4-BE49-F238E27FC236}">
                <a16:creationId xmlns:a16="http://schemas.microsoft.com/office/drawing/2014/main" id="{C2D4E965-4DCF-B5AE-107B-F36C54BF0D4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graphicFrame>
        <p:nvGraphicFramePr>
          <p:cNvPr id="3" name="Tabla 2">
            <a:extLst>
              <a:ext uri="{FF2B5EF4-FFF2-40B4-BE49-F238E27FC236}">
                <a16:creationId xmlns:a16="http://schemas.microsoft.com/office/drawing/2014/main" id="{36A4AF3D-FB35-C7AA-8903-2F265AA71EB4}"/>
              </a:ext>
            </a:extLst>
          </p:cNvPr>
          <p:cNvGraphicFramePr>
            <a:graphicFrameLocks noGrp="1"/>
          </p:cNvGraphicFramePr>
          <p:nvPr>
            <p:extLst>
              <p:ext uri="{D42A27DB-BD31-4B8C-83A1-F6EECF244321}">
                <p14:modId xmlns:p14="http://schemas.microsoft.com/office/powerpoint/2010/main" val="4009618252"/>
              </p:ext>
            </p:extLst>
          </p:nvPr>
        </p:nvGraphicFramePr>
        <p:xfrm>
          <a:off x="153612" y="1000606"/>
          <a:ext cx="7666701" cy="3647589"/>
        </p:xfrm>
        <a:graphic>
          <a:graphicData uri="http://schemas.openxmlformats.org/drawingml/2006/table">
            <a:tbl>
              <a:tblPr/>
              <a:tblGrid>
                <a:gridCol w="1575000">
                  <a:extLst>
                    <a:ext uri="{9D8B030D-6E8A-4147-A177-3AD203B41FA5}">
                      <a16:colId xmlns:a16="http://schemas.microsoft.com/office/drawing/2014/main" val="1469885200"/>
                    </a:ext>
                  </a:extLst>
                </a:gridCol>
                <a:gridCol w="503745">
                  <a:extLst>
                    <a:ext uri="{9D8B030D-6E8A-4147-A177-3AD203B41FA5}">
                      <a16:colId xmlns:a16="http://schemas.microsoft.com/office/drawing/2014/main" val="164009710"/>
                    </a:ext>
                  </a:extLst>
                </a:gridCol>
                <a:gridCol w="682287">
                  <a:extLst>
                    <a:ext uri="{9D8B030D-6E8A-4147-A177-3AD203B41FA5}">
                      <a16:colId xmlns:a16="http://schemas.microsoft.com/office/drawing/2014/main" val="794620347"/>
                    </a:ext>
                  </a:extLst>
                </a:gridCol>
                <a:gridCol w="886336">
                  <a:extLst>
                    <a:ext uri="{9D8B030D-6E8A-4147-A177-3AD203B41FA5}">
                      <a16:colId xmlns:a16="http://schemas.microsoft.com/office/drawing/2014/main" val="2435963915"/>
                    </a:ext>
                  </a:extLst>
                </a:gridCol>
                <a:gridCol w="682287">
                  <a:extLst>
                    <a:ext uri="{9D8B030D-6E8A-4147-A177-3AD203B41FA5}">
                      <a16:colId xmlns:a16="http://schemas.microsoft.com/office/drawing/2014/main" val="4270422795"/>
                    </a:ext>
                  </a:extLst>
                </a:gridCol>
                <a:gridCol w="682287">
                  <a:extLst>
                    <a:ext uri="{9D8B030D-6E8A-4147-A177-3AD203B41FA5}">
                      <a16:colId xmlns:a16="http://schemas.microsoft.com/office/drawing/2014/main" val="113993092"/>
                    </a:ext>
                  </a:extLst>
                </a:gridCol>
                <a:gridCol w="682287">
                  <a:extLst>
                    <a:ext uri="{9D8B030D-6E8A-4147-A177-3AD203B41FA5}">
                      <a16:colId xmlns:a16="http://schemas.microsoft.com/office/drawing/2014/main" val="664832518"/>
                    </a:ext>
                  </a:extLst>
                </a:gridCol>
                <a:gridCol w="493118">
                  <a:extLst>
                    <a:ext uri="{9D8B030D-6E8A-4147-A177-3AD203B41FA5}">
                      <a16:colId xmlns:a16="http://schemas.microsoft.com/office/drawing/2014/main" val="1296765059"/>
                    </a:ext>
                  </a:extLst>
                </a:gridCol>
                <a:gridCol w="493118">
                  <a:extLst>
                    <a:ext uri="{9D8B030D-6E8A-4147-A177-3AD203B41FA5}">
                      <a16:colId xmlns:a16="http://schemas.microsoft.com/office/drawing/2014/main" val="3504081022"/>
                    </a:ext>
                  </a:extLst>
                </a:gridCol>
                <a:gridCol w="493118">
                  <a:extLst>
                    <a:ext uri="{9D8B030D-6E8A-4147-A177-3AD203B41FA5}">
                      <a16:colId xmlns:a16="http://schemas.microsoft.com/office/drawing/2014/main" val="147624584"/>
                    </a:ext>
                  </a:extLst>
                </a:gridCol>
                <a:gridCol w="493118">
                  <a:extLst>
                    <a:ext uri="{9D8B030D-6E8A-4147-A177-3AD203B41FA5}">
                      <a16:colId xmlns:a16="http://schemas.microsoft.com/office/drawing/2014/main" val="2061663065"/>
                    </a:ext>
                  </a:extLst>
                </a:gridCol>
              </a:tblGrid>
              <a:tr h="391163">
                <a:tc>
                  <a:txBody>
                    <a:bodyPr/>
                    <a:lstStyle/>
                    <a:p>
                      <a:pPr algn="l" rtl="0" fontAlgn="b"/>
                      <a:r>
                        <a:rPr lang="es-MX" sz="10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0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0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577068953"/>
                  </a:ext>
                </a:extLst>
              </a:tr>
              <a:tr h="224918">
                <a:tc rowSpan="2">
                  <a:txBody>
                    <a:bodyPr/>
                    <a:lstStyle/>
                    <a:p>
                      <a:pPr algn="ctr" rtl="0" fontAlgn="ctr"/>
                      <a:r>
                        <a:rPr lang="es-CO" sz="10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422878103"/>
                  </a:ext>
                </a:extLst>
              </a:tr>
              <a:tr h="224918">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665647962"/>
                  </a:ext>
                </a:extLst>
              </a:tr>
              <a:tr h="224918">
                <a:tc>
                  <a:txBody>
                    <a:bodyPr/>
                    <a:lstStyle/>
                    <a:p>
                      <a:pPr algn="l" rtl="0" fontAlgn="ctr"/>
                      <a:r>
                        <a:rPr lang="es-CO" sz="1000" b="1" i="0" u="none" strike="noStrike">
                          <a:solidFill>
                            <a:srgbClr val="203764"/>
                          </a:solidFill>
                          <a:effectLst/>
                          <a:latin typeface="Calibri" panose="020F0502020204030204" pitchFamily="34" charset="0"/>
                        </a:rPr>
                        <a:t>I. Ingresos Corrientes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$ 54.660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$ 50.727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$ 53.991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$ 55.610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$ 57.278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$ 58.996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692729498"/>
                  </a:ext>
                </a:extLst>
              </a:tr>
              <a:tr h="224918">
                <a:tc>
                  <a:txBody>
                    <a:bodyPr/>
                    <a:lstStyle/>
                    <a:p>
                      <a:pPr algn="l" rtl="0" fontAlgn="ctr"/>
                      <a:r>
                        <a:rPr lang="es-CO" sz="1000" b="0" i="0" u="none" strike="noStrike">
                          <a:solidFill>
                            <a:srgbClr val="203764"/>
                          </a:solidFill>
                          <a:effectLst/>
                          <a:latin typeface="Calibri" panose="020F0502020204030204" pitchFamily="34" charset="0"/>
                        </a:rPr>
                        <a:t>Contribuciones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$ 14.323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$ 13.543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$ 13.543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$ 13.949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$ 14.368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$ 14.799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08989024"/>
                  </a:ext>
                </a:extLst>
              </a:tr>
              <a:tr h="391163">
                <a:tc>
                  <a:txBody>
                    <a:bodyPr/>
                    <a:lstStyle/>
                    <a:p>
                      <a:pPr algn="l" rtl="0" fontAlgn="ctr"/>
                      <a:r>
                        <a:rPr lang="es-CO" sz="1000" b="0" i="0" u="none" strike="noStrike">
                          <a:solidFill>
                            <a:srgbClr val="203764"/>
                          </a:solidFill>
                          <a:effectLst/>
                          <a:latin typeface="Calibri" panose="020F0502020204030204" pitchFamily="34" charset="0"/>
                        </a:rPr>
                        <a:t>Tasas y derechos administrativos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$ 38.722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$ 35.502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$ 38.630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$ 39.788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$ 40.982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$ 42.211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62554273"/>
                  </a:ext>
                </a:extLst>
              </a:tr>
              <a:tr h="449838">
                <a:tc>
                  <a:txBody>
                    <a:bodyPr/>
                    <a:lstStyle/>
                    <a:p>
                      <a:pPr algn="l" rtl="0" fontAlgn="ctr"/>
                      <a:r>
                        <a:rPr lang="es-CO" sz="1000" b="0" i="0" u="none" strike="noStrike">
                          <a:solidFill>
                            <a:srgbClr val="203764"/>
                          </a:solidFill>
                          <a:effectLst/>
                          <a:latin typeface="Calibri" panose="020F0502020204030204" pitchFamily="34" charset="0"/>
                        </a:rPr>
                        <a:t>Derechos económicos por uso de recursos naturales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$ 1.355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$ 1.410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$ 1.536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$ 1.582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$ 1.630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$ 1.678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36298747"/>
                  </a:ext>
                </a:extLst>
              </a:tr>
              <a:tr h="224918">
                <a:tc>
                  <a:txBody>
                    <a:bodyPr/>
                    <a:lstStyle/>
                    <a:p>
                      <a:pPr algn="l" rtl="0" fontAlgn="ctr"/>
                      <a:r>
                        <a:rPr lang="es-MX" sz="1000" b="0" i="0" u="none" strike="noStrike">
                          <a:solidFill>
                            <a:srgbClr val="203764"/>
                          </a:solidFill>
                          <a:effectLst/>
                          <a:latin typeface="Calibri" panose="020F0502020204030204" pitchFamily="34" charset="0"/>
                        </a:rPr>
                        <a:t>Venta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$ 260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$ 272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$ 282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$ 290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$ 308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03302775"/>
                  </a:ext>
                </a:extLst>
              </a:tr>
              <a:tr h="224918">
                <a:tc>
                  <a:txBody>
                    <a:bodyPr/>
                    <a:lstStyle/>
                    <a:p>
                      <a:pPr algn="l" rtl="0" fontAlgn="ctr"/>
                      <a:r>
                        <a:rPr lang="es-CO" sz="1000" b="1" i="0" u="none" strike="noStrike">
                          <a:solidFill>
                            <a:srgbClr val="203764"/>
                          </a:solidFill>
                          <a:effectLst/>
                          <a:latin typeface="Calibri" panose="020F0502020204030204" pitchFamily="34" charset="0"/>
                        </a:rPr>
                        <a:t>II. Recursos de Capital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$ 32.034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$ 27.468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$ 28.926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$ 28.943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$ 28.943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$ 28.943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4038885306"/>
                  </a:ext>
                </a:extLst>
              </a:tr>
              <a:tr h="224918">
                <a:tc>
                  <a:txBody>
                    <a:bodyPr/>
                    <a:lstStyle/>
                    <a:p>
                      <a:pPr algn="l" rtl="0" fontAlgn="ctr"/>
                      <a:r>
                        <a:rPr lang="es-CO" sz="1000" b="0" i="0" u="none" strike="noStrike">
                          <a:solidFill>
                            <a:srgbClr val="203764"/>
                          </a:solidFill>
                          <a:effectLst/>
                          <a:latin typeface="Calibri" panose="020F0502020204030204" pitchFamily="34" charset="0"/>
                        </a:rPr>
                        <a:t>Excedentes financieros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$ 32.034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$ 27.468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$ 28.926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$ 28.943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$ 28.943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rPr>
                        <a:t>$ 28.943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683147435"/>
                  </a:ext>
                </a:extLst>
              </a:tr>
              <a:tr h="391163">
                <a:tc>
                  <a:txBody>
                    <a:bodyPr/>
                    <a:lstStyle/>
                    <a:p>
                      <a:pPr algn="l" rtl="0" fontAlgn="ctr"/>
                      <a:r>
                        <a:rPr lang="es-CO" sz="1000" b="1" i="0" u="none" strike="noStrike">
                          <a:solidFill>
                            <a:srgbClr val="203764"/>
                          </a:solidFill>
                          <a:effectLst/>
                          <a:latin typeface="Calibri" panose="020F0502020204030204" pitchFamily="34" charset="0"/>
                        </a:rPr>
                        <a:t>III. Contribuciones Parafiscales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3890144379"/>
                  </a:ext>
                </a:extLst>
              </a:tr>
              <a:tr h="224918">
                <a:tc>
                  <a:txBody>
                    <a:bodyPr/>
                    <a:lstStyle/>
                    <a:p>
                      <a:pPr algn="l" rtl="0" fontAlgn="ctr"/>
                      <a:r>
                        <a:rPr lang="es-CO" sz="1000" b="1" i="0" u="none" strike="noStrike">
                          <a:solidFill>
                            <a:srgbClr val="203764"/>
                          </a:solidFill>
                          <a:effectLst/>
                          <a:latin typeface="Calibri" panose="020F0502020204030204" pitchFamily="34" charset="0"/>
                        </a:rPr>
                        <a:t>IV. 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b"/>
                      <a:r>
                        <a:rPr lang="es-CO" sz="1000" b="1" i="0" u="none" strike="noStrike">
                          <a:solidFill>
                            <a:srgbClr val="203764"/>
                          </a:solidFill>
                          <a:effectLst/>
                          <a:latin typeface="Arial" panose="020B0604020202020204" pitchFamily="34" charset="0"/>
                        </a:rPr>
                        <a:t>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632029919"/>
                  </a:ext>
                </a:extLst>
              </a:tr>
              <a:tr h="224918">
                <a:tc>
                  <a:txBody>
                    <a:bodyPr/>
                    <a:lstStyle/>
                    <a:p>
                      <a:pPr algn="l" rtl="0" fontAlgn="ctr"/>
                      <a:r>
                        <a:rPr lang="es-CO" sz="1000" b="1" i="0" u="none" strike="noStrike">
                          <a:solidFill>
                            <a:srgbClr val="FFFFFF"/>
                          </a:solidFill>
                          <a:effectLst/>
                          <a:latin typeface="Calibri" panose="020F0502020204030204" pitchFamily="34" charset="0"/>
                        </a:rPr>
                        <a:t>Total Ingresos por año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$ 86.694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$ 78.195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$ 82.917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$ 84.553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$ 86.221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$ 87.939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rPr>
                        <a:t>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742956097"/>
                  </a:ext>
                </a:extLst>
              </a:tr>
            </a:tbl>
          </a:graphicData>
        </a:graphic>
      </p:graphicFrame>
      <p:graphicFrame>
        <p:nvGraphicFramePr>
          <p:cNvPr id="7" name="Gráfico 6">
            <a:extLst>
              <a:ext uri="{FF2B5EF4-FFF2-40B4-BE49-F238E27FC236}">
                <a16:creationId xmlns:a16="http://schemas.microsoft.com/office/drawing/2014/main" id="{E1168C36-884B-0B44-9E7B-0A27C5F1D6A6}"/>
              </a:ext>
            </a:extLst>
          </p:cNvPr>
          <p:cNvGraphicFramePr>
            <a:graphicFrameLocks/>
          </p:cNvGraphicFramePr>
          <p:nvPr>
            <p:extLst>
              <p:ext uri="{D42A27DB-BD31-4B8C-83A1-F6EECF244321}">
                <p14:modId xmlns:p14="http://schemas.microsoft.com/office/powerpoint/2010/main" val="2323897638"/>
              </p:ext>
            </p:extLst>
          </p:nvPr>
        </p:nvGraphicFramePr>
        <p:xfrm>
          <a:off x="7991857" y="864070"/>
          <a:ext cx="4200144" cy="37841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46873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BF8BB7-892C-791E-744F-19D779F21CC5}"/>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386F4FE9-684A-A151-EB4B-AE19CDA7E960}"/>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Ministerio de Ambiente FONAM</a:t>
            </a:r>
          </a:p>
        </p:txBody>
      </p:sp>
      <p:sp>
        <p:nvSpPr>
          <p:cNvPr id="9" name="CuadroTexto 8">
            <a:extLst>
              <a:ext uri="{FF2B5EF4-FFF2-40B4-BE49-F238E27FC236}">
                <a16:creationId xmlns:a16="http://schemas.microsoft.com/office/drawing/2014/main" id="{77BB7193-ED2D-2D39-FF2C-2D2A0C6D5F9E}"/>
              </a:ext>
            </a:extLst>
          </p:cNvPr>
          <p:cNvSpPr txBox="1"/>
          <p:nvPr/>
        </p:nvSpPr>
        <p:spPr>
          <a:xfrm>
            <a:off x="504045" y="5008301"/>
            <a:ext cx="11183909" cy="1169551"/>
          </a:xfrm>
          <a:prstGeom prst="rect">
            <a:avLst/>
          </a:prstGeom>
          <a:noFill/>
          <a:ln>
            <a:solidFill>
              <a:srgbClr val="0051A5"/>
            </a:solidFill>
          </a:ln>
        </p:spPr>
        <p:txBody>
          <a:bodyPr wrap="square" lIns="91440" tIns="45720" rIns="91440" bIns="45720" rtlCol="0" anchor="t">
            <a:spAutoFit/>
          </a:bodyPr>
          <a:lstStyle/>
          <a:p>
            <a:r>
              <a:rPr lang="es-MX" sz="1400" b="1">
                <a:solidFill>
                  <a:srgbClr val="0051A5"/>
                </a:solidFill>
              </a:rPr>
              <a:t>Supuestos de Cálculo:</a:t>
            </a:r>
          </a:p>
          <a:p>
            <a:endParaRPr lang="es-MX" sz="1400">
              <a:solidFill>
                <a:srgbClr val="0051A5"/>
              </a:solidFill>
            </a:endParaRPr>
          </a:p>
          <a:p>
            <a:pPr algn="just"/>
            <a:r>
              <a:rPr lang="es-MX" sz="1400">
                <a:solidFill>
                  <a:srgbClr val="0051A5"/>
                </a:solidFill>
              </a:rPr>
              <a:t>Corresponde a lo recaudado por la venta de aproximadamente 500 formularios para la exportación de especies de flora y fauna CITES, la venta depende de las solicitudes que le presenten al Ministerio, para las demás vigencias, se aplicó el 3,0% de la Inflación doméstica fin de periodo, IPC. </a:t>
            </a:r>
            <a:endParaRPr lang="es-CO" sz="1400">
              <a:solidFill>
                <a:srgbClr val="255083"/>
              </a:solidFill>
              <a:cs typeface="Helvetica"/>
            </a:endParaRPr>
          </a:p>
        </p:txBody>
      </p:sp>
      <p:pic>
        <p:nvPicPr>
          <p:cNvPr id="12" name="Graphic 5">
            <a:extLst>
              <a:ext uri="{FF2B5EF4-FFF2-40B4-BE49-F238E27FC236}">
                <a16:creationId xmlns:a16="http://schemas.microsoft.com/office/drawing/2014/main" id="{3F926514-C5BD-B9BE-6331-535B419E77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graphicFrame>
        <p:nvGraphicFramePr>
          <p:cNvPr id="4" name="Tabla 3">
            <a:extLst>
              <a:ext uri="{FF2B5EF4-FFF2-40B4-BE49-F238E27FC236}">
                <a16:creationId xmlns:a16="http://schemas.microsoft.com/office/drawing/2014/main" id="{E02F3B9F-8200-F27B-9ACF-803A5839FA53}"/>
              </a:ext>
            </a:extLst>
          </p:cNvPr>
          <p:cNvGraphicFramePr>
            <a:graphicFrameLocks noGrp="1"/>
          </p:cNvGraphicFramePr>
          <p:nvPr>
            <p:extLst>
              <p:ext uri="{D42A27DB-BD31-4B8C-83A1-F6EECF244321}">
                <p14:modId xmlns:p14="http://schemas.microsoft.com/office/powerpoint/2010/main" val="3295513837"/>
              </p:ext>
            </p:extLst>
          </p:nvPr>
        </p:nvGraphicFramePr>
        <p:xfrm>
          <a:off x="268381" y="1020789"/>
          <a:ext cx="7451113" cy="3434091"/>
        </p:xfrm>
        <a:graphic>
          <a:graphicData uri="http://schemas.openxmlformats.org/drawingml/2006/table">
            <a:tbl>
              <a:tblPr/>
              <a:tblGrid>
                <a:gridCol w="1796779">
                  <a:extLst>
                    <a:ext uri="{9D8B030D-6E8A-4147-A177-3AD203B41FA5}">
                      <a16:colId xmlns:a16="http://schemas.microsoft.com/office/drawing/2014/main" val="2744970550"/>
                    </a:ext>
                  </a:extLst>
                </a:gridCol>
                <a:gridCol w="574679">
                  <a:extLst>
                    <a:ext uri="{9D8B030D-6E8A-4147-A177-3AD203B41FA5}">
                      <a16:colId xmlns:a16="http://schemas.microsoft.com/office/drawing/2014/main" val="2792126017"/>
                    </a:ext>
                  </a:extLst>
                </a:gridCol>
                <a:gridCol w="574679">
                  <a:extLst>
                    <a:ext uri="{9D8B030D-6E8A-4147-A177-3AD203B41FA5}">
                      <a16:colId xmlns:a16="http://schemas.microsoft.com/office/drawing/2014/main" val="37510345"/>
                    </a:ext>
                  </a:extLst>
                </a:gridCol>
                <a:gridCol w="574679">
                  <a:extLst>
                    <a:ext uri="{9D8B030D-6E8A-4147-A177-3AD203B41FA5}">
                      <a16:colId xmlns:a16="http://schemas.microsoft.com/office/drawing/2014/main" val="2549853093"/>
                    </a:ext>
                  </a:extLst>
                </a:gridCol>
                <a:gridCol w="603777">
                  <a:extLst>
                    <a:ext uri="{9D8B030D-6E8A-4147-A177-3AD203B41FA5}">
                      <a16:colId xmlns:a16="http://schemas.microsoft.com/office/drawing/2014/main" val="4205246806"/>
                    </a:ext>
                  </a:extLst>
                </a:gridCol>
                <a:gridCol w="603777">
                  <a:extLst>
                    <a:ext uri="{9D8B030D-6E8A-4147-A177-3AD203B41FA5}">
                      <a16:colId xmlns:a16="http://schemas.microsoft.com/office/drawing/2014/main" val="2999013985"/>
                    </a:ext>
                  </a:extLst>
                </a:gridCol>
                <a:gridCol w="603777">
                  <a:extLst>
                    <a:ext uri="{9D8B030D-6E8A-4147-A177-3AD203B41FA5}">
                      <a16:colId xmlns:a16="http://schemas.microsoft.com/office/drawing/2014/main" val="839985882"/>
                    </a:ext>
                  </a:extLst>
                </a:gridCol>
                <a:gridCol w="562554">
                  <a:extLst>
                    <a:ext uri="{9D8B030D-6E8A-4147-A177-3AD203B41FA5}">
                      <a16:colId xmlns:a16="http://schemas.microsoft.com/office/drawing/2014/main" val="1755782510"/>
                    </a:ext>
                  </a:extLst>
                </a:gridCol>
                <a:gridCol w="562554">
                  <a:extLst>
                    <a:ext uri="{9D8B030D-6E8A-4147-A177-3AD203B41FA5}">
                      <a16:colId xmlns:a16="http://schemas.microsoft.com/office/drawing/2014/main" val="2497368317"/>
                    </a:ext>
                  </a:extLst>
                </a:gridCol>
                <a:gridCol w="562554">
                  <a:extLst>
                    <a:ext uri="{9D8B030D-6E8A-4147-A177-3AD203B41FA5}">
                      <a16:colId xmlns:a16="http://schemas.microsoft.com/office/drawing/2014/main" val="2030035842"/>
                    </a:ext>
                  </a:extLst>
                </a:gridCol>
                <a:gridCol w="431304">
                  <a:extLst>
                    <a:ext uri="{9D8B030D-6E8A-4147-A177-3AD203B41FA5}">
                      <a16:colId xmlns:a16="http://schemas.microsoft.com/office/drawing/2014/main" val="4246005369"/>
                    </a:ext>
                  </a:extLst>
                </a:gridCol>
              </a:tblGrid>
              <a:tr h="549753">
                <a:tc>
                  <a:txBody>
                    <a:bodyPr/>
                    <a:lstStyle/>
                    <a:p>
                      <a:pPr algn="l" fontAlgn="b"/>
                      <a:endParaRPr lang="es-CO" sz="1400" b="1"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a:noFill/>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3492727603"/>
                  </a:ext>
                </a:extLst>
              </a:tr>
              <a:tr h="431949">
                <a:tc>
                  <a:txBody>
                    <a:bodyPr/>
                    <a:lstStyle/>
                    <a:p>
                      <a:pPr algn="l" rtl="0" fontAlgn="b"/>
                      <a:r>
                        <a:rPr lang="es-MX" sz="11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441442431"/>
                  </a:ext>
                </a:extLst>
              </a:tr>
              <a:tr h="370560">
                <a:tc rowSpan="2">
                  <a:txBody>
                    <a:bodyPr/>
                    <a:lstStyle/>
                    <a:p>
                      <a:pPr algn="ctr" rtl="0" fontAlgn="ctr"/>
                      <a:r>
                        <a:rPr lang="es-CO" sz="11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631616076"/>
                  </a:ext>
                </a:extLst>
              </a:tr>
              <a:tr h="76235">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85119792"/>
                  </a:ext>
                </a:extLst>
              </a:tr>
              <a:tr h="370560">
                <a:tc>
                  <a:txBody>
                    <a:bodyPr/>
                    <a:lstStyle/>
                    <a:p>
                      <a:pPr algn="l" rtl="0" fontAlgn="ctr"/>
                      <a:r>
                        <a:rPr lang="es-CO" sz="1100" b="1" i="0" u="none" strike="noStrike">
                          <a:solidFill>
                            <a:srgbClr val="203764"/>
                          </a:solidFill>
                          <a:effectLst/>
                          <a:latin typeface="Calibri" panose="020F0502020204030204" pitchFamily="34" charset="0"/>
                        </a:rPr>
                        <a:t>I. Ingresos Corrientes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$ 200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$ 206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$ 212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$ 218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$ 225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3797398985"/>
                  </a:ext>
                </a:extLst>
              </a:tr>
              <a:tr h="431949">
                <a:tc>
                  <a:txBody>
                    <a:bodyPr/>
                    <a:lstStyle/>
                    <a:p>
                      <a:pPr algn="l" rtl="0" fontAlgn="ctr"/>
                      <a:r>
                        <a:rPr lang="es-MX" sz="1100" b="0" i="0" u="none" strike="noStrike">
                          <a:solidFill>
                            <a:srgbClr val="203764"/>
                          </a:solidFill>
                          <a:effectLst/>
                          <a:latin typeface="Calibri" panose="020F0502020204030204" pitchFamily="34" charset="0"/>
                        </a:rPr>
                        <a:t>Venta de bienes y servicios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$ 194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$ 200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$ 206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$ 212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$ 218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$ 225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39746649"/>
                  </a:ext>
                </a:extLst>
              </a:tr>
              <a:tr h="370560">
                <a:tc>
                  <a:txBody>
                    <a:bodyPr/>
                    <a:lstStyle/>
                    <a:p>
                      <a:pPr algn="l" rtl="0" fontAlgn="ctr"/>
                      <a:r>
                        <a:rPr lang="es-CO" sz="1100" b="1" i="0" u="none" strike="noStrike">
                          <a:solidFill>
                            <a:srgbClr val="203764"/>
                          </a:solidFill>
                          <a:effectLst/>
                          <a:latin typeface="Calibri" panose="020F0502020204030204" pitchFamily="34" charset="0"/>
                        </a:rPr>
                        <a:t>II. Recursos de Capital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$ 1.128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$ 3.215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$ 7.985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$ 2.452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148%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-59%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2622896549"/>
                  </a:ext>
                </a:extLst>
              </a:tr>
              <a:tr h="370560">
                <a:tc>
                  <a:txBody>
                    <a:bodyPr/>
                    <a:lstStyle/>
                    <a:p>
                      <a:pPr algn="l" rtl="0" fontAlgn="ctr"/>
                      <a:r>
                        <a:rPr lang="es-CO" sz="1100" b="0" i="0" u="none" strike="noStrike">
                          <a:solidFill>
                            <a:srgbClr val="203764"/>
                          </a:solidFill>
                          <a:effectLst/>
                          <a:latin typeface="Calibri" panose="020F0502020204030204" pitchFamily="34" charset="0"/>
                        </a:rPr>
                        <a:t>Excedentes financieros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$ 1.128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ctr"/>
                      <a:r>
                        <a:rPr lang="es-CO" sz="1050" b="0" i="0" u="none" strike="noStrike">
                          <a:solidFill>
                            <a:srgbClr val="203764"/>
                          </a:solidFill>
                          <a:effectLst/>
                          <a:latin typeface="Arial" panose="020B0604020202020204" pitchFamily="34" charset="0"/>
                        </a:rPr>
                        <a:t>$ 3.215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ctr"/>
                      <a:r>
                        <a:rPr lang="es-CO" sz="1050" b="0" i="0" u="none" strike="noStrike">
                          <a:solidFill>
                            <a:srgbClr val="203764"/>
                          </a:solidFill>
                          <a:effectLst/>
                          <a:latin typeface="Arial" panose="020B0604020202020204" pitchFamily="34" charset="0"/>
                        </a:rPr>
                        <a:t>$ 7.985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ctr"/>
                      <a:r>
                        <a:rPr lang="es-CO" sz="1050" b="0" i="0" u="none" strike="noStrike">
                          <a:solidFill>
                            <a:srgbClr val="203764"/>
                          </a:solidFill>
                          <a:effectLst/>
                          <a:latin typeface="Arial" panose="020B0604020202020204" pitchFamily="34" charset="0"/>
                        </a:rPr>
                        <a:t>$ 2.452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ctr"/>
                      <a:r>
                        <a:rPr lang="es-CO" sz="1050" b="0" i="0" u="none" strike="noStrike">
                          <a:solidFill>
                            <a:srgbClr val="203764"/>
                          </a:solidFill>
                          <a:effectLst/>
                          <a:latin typeface="Arial" panose="020B0604020202020204" pitchFamily="34" charset="0"/>
                        </a:rPr>
                        <a:t>$ 1.000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ctr"/>
                      <a:r>
                        <a:rPr lang="es-CO" sz="1050" b="0" i="0" u="none" strike="noStrike">
                          <a:solidFill>
                            <a:srgbClr val="203764"/>
                          </a:solidFill>
                          <a:effectLst/>
                          <a:latin typeface="Arial" panose="020B0604020202020204" pitchFamily="34" charset="0"/>
                        </a:rPr>
                        <a:t>$ 1.000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b"/>
                      <a:r>
                        <a:rPr lang="es-CO" sz="1050" b="0" i="0" u="none" strike="noStrike">
                          <a:solidFill>
                            <a:srgbClr val="203764"/>
                          </a:solidFill>
                          <a:effectLst/>
                          <a:latin typeface="Arial" panose="020B0604020202020204" pitchFamily="34" charset="0"/>
                        </a:rPr>
                        <a:t>148%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-69%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-59%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Arial" panose="020B0604020202020204" pitchFamily="34" charset="0"/>
                        </a:rPr>
                        <a:t>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743002155"/>
                  </a:ext>
                </a:extLst>
              </a:tr>
              <a:tr h="370560">
                <a:tc>
                  <a:txBody>
                    <a:bodyPr/>
                    <a:lstStyle/>
                    <a:p>
                      <a:pPr algn="l" rtl="0" fontAlgn="ctr"/>
                      <a:r>
                        <a:rPr lang="es-CO" sz="1100" b="1" i="0" u="none" strike="noStrike">
                          <a:solidFill>
                            <a:srgbClr val="FFFFFF"/>
                          </a:solidFill>
                          <a:effectLst/>
                          <a:latin typeface="Calibri" panose="020F0502020204030204" pitchFamily="34" charset="0"/>
                        </a:rPr>
                        <a:t>Total Ingresos por año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$ 1.322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$ 3.415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$ 8.191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$ 2.664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$ 1.218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$ 1.225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140%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020658887"/>
                  </a:ext>
                </a:extLst>
              </a:tr>
            </a:tbl>
          </a:graphicData>
        </a:graphic>
      </p:graphicFrame>
      <p:graphicFrame>
        <p:nvGraphicFramePr>
          <p:cNvPr id="6" name="Gráfico 5">
            <a:extLst>
              <a:ext uri="{FF2B5EF4-FFF2-40B4-BE49-F238E27FC236}">
                <a16:creationId xmlns:a16="http://schemas.microsoft.com/office/drawing/2014/main" id="{74CA2C67-297C-7443-893B-2EAEF5548E0D}"/>
              </a:ext>
            </a:extLst>
          </p:cNvPr>
          <p:cNvGraphicFramePr>
            <a:graphicFrameLocks/>
          </p:cNvGraphicFramePr>
          <p:nvPr>
            <p:extLst>
              <p:ext uri="{D42A27DB-BD31-4B8C-83A1-F6EECF244321}">
                <p14:modId xmlns:p14="http://schemas.microsoft.com/office/powerpoint/2010/main" val="2725080358"/>
              </p:ext>
            </p:extLst>
          </p:nvPr>
        </p:nvGraphicFramePr>
        <p:xfrm>
          <a:off x="7674432" y="1216379"/>
          <a:ext cx="4370614" cy="32385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7054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77233-D6E5-AC59-6619-FCE965013DE3}"/>
            </a:ext>
          </a:extLst>
        </p:cNvPr>
        <p:cNvGrpSpPr/>
        <p:nvPr/>
      </p:nvGrpSpPr>
      <p:grpSpPr>
        <a:xfrm>
          <a:off x="0" y="0"/>
          <a:ext cx="0" cy="0"/>
          <a:chOff x="0" y="0"/>
          <a:chExt cx="0" cy="0"/>
        </a:xfrm>
      </p:grpSpPr>
      <p:graphicFrame>
        <p:nvGraphicFramePr>
          <p:cNvPr id="6" name="Gráfico 5">
            <a:extLst>
              <a:ext uri="{FF2B5EF4-FFF2-40B4-BE49-F238E27FC236}">
                <a16:creationId xmlns:a16="http://schemas.microsoft.com/office/drawing/2014/main" id="{CAD81107-7281-054A-80E2-19EF26592767}"/>
              </a:ext>
            </a:extLst>
          </p:cNvPr>
          <p:cNvGraphicFramePr>
            <a:graphicFrameLocks/>
          </p:cNvGraphicFramePr>
          <p:nvPr>
            <p:extLst>
              <p:ext uri="{D42A27DB-BD31-4B8C-83A1-F6EECF244321}">
                <p14:modId xmlns:p14="http://schemas.microsoft.com/office/powerpoint/2010/main" val="2753096901"/>
              </p:ext>
            </p:extLst>
          </p:nvPr>
        </p:nvGraphicFramePr>
        <p:xfrm>
          <a:off x="7419975" y="1165135"/>
          <a:ext cx="4977508" cy="3377847"/>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3">
            <a:extLst>
              <a:ext uri="{FF2B5EF4-FFF2-40B4-BE49-F238E27FC236}">
                <a16:creationId xmlns:a16="http://schemas.microsoft.com/office/drawing/2014/main" id="{FA5B5BF3-8701-F758-CEFA-6B9DEFC227DB}"/>
              </a:ext>
            </a:extLst>
          </p:cNvPr>
          <p:cNvSpPr txBox="1">
            <a:spLocks/>
          </p:cNvSpPr>
          <p:nvPr/>
        </p:nvSpPr>
        <p:spPr>
          <a:xfrm>
            <a:off x="225327" y="318295"/>
            <a:ext cx="1123700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Entidad- </a:t>
            </a:r>
            <a:r>
              <a:rPr lang="es-ES" sz="2400" b="1">
                <a:solidFill>
                  <a:srgbClr val="0051A5"/>
                </a:solidFill>
                <a:latin typeface="Helvetica"/>
                <a:ea typeface="Verdana"/>
                <a:cs typeface="Verdana" panose="020B0604030504040204" pitchFamily="34" charset="0"/>
              </a:rPr>
              <a:t>Instituto de Hidrología, Meteorología y Estudios Ambientales - IDEAM</a:t>
            </a:r>
            <a:endParaRPr lang="es-MX" sz="2400" b="1">
              <a:solidFill>
                <a:srgbClr val="0051A5"/>
              </a:solidFill>
              <a:latin typeface="Helvetica"/>
              <a:ea typeface="Verdana"/>
              <a:cs typeface="Verdana" panose="020B0604030504040204" pitchFamily="34" charset="0"/>
            </a:endParaRPr>
          </a:p>
        </p:txBody>
      </p:sp>
      <p:sp>
        <p:nvSpPr>
          <p:cNvPr id="9" name="CuadroTexto 8">
            <a:extLst>
              <a:ext uri="{FF2B5EF4-FFF2-40B4-BE49-F238E27FC236}">
                <a16:creationId xmlns:a16="http://schemas.microsoft.com/office/drawing/2014/main" id="{CDFCD586-ECFA-A708-79DB-9C97DE872F45}"/>
              </a:ext>
            </a:extLst>
          </p:cNvPr>
          <p:cNvSpPr txBox="1"/>
          <p:nvPr/>
        </p:nvSpPr>
        <p:spPr>
          <a:xfrm>
            <a:off x="268381" y="4542982"/>
            <a:ext cx="11809800" cy="2162130"/>
          </a:xfrm>
          <a:prstGeom prst="rect">
            <a:avLst/>
          </a:prstGeom>
          <a:noFill/>
          <a:ln>
            <a:solidFill>
              <a:srgbClr val="0051A5"/>
            </a:solidFill>
          </a:ln>
        </p:spPr>
        <p:txBody>
          <a:bodyPr wrap="square" lIns="91440" tIns="45720" rIns="91440" bIns="45720" rtlCol="0" anchor="t">
            <a:spAutoFit/>
          </a:bodyPr>
          <a:lstStyle/>
          <a:p>
            <a:r>
              <a:rPr lang="es-MX" sz="1050" b="1">
                <a:solidFill>
                  <a:srgbClr val="0051A5"/>
                </a:solidFill>
              </a:rPr>
              <a:t>Supuestos de Cálculo:</a:t>
            </a:r>
          </a:p>
          <a:p>
            <a:endParaRPr lang="es-MX" sz="900" b="1">
              <a:solidFill>
                <a:srgbClr val="0051A5"/>
              </a:solidFill>
            </a:endParaRPr>
          </a:p>
          <a:p>
            <a:pPr marL="342900" indent="-342900" algn="just">
              <a:buFont typeface="+mj-lt"/>
              <a:buAutoNum type="arabicPeriod"/>
            </a:pPr>
            <a:r>
              <a:rPr lang="es-MX" sz="1050">
                <a:solidFill>
                  <a:srgbClr val="0051A5"/>
                </a:solidFill>
              </a:rPr>
              <a:t>La proyección de ingresos se presenta con relación a las dos fuentes de ingresos, </a:t>
            </a:r>
            <a:r>
              <a:rPr lang="es-MX" sz="1050" b="1">
                <a:solidFill>
                  <a:srgbClr val="0051A5"/>
                </a:solidFill>
              </a:rPr>
              <a:t>suscripción de convenios </a:t>
            </a:r>
            <a:r>
              <a:rPr lang="es-MX" sz="1050">
                <a:solidFill>
                  <a:srgbClr val="0051A5"/>
                </a:solidFill>
              </a:rPr>
              <a:t>y la </a:t>
            </a:r>
            <a:r>
              <a:rPr lang="es-MX" sz="1050" b="1">
                <a:solidFill>
                  <a:srgbClr val="0051A5"/>
                </a:solidFill>
              </a:rPr>
              <a:t>prestación del servicio de acreditación de laboratorios </a:t>
            </a:r>
            <a:r>
              <a:rPr lang="es-MX" sz="1050">
                <a:solidFill>
                  <a:srgbClr val="0051A5"/>
                </a:solidFill>
              </a:rPr>
              <a:t>(Art. 5 del Decreto 1600 de 1994).</a:t>
            </a:r>
          </a:p>
          <a:p>
            <a:pPr marL="342900" indent="-342900" algn="just">
              <a:buFont typeface="+mj-lt"/>
              <a:buAutoNum type="arabicPeriod"/>
            </a:pPr>
            <a:endParaRPr lang="es-MX" sz="900">
              <a:solidFill>
                <a:srgbClr val="0051A5"/>
              </a:solidFill>
            </a:endParaRPr>
          </a:p>
          <a:p>
            <a:pPr marL="342900" indent="-342900" algn="just">
              <a:buFont typeface="+mj-lt"/>
              <a:buAutoNum type="arabicPeriod"/>
            </a:pPr>
            <a:r>
              <a:rPr lang="es-MX" sz="1050">
                <a:solidFill>
                  <a:srgbClr val="0051A5"/>
                </a:solidFill>
              </a:rPr>
              <a:t>Para el cálculo de los ingresos del 2026, se aplica la proyección del IPC de 4%, para la vigencia 2027 en adelante se aplica proyecciones del IPC de 3.5%.</a:t>
            </a:r>
          </a:p>
          <a:p>
            <a:pPr marL="342900" indent="-342900" algn="just">
              <a:buFont typeface="+mj-lt"/>
              <a:buAutoNum type="arabicPeriod"/>
            </a:pPr>
            <a:endParaRPr lang="es-MX" sz="900">
              <a:solidFill>
                <a:srgbClr val="0051A5"/>
              </a:solidFill>
            </a:endParaRPr>
          </a:p>
          <a:p>
            <a:pPr marL="342900" indent="-342900" algn="just">
              <a:buFont typeface="+mj-lt"/>
              <a:buAutoNum type="arabicPeriod"/>
            </a:pPr>
            <a:r>
              <a:rPr lang="es-MX" sz="1050">
                <a:solidFill>
                  <a:srgbClr val="0051A5"/>
                </a:solidFill>
              </a:rPr>
              <a:t>Se tienen en cuenta los convenios suscritos a la fecha.	</a:t>
            </a:r>
          </a:p>
          <a:p>
            <a:pPr marL="342900" indent="-342900" algn="just">
              <a:buFont typeface="+mj-lt"/>
              <a:buAutoNum type="arabicPeriod"/>
            </a:pPr>
            <a:endParaRPr lang="es-MX" sz="900">
              <a:solidFill>
                <a:srgbClr val="0051A5"/>
              </a:solidFill>
            </a:endParaRPr>
          </a:p>
          <a:p>
            <a:pPr marL="342900" indent="-342900" algn="just">
              <a:buFont typeface="+mj-lt"/>
              <a:buAutoNum type="arabicPeriod"/>
            </a:pPr>
            <a:r>
              <a:rPr lang="es-MX" sz="1050">
                <a:solidFill>
                  <a:srgbClr val="0051A5"/>
                </a:solidFill>
              </a:rPr>
              <a:t>La caída de los ingresos a partir de la vigencia 2026, obedece a la terminación del convenio ENANDES con la OMM que aportaba aproximadamente le 30% de los recursos propios.</a:t>
            </a:r>
          </a:p>
          <a:p>
            <a:pPr marL="342900" indent="-342900" algn="just">
              <a:buFont typeface="+mj-lt"/>
              <a:buAutoNum type="arabicPeriod"/>
            </a:pPr>
            <a:endParaRPr lang="es-MX" sz="900">
              <a:solidFill>
                <a:srgbClr val="0051A5"/>
              </a:solidFill>
            </a:endParaRPr>
          </a:p>
          <a:p>
            <a:pPr marL="342900" indent="-342900" algn="just">
              <a:buFont typeface="+mj-lt"/>
              <a:buAutoNum type="arabicPeriod"/>
            </a:pPr>
            <a:r>
              <a:rPr lang="es-MX" sz="1050">
                <a:solidFill>
                  <a:srgbClr val="0051A5"/>
                </a:solidFill>
              </a:rPr>
              <a:t>A partir, de la vigencia 2026 se realizará la clasificación de los ingresos percibidos por la prestación del servicio de acreditación de laboratorios en el rubro Tasas y derechos administrativos; y de los ingresos producto de la suscripción de contratos en el rubro de Venta de bienes y servicios</a:t>
            </a:r>
            <a:r>
              <a:rPr lang="es-MX" sz="1600">
                <a:solidFill>
                  <a:srgbClr val="0051A5"/>
                </a:solidFill>
              </a:rPr>
              <a:t>.</a:t>
            </a:r>
            <a:endParaRPr lang="es-CO" sz="1600">
              <a:solidFill>
                <a:srgbClr val="255083"/>
              </a:solidFill>
              <a:cs typeface="Helvetica"/>
            </a:endParaRPr>
          </a:p>
        </p:txBody>
      </p:sp>
      <p:pic>
        <p:nvPicPr>
          <p:cNvPr id="12" name="Graphic 5">
            <a:extLst>
              <a:ext uri="{FF2B5EF4-FFF2-40B4-BE49-F238E27FC236}">
                <a16:creationId xmlns:a16="http://schemas.microsoft.com/office/drawing/2014/main" id="{135238F5-5F5F-CEFB-4789-59708680B8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381" y="749770"/>
            <a:ext cx="2781300" cy="114300"/>
          </a:xfrm>
          <a:prstGeom prst="rect">
            <a:avLst/>
          </a:prstGeom>
        </p:spPr>
      </p:pic>
      <p:graphicFrame>
        <p:nvGraphicFramePr>
          <p:cNvPr id="4" name="Tabla 3">
            <a:extLst>
              <a:ext uri="{FF2B5EF4-FFF2-40B4-BE49-F238E27FC236}">
                <a16:creationId xmlns:a16="http://schemas.microsoft.com/office/drawing/2014/main" id="{EA11F475-02CF-39FD-931C-09AE37F511BB}"/>
              </a:ext>
            </a:extLst>
          </p:cNvPr>
          <p:cNvGraphicFramePr>
            <a:graphicFrameLocks noGrp="1"/>
          </p:cNvGraphicFramePr>
          <p:nvPr>
            <p:extLst>
              <p:ext uri="{D42A27DB-BD31-4B8C-83A1-F6EECF244321}">
                <p14:modId xmlns:p14="http://schemas.microsoft.com/office/powerpoint/2010/main" val="4186817245"/>
              </p:ext>
            </p:extLst>
          </p:nvPr>
        </p:nvGraphicFramePr>
        <p:xfrm>
          <a:off x="154081" y="1359568"/>
          <a:ext cx="7551640" cy="2888966"/>
        </p:xfrm>
        <a:graphic>
          <a:graphicData uri="http://schemas.openxmlformats.org/drawingml/2006/table">
            <a:tbl>
              <a:tblPr/>
              <a:tblGrid>
                <a:gridCol w="1789503">
                  <a:extLst>
                    <a:ext uri="{9D8B030D-6E8A-4147-A177-3AD203B41FA5}">
                      <a16:colId xmlns:a16="http://schemas.microsoft.com/office/drawing/2014/main" val="3687573515"/>
                    </a:ext>
                  </a:extLst>
                </a:gridCol>
                <a:gridCol w="572349">
                  <a:extLst>
                    <a:ext uri="{9D8B030D-6E8A-4147-A177-3AD203B41FA5}">
                      <a16:colId xmlns:a16="http://schemas.microsoft.com/office/drawing/2014/main" val="4092563706"/>
                    </a:ext>
                  </a:extLst>
                </a:gridCol>
                <a:gridCol w="572349">
                  <a:extLst>
                    <a:ext uri="{9D8B030D-6E8A-4147-A177-3AD203B41FA5}">
                      <a16:colId xmlns:a16="http://schemas.microsoft.com/office/drawing/2014/main" val="1454783049"/>
                    </a:ext>
                  </a:extLst>
                </a:gridCol>
                <a:gridCol w="572349">
                  <a:extLst>
                    <a:ext uri="{9D8B030D-6E8A-4147-A177-3AD203B41FA5}">
                      <a16:colId xmlns:a16="http://schemas.microsoft.com/office/drawing/2014/main" val="2648332426"/>
                    </a:ext>
                  </a:extLst>
                </a:gridCol>
                <a:gridCol w="601330">
                  <a:extLst>
                    <a:ext uri="{9D8B030D-6E8A-4147-A177-3AD203B41FA5}">
                      <a16:colId xmlns:a16="http://schemas.microsoft.com/office/drawing/2014/main" val="532887995"/>
                    </a:ext>
                  </a:extLst>
                </a:gridCol>
                <a:gridCol w="601330">
                  <a:extLst>
                    <a:ext uri="{9D8B030D-6E8A-4147-A177-3AD203B41FA5}">
                      <a16:colId xmlns:a16="http://schemas.microsoft.com/office/drawing/2014/main" val="293566271"/>
                    </a:ext>
                  </a:extLst>
                </a:gridCol>
                <a:gridCol w="601330">
                  <a:extLst>
                    <a:ext uri="{9D8B030D-6E8A-4147-A177-3AD203B41FA5}">
                      <a16:colId xmlns:a16="http://schemas.microsoft.com/office/drawing/2014/main" val="2051121668"/>
                    </a:ext>
                  </a:extLst>
                </a:gridCol>
                <a:gridCol w="560275">
                  <a:extLst>
                    <a:ext uri="{9D8B030D-6E8A-4147-A177-3AD203B41FA5}">
                      <a16:colId xmlns:a16="http://schemas.microsoft.com/office/drawing/2014/main" val="1964361500"/>
                    </a:ext>
                  </a:extLst>
                </a:gridCol>
                <a:gridCol w="560275">
                  <a:extLst>
                    <a:ext uri="{9D8B030D-6E8A-4147-A177-3AD203B41FA5}">
                      <a16:colId xmlns:a16="http://schemas.microsoft.com/office/drawing/2014/main" val="24303845"/>
                    </a:ext>
                  </a:extLst>
                </a:gridCol>
                <a:gridCol w="560275">
                  <a:extLst>
                    <a:ext uri="{9D8B030D-6E8A-4147-A177-3AD203B41FA5}">
                      <a16:colId xmlns:a16="http://schemas.microsoft.com/office/drawing/2014/main" val="4037007073"/>
                    </a:ext>
                  </a:extLst>
                </a:gridCol>
                <a:gridCol w="560275">
                  <a:extLst>
                    <a:ext uri="{9D8B030D-6E8A-4147-A177-3AD203B41FA5}">
                      <a16:colId xmlns:a16="http://schemas.microsoft.com/office/drawing/2014/main" val="4267575672"/>
                    </a:ext>
                  </a:extLst>
                </a:gridCol>
              </a:tblGrid>
              <a:tr h="341894">
                <a:tc>
                  <a:txBody>
                    <a:bodyPr/>
                    <a:lstStyle/>
                    <a:p>
                      <a:pPr algn="l" rtl="0" fontAlgn="b"/>
                      <a:r>
                        <a:rPr lang="es-MX" sz="12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2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2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2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188906818"/>
                  </a:ext>
                </a:extLst>
              </a:tr>
              <a:tr h="324580">
                <a:tc rowSpan="2">
                  <a:txBody>
                    <a:bodyPr/>
                    <a:lstStyle/>
                    <a:p>
                      <a:pPr algn="ctr" rtl="0" fontAlgn="ctr"/>
                      <a:r>
                        <a:rPr lang="es-CO" sz="12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879328357"/>
                  </a:ext>
                </a:extLst>
              </a:tr>
              <a:tr h="32458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997224073"/>
                  </a:ext>
                </a:extLst>
              </a:tr>
              <a:tr h="571263">
                <a:tc>
                  <a:txBody>
                    <a:bodyPr/>
                    <a:lstStyle/>
                    <a:p>
                      <a:pPr algn="l" rtl="0" fontAlgn="ctr"/>
                      <a:r>
                        <a:rPr lang="es-CO" sz="1200" b="1" i="0" u="none" strike="noStrike">
                          <a:solidFill>
                            <a:srgbClr val="203764"/>
                          </a:solidFill>
                          <a:effectLst/>
                          <a:latin typeface="Calibri" panose="020F0502020204030204" pitchFamily="34" charset="0"/>
                        </a:rPr>
                        <a:t>I. Ingresos Corrientes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$ 4.789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$ 6.718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$ 4.439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$ 4.617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$ 4.778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$ 4.945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3190523651"/>
                  </a:ext>
                </a:extLst>
              </a:tr>
              <a:tr h="413205">
                <a:tc>
                  <a:txBody>
                    <a:bodyPr/>
                    <a:lstStyle/>
                    <a:p>
                      <a:pPr algn="l" rtl="0" fontAlgn="ctr"/>
                      <a:r>
                        <a:rPr lang="es-CO" sz="1200" b="0" i="0" u="none" strike="noStrike">
                          <a:solidFill>
                            <a:srgbClr val="203764"/>
                          </a:solidFill>
                          <a:effectLst/>
                          <a:latin typeface="Calibri" panose="020F0502020204030204" pitchFamily="34" charset="0"/>
                        </a:rPr>
                        <a:t>Tasas y derechos administrativos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$ 4.789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$ 6.718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$ 4.099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$ 4.263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$ 4.412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$ 4.567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95104808"/>
                  </a:ext>
                </a:extLst>
              </a:tr>
              <a:tr h="571263">
                <a:tc>
                  <a:txBody>
                    <a:bodyPr/>
                    <a:lstStyle/>
                    <a:p>
                      <a:pPr algn="l" rtl="0" fontAlgn="ctr"/>
                      <a:r>
                        <a:rPr lang="es-MX" sz="1200" b="0" i="0" u="none" strike="noStrike">
                          <a:solidFill>
                            <a:srgbClr val="203764"/>
                          </a:solidFill>
                          <a:effectLst/>
                          <a:latin typeface="Calibri" panose="020F0502020204030204" pitchFamily="34" charset="0"/>
                        </a:rPr>
                        <a:t>Venta de bienes y servicios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$ 354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$ 379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100%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4032401191"/>
                  </a:ext>
                </a:extLst>
              </a:tr>
              <a:tr h="227283">
                <a:tc>
                  <a:txBody>
                    <a:bodyPr/>
                    <a:lstStyle/>
                    <a:p>
                      <a:pPr algn="ctr" rtl="0" fontAlgn="ctr"/>
                      <a:r>
                        <a:rPr lang="es-CO" sz="1200" b="1" i="0" u="none" strike="noStrike">
                          <a:solidFill>
                            <a:srgbClr val="FFFFFF"/>
                          </a:solidFill>
                          <a:effectLst/>
                          <a:latin typeface="Calibri" panose="020F0502020204030204" pitchFamily="34" charset="0"/>
                        </a:rPr>
                        <a:t>Total Ingresos por año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$ 4.789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$ 6.718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$ 4.439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$ 4.617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$ 4.778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$ 4.945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425137272"/>
                  </a:ext>
                </a:extLst>
              </a:tr>
            </a:tbl>
          </a:graphicData>
        </a:graphic>
      </p:graphicFrame>
    </p:spTree>
    <p:extLst>
      <p:ext uri="{BB962C8B-B14F-4D97-AF65-F5344CB8AC3E}">
        <p14:creationId xmlns:p14="http://schemas.microsoft.com/office/powerpoint/2010/main" val="9756897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F9ECB-7A38-3423-0236-9906F27946A0}"/>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A8F0B2D4-5C78-BA99-6082-987C189C4E36}"/>
              </a:ext>
            </a:extLst>
          </p:cNvPr>
          <p:cNvSpPr/>
          <p:nvPr/>
        </p:nvSpPr>
        <p:spPr>
          <a:xfrm>
            <a:off x="0" y="-86454"/>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5C5C91AE-9155-B6CB-23C9-57C3867262C6}"/>
              </a:ext>
            </a:extLst>
          </p:cNvPr>
          <p:cNvSpPr txBox="1">
            <a:spLocks/>
          </p:cNvSpPr>
          <p:nvPr/>
        </p:nvSpPr>
        <p:spPr>
          <a:xfrm>
            <a:off x="225327" y="3182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Ingresos  - </a:t>
            </a:r>
            <a:r>
              <a:rPr lang="es-ES" sz="2400" b="1">
                <a:solidFill>
                  <a:srgbClr val="0051A5"/>
                </a:solidFill>
                <a:latin typeface="Helvetica"/>
                <a:ea typeface="Verdana"/>
                <a:cs typeface="Verdana" panose="020B0604030504040204" pitchFamily="34" charset="0"/>
              </a:rPr>
              <a:t>Fondo de Compensación Ambiental - FCA</a:t>
            </a:r>
            <a:endParaRPr lang="es-MX" sz="2400" b="1">
              <a:solidFill>
                <a:srgbClr val="0051A5"/>
              </a:solidFill>
              <a:latin typeface="Helvetica"/>
              <a:ea typeface="Verdana"/>
              <a:cs typeface="Verdana" panose="020B0604030504040204" pitchFamily="34" charset="0"/>
            </a:endParaRPr>
          </a:p>
        </p:txBody>
      </p:sp>
      <p:sp>
        <p:nvSpPr>
          <p:cNvPr id="9" name="CuadroTexto 8">
            <a:extLst>
              <a:ext uri="{FF2B5EF4-FFF2-40B4-BE49-F238E27FC236}">
                <a16:creationId xmlns:a16="http://schemas.microsoft.com/office/drawing/2014/main" id="{1938F97A-EEFF-64DD-5D93-B5269367A9D0}"/>
              </a:ext>
            </a:extLst>
          </p:cNvPr>
          <p:cNvSpPr txBox="1"/>
          <p:nvPr/>
        </p:nvSpPr>
        <p:spPr>
          <a:xfrm>
            <a:off x="92365" y="4348461"/>
            <a:ext cx="11640126" cy="2246769"/>
          </a:xfrm>
          <a:prstGeom prst="rect">
            <a:avLst/>
          </a:prstGeom>
          <a:noFill/>
          <a:ln>
            <a:solidFill>
              <a:srgbClr val="0051A5"/>
            </a:solidFill>
          </a:ln>
        </p:spPr>
        <p:txBody>
          <a:bodyPr wrap="square" lIns="91440" tIns="45720" rIns="91440" bIns="45720" rtlCol="0" anchor="t">
            <a:spAutoFit/>
          </a:bodyPr>
          <a:lstStyle/>
          <a:p>
            <a:r>
              <a:rPr lang="es-MX" sz="1400" b="1">
                <a:solidFill>
                  <a:srgbClr val="0051A5"/>
                </a:solidFill>
              </a:rPr>
              <a:t>Supuestos de Cálculo:</a:t>
            </a:r>
          </a:p>
          <a:p>
            <a:endParaRPr lang="es-MX" sz="1400" b="1">
              <a:solidFill>
                <a:srgbClr val="0051A5"/>
              </a:solidFill>
            </a:endParaRPr>
          </a:p>
          <a:p>
            <a:pPr algn="just"/>
            <a:r>
              <a:rPr lang="es-MX" sz="1400">
                <a:solidFill>
                  <a:srgbClr val="0051A5"/>
                </a:solidFill>
              </a:rPr>
              <a:t>Para calcular el valor de la vigencia 2025 se tomó el promedio del recaudo de los últimos 10 años y para las demás vigencias, se aplicó un incrementó del 3,0% de la Inflación doméstica fin de periodo, IPC, de acuerdo con el Anexo Supuestos Macroeconómicos, criterios y aspectos a considerar de la Circular del 012 de febrero de 2025  del   Ministerio de Hacienda y Crédito Público. </a:t>
            </a:r>
          </a:p>
          <a:p>
            <a:pPr algn="just"/>
            <a:endParaRPr lang="es-MX" sz="1400">
              <a:solidFill>
                <a:srgbClr val="0051A5"/>
              </a:solidFill>
            </a:endParaRPr>
          </a:p>
          <a:p>
            <a:pPr marL="0" marR="0" lvl="0" indent="0" algn="l" defTabSz="914400" rtl="0" eaLnBrk="0" fontAlgn="base" latinLnBrk="0" hangingPunct="0">
              <a:lnSpc>
                <a:spcPct val="100000"/>
              </a:lnSpc>
              <a:spcBef>
                <a:spcPct val="0"/>
              </a:spcBef>
              <a:spcAft>
                <a:spcPct val="0"/>
              </a:spcAft>
              <a:buClrTx/>
              <a:buSzTx/>
              <a:buFontTx/>
              <a:buNone/>
              <a:tabLst/>
            </a:pPr>
            <a:r>
              <a:rPr lang="es-CO" sz="1400">
                <a:solidFill>
                  <a:srgbClr val="0051A5"/>
                </a:solidFill>
              </a:rPr>
              <a:t>Nota Adicional: $</a:t>
            </a:r>
            <a:r>
              <a:rPr lang="es-CO" sz="1400" b="1">
                <a:solidFill>
                  <a:srgbClr val="0051A5"/>
                </a:solidFill>
              </a:rPr>
              <a:t> 283.339,8 </a:t>
            </a:r>
            <a:r>
              <a:rPr lang="es-CO" sz="1400">
                <a:solidFill>
                  <a:srgbClr val="0051A5"/>
                </a:solidFill>
              </a:rPr>
              <a:t>millones - </a:t>
            </a:r>
            <a:r>
              <a:rPr lang="es-CO" altLang="es-CO" sz="1400">
                <a:solidFill>
                  <a:srgbClr val="0051A5"/>
                </a:solidFill>
              </a:rPr>
              <a:t>Saldo en la Cuenta Única Nacional del Fondo de Compensación Ambiental (FCA), con corte al 31 de diciembre de 2024: </a:t>
            </a:r>
            <a:r>
              <a:rPr lang="es-ES" sz="1400">
                <a:solidFill>
                  <a:srgbClr val="0051A5"/>
                </a:solidFill>
              </a:rPr>
              <a:t>Transferir recursos para pago de rezago 2024: compromisos de inversión y funcionamiento ($</a:t>
            </a:r>
            <a:r>
              <a:rPr lang="es-ES" sz="1400" b="1">
                <a:solidFill>
                  <a:srgbClr val="0051A5"/>
                </a:solidFill>
              </a:rPr>
              <a:t>36.190 millones</a:t>
            </a:r>
            <a:r>
              <a:rPr lang="es-ES" sz="1400">
                <a:solidFill>
                  <a:srgbClr val="0051A5"/>
                </a:solidFill>
              </a:rPr>
              <a:t>). ✓ Transferir recursos para pago vigencia 2025: compromisos de inversión y funcionamiento ($</a:t>
            </a:r>
            <a:r>
              <a:rPr lang="es-ES" sz="1400" b="1">
                <a:solidFill>
                  <a:srgbClr val="0051A5"/>
                </a:solidFill>
              </a:rPr>
              <a:t>121.273 millones</a:t>
            </a:r>
            <a:r>
              <a:rPr lang="es-ES" sz="1400">
                <a:solidFill>
                  <a:srgbClr val="0051A5"/>
                </a:solidFill>
              </a:rPr>
              <a:t>). ✓ Para un saldo de $</a:t>
            </a:r>
            <a:r>
              <a:rPr lang="es-ES" sz="1400" b="1">
                <a:solidFill>
                  <a:srgbClr val="0051A5"/>
                </a:solidFill>
              </a:rPr>
              <a:t>125.876,8</a:t>
            </a:r>
            <a:r>
              <a:rPr lang="es-ES" sz="1400">
                <a:solidFill>
                  <a:srgbClr val="0051A5"/>
                </a:solidFill>
              </a:rPr>
              <a:t> millones que junto con el recaudo del resto de la vigencia 2025, apalancarán la asignación de recursos de la vigencia 2026.</a:t>
            </a:r>
            <a:endParaRPr lang="es-CO" sz="1400">
              <a:solidFill>
                <a:srgbClr val="255083"/>
              </a:solidFill>
              <a:cs typeface="Helvetica"/>
            </a:endParaRPr>
          </a:p>
        </p:txBody>
      </p:sp>
      <p:pic>
        <p:nvPicPr>
          <p:cNvPr id="12" name="Graphic 5">
            <a:extLst>
              <a:ext uri="{FF2B5EF4-FFF2-40B4-BE49-F238E27FC236}">
                <a16:creationId xmlns:a16="http://schemas.microsoft.com/office/drawing/2014/main" id="{C146B616-3657-3FB1-AC89-351D1696959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381" y="749770"/>
            <a:ext cx="2781300" cy="114300"/>
          </a:xfrm>
          <a:prstGeom prst="rect">
            <a:avLst/>
          </a:prstGeom>
        </p:spPr>
      </p:pic>
      <p:graphicFrame>
        <p:nvGraphicFramePr>
          <p:cNvPr id="7" name="Tabla 6">
            <a:extLst>
              <a:ext uri="{FF2B5EF4-FFF2-40B4-BE49-F238E27FC236}">
                <a16:creationId xmlns:a16="http://schemas.microsoft.com/office/drawing/2014/main" id="{13AECFD8-6432-3F63-9663-B6FB1207E376}"/>
              </a:ext>
            </a:extLst>
          </p:cNvPr>
          <p:cNvGraphicFramePr>
            <a:graphicFrameLocks noGrp="1"/>
          </p:cNvGraphicFramePr>
          <p:nvPr>
            <p:extLst>
              <p:ext uri="{D42A27DB-BD31-4B8C-83A1-F6EECF244321}">
                <p14:modId xmlns:p14="http://schemas.microsoft.com/office/powerpoint/2010/main" val="3424135408"/>
              </p:ext>
            </p:extLst>
          </p:nvPr>
        </p:nvGraphicFramePr>
        <p:xfrm>
          <a:off x="225328" y="1033966"/>
          <a:ext cx="7797441" cy="2955647"/>
        </p:xfrm>
        <a:graphic>
          <a:graphicData uri="http://schemas.openxmlformats.org/drawingml/2006/table">
            <a:tbl>
              <a:tblPr/>
              <a:tblGrid>
                <a:gridCol w="1314962">
                  <a:extLst>
                    <a:ext uri="{9D8B030D-6E8A-4147-A177-3AD203B41FA5}">
                      <a16:colId xmlns:a16="http://schemas.microsoft.com/office/drawing/2014/main" val="3095027217"/>
                    </a:ext>
                  </a:extLst>
                </a:gridCol>
                <a:gridCol w="857576">
                  <a:extLst>
                    <a:ext uri="{9D8B030D-6E8A-4147-A177-3AD203B41FA5}">
                      <a16:colId xmlns:a16="http://schemas.microsoft.com/office/drawing/2014/main" val="2010863679"/>
                    </a:ext>
                  </a:extLst>
                </a:gridCol>
                <a:gridCol w="691671">
                  <a:extLst>
                    <a:ext uri="{9D8B030D-6E8A-4147-A177-3AD203B41FA5}">
                      <a16:colId xmlns:a16="http://schemas.microsoft.com/office/drawing/2014/main" val="4148702395"/>
                    </a:ext>
                  </a:extLst>
                </a:gridCol>
                <a:gridCol w="600125">
                  <a:extLst>
                    <a:ext uri="{9D8B030D-6E8A-4147-A177-3AD203B41FA5}">
                      <a16:colId xmlns:a16="http://schemas.microsoft.com/office/drawing/2014/main" val="3793412175"/>
                    </a:ext>
                  </a:extLst>
                </a:gridCol>
                <a:gridCol w="777255">
                  <a:extLst>
                    <a:ext uri="{9D8B030D-6E8A-4147-A177-3AD203B41FA5}">
                      <a16:colId xmlns:a16="http://schemas.microsoft.com/office/drawing/2014/main" val="684711424"/>
                    </a:ext>
                  </a:extLst>
                </a:gridCol>
                <a:gridCol w="620902">
                  <a:extLst>
                    <a:ext uri="{9D8B030D-6E8A-4147-A177-3AD203B41FA5}">
                      <a16:colId xmlns:a16="http://schemas.microsoft.com/office/drawing/2014/main" val="4169074743"/>
                    </a:ext>
                  </a:extLst>
                </a:gridCol>
                <a:gridCol w="620902">
                  <a:extLst>
                    <a:ext uri="{9D8B030D-6E8A-4147-A177-3AD203B41FA5}">
                      <a16:colId xmlns:a16="http://schemas.microsoft.com/office/drawing/2014/main" val="944328782"/>
                    </a:ext>
                  </a:extLst>
                </a:gridCol>
                <a:gridCol w="578512">
                  <a:extLst>
                    <a:ext uri="{9D8B030D-6E8A-4147-A177-3AD203B41FA5}">
                      <a16:colId xmlns:a16="http://schemas.microsoft.com/office/drawing/2014/main" val="2962344445"/>
                    </a:ext>
                  </a:extLst>
                </a:gridCol>
                <a:gridCol w="578512">
                  <a:extLst>
                    <a:ext uri="{9D8B030D-6E8A-4147-A177-3AD203B41FA5}">
                      <a16:colId xmlns:a16="http://schemas.microsoft.com/office/drawing/2014/main" val="304655439"/>
                    </a:ext>
                  </a:extLst>
                </a:gridCol>
                <a:gridCol w="578512">
                  <a:extLst>
                    <a:ext uri="{9D8B030D-6E8A-4147-A177-3AD203B41FA5}">
                      <a16:colId xmlns:a16="http://schemas.microsoft.com/office/drawing/2014/main" val="1362179886"/>
                    </a:ext>
                  </a:extLst>
                </a:gridCol>
                <a:gridCol w="578512">
                  <a:extLst>
                    <a:ext uri="{9D8B030D-6E8A-4147-A177-3AD203B41FA5}">
                      <a16:colId xmlns:a16="http://schemas.microsoft.com/office/drawing/2014/main" val="1485297836"/>
                    </a:ext>
                  </a:extLst>
                </a:gridCol>
              </a:tblGrid>
              <a:tr h="453026">
                <a:tc>
                  <a:txBody>
                    <a:bodyPr/>
                    <a:lstStyle/>
                    <a:p>
                      <a:pPr algn="l" rtl="0" fontAlgn="b"/>
                      <a:r>
                        <a:rPr lang="es-MX" sz="1100" b="1" i="0" u="none" strike="noStrike">
                          <a:solidFill>
                            <a:srgbClr val="203764"/>
                          </a:solidFill>
                          <a:effectLst/>
                          <a:latin typeface="Calibri" panose="020F0502020204030204" pitchFamily="34" charset="0"/>
                        </a:rPr>
                        <a:t>Cifras en millones pesos corrientes</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rtl="0" fontAlgn="b"/>
                      <a:r>
                        <a:rPr lang="es-CO" sz="1100" b="0" i="0" u="none" strike="noStrike">
                          <a:solidFill>
                            <a:srgbClr val="000000"/>
                          </a:solidFill>
                          <a:effectLst/>
                          <a:latin typeface="Calibri" panose="020F0502020204030204" pitchFamily="34" charset="0"/>
                        </a:rPr>
                        <a:t> </a:t>
                      </a:r>
                    </a:p>
                  </a:txBody>
                  <a:tcPr marL="0" marR="0" marT="0" marB="0" anchor="b">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b"/>
                      <a:r>
                        <a:rPr lang="es-CO" sz="11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234550078"/>
                  </a:ext>
                </a:extLst>
              </a:tr>
              <a:tr h="253769">
                <a:tc rowSpan="2">
                  <a:txBody>
                    <a:bodyPr/>
                    <a:lstStyle/>
                    <a:p>
                      <a:pPr algn="ctr" rtl="0" fontAlgn="ctr"/>
                      <a:r>
                        <a:rPr lang="es-CO" sz="1100" b="1" i="0" u="none" strike="noStrike">
                          <a:solidFill>
                            <a:srgbClr val="FFFFFF"/>
                          </a:solidFill>
                          <a:effectLst/>
                          <a:latin typeface="Calibri" panose="020F0502020204030204" pitchFamily="34" charset="0"/>
                        </a:rPr>
                        <a:t>Ingresos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826363286"/>
                  </a:ext>
                </a:extLst>
              </a:tr>
              <a:tr h="265853">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417855825"/>
                  </a:ext>
                </a:extLst>
              </a:tr>
              <a:tr h="562280">
                <a:tc>
                  <a:txBody>
                    <a:bodyPr/>
                    <a:lstStyle/>
                    <a:p>
                      <a:pPr algn="l" rtl="0" fontAlgn="ctr"/>
                      <a:r>
                        <a:rPr lang="es-CO" sz="1400" b="1" i="0" u="none" strike="noStrike">
                          <a:solidFill>
                            <a:srgbClr val="203764"/>
                          </a:solidFill>
                          <a:effectLst/>
                          <a:latin typeface="Calibri" panose="020F0502020204030204" pitchFamily="34" charset="0"/>
                        </a:rPr>
                        <a:t>IV. 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$ 110.017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$ 93.463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$ 96.267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$ 99.155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$ 102.130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$ 105.194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tc>
                  <a:txBody>
                    <a:bodyPr/>
                    <a:lstStyle/>
                    <a:p>
                      <a:pPr algn="ctr" rtl="0" fontAlgn="ctr"/>
                      <a:r>
                        <a:rPr lang="es-CO" sz="1050" b="1"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8D8D8"/>
                    </a:solidFill>
                  </a:tcPr>
                </a:tc>
                <a:extLst>
                  <a:ext uri="{0D108BD9-81ED-4DB2-BD59-A6C34878D82A}">
                    <a16:rowId xmlns:a16="http://schemas.microsoft.com/office/drawing/2014/main" val="455180310"/>
                  </a:ext>
                </a:extLst>
              </a:tr>
              <a:tr h="676716">
                <a:tc>
                  <a:txBody>
                    <a:bodyPr/>
                    <a:lstStyle/>
                    <a:p>
                      <a:pPr algn="l" rtl="0" fontAlgn="ctr"/>
                      <a:r>
                        <a:rPr lang="es-CO" sz="1400" b="0" i="0" u="none" strike="noStrike">
                          <a:solidFill>
                            <a:srgbClr val="203764"/>
                          </a:solidFill>
                          <a:effectLst/>
                          <a:latin typeface="Calibri" panose="020F0502020204030204" pitchFamily="34" charset="0"/>
                        </a:rPr>
                        <a:t>Fondo Especial SSF</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$ 110.017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bg1"/>
                    </a:solidFill>
                  </a:tcPr>
                </a:tc>
                <a:tc>
                  <a:txBody>
                    <a:bodyPr/>
                    <a:lstStyle/>
                    <a:p>
                      <a:pPr algn="ctr" rtl="0" fontAlgn="ctr"/>
                      <a:r>
                        <a:rPr lang="es-CO" sz="1050" b="0" i="0" u="none" strike="noStrike">
                          <a:solidFill>
                            <a:srgbClr val="203764"/>
                          </a:solidFill>
                          <a:effectLst/>
                          <a:latin typeface="Arial" panose="020B0604020202020204" pitchFamily="34" charset="0"/>
                        </a:rPr>
                        <a:t>$ 93.463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$ 96.267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$ 99.155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$ 102.130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$ 105.194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372643428"/>
                  </a:ext>
                </a:extLst>
              </a:tr>
              <a:tr h="744003">
                <a:tc>
                  <a:txBody>
                    <a:bodyPr/>
                    <a:lstStyle/>
                    <a:p>
                      <a:pPr algn="ctr" rtl="0" fontAlgn="ctr"/>
                      <a:r>
                        <a:rPr lang="es-CO" sz="1400" b="1" i="0" u="none" strike="noStrike">
                          <a:solidFill>
                            <a:srgbClr val="FFFFFF"/>
                          </a:solidFill>
                          <a:effectLst/>
                          <a:latin typeface="Calibri" panose="020F0502020204030204" pitchFamily="34" charset="0"/>
                        </a:rPr>
                        <a:t>Total Ingresos </a:t>
                      </a:r>
                    </a:p>
                    <a:p>
                      <a:pPr algn="ctr" rtl="0" fontAlgn="ctr"/>
                      <a:r>
                        <a:rPr lang="es-CO" sz="1400" b="1" i="0" u="none" strike="noStrike">
                          <a:solidFill>
                            <a:srgbClr val="FFFFFF"/>
                          </a:solidFill>
                          <a:effectLst/>
                          <a:latin typeface="Calibri" panose="020F0502020204030204" pitchFamily="34" charset="0"/>
                        </a:rPr>
                        <a:t>por año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$ 110.017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$ 93.463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$ 96.267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$ 99.155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$ 102.130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$ 105.194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435579353"/>
                  </a:ext>
                </a:extLst>
              </a:tr>
            </a:tbl>
          </a:graphicData>
        </a:graphic>
      </p:graphicFrame>
      <p:graphicFrame>
        <p:nvGraphicFramePr>
          <p:cNvPr id="11" name="Gráfico 10">
            <a:extLst>
              <a:ext uri="{FF2B5EF4-FFF2-40B4-BE49-F238E27FC236}">
                <a16:creationId xmlns:a16="http://schemas.microsoft.com/office/drawing/2014/main" id="{953DFC5F-1FC1-894D-A02F-1084CEBDCB41}"/>
              </a:ext>
            </a:extLst>
          </p:cNvPr>
          <p:cNvGraphicFramePr>
            <a:graphicFrameLocks/>
          </p:cNvGraphicFramePr>
          <p:nvPr>
            <p:extLst>
              <p:ext uri="{D42A27DB-BD31-4B8C-83A1-F6EECF244321}">
                <p14:modId xmlns:p14="http://schemas.microsoft.com/office/powerpoint/2010/main" val="2498722872"/>
              </p:ext>
            </p:extLst>
          </p:nvPr>
        </p:nvGraphicFramePr>
        <p:xfrm>
          <a:off x="8082448" y="693692"/>
          <a:ext cx="3884224" cy="3605663"/>
        </p:xfrm>
        <a:graphic>
          <a:graphicData uri="http://schemas.openxmlformats.org/drawingml/2006/chart">
            <c:chart xmlns:c="http://schemas.openxmlformats.org/drawingml/2006/chart" xmlns:r="http://schemas.openxmlformats.org/officeDocument/2006/relationships" r:id="rId4"/>
          </a:graphicData>
        </a:graphic>
      </p:graphicFrame>
      <p:sp>
        <p:nvSpPr>
          <p:cNvPr id="13" name="Rectangle 6">
            <a:extLst>
              <a:ext uri="{FF2B5EF4-FFF2-40B4-BE49-F238E27FC236}">
                <a16:creationId xmlns:a16="http://schemas.microsoft.com/office/drawing/2014/main" id="{EC9DDFF9-F2AD-89F2-4AD2-E650D54ED41C}"/>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927177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096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38912-60C1-7944-A669-0F5DF57D4E38}"/>
            </a:ext>
          </a:extLst>
        </p:cNvPr>
        <p:cNvGrpSpPr/>
        <p:nvPr/>
      </p:nvGrpSpPr>
      <p:grpSpPr>
        <a:xfrm>
          <a:off x="0" y="0"/>
          <a:ext cx="0" cy="0"/>
          <a:chOff x="0" y="0"/>
          <a:chExt cx="0" cy="0"/>
        </a:xfrm>
      </p:grpSpPr>
      <p:pic>
        <p:nvPicPr>
          <p:cNvPr id="2" name="Imagen 1" descr="Personas posando por un foto  El contenido generado por inteligencia artificial puede ser incorrecto.">
            <a:extLst>
              <a:ext uri="{FF2B5EF4-FFF2-40B4-BE49-F238E27FC236}">
                <a16:creationId xmlns:a16="http://schemas.microsoft.com/office/drawing/2014/main" id="{3744878B-336E-952C-199A-A4B0380802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68695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05604-5485-3F62-6680-1B78AE734697}"/>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A0470C95-407E-2C1E-932F-708EA0EF810C}"/>
              </a:ext>
            </a:extLst>
          </p:cNvPr>
          <p:cNvSpPr txBox="1">
            <a:spLocks/>
          </p:cNvSpPr>
          <p:nvPr/>
        </p:nvSpPr>
        <p:spPr>
          <a:xfrm>
            <a:off x="202946" y="187680"/>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Marco de Gasto Mediano Plazo 2026-2029</a:t>
            </a:r>
          </a:p>
        </p:txBody>
      </p:sp>
      <p:pic>
        <p:nvPicPr>
          <p:cNvPr id="3" name="Graphic 5">
            <a:extLst>
              <a:ext uri="{FF2B5EF4-FFF2-40B4-BE49-F238E27FC236}">
                <a16:creationId xmlns:a16="http://schemas.microsoft.com/office/drawing/2014/main" id="{A363FB49-7C08-EABE-7447-7900019ABA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2946" y="617306"/>
            <a:ext cx="6181661" cy="83865"/>
          </a:xfrm>
          <a:prstGeom prst="rect">
            <a:avLst/>
          </a:prstGeom>
        </p:spPr>
      </p:pic>
      <p:sp>
        <p:nvSpPr>
          <p:cNvPr id="16" name="CuadroTexto 15">
            <a:extLst>
              <a:ext uri="{FF2B5EF4-FFF2-40B4-BE49-F238E27FC236}">
                <a16:creationId xmlns:a16="http://schemas.microsoft.com/office/drawing/2014/main" id="{1624A84C-6AD2-E49E-0EF3-FB14B413C3C0}"/>
              </a:ext>
            </a:extLst>
          </p:cNvPr>
          <p:cNvSpPr txBox="1"/>
          <p:nvPr/>
        </p:nvSpPr>
        <p:spPr>
          <a:xfrm>
            <a:off x="413657" y="3308241"/>
            <a:ext cx="9887589" cy="430887"/>
          </a:xfrm>
          <a:prstGeom prst="rect">
            <a:avLst/>
          </a:prstGeom>
          <a:noFill/>
        </p:spPr>
        <p:txBody>
          <a:bodyPr wrap="square">
            <a:spAutoFit/>
          </a:bodyPr>
          <a:lstStyle/>
          <a:p>
            <a:r>
              <a:rPr lang="es-CO" sz="1100"/>
              <a:t>*    Apropiación vigente a 31 de marzo de 2025</a:t>
            </a:r>
          </a:p>
          <a:p>
            <a:r>
              <a:rPr lang="es-CO" sz="1100"/>
              <a:t> ** En Funcionamiento se incluye servicio a la deuda por $ 33.339 </a:t>
            </a:r>
          </a:p>
        </p:txBody>
      </p:sp>
      <p:graphicFrame>
        <p:nvGraphicFramePr>
          <p:cNvPr id="2" name="Tabla 1">
            <a:extLst>
              <a:ext uri="{FF2B5EF4-FFF2-40B4-BE49-F238E27FC236}">
                <a16:creationId xmlns:a16="http://schemas.microsoft.com/office/drawing/2014/main" id="{36723CD2-5DDA-7392-565A-72861DC3CF0D}"/>
              </a:ext>
            </a:extLst>
          </p:cNvPr>
          <p:cNvGraphicFramePr>
            <a:graphicFrameLocks noGrp="1"/>
          </p:cNvGraphicFramePr>
          <p:nvPr>
            <p:extLst>
              <p:ext uri="{D42A27DB-BD31-4B8C-83A1-F6EECF244321}">
                <p14:modId xmlns:p14="http://schemas.microsoft.com/office/powerpoint/2010/main" val="2992260067"/>
              </p:ext>
            </p:extLst>
          </p:nvPr>
        </p:nvGraphicFramePr>
        <p:xfrm>
          <a:off x="413657" y="1068633"/>
          <a:ext cx="11103425" cy="2173755"/>
        </p:xfrm>
        <a:graphic>
          <a:graphicData uri="http://schemas.openxmlformats.org/drawingml/2006/table">
            <a:tbl>
              <a:tblPr/>
              <a:tblGrid>
                <a:gridCol w="1872382">
                  <a:extLst>
                    <a:ext uri="{9D8B030D-6E8A-4147-A177-3AD203B41FA5}">
                      <a16:colId xmlns:a16="http://schemas.microsoft.com/office/drawing/2014/main" val="2157374881"/>
                    </a:ext>
                  </a:extLst>
                </a:gridCol>
                <a:gridCol w="1872382">
                  <a:extLst>
                    <a:ext uri="{9D8B030D-6E8A-4147-A177-3AD203B41FA5}">
                      <a16:colId xmlns:a16="http://schemas.microsoft.com/office/drawing/2014/main" val="4127766434"/>
                    </a:ext>
                  </a:extLst>
                </a:gridCol>
                <a:gridCol w="946257">
                  <a:extLst>
                    <a:ext uri="{9D8B030D-6E8A-4147-A177-3AD203B41FA5}">
                      <a16:colId xmlns:a16="http://schemas.microsoft.com/office/drawing/2014/main" val="1561434824"/>
                    </a:ext>
                  </a:extLst>
                </a:gridCol>
                <a:gridCol w="946257">
                  <a:extLst>
                    <a:ext uri="{9D8B030D-6E8A-4147-A177-3AD203B41FA5}">
                      <a16:colId xmlns:a16="http://schemas.microsoft.com/office/drawing/2014/main" val="827498016"/>
                    </a:ext>
                  </a:extLst>
                </a:gridCol>
                <a:gridCol w="946257">
                  <a:extLst>
                    <a:ext uri="{9D8B030D-6E8A-4147-A177-3AD203B41FA5}">
                      <a16:colId xmlns:a16="http://schemas.microsoft.com/office/drawing/2014/main" val="3551029625"/>
                    </a:ext>
                  </a:extLst>
                </a:gridCol>
                <a:gridCol w="946257">
                  <a:extLst>
                    <a:ext uri="{9D8B030D-6E8A-4147-A177-3AD203B41FA5}">
                      <a16:colId xmlns:a16="http://schemas.microsoft.com/office/drawing/2014/main" val="3774246087"/>
                    </a:ext>
                  </a:extLst>
                </a:gridCol>
                <a:gridCol w="946257">
                  <a:extLst>
                    <a:ext uri="{9D8B030D-6E8A-4147-A177-3AD203B41FA5}">
                      <a16:colId xmlns:a16="http://schemas.microsoft.com/office/drawing/2014/main" val="87135894"/>
                    </a:ext>
                  </a:extLst>
                </a:gridCol>
                <a:gridCol w="656844">
                  <a:extLst>
                    <a:ext uri="{9D8B030D-6E8A-4147-A177-3AD203B41FA5}">
                      <a16:colId xmlns:a16="http://schemas.microsoft.com/office/drawing/2014/main" val="245599046"/>
                    </a:ext>
                  </a:extLst>
                </a:gridCol>
                <a:gridCol w="656844">
                  <a:extLst>
                    <a:ext uri="{9D8B030D-6E8A-4147-A177-3AD203B41FA5}">
                      <a16:colId xmlns:a16="http://schemas.microsoft.com/office/drawing/2014/main" val="3879262745"/>
                    </a:ext>
                  </a:extLst>
                </a:gridCol>
                <a:gridCol w="656844">
                  <a:extLst>
                    <a:ext uri="{9D8B030D-6E8A-4147-A177-3AD203B41FA5}">
                      <a16:colId xmlns:a16="http://schemas.microsoft.com/office/drawing/2014/main" val="3668213661"/>
                    </a:ext>
                  </a:extLst>
                </a:gridCol>
                <a:gridCol w="656844">
                  <a:extLst>
                    <a:ext uri="{9D8B030D-6E8A-4147-A177-3AD203B41FA5}">
                      <a16:colId xmlns:a16="http://schemas.microsoft.com/office/drawing/2014/main" val="2736202572"/>
                    </a:ext>
                  </a:extLst>
                </a:gridCol>
              </a:tblGrid>
              <a:tr h="187266">
                <a:tc gridSpan="2">
                  <a:txBody>
                    <a:bodyPr/>
                    <a:lstStyle/>
                    <a:p>
                      <a:pPr algn="l" fontAlgn="b"/>
                      <a:r>
                        <a:rPr lang="es-MX" sz="900" b="1" i="0" u="none" strike="noStrike">
                          <a:solidFill>
                            <a:srgbClr val="000000"/>
                          </a:solidFill>
                          <a:effectLst/>
                          <a:latin typeface="Calibri" panose="020F0502020204030204" pitchFamily="34" charset="0"/>
                        </a:rPr>
                        <a:t>Cifras en millones de pesos corrientes</a:t>
                      </a:r>
                    </a:p>
                  </a:txBody>
                  <a:tcPr marL="0" marR="0" marT="0" marB="0" anchor="b">
                    <a:lnL>
                      <a:noFill/>
                    </a:lnL>
                    <a:lnR>
                      <a:noFill/>
                    </a:lnR>
                    <a:lnT>
                      <a:noFill/>
                    </a:lnT>
                    <a:lnB w="6350" cap="flat" cmpd="sng" algn="ctr">
                      <a:solidFill>
                        <a:srgbClr val="004A84"/>
                      </a:solidFill>
                      <a:prstDash val="solid"/>
                      <a:round/>
                      <a:headEnd type="none" w="med" len="med"/>
                      <a:tailEnd type="none" w="med" len="med"/>
                    </a:lnB>
                    <a:solidFill>
                      <a:srgbClr val="FFFFFF"/>
                    </a:solidFill>
                  </a:tcPr>
                </a:tc>
                <a:tc hMerge="1">
                  <a:txBody>
                    <a:bodyPr/>
                    <a:lstStyle/>
                    <a:p>
                      <a:endParaRPr lang="es-CO"/>
                    </a:p>
                  </a:txBody>
                  <a:tcPr/>
                </a:tc>
                <a:tc>
                  <a:txBody>
                    <a:bodyPr/>
                    <a:lstStyle/>
                    <a:p>
                      <a:pPr algn="l" fontAlgn="b"/>
                      <a:r>
                        <a:rPr lang="es-CO" sz="900" b="0" i="0" u="none" strike="noStrike">
                          <a:solidFill>
                            <a:srgbClr val="000000"/>
                          </a:solidFill>
                          <a:effectLst/>
                          <a:latin typeface="Calibri" panose="020F0502020204030204" pitchFamily="34" charset="0"/>
                        </a:rPr>
                        <a:t> </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Solicitud 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46067784"/>
                  </a:ext>
                </a:extLst>
              </a:tr>
              <a:tr h="162841">
                <a:tc rowSpan="2" gridSpan="2">
                  <a:txBody>
                    <a:bodyPr/>
                    <a:lstStyle/>
                    <a:p>
                      <a:pPr algn="ctr" rtl="0" fontAlgn="ctr"/>
                      <a:r>
                        <a:rPr lang="es-CO" sz="1100" b="1" i="0" u="none" strike="noStrike">
                          <a:solidFill>
                            <a:srgbClr val="FFFFFF"/>
                          </a:solidFill>
                          <a:effectLst/>
                          <a:latin typeface="Calibri" panose="020F0502020204030204" pitchFamily="34" charset="0"/>
                        </a:rPr>
                        <a:t>Gasto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hMerge="1">
                  <a:txBody>
                    <a:bodyPr/>
                    <a:lstStyle/>
                    <a:p>
                      <a:endParaRPr lang="es-CO"/>
                    </a:p>
                  </a:txBody>
                  <a:tcPr/>
                </a:tc>
                <a:tc rowSpan="2">
                  <a:txBody>
                    <a:bodyPr/>
                    <a:lstStyle/>
                    <a:p>
                      <a:pPr algn="ctr" rtl="0" fontAlgn="ctr"/>
                      <a:r>
                        <a:rPr lang="es-CO" sz="900" b="1" i="0" u="none" strike="noStrike">
                          <a:solidFill>
                            <a:srgbClr val="FFFFFF"/>
                          </a:solidFill>
                          <a:effectLst/>
                          <a:latin typeface="Verdana" panose="020B0604030504040204" pitchFamily="34" charset="0"/>
                        </a:rPr>
                        <a:t>2025*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Verdana" panose="020B060403050404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Verdana" panose="020B060403050404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Verdana" panose="020B060403050404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Verdana" panose="020B060403050404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462929204"/>
                  </a:ext>
                </a:extLst>
              </a:tr>
              <a:tr h="162841">
                <a:tc gridSpan="2" vMerge="1">
                  <a:txBody>
                    <a:bodyPr/>
                    <a:lstStyle/>
                    <a:p>
                      <a:endParaRPr lang="es-CO"/>
                    </a:p>
                  </a:txBody>
                  <a:tcPr/>
                </a:tc>
                <a:tc hMerge="1"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3955609288"/>
                  </a:ext>
                </a:extLst>
              </a:tr>
              <a:tr h="317539">
                <a:tc rowSpan="3">
                  <a:txBody>
                    <a:bodyPr/>
                    <a:lstStyle/>
                    <a:p>
                      <a:pPr algn="ctr" rtl="0" fontAlgn="ctr"/>
                      <a:r>
                        <a:rPr lang="es-CO" sz="1100" b="1" i="0" u="none" strike="noStrike">
                          <a:solidFill>
                            <a:srgbClr val="203764"/>
                          </a:solidFill>
                          <a:effectLst/>
                          <a:latin typeface="Calibri" panose="020F0502020204030204" pitchFamily="34" charset="0"/>
                        </a:rPr>
                        <a:t>Solicitud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rtl="0" fontAlgn="ctr"/>
                      <a:r>
                        <a:rPr lang="es-CO" sz="1100" b="1" i="0" u="none" strike="noStrike">
                          <a:solidFill>
                            <a:srgbClr val="203764"/>
                          </a:solidFill>
                          <a:effectLst/>
                          <a:latin typeface="Calibri" panose="020F0502020204030204" pitchFamily="34" charset="0"/>
                        </a:rPr>
                        <a:t>Funcionamiento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$ 788.365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$ 920.749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$ 944.822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$ 988.072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$ 1.033.452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17%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153254014"/>
                  </a:ext>
                </a:extLst>
              </a:tr>
              <a:tr h="317539">
                <a:tc vMerge="1">
                  <a:txBody>
                    <a:bodyPr/>
                    <a:lstStyle/>
                    <a:p>
                      <a:endParaRPr lang="es-CO"/>
                    </a:p>
                  </a:txBody>
                  <a:tcPr/>
                </a:tc>
                <a:tc>
                  <a:txBody>
                    <a:bodyPr/>
                    <a:lstStyle/>
                    <a:p>
                      <a:pPr algn="l" rtl="0" fontAlgn="ctr"/>
                      <a:r>
                        <a:rPr lang="es-CO" sz="110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$ 992.944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$ 2.138.111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$ 2.205.839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$ 2.293.847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$ 2.637.397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115%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711910660"/>
                  </a:ext>
                </a:extLst>
              </a:tr>
              <a:tr h="354095">
                <a:tc vMerge="1">
                  <a:txBody>
                    <a:bodyPr/>
                    <a:lstStyle/>
                    <a:p>
                      <a:endParaRPr lang="es-CO"/>
                    </a:p>
                  </a:txBody>
                  <a:tcPr/>
                </a:tc>
                <a:tc>
                  <a:txBody>
                    <a:bodyPr/>
                    <a:lstStyle/>
                    <a:p>
                      <a:pPr algn="l" rtl="0" fontAlgn="ctr"/>
                      <a:r>
                        <a:rPr lang="es-CO" sz="1100" b="1" i="0" u="none" strike="noStrike">
                          <a:solidFill>
                            <a:srgbClr val="203764"/>
                          </a:solidFill>
                          <a:effectLst/>
                          <a:latin typeface="Calibri" panose="020F0502020204030204" pitchFamily="34" charset="0"/>
                        </a:rPr>
                        <a:t>Total Solicitud MGMP 2026-2029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$ 1.781.310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$ 3.058.860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$ 3.150.660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$ 3.281.919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$ 3.670.849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12%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09449805"/>
                  </a:ext>
                </a:extLst>
              </a:tr>
              <a:tr h="354095">
                <a:tc>
                  <a:txBody>
                    <a:bodyPr/>
                    <a:lstStyle/>
                    <a:p>
                      <a:pPr algn="l" fontAlgn="ctr"/>
                      <a:r>
                        <a:rPr lang="es-CO" sz="15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rtl="0" fontAlgn="ctr"/>
                      <a:r>
                        <a:rPr lang="es-CO" sz="1100" b="1" i="0" u="none" strike="noStrike">
                          <a:solidFill>
                            <a:srgbClr val="203764"/>
                          </a:solidFill>
                          <a:effectLst/>
                          <a:latin typeface="Calibri" panose="020F0502020204030204" pitchFamily="34" charset="0"/>
                        </a:rPr>
                        <a:t>MGMP 2025-2028 Conpes 4138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$ 1.651.000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$ 1.708.000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1" i="0" u="none" strike="noStrike">
                          <a:solidFill>
                            <a:srgbClr val="203764"/>
                          </a:solidFill>
                          <a:effectLst/>
                          <a:latin typeface="Arial" panose="020B0604020202020204" pitchFamily="34" charset="0"/>
                        </a:rPr>
                        <a:t>$ 1.760.000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1"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333837349"/>
                  </a:ext>
                </a:extLst>
              </a:tr>
              <a:tr h="317539">
                <a:tc>
                  <a:txBody>
                    <a:bodyPr/>
                    <a:lstStyle/>
                    <a:p>
                      <a:pPr algn="l" fontAlgn="ctr"/>
                      <a:r>
                        <a:rPr lang="es-CO" sz="15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rtl="0" fontAlgn="ctr"/>
                      <a:r>
                        <a:rPr lang="es-CO" sz="110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-$ 1.407.860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-$ 1.442.660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100" b="0" i="0" u="none" strike="noStrike">
                          <a:solidFill>
                            <a:srgbClr val="203764"/>
                          </a:solidFill>
                          <a:effectLst/>
                          <a:latin typeface="Arial" panose="020B0604020202020204" pitchFamily="34" charset="0"/>
                        </a:rPr>
                        <a:t>-$ 1.521.919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100" b="0"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064975407"/>
                  </a:ext>
                </a:extLst>
              </a:tr>
            </a:tbl>
          </a:graphicData>
        </a:graphic>
      </p:graphicFrame>
      <p:graphicFrame>
        <p:nvGraphicFramePr>
          <p:cNvPr id="6" name="Gráfico 5">
            <a:extLst>
              <a:ext uri="{FF2B5EF4-FFF2-40B4-BE49-F238E27FC236}">
                <a16:creationId xmlns:a16="http://schemas.microsoft.com/office/drawing/2014/main" id="{927A4E97-C653-4350-86D2-41D4DBA2863F}"/>
              </a:ext>
            </a:extLst>
          </p:cNvPr>
          <p:cNvGraphicFramePr>
            <a:graphicFrameLocks/>
          </p:cNvGraphicFramePr>
          <p:nvPr>
            <p:extLst>
              <p:ext uri="{D42A27DB-BD31-4B8C-83A1-F6EECF244321}">
                <p14:modId xmlns:p14="http://schemas.microsoft.com/office/powerpoint/2010/main" val="654718998"/>
              </p:ext>
            </p:extLst>
          </p:nvPr>
        </p:nvGraphicFramePr>
        <p:xfrm>
          <a:off x="413656" y="3739128"/>
          <a:ext cx="11180935" cy="293119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2052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A6042-7F2E-5AF0-34EE-FD92CC082A9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8F3BB879-9557-D2C9-999B-E32217A5092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23447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D60E8-11A3-5443-7414-286D165A2F27}"/>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1BEABF39-84E6-9334-1464-18B40E846D44}"/>
              </a:ext>
            </a:extLst>
          </p:cNvPr>
          <p:cNvSpPr txBox="1">
            <a:spLocks/>
          </p:cNvSpPr>
          <p:nvPr/>
        </p:nvSpPr>
        <p:spPr>
          <a:xfrm>
            <a:off x="382209" y="30847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Vigencias Futuras Autorizadas y Comprometidas</a:t>
            </a:r>
          </a:p>
        </p:txBody>
      </p:sp>
      <p:pic>
        <p:nvPicPr>
          <p:cNvPr id="7" name="Graphic 8">
            <a:extLst>
              <a:ext uri="{FF2B5EF4-FFF2-40B4-BE49-F238E27FC236}">
                <a16:creationId xmlns:a16="http://schemas.microsoft.com/office/drawing/2014/main" id="{38CDF52C-9DEE-B7BA-113F-9F620D43E1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981" y="759466"/>
            <a:ext cx="7265962" cy="115684"/>
          </a:xfrm>
          <a:prstGeom prst="rect">
            <a:avLst/>
          </a:prstGeom>
        </p:spPr>
      </p:pic>
      <p:graphicFrame>
        <p:nvGraphicFramePr>
          <p:cNvPr id="3" name="Tabla 2">
            <a:extLst>
              <a:ext uri="{FF2B5EF4-FFF2-40B4-BE49-F238E27FC236}">
                <a16:creationId xmlns:a16="http://schemas.microsoft.com/office/drawing/2014/main" id="{BBB0CEFB-3E47-DE6B-3778-D5E18D1CEB17}"/>
              </a:ext>
            </a:extLst>
          </p:cNvPr>
          <p:cNvGraphicFramePr>
            <a:graphicFrameLocks noGrp="1"/>
          </p:cNvGraphicFramePr>
          <p:nvPr>
            <p:extLst>
              <p:ext uri="{D42A27DB-BD31-4B8C-83A1-F6EECF244321}">
                <p14:modId xmlns:p14="http://schemas.microsoft.com/office/powerpoint/2010/main" val="1424390646"/>
              </p:ext>
            </p:extLst>
          </p:nvPr>
        </p:nvGraphicFramePr>
        <p:xfrm>
          <a:off x="481783" y="1227266"/>
          <a:ext cx="11228433" cy="2499360"/>
        </p:xfrm>
        <a:graphic>
          <a:graphicData uri="http://schemas.openxmlformats.org/drawingml/2006/table">
            <a:tbl>
              <a:tblPr/>
              <a:tblGrid>
                <a:gridCol w="5252830">
                  <a:extLst>
                    <a:ext uri="{9D8B030D-6E8A-4147-A177-3AD203B41FA5}">
                      <a16:colId xmlns:a16="http://schemas.microsoft.com/office/drawing/2014/main" val="1814738886"/>
                    </a:ext>
                  </a:extLst>
                </a:gridCol>
                <a:gridCol w="2025800">
                  <a:extLst>
                    <a:ext uri="{9D8B030D-6E8A-4147-A177-3AD203B41FA5}">
                      <a16:colId xmlns:a16="http://schemas.microsoft.com/office/drawing/2014/main" val="1916518534"/>
                    </a:ext>
                  </a:extLst>
                </a:gridCol>
                <a:gridCol w="1316601">
                  <a:extLst>
                    <a:ext uri="{9D8B030D-6E8A-4147-A177-3AD203B41FA5}">
                      <a16:colId xmlns:a16="http://schemas.microsoft.com/office/drawing/2014/main" val="2877657621"/>
                    </a:ext>
                  </a:extLst>
                </a:gridCol>
                <a:gridCol w="1316601">
                  <a:extLst>
                    <a:ext uri="{9D8B030D-6E8A-4147-A177-3AD203B41FA5}">
                      <a16:colId xmlns:a16="http://schemas.microsoft.com/office/drawing/2014/main" val="471397662"/>
                    </a:ext>
                  </a:extLst>
                </a:gridCol>
                <a:gridCol w="1316601">
                  <a:extLst>
                    <a:ext uri="{9D8B030D-6E8A-4147-A177-3AD203B41FA5}">
                      <a16:colId xmlns:a16="http://schemas.microsoft.com/office/drawing/2014/main" val="3521588661"/>
                    </a:ext>
                  </a:extLst>
                </a:gridCol>
              </a:tblGrid>
              <a:tr h="304800">
                <a:tc>
                  <a:txBody>
                    <a:bodyPr/>
                    <a:lstStyle/>
                    <a:p>
                      <a:pPr algn="l" fontAlgn="b"/>
                      <a:r>
                        <a:rPr lang="es-CO" sz="1800" b="1" i="0" u="none" strike="noStrike">
                          <a:solidFill>
                            <a:srgbClr val="0051A5"/>
                          </a:solidFill>
                          <a:effectLst/>
                          <a:latin typeface="Calibri" panose="020F0502020204030204" pitchFamily="34" charset="0"/>
                        </a:rPr>
                        <a:t>SECTOR</a:t>
                      </a:r>
                    </a:p>
                  </a:txBody>
                  <a:tcPr marL="45720" marR="4572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extLst>
                  <a:ext uri="{0D108BD9-81ED-4DB2-BD59-A6C34878D82A}">
                    <a16:rowId xmlns:a16="http://schemas.microsoft.com/office/drawing/2014/main" val="3572504874"/>
                  </a:ext>
                </a:extLst>
              </a:tr>
              <a:tr h="241300">
                <a:tc gridSpan="3">
                  <a:txBody>
                    <a:bodyPr/>
                    <a:lstStyle/>
                    <a:p>
                      <a:pPr algn="l" fontAlgn="ctr"/>
                      <a:r>
                        <a:rPr lang="es-CO" sz="1400" b="0" i="0" u="none" strike="noStrike">
                          <a:solidFill>
                            <a:srgbClr val="203764"/>
                          </a:solidFill>
                          <a:effectLst/>
                          <a:latin typeface="Calibri" panose="020F0502020204030204" pitchFamily="34" charset="0"/>
                        </a:rPr>
                        <a:t>Incluir las Vigencias Futuras Autorizadas por DNP y MHCP u comprometidas por el sector para el periodo 2026-2029</a:t>
                      </a:r>
                    </a:p>
                  </a:txBody>
                  <a:tcPr marL="45720" marR="45720" anchor="ctr">
                    <a:lnL>
                      <a:noFill/>
                    </a:lnL>
                    <a:lnR>
                      <a:noFill/>
                    </a:lnR>
                    <a:lnT>
                      <a:noFill/>
                    </a:lnT>
                    <a:lnB>
                      <a:noFill/>
                    </a:lnB>
                    <a:solidFill>
                      <a:srgbClr val="FFFFFF"/>
                    </a:solidFill>
                  </a:tcPr>
                </a:tc>
                <a:tc hMerge="1">
                  <a:txBody>
                    <a:bodyPr/>
                    <a:lstStyle/>
                    <a:p>
                      <a:endParaRPr lang="es-ES_tradnl"/>
                    </a:p>
                  </a:txBody>
                  <a:tcPr/>
                </a:tc>
                <a:tc hMerge="1">
                  <a:txBody>
                    <a:bodyPr/>
                    <a:lstStyle/>
                    <a:p>
                      <a:endParaRPr lang="es-ES_tradnl"/>
                    </a:p>
                  </a:txBody>
                  <a:tcPr/>
                </a:tc>
                <a:tc>
                  <a:txBody>
                    <a:bodyPr/>
                    <a:lstStyle/>
                    <a:p>
                      <a:pPr algn="l" fontAlgn="ctr"/>
                      <a:endParaRPr lang="es-CO" sz="1100" b="0" i="0" u="none" strike="noStrike">
                        <a:solidFill>
                          <a:srgbClr val="000000"/>
                        </a:solidFill>
                        <a:effectLst/>
                        <a:latin typeface="Calibri" panose="020F0502020204030204" pitchFamily="34" charset="0"/>
                      </a:endParaRPr>
                    </a:p>
                  </a:txBody>
                  <a:tcPr marL="45720" marR="45720" anchor="ctr">
                    <a:lnL>
                      <a:noFill/>
                    </a:lnL>
                    <a:lnR>
                      <a:noFill/>
                    </a:lnR>
                    <a:lnT>
                      <a:noFill/>
                    </a:lnT>
                    <a:lnB w="6350" cap="flat" cmpd="sng" algn="ctr">
                      <a:solidFill>
                        <a:srgbClr val="2F75B5"/>
                      </a:solidFill>
                      <a:prstDash val="solid"/>
                      <a:round/>
                      <a:headEnd type="none" w="med" len="med"/>
                      <a:tailEnd type="none" w="med" len="med"/>
                    </a:lnB>
                    <a:noFill/>
                  </a:tcPr>
                </a:tc>
                <a:tc>
                  <a:txBody>
                    <a:bodyPr/>
                    <a:lstStyle/>
                    <a:p>
                      <a:pPr algn="l" fontAlgn="ctr"/>
                      <a:endParaRPr lang="es-CO" sz="1100" b="0" i="0" u="none" strike="noStrike">
                        <a:solidFill>
                          <a:srgbClr val="000000"/>
                        </a:solidFill>
                        <a:effectLst/>
                        <a:latin typeface="Calibri" panose="020F0502020204030204" pitchFamily="34" charset="0"/>
                      </a:endParaRPr>
                    </a:p>
                  </a:txBody>
                  <a:tcPr marL="45720" marR="45720" anchor="ctr">
                    <a:lnL>
                      <a:noFill/>
                    </a:lnL>
                    <a:lnR>
                      <a:noFill/>
                    </a:lnR>
                    <a:lnT>
                      <a:noFill/>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588018924"/>
                  </a:ext>
                </a:extLst>
              </a:tr>
              <a:tr h="323850">
                <a:tc>
                  <a:txBody>
                    <a:bodyPr/>
                    <a:lstStyle/>
                    <a:p>
                      <a:pPr algn="l" rtl="0" fontAlgn="ctr"/>
                      <a:r>
                        <a:rPr lang="es-CO" sz="1200" b="1" i="0" u="none" strike="noStrike">
                          <a:solidFill>
                            <a:srgbClr val="203764"/>
                          </a:solidFill>
                          <a:effectLst/>
                          <a:latin typeface="Calibri" panose="020F0502020204030204" pitchFamily="34" charset="0"/>
                        </a:rPr>
                        <a:t>Cifras en pesos corrientes</a:t>
                      </a:r>
                    </a:p>
                  </a:txBody>
                  <a:tcPr marL="45720" marR="4572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4">
                  <a:txBody>
                    <a:bodyPr/>
                    <a:lstStyle/>
                    <a:p>
                      <a:pPr algn="ctr" rtl="0" fontAlgn="ctr"/>
                      <a:r>
                        <a:rPr lang="es-CO" sz="1400" b="1" i="0" u="none" strike="noStrike">
                          <a:solidFill>
                            <a:srgbClr val="FFFFFF"/>
                          </a:solidFill>
                          <a:effectLst/>
                          <a:latin typeface="Calibri" panose="020F0502020204030204" pitchFamily="34" charset="0"/>
                        </a:rPr>
                        <a:t>MGMP 2026 - 2029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508848154"/>
                  </a:ext>
                </a:extLst>
              </a:tr>
              <a:tr h="0">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906071411"/>
                  </a:ext>
                </a:extLst>
              </a:tr>
              <a:tr h="400050">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1" i="0" u="none" strike="noStrike">
                          <a:solidFill>
                            <a:srgbClr val="203764"/>
                          </a:solidFill>
                          <a:effectLst/>
                          <a:latin typeface="Calibri" panose="020F0502020204030204" pitchFamily="34" charset="0"/>
                        </a:rPr>
                        <a:t>$ 17.897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1"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02275479"/>
                  </a:ext>
                </a:extLst>
              </a:tr>
              <a:tr h="400050">
                <a:tc>
                  <a:txBody>
                    <a:bodyPr/>
                    <a:lstStyle/>
                    <a:p>
                      <a:pPr algn="l" rtl="0" fontAlgn="ctr"/>
                      <a:r>
                        <a:rPr lang="es-CO" sz="1400" b="1" i="0" u="none" strike="noStrike">
                          <a:solidFill>
                            <a:srgbClr val="203764"/>
                          </a:solidFill>
                          <a:effectLst/>
                          <a:latin typeface="Calibri" panose="020F0502020204030204" pitchFamily="34" charset="0"/>
                        </a:rPr>
                        <a:t>Inversión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1" i="0" u="none" strike="noStrike">
                          <a:solidFill>
                            <a:srgbClr val="203764"/>
                          </a:solidFill>
                          <a:effectLst/>
                          <a:latin typeface="Calibri" panose="020F0502020204030204" pitchFamily="34" charset="0"/>
                        </a:rPr>
                        <a:t>$ 5.134</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1" i="0" u="none" strike="noStrike">
                          <a:solidFill>
                            <a:srgbClr val="203764"/>
                          </a:solidFill>
                          <a:effectLst/>
                          <a:latin typeface="Calibri" panose="020F050202020403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1" i="0" u="none" strike="noStrike">
                          <a:solidFill>
                            <a:srgbClr val="203764"/>
                          </a:solidFill>
                          <a:effectLst/>
                          <a:latin typeface="Calibri" panose="020F050202020403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1" i="0" u="none" strike="noStrike">
                          <a:solidFill>
                            <a:srgbClr val="203764"/>
                          </a:solidFill>
                          <a:effectLst/>
                          <a:latin typeface="Calibri" panose="020F050202020403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72869375"/>
                  </a:ext>
                </a:extLst>
              </a:tr>
              <a:tr h="400050">
                <a:tc>
                  <a:txBody>
                    <a:bodyPr/>
                    <a:lstStyle/>
                    <a:p>
                      <a:pPr algn="l" rtl="0" fontAlgn="ctr"/>
                      <a:r>
                        <a:rPr lang="es-CO" sz="1400" b="1" i="0" u="none" strike="noStrike">
                          <a:solidFill>
                            <a:srgbClr val="FFFFFF"/>
                          </a:solidFill>
                          <a:effectLst/>
                          <a:latin typeface="Arial" panose="020B0604020202020204" pitchFamily="34" charset="0"/>
                        </a:rPr>
                        <a:t> Total Vigencias Futuras 2026-2029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Arial" panose="020B0604020202020204" pitchFamily="34" charset="0"/>
                        </a:rPr>
                        <a:t>$ 23.031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1"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1"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1"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776347979"/>
                  </a:ext>
                </a:extLst>
              </a:tr>
            </a:tbl>
          </a:graphicData>
        </a:graphic>
      </p:graphicFrame>
      <p:graphicFrame>
        <p:nvGraphicFramePr>
          <p:cNvPr id="4" name="Tabla 3">
            <a:extLst>
              <a:ext uri="{FF2B5EF4-FFF2-40B4-BE49-F238E27FC236}">
                <a16:creationId xmlns:a16="http://schemas.microsoft.com/office/drawing/2014/main" id="{5A8E7BAB-5E73-23B2-1C25-E787945576E7}"/>
              </a:ext>
            </a:extLst>
          </p:cNvPr>
          <p:cNvGraphicFramePr>
            <a:graphicFrameLocks noGrp="1"/>
          </p:cNvGraphicFramePr>
          <p:nvPr>
            <p:extLst>
              <p:ext uri="{D42A27DB-BD31-4B8C-83A1-F6EECF244321}">
                <p14:modId xmlns:p14="http://schemas.microsoft.com/office/powerpoint/2010/main" val="419896817"/>
              </p:ext>
            </p:extLst>
          </p:nvPr>
        </p:nvGraphicFramePr>
        <p:xfrm>
          <a:off x="481783" y="4078743"/>
          <a:ext cx="11228433" cy="2159635"/>
        </p:xfrm>
        <a:graphic>
          <a:graphicData uri="http://schemas.openxmlformats.org/drawingml/2006/table">
            <a:tbl>
              <a:tblPr/>
              <a:tblGrid>
                <a:gridCol w="5252830">
                  <a:extLst>
                    <a:ext uri="{9D8B030D-6E8A-4147-A177-3AD203B41FA5}">
                      <a16:colId xmlns:a16="http://schemas.microsoft.com/office/drawing/2014/main" val="1924648783"/>
                    </a:ext>
                  </a:extLst>
                </a:gridCol>
                <a:gridCol w="2025800">
                  <a:extLst>
                    <a:ext uri="{9D8B030D-6E8A-4147-A177-3AD203B41FA5}">
                      <a16:colId xmlns:a16="http://schemas.microsoft.com/office/drawing/2014/main" val="3781825063"/>
                    </a:ext>
                  </a:extLst>
                </a:gridCol>
                <a:gridCol w="1316601">
                  <a:extLst>
                    <a:ext uri="{9D8B030D-6E8A-4147-A177-3AD203B41FA5}">
                      <a16:colId xmlns:a16="http://schemas.microsoft.com/office/drawing/2014/main" val="3769753916"/>
                    </a:ext>
                  </a:extLst>
                </a:gridCol>
                <a:gridCol w="1316601">
                  <a:extLst>
                    <a:ext uri="{9D8B030D-6E8A-4147-A177-3AD203B41FA5}">
                      <a16:colId xmlns:a16="http://schemas.microsoft.com/office/drawing/2014/main" val="742075403"/>
                    </a:ext>
                  </a:extLst>
                </a:gridCol>
                <a:gridCol w="1316601">
                  <a:extLst>
                    <a:ext uri="{9D8B030D-6E8A-4147-A177-3AD203B41FA5}">
                      <a16:colId xmlns:a16="http://schemas.microsoft.com/office/drawing/2014/main" val="2627295121"/>
                    </a:ext>
                  </a:extLst>
                </a:gridCol>
              </a:tblGrid>
              <a:tr h="266700">
                <a:tc>
                  <a:txBody>
                    <a:bodyPr/>
                    <a:lstStyle/>
                    <a:p>
                      <a:pPr algn="l" fontAlgn="b"/>
                      <a:r>
                        <a:rPr lang="es-CO" sz="1600" b="1" i="0" u="none" strike="noStrike">
                          <a:solidFill>
                            <a:srgbClr val="0051A5"/>
                          </a:solidFill>
                          <a:effectLst/>
                          <a:latin typeface="Calibri" panose="020F0502020204030204" pitchFamily="34" charset="0"/>
                        </a:rPr>
                        <a:t>IDEAM (VIGENCIAS FUTURAS APROBADAS)</a:t>
                      </a:r>
                    </a:p>
                  </a:txBody>
                  <a:tcPr marL="0" marR="0" marT="0" marB="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3813772259"/>
                  </a:ext>
                </a:extLst>
              </a:tr>
              <a:tr h="241300">
                <a:tc gridSpan="5">
                  <a:txBody>
                    <a:bodyPr/>
                    <a:lstStyle/>
                    <a:p>
                      <a:pPr algn="l" fontAlgn="ctr"/>
                      <a:r>
                        <a:rPr lang="es-CO" sz="1400" b="0" i="0" u="none" strike="noStrike">
                          <a:solidFill>
                            <a:srgbClr val="203764"/>
                          </a:solidFill>
                          <a:effectLst/>
                          <a:latin typeface="Calibri" panose="020F0502020204030204" pitchFamily="34" charset="0"/>
                        </a:rPr>
                        <a:t>Incluir las Vigencias Futuras Autorizadas por DNP y MHCP para el periodo 2026-2029</a:t>
                      </a:r>
                    </a:p>
                  </a:txBody>
                  <a:tcPr marL="0" marR="0" marT="0" marB="0" anchor="ctr">
                    <a:lnL>
                      <a:noFill/>
                    </a:lnL>
                    <a:lnR>
                      <a:noFill/>
                    </a:lnR>
                    <a:lnT>
                      <a:noFill/>
                    </a:lnT>
                    <a:lnB>
                      <a:noFill/>
                    </a:lnB>
                    <a:solidFill>
                      <a:srgbClr val="FFFFFF"/>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30749575"/>
                  </a:ext>
                </a:extLst>
              </a:tr>
              <a:tr h="238125">
                <a:tc>
                  <a:txBody>
                    <a:bodyPr/>
                    <a:lstStyle/>
                    <a:p>
                      <a:pPr algn="l" rtl="0" fontAlgn="ctr"/>
                      <a:r>
                        <a:rPr lang="es-CO" sz="1200" b="1" i="0" u="none" strike="noStrike">
                          <a:solidFill>
                            <a:srgbClr val="203764"/>
                          </a:solidFill>
                          <a:effectLst/>
                          <a:latin typeface="Calibri" panose="020F0502020204030204" pitchFamily="34" charset="0"/>
                        </a:rPr>
                        <a:t>Cifras en pesos corrientes</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400" b="1" i="0" u="none" strike="noStrike">
                          <a:solidFill>
                            <a:srgbClr val="FFFFFF"/>
                          </a:solidFill>
                          <a:effectLst/>
                          <a:latin typeface="Calibri" panose="020F0502020204030204" pitchFamily="34" charset="0"/>
                        </a:rPr>
                        <a:t>MGMP 2026 - 2029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3959673078"/>
                  </a:ext>
                </a:extLst>
              </a:tr>
              <a:tr h="0">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343058391"/>
                  </a:ext>
                </a:extLst>
              </a:tr>
              <a:tr h="400050">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Calibri" panose="020F0502020204030204" pitchFamily="34" charset="0"/>
                        </a:rPr>
                        <a:t>$ 6.131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99992641"/>
                  </a:ext>
                </a:extLst>
              </a:tr>
              <a:tr h="400050">
                <a:tc>
                  <a:txBody>
                    <a:bodyPr/>
                    <a:lstStyle/>
                    <a:p>
                      <a:pPr algn="l" rtl="0" fontAlgn="ctr"/>
                      <a:r>
                        <a:rPr lang="es-CO" sz="1400" b="1" i="0" u="none" strike="noStrike">
                          <a:solidFill>
                            <a:srgbClr val="203764"/>
                          </a:solidFill>
                          <a:effectLst/>
                          <a:latin typeface="Calibri" panose="020F0502020204030204" pitchFamily="34" charset="0"/>
                        </a:rPr>
                        <a:t>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579149681"/>
                  </a:ext>
                </a:extLst>
              </a:tr>
              <a:tr h="400050">
                <a:tc>
                  <a:txBody>
                    <a:bodyPr/>
                    <a:lstStyle/>
                    <a:p>
                      <a:pPr algn="l" rtl="0" fontAlgn="ctr"/>
                      <a:r>
                        <a:rPr lang="es-CO" sz="1400" b="1" i="0" u="none" strike="noStrike">
                          <a:solidFill>
                            <a:srgbClr val="FFFFFF"/>
                          </a:solidFill>
                          <a:effectLst/>
                          <a:latin typeface="Arial" panose="020B0604020202020204" pitchFamily="34" charset="0"/>
                        </a:rPr>
                        <a:t> Total Vigencias Futuras 2026-2029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0" i="0" u="none" strike="noStrike">
                          <a:solidFill>
                            <a:srgbClr val="FFFFFF"/>
                          </a:solidFill>
                          <a:effectLst/>
                          <a:latin typeface="Arial" panose="020B0604020202020204" pitchFamily="34" charset="0"/>
                        </a:rPr>
                        <a:t>$ 6.131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115188083"/>
                  </a:ext>
                </a:extLst>
              </a:tr>
            </a:tbl>
          </a:graphicData>
        </a:graphic>
      </p:graphicFrame>
    </p:spTree>
    <p:extLst>
      <p:ext uri="{BB962C8B-B14F-4D97-AF65-F5344CB8AC3E}">
        <p14:creationId xmlns:p14="http://schemas.microsoft.com/office/powerpoint/2010/main" val="3470680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2EF97-9968-4C21-579B-9DBEDE180EA5}"/>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3FFD7262-8495-E6D6-0DDD-F7F906982F43}"/>
              </a:ext>
            </a:extLst>
          </p:cNvPr>
          <p:cNvSpPr txBox="1">
            <a:spLocks/>
          </p:cNvSpPr>
          <p:nvPr/>
        </p:nvSpPr>
        <p:spPr>
          <a:xfrm>
            <a:off x="382209" y="30847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Vigencias Futuras Autorizadas y Comprometidas</a:t>
            </a:r>
          </a:p>
        </p:txBody>
      </p:sp>
      <p:pic>
        <p:nvPicPr>
          <p:cNvPr id="7" name="Graphic 8">
            <a:extLst>
              <a:ext uri="{FF2B5EF4-FFF2-40B4-BE49-F238E27FC236}">
                <a16:creationId xmlns:a16="http://schemas.microsoft.com/office/drawing/2014/main" id="{B20A497A-AFD5-04E9-2EF5-57832587F77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981" y="759466"/>
            <a:ext cx="7265962" cy="115684"/>
          </a:xfrm>
          <a:prstGeom prst="rect">
            <a:avLst/>
          </a:prstGeom>
        </p:spPr>
      </p:pic>
      <p:graphicFrame>
        <p:nvGraphicFramePr>
          <p:cNvPr id="2" name="Tabla 1">
            <a:extLst>
              <a:ext uri="{FF2B5EF4-FFF2-40B4-BE49-F238E27FC236}">
                <a16:creationId xmlns:a16="http://schemas.microsoft.com/office/drawing/2014/main" id="{5A10241E-6A76-4633-F302-171FB7B52B23}"/>
              </a:ext>
            </a:extLst>
          </p:cNvPr>
          <p:cNvGraphicFramePr>
            <a:graphicFrameLocks noGrp="1"/>
          </p:cNvGraphicFramePr>
          <p:nvPr>
            <p:extLst>
              <p:ext uri="{D42A27DB-BD31-4B8C-83A1-F6EECF244321}">
                <p14:modId xmlns:p14="http://schemas.microsoft.com/office/powerpoint/2010/main" val="2007353437"/>
              </p:ext>
            </p:extLst>
          </p:nvPr>
        </p:nvGraphicFramePr>
        <p:xfrm>
          <a:off x="426962" y="1095549"/>
          <a:ext cx="11338076" cy="2436610"/>
        </p:xfrm>
        <a:graphic>
          <a:graphicData uri="http://schemas.openxmlformats.org/drawingml/2006/table">
            <a:tbl>
              <a:tblPr/>
              <a:tblGrid>
                <a:gridCol w="5304123">
                  <a:extLst>
                    <a:ext uri="{9D8B030D-6E8A-4147-A177-3AD203B41FA5}">
                      <a16:colId xmlns:a16="http://schemas.microsoft.com/office/drawing/2014/main" val="1440699307"/>
                    </a:ext>
                  </a:extLst>
                </a:gridCol>
                <a:gridCol w="2045582">
                  <a:extLst>
                    <a:ext uri="{9D8B030D-6E8A-4147-A177-3AD203B41FA5}">
                      <a16:colId xmlns:a16="http://schemas.microsoft.com/office/drawing/2014/main" val="2458683314"/>
                    </a:ext>
                  </a:extLst>
                </a:gridCol>
                <a:gridCol w="1329457">
                  <a:extLst>
                    <a:ext uri="{9D8B030D-6E8A-4147-A177-3AD203B41FA5}">
                      <a16:colId xmlns:a16="http://schemas.microsoft.com/office/drawing/2014/main" val="3819509185"/>
                    </a:ext>
                  </a:extLst>
                </a:gridCol>
                <a:gridCol w="1329457">
                  <a:extLst>
                    <a:ext uri="{9D8B030D-6E8A-4147-A177-3AD203B41FA5}">
                      <a16:colId xmlns:a16="http://schemas.microsoft.com/office/drawing/2014/main" val="2742760614"/>
                    </a:ext>
                  </a:extLst>
                </a:gridCol>
                <a:gridCol w="1329457">
                  <a:extLst>
                    <a:ext uri="{9D8B030D-6E8A-4147-A177-3AD203B41FA5}">
                      <a16:colId xmlns:a16="http://schemas.microsoft.com/office/drawing/2014/main" val="3052038242"/>
                    </a:ext>
                  </a:extLst>
                </a:gridCol>
              </a:tblGrid>
              <a:tr h="266700">
                <a:tc>
                  <a:txBody>
                    <a:bodyPr/>
                    <a:lstStyle/>
                    <a:p>
                      <a:pPr algn="l" fontAlgn="b"/>
                      <a:r>
                        <a:rPr lang="es-CO" sz="1600" b="1" i="0" u="none" strike="noStrike">
                          <a:solidFill>
                            <a:srgbClr val="0051A5"/>
                          </a:solidFill>
                          <a:effectLst/>
                          <a:latin typeface="Calibri" panose="020F0502020204030204" pitchFamily="34" charset="0"/>
                        </a:rPr>
                        <a:t>ANLA (VIGENCIAS FUTURAS APROBADAS)</a:t>
                      </a:r>
                    </a:p>
                  </a:txBody>
                  <a:tcPr marL="45720" marR="4572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extLst>
                  <a:ext uri="{0D108BD9-81ED-4DB2-BD59-A6C34878D82A}">
                    <a16:rowId xmlns:a16="http://schemas.microsoft.com/office/drawing/2014/main" val="2114631725"/>
                  </a:ext>
                </a:extLst>
              </a:tr>
              <a:tr h="241300">
                <a:tc gridSpan="5">
                  <a:txBody>
                    <a:bodyPr/>
                    <a:lstStyle/>
                    <a:p>
                      <a:pPr algn="l" fontAlgn="ctr"/>
                      <a:r>
                        <a:rPr lang="es-CO" sz="1400" b="0" i="0" u="none" strike="noStrike">
                          <a:solidFill>
                            <a:srgbClr val="203764"/>
                          </a:solidFill>
                          <a:effectLst/>
                          <a:latin typeface="Calibri" panose="020F0502020204030204" pitchFamily="34" charset="0"/>
                        </a:rPr>
                        <a:t>Incluir las Vigencias Futuras Autorizadas por DNP y MHCP para el periodo 2026-2029</a:t>
                      </a:r>
                    </a:p>
                  </a:txBody>
                  <a:tcPr marL="45720" marR="45720" anchor="ctr">
                    <a:lnL>
                      <a:noFill/>
                    </a:lnL>
                    <a:lnR>
                      <a:noFill/>
                    </a:lnR>
                    <a:lnT>
                      <a:noFill/>
                    </a:lnT>
                    <a:lnB>
                      <a:noFill/>
                    </a:lnB>
                    <a:solidFill>
                      <a:srgbClr val="FFFFFF"/>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4196373234"/>
                  </a:ext>
                </a:extLst>
              </a:tr>
              <a:tr h="238125">
                <a:tc>
                  <a:txBody>
                    <a:bodyPr/>
                    <a:lstStyle/>
                    <a:p>
                      <a:pPr algn="l" rtl="0" fontAlgn="ctr"/>
                      <a:r>
                        <a:rPr lang="es-CO" sz="1200" b="1" i="0" u="none" strike="noStrike">
                          <a:solidFill>
                            <a:srgbClr val="203764"/>
                          </a:solidFill>
                          <a:effectLst/>
                          <a:latin typeface="Calibri" panose="020F0502020204030204" pitchFamily="34" charset="0"/>
                        </a:rPr>
                        <a:t>Cifras millones de pesos</a:t>
                      </a:r>
                    </a:p>
                  </a:txBody>
                  <a:tcPr marL="45720" marR="4572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400" b="1" i="0" u="none" strike="noStrike">
                          <a:solidFill>
                            <a:srgbClr val="FFFFFF"/>
                          </a:solidFill>
                          <a:effectLst/>
                          <a:latin typeface="Calibri" panose="020F0502020204030204" pitchFamily="34" charset="0"/>
                        </a:rPr>
                        <a:t>MGMP 2026 - 2029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803568773"/>
                  </a:ext>
                </a:extLst>
              </a:tr>
              <a:tr h="0">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417294802"/>
                  </a:ext>
                </a:extLst>
              </a:tr>
              <a:tr h="400050">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Calibri" panose="020F0502020204030204" pitchFamily="34" charset="0"/>
                        </a:rPr>
                        <a:t>$ 6.668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08162037"/>
                  </a:ext>
                </a:extLst>
              </a:tr>
              <a:tr h="400050">
                <a:tc>
                  <a:txBody>
                    <a:bodyPr/>
                    <a:lstStyle/>
                    <a:p>
                      <a:pPr algn="l" rtl="0" fontAlgn="ctr"/>
                      <a:r>
                        <a:rPr lang="es-CO" sz="1400" b="1" i="0" u="none" strike="noStrike">
                          <a:solidFill>
                            <a:srgbClr val="203764"/>
                          </a:solidFill>
                          <a:effectLst/>
                          <a:latin typeface="Calibri" panose="020F0502020204030204" pitchFamily="34" charset="0"/>
                        </a:rPr>
                        <a:t>Inversión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$ 0</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endParaRPr lang="es-CO" sz="1400" b="0" i="0" u="none" strike="noStrike">
                        <a:solidFill>
                          <a:srgbClr val="203764"/>
                        </a:solidFill>
                        <a:effectLst/>
                        <a:latin typeface="Arial" panose="020B0604020202020204" pitchFamily="34" charset="0"/>
                      </a:endParaRP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endParaRPr lang="es-CO" sz="1400" b="0" i="0" u="none" strike="noStrike">
                        <a:solidFill>
                          <a:srgbClr val="203764"/>
                        </a:solidFill>
                        <a:effectLst/>
                        <a:latin typeface="Arial" panose="020B0604020202020204" pitchFamily="34" charset="0"/>
                      </a:endParaRP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endParaRPr lang="es-CO" sz="1400" b="0" i="0" u="none" strike="noStrike">
                        <a:solidFill>
                          <a:srgbClr val="203764"/>
                        </a:solidFill>
                        <a:effectLst/>
                        <a:latin typeface="Arial" panose="020B0604020202020204" pitchFamily="34" charset="0"/>
                      </a:endParaRP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4753414"/>
                  </a:ext>
                </a:extLst>
              </a:tr>
              <a:tr h="386830">
                <a:tc>
                  <a:txBody>
                    <a:bodyPr/>
                    <a:lstStyle/>
                    <a:p>
                      <a:pPr algn="l" rtl="0" fontAlgn="ctr"/>
                      <a:r>
                        <a:rPr lang="es-CO" sz="1400" b="1" i="0" u="none" strike="noStrike">
                          <a:solidFill>
                            <a:srgbClr val="FFFFFF"/>
                          </a:solidFill>
                          <a:effectLst/>
                          <a:latin typeface="Arial" panose="020B0604020202020204" pitchFamily="34" charset="0"/>
                        </a:rPr>
                        <a:t> Total Vigencias Futuras 2026-2029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0" i="0" u="none" strike="noStrike">
                          <a:solidFill>
                            <a:srgbClr val="FFFFFF"/>
                          </a:solidFill>
                          <a:effectLst/>
                          <a:latin typeface="Arial" panose="020B0604020202020204" pitchFamily="34" charset="0"/>
                        </a:rPr>
                        <a:t>$ 6.668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endParaRPr lang="es-CO" sz="1400" b="0" i="0" u="none" strike="noStrike">
                        <a:solidFill>
                          <a:srgbClr val="FFFFFF"/>
                        </a:solidFill>
                        <a:effectLst/>
                        <a:latin typeface="Arial" panose="020B0604020202020204" pitchFamily="34" charset="0"/>
                      </a:endParaRP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endParaRPr lang="es-CO" sz="1400" b="0" i="0" u="none" strike="noStrike">
                        <a:solidFill>
                          <a:srgbClr val="FFFFFF"/>
                        </a:solidFill>
                        <a:effectLst/>
                        <a:latin typeface="Arial" panose="020B0604020202020204" pitchFamily="34" charset="0"/>
                      </a:endParaRP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endParaRPr lang="es-CO" sz="1400" b="0" i="0" u="none" strike="noStrike">
                        <a:solidFill>
                          <a:srgbClr val="FFFFFF"/>
                        </a:solidFill>
                        <a:effectLst/>
                        <a:latin typeface="Arial" panose="020B0604020202020204" pitchFamily="34" charset="0"/>
                      </a:endParaRP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522857241"/>
                  </a:ext>
                </a:extLst>
              </a:tr>
            </a:tbl>
          </a:graphicData>
        </a:graphic>
      </p:graphicFrame>
      <p:graphicFrame>
        <p:nvGraphicFramePr>
          <p:cNvPr id="4" name="Tabla 3">
            <a:extLst>
              <a:ext uri="{FF2B5EF4-FFF2-40B4-BE49-F238E27FC236}">
                <a16:creationId xmlns:a16="http://schemas.microsoft.com/office/drawing/2014/main" id="{4E8C3C69-9C02-59E1-1B68-C623C1617743}"/>
              </a:ext>
            </a:extLst>
          </p:cNvPr>
          <p:cNvGraphicFramePr>
            <a:graphicFrameLocks noGrp="1"/>
          </p:cNvGraphicFramePr>
          <p:nvPr>
            <p:extLst>
              <p:ext uri="{D42A27DB-BD31-4B8C-83A1-F6EECF244321}">
                <p14:modId xmlns:p14="http://schemas.microsoft.com/office/powerpoint/2010/main" val="1803216120"/>
              </p:ext>
            </p:extLst>
          </p:nvPr>
        </p:nvGraphicFramePr>
        <p:xfrm>
          <a:off x="426963" y="3659040"/>
          <a:ext cx="11338075" cy="2810048"/>
        </p:xfrm>
        <a:graphic>
          <a:graphicData uri="http://schemas.openxmlformats.org/drawingml/2006/table">
            <a:tbl>
              <a:tblPr/>
              <a:tblGrid>
                <a:gridCol w="5304122">
                  <a:extLst>
                    <a:ext uri="{9D8B030D-6E8A-4147-A177-3AD203B41FA5}">
                      <a16:colId xmlns:a16="http://schemas.microsoft.com/office/drawing/2014/main" val="3716860769"/>
                    </a:ext>
                  </a:extLst>
                </a:gridCol>
                <a:gridCol w="2045582">
                  <a:extLst>
                    <a:ext uri="{9D8B030D-6E8A-4147-A177-3AD203B41FA5}">
                      <a16:colId xmlns:a16="http://schemas.microsoft.com/office/drawing/2014/main" val="1702070718"/>
                    </a:ext>
                  </a:extLst>
                </a:gridCol>
                <a:gridCol w="1329457">
                  <a:extLst>
                    <a:ext uri="{9D8B030D-6E8A-4147-A177-3AD203B41FA5}">
                      <a16:colId xmlns:a16="http://schemas.microsoft.com/office/drawing/2014/main" val="2511730344"/>
                    </a:ext>
                  </a:extLst>
                </a:gridCol>
                <a:gridCol w="1329457">
                  <a:extLst>
                    <a:ext uri="{9D8B030D-6E8A-4147-A177-3AD203B41FA5}">
                      <a16:colId xmlns:a16="http://schemas.microsoft.com/office/drawing/2014/main" val="3560568609"/>
                    </a:ext>
                  </a:extLst>
                </a:gridCol>
                <a:gridCol w="1329457">
                  <a:extLst>
                    <a:ext uri="{9D8B030D-6E8A-4147-A177-3AD203B41FA5}">
                      <a16:colId xmlns:a16="http://schemas.microsoft.com/office/drawing/2014/main" val="3398291162"/>
                    </a:ext>
                  </a:extLst>
                </a:gridCol>
              </a:tblGrid>
              <a:tr h="266700">
                <a:tc>
                  <a:txBody>
                    <a:bodyPr/>
                    <a:lstStyle/>
                    <a:p>
                      <a:pPr algn="l" fontAlgn="b"/>
                      <a:r>
                        <a:rPr lang="es-CO" sz="1600" b="1" i="0" u="none" strike="noStrike">
                          <a:solidFill>
                            <a:srgbClr val="0051A5"/>
                          </a:solidFill>
                          <a:effectLst/>
                          <a:latin typeface="Calibri" panose="020F0502020204030204" pitchFamily="34" charset="0"/>
                        </a:rPr>
                        <a:t>PNN (VIGENCIAS FUTURAS APROBADAS)</a:t>
                      </a:r>
                    </a:p>
                  </a:txBody>
                  <a:tcPr marL="45720" marR="4572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extLst>
                  <a:ext uri="{0D108BD9-81ED-4DB2-BD59-A6C34878D82A}">
                    <a16:rowId xmlns:a16="http://schemas.microsoft.com/office/drawing/2014/main" val="3352238112"/>
                  </a:ext>
                </a:extLst>
              </a:tr>
              <a:tr h="241300">
                <a:tc gridSpan="5">
                  <a:txBody>
                    <a:bodyPr/>
                    <a:lstStyle/>
                    <a:p>
                      <a:pPr algn="l" fontAlgn="ctr"/>
                      <a:r>
                        <a:rPr lang="es-CO" sz="1400" b="0" i="0" u="none" strike="noStrike">
                          <a:solidFill>
                            <a:srgbClr val="203764"/>
                          </a:solidFill>
                          <a:effectLst/>
                          <a:latin typeface="Calibri" panose="020F0502020204030204" pitchFamily="34" charset="0"/>
                        </a:rPr>
                        <a:t>Incluir las Vigencias Futuras Autorizadas por DNP y MHCP para el periodo 2026-2029</a:t>
                      </a:r>
                    </a:p>
                  </a:txBody>
                  <a:tcPr marL="45720" marR="45720" anchor="ctr">
                    <a:lnL>
                      <a:noFill/>
                    </a:lnL>
                    <a:lnR>
                      <a:noFill/>
                    </a:lnR>
                    <a:lnT>
                      <a:noFill/>
                    </a:lnT>
                    <a:lnB>
                      <a:noFill/>
                    </a:lnB>
                    <a:solidFill>
                      <a:srgbClr val="FFFFFF"/>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319869703"/>
                  </a:ext>
                </a:extLst>
              </a:tr>
              <a:tr h="238125">
                <a:tc>
                  <a:txBody>
                    <a:bodyPr/>
                    <a:lstStyle/>
                    <a:p>
                      <a:pPr algn="l" rtl="0" fontAlgn="ctr"/>
                      <a:r>
                        <a:rPr lang="es-CO" sz="1200" b="1" i="0" u="none" strike="noStrike">
                          <a:solidFill>
                            <a:srgbClr val="203764"/>
                          </a:solidFill>
                          <a:effectLst/>
                          <a:latin typeface="Calibri" panose="020F0502020204030204" pitchFamily="34" charset="0"/>
                        </a:rPr>
                        <a:t>Cifras en pesos corrientes</a:t>
                      </a:r>
                    </a:p>
                  </a:txBody>
                  <a:tcPr marL="45720" marR="4572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400" b="1" i="0" u="none" strike="noStrike">
                          <a:solidFill>
                            <a:srgbClr val="FFFFFF"/>
                          </a:solidFill>
                          <a:effectLst/>
                          <a:latin typeface="Calibri" panose="020F0502020204030204" pitchFamily="34" charset="0"/>
                        </a:rPr>
                        <a:t>MGMP 2026 - 2029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986645098"/>
                  </a:ext>
                </a:extLst>
              </a:tr>
              <a:tr h="0">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558855686"/>
                  </a:ext>
                </a:extLst>
              </a:tr>
              <a:tr h="302385">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$ 3.222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78898423"/>
                  </a:ext>
                </a:extLst>
              </a:tr>
              <a:tr h="297405">
                <a:tc>
                  <a:txBody>
                    <a:bodyPr/>
                    <a:lstStyle/>
                    <a:p>
                      <a:pPr algn="l" rtl="0" fontAlgn="ctr"/>
                      <a:r>
                        <a:rPr lang="es-CO" sz="1400" b="1" i="0" u="none" strike="noStrike">
                          <a:solidFill>
                            <a:srgbClr val="203764"/>
                          </a:solidFill>
                          <a:effectLst/>
                          <a:latin typeface="Calibri" panose="020F0502020204030204" pitchFamily="34" charset="0"/>
                        </a:rPr>
                        <a:t>Inversión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$ 1.134</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899303374"/>
                  </a:ext>
                </a:extLst>
              </a:tr>
              <a:tr h="550718">
                <a:tc>
                  <a:txBody>
                    <a:bodyPr/>
                    <a:lstStyle/>
                    <a:p>
                      <a:pPr algn="l" rtl="0" fontAlgn="ctr"/>
                      <a:r>
                        <a:rPr lang="es-CO" sz="1400" b="0" i="0" u="none" strike="noStrike">
                          <a:solidFill>
                            <a:srgbClr val="203764"/>
                          </a:solidFill>
                          <a:effectLst/>
                          <a:latin typeface="Calibri" panose="020F0502020204030204" pitchFamily="34" charset="0"/>
                        </a:rPr>
                        <a:t>Fortalecimiento de la capacidad institucional de Parques Nacionales Naturales a nivel nacional.</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$ 1.134</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466954478"/>
                  </a:ext>
                </a:extLst>
              </a:tr>
              <a:tr h="400050">
                <a:tc>
                  <a:txBody>
                    <a:bodyPr/>
                    <a:lstStyle/>
                    <a:p>
                      <a:pPr algn="l" rtl="0" fontAlgn="ctr"/>
                      <a:r>
                        <a:rPr lang="es-CO" sz="1400" b="1" i="0" u="none" strike="noStrike">
                          <a:solidFill>
                            <a:srgbClr val="FFFFFF"/>
                          </a:solidFill>
                          <a:effectLst/>
                          <a:latin typeface="Arial" panose="020B0604020202020204" pitchFamily="34" charset="0"/>
                        </a:rPr>
                        <a:t> Total Vigencias Futuras 2026-2029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0" i="0" u="none" strike="noStrike">
                          <a:solidFill>
                            <a:srgbClr val="FFFFFF"/>
                          </a:solidFill>
                          <a:effectLst/>
                          <a:latin typeface="Arial" panose="020B0604020202020204" pitchFamily="34" charset="0"/>
                        </a:rPr>
                        <a:t>$ 4.356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90595510"/>
                  </a:ext>
                </a:extLst>
              </a:tr>
            </a:tbl>
          </a:graphicData>
        </a:graphic>
      </p:graphicFrame>
    </p:spTree>
    <p:extLst>
      <p:ext uri="{BB962C8B-B14F-4D97-AF65-F5344CB8AC3E}">
        <p14:creationId xmlns:p14="http://schemas.microsoft.com/office/powerpoint/2010/main" val="17077746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5B8E3-2865-3DF8-E9EA-91CFFE460B34}"/>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457F87EA-B1D4-33C0-B155-96F4EB2719DD}"/>
              </a:ext>
            </a:extLst>
          </p:cNvPr>
          <p:cNvSpPr txBox="1">
            <a:spLocks/>
          </p:cNvSpPr>
          <p:nvPr/>
        </p:nvSpPr>
        <p:spPr>
          <a:xfrm>
            <a:off x="382209" y="30847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Vigencias Futuras Autorizadas y Comprometidas</a:t>
            </a:r>
          </a:p>
        </p:txBody>
      </p:sp>
      <p:pic>
        <p:nvPicPr>
          <p:cNvPr id="7" name="Graphic 8">
            <a:extLst>
              <a:ext uri="{FF2B5EF4-FFF2-40B4-BE49-F238E27FC236}">
                <a16:creationId xmlns:a16="http://schemas.microsoft.com/office/drawing/2014/main" id="{A99254F1-9C82-8E84-8FA6-C7AB31D0EB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981" y="759466"/>
            <a:ext cx="7265962" cy="115684"/>
          </a:xfrm>
          <a:prstGeom prst="rect">
            <a:avLst/>
          </a:prstGeom>
        </p:spPr>
      </p:pic>
      <p:graphicFrame>
        <p:nvGraphicFramePr>
          <p:cNvPr id="2" name="Tabla 1">
            <a:extLst>
              <a:ext uri="{FF2B5EF4-FFF2-40B4-BE49-F238E27FC236}">
                <a16:creationId xmlns:a16="http://schemas.microsoft.com/office/drawing/2014/main" id="{120D43AD-9A8C-222B-542F-A7443C711E01}"/>
              </a:ext>
            </a:extLst>
          </p:cNvPr>
          <p:cNvGraphicFramePr>
            <a:graphicFrameLocks noGrp="1"/>
          </p:cNvGraphicFramePr>
          <p:nvPr>
            <p:extLst>
              <p:ext uri="{D42A27DB-BD31-4B8C-83A1-F6EECF244321}">
                <p14:modId xmlns:p14="http://schemas.microsoft.com/office/powerpoint/2010/main" val="2389619782"/>
              </p:ext>
            </p:extLst>
          </p:nvPr>
        </p:nvGraphicFramePr>
        <p:xfrm>
          <a:off x="844549" y="1326144"/>
          <a:ext cx="10502901" cy="3430905"/>
        </p:xfrm>
        <a:graphic>
          <a:graphicData uri="http://schemas.openxmlformats.org/drawingml/2006/table">
            <a:tbl>
              <a:tblPr/>
              <a:tblGrid>
                <a:gridCol w="4913415">
                  <a:extLst>
                    <a:ext uri="{9D8B030D-6E8A-4147-A177-3AD203B41FA5}">
                      <a16:colId xmlns:a16="http://schemas.microsoft.com/office/drawing/2014/main" val="863151166"/>
                    </a:ext>
                  </a:extLst>
                </a:gridCol>
                <a:gridCol w="1894902">
                  <a:extLst>
                    <a:ext uri="{9D8B030D-6E8A-4147-A177-3AD203B41FA5}">
                      <a16:colId xmlns:a16="http://schemas.microsoft.com/office/drawing/2014/main" val="3241783855"/>
                    </a:ext>
                  </a:extLst>
                </a:gridCol>
                <a:gridCol w="1231528">
                  <a:extLst>
                    <a:ext uri="{9D8B030D-6E8A-4147-A177-3AD203B41FA5}">
                      <a16:colId xmlns:a16="http://schemas.microsoft.com/office/drawing/2014/main" val="4026366291"/>
                    </a:ext>
                  </a:extLst>
                </a:gridCol>
                <a:gridCol w="1231528">
                  <a:extLst>
                    <a:ext uri="{9D8B030D-6E8A-4147-A177-3AD203B41FA5}">
                      <a16:colId xmlns:a16="http://schemas.microsoft.com/office/drawing/2014/main" val="1091307220"/>
                    </a:ext>
                  </a:extLst>
                </a:gridCol>
                <a:gridCol w="1231528">
                  <a:extLst>
                    <a:ext uri="{9D8B030D-6E8A-4147-A177-3AD203B41FA5}">
                      <a16:colId xmlns:a16="http://schemas.microsoft.com/office/drawing/2014/main" val="2600509777"/>
                    </a:ext>
                  </a:extLst>
                </a:gridCol>
              </a:tblGrid>
              <a:tr h="266700">
                <a:tc>
                  <a:txBody>
                    <a:bodyPr/>
                    <a:lstStyle/>
                    <a:p>
                      <a:pPr algn="l" fontAlgn="b"/>
                      <a:r>
                        <a:rPr lang="es-CO" sz="1600" b="1" i="0" u="none" strike="noStrike">
                          <a:solidFill>
                            <a:srgbClr val="0051A5"/>
                          </a:solidFill>
                          <a:effectLst/>
                          <a:latin typeface="Calibri" panose="020F0502020204030204" pitchFamily="34" charset="0"/>
                        </a:rPr>
                        <a:t>MADS (VIGENCIAS FUTURAS APROBADAS)</a:t>
                      </a:r>
                    </a:p>
                  </a:txBody>
                  <a:tcPr marL="45720" marR="4572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extLst>
                  <a:ext uri="{0D108BD9-81ED-4DB2-BD59-A6C34878D82A}">
                    <a16:rowId xmlns:a16="http://schemas.microsoft.com/office/drawing/2014/main" val="3445448269"/>
                  </a:ext>
                </a:extLst>
              </a:tr>
              <a:tr h="241300">
                <a:tc gridSpan="5">
                  <a:txBody>
                    <a:bodyPr/>
                    <a:lstStyle/>
                    <a:p>
                      <a:pPr algn="l" fontAlgn="ctr"/>
                      <a:r>
                        <a:rPr lang="es-CO" sz="1400" b="0" i="0" u="none" strike="noStrike">
                          <a:solidFill>
                            <a:srgbClr val="203764"/>
                          </a:solidFill>
                          <a:effectLst/>
                          <a:latin typeface="Calibri" panose="020F0502020204030204" pitchFamily="34" charset="0"/>
                        </a:rPr>
                        <a:t>Incluir las Vigencias Futuras Autorizadas por DNP y MHCP para el periodo 2026-2029</a:t>
                      </a:r>
                    </a:p>
                  </a:txBody>
                  <a:tcPr marL="45720" marR="45720" anchor="ctr">
                    <a:lnL>
                      <a:noFill/>
                    </a:lnL>
                    <a:lnR>
                      <a:noFill/>
                    </a:lnR>
                    <a:lnT>
                      <a:noFill/>
                    </a:lnT>
                    <a:lnB>
                      <a:noFill/>
                    </a:lnB>
                    <a:solidFill>
                      <a:srgbClr val="FFFFFF"/>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935471340"/>
                  </a:ext>
                </a:extLst>
              </a:tr>
              <a:tr h="238125">
                <a:tc>
                  <a:txBody>
                    <a:bodyPr/>
                    <a:lstStyle/>
                    <a:p>
                      <a:pPr algn="l" rtl="0" fontAlgn="ctr"/>
                      <a:r>
                        <a:rPr lang="es-CO" sz="1200" b="1" i="0" u="none" strike="noStrike">
                          <a:solidFill>
                            <a:srgbClr val="203764"/>
                          </a:solidFill>
                          <a:effectLst/>
                          <a:latin typeface="Calibri" panose="020F0502020204030204" pitchFamily="34" charset="0"/>
                        </a:rPr>
                        <a:t>Cifras en millones de pesos</a:t>
                      </a:r>
                    </a:p>
                  </a:txBody>
                  <a:tcPr marL="45720" marR="4572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400" b="1" i="0" u="none" strike="noStrike">
                          <a:solidFill>
                            <a:srgbClr val="FFFFFF"/>
                          </a:solidFill>
                          <a:effectLst/>
                          <a:latin typeface="Calibri" panose="020F0502020204030204" pitchFamily="34" charset="0"/>
                        </a:rPr>
                        <a:t>MGMP 2026 - 2029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2292594288"/>
                  </a:ext>
                </a:extLst>
              </a:tr>
              <a:tr h="0">
                <a:tc>
                  <a:txBody>
                    <a:bodyPr/>
                    <a:lstStyle/>
                    <a:p>
                      <a:pPr algn="ctr" rtl="0" fontAlgn="ctr"/>
                      <a:r>
                        <a:rPr lang="es-CO" sz="1400" b="1" i="0" u="none" strike="noStrike">
                          <a:solidFill>
                            <a:srgbClr val="FFFFFF"/>
                          </a:solidFill>
                          <a:effectLst/>
                          <a:latin typeface="Calibri" panose="020F0502020204030204" pitchFamily="34" charset="0"/>
                        </a:rPr>
                        <a:t>Vigencias Futuras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641415713"/>
                  </a:ext>
                </a:extLst>
              </a:tr>
              <a:tr h="400050">
                <a:tc>
                  <a:txBody>
                    <a:bodyPr/>
                    <a:lstStyle/>
                    <a:p>
                      <a:pPr algn="l" rtl="0" fontAlgn="ctr"/>
                      <a:r>
                        <a:rPr lang="es-CO" sz="1400" b="1" i="0" u="none" strike="noStrike">
                          <a:solidFill>
                            <a:srgbClr val="203764"/>
                          </a:solidFill>
                          <a:effectLst/>
                          <a:latin typeface="Calibri" panose="020F0502020204030204" pitchFamily="34" charset="0"/>
                        </a:rPr>
                        <a:t>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Calibri" panose="020F0502020204030204" pitchFamily="34" charset="0"/>
                        </a:rPr>
                        <a:t>$ 1.876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99646263"/>
                  </a:ext>
                </a:extLst>
              </a:tr>
              <a:tr h="400050">
                <a:tc>
                  <a:txBody>
                    <a:bodyPr/>
                    <a:lstStyle/>
                    <a:p>
                      <a:pPr algn="l" rtl="0" fontAlgn="ctr"/>
                      <a:r>
                        <a:rPr lang="es-CO" sz="1400" b="1" i="0" u="none" strike="noStrike">
                          <a:solidFill>
                            <a:srgbClr val="203764"/>
                          </a:solidFill>
                          <a:effectLst/>
                          <a:latin typeface="Calibri" panose="020F0502020204030204" pitchFamily="34" charset="0"/>
                        </a:rPr>
                        <a:t>Inversión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$ 4.000</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400" b="0" i="0" u="none" strike="noStrike">
                          <a:solidFill>
                            <a:srgbClr val="203764"/>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84270004"/>
                  </a:ext>
                </a:extLst>
              </a:tr>
              <a:tr h="981075">
                <a:tc>
                  <a:txBody>
                    <a:bodyPr/>
                    <a:lstStyle/>
                    <a:p>
                      <a:pPr algn="l" rtl="0" fontAlgn="ctr"/>
                      <a:r>
                        <a:rPr lang="es-CO" sz="1400" b="0" i="0" u="none" strike="noStrike">
                          <a:solidFill>
                            <a:srgbClr val="203764"/>
                          </a:solidFill>
                          <a:effectLst/>
                          <a:latin typeface="Calibri" panose="020F0502020204030204" pitchFamily="34" charset="0"/>
                        </a:rPr>
                        <a:t>Modernización institucional para aumentar la eficacia de la gestión del Ministerio de Ambiente y Desarrollo Sostenible Nacional</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400" b="0" i="0" u="none" strike="noStrike">
                          <a:solidFill>
                            <a:srgbClr val="203764"/>
                          </a:solidFill>
                          <a:effectLst/>
                          <a:latin typeface="Arial" panose="020B0604020202020204" pitchFamily="34" charset="0"/>
                        </a:rPr>
                        <a:t>$ 4.000</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l" rtl="0" fontAlgn="ctr"/>
                      <a:r>
                        <a:rPr lang="es-CO" sz="1400" b="0" i="0" u="none" strike="noStrike">
                          <a:solidFill>
                            <a:srgbClr val="203764"/>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253449439"/>
                  </a:ext>
                </a:extLst>
              </a:tr>
              <a:tr h="400050">
                <a:tc>
                  <a:txBody>
                    <a:bodyPr/>
                    <a:lstStyle/>
                    <a:p>
                      <a:pPr algn="l" rtl="0" fontAlgn="ctr"/>
                      <a:r>
                        <a:rPr lang="es-CO" sz="1400" b="1" i="0" u="none" strike="noStrike">
                          <a:solidFill>
                            <a:srgbClr val="FFFFFF"/>
                          </a:solidFill>
                          <a:effectLst/>
                          <a:latin typeface="Arial" panose="020B0604020202020204" pitchFamily="34" charset="0"/>
                        </a:rPr>
                        <a:t> Total Vigencias Futuras 2026-2029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400" b="0" i="0" u="none" strike="noStrike">
                          <a:solidFill>
                            <a:srgbClr val="FFFFFF"/>
                          </a:solidFill>
                          <a:effectLst/>
                          <a:latin typeface="Arial" panose="020B0604020202020204" pitchFamily="34" charset="0"/>
                        </a:rPr>
                        <a:t>$ 5.876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r" rtl="0" fontAlgn="ctr"/>
                      <a:r>
                        <a:rPr lang="es-CO" sz="1400" b="0" i="0" u="none" strike="noStrike">
                          <a:solidFill>
                            <a:srgbClr val="FFFFFF"/>
                          </a:solidFill>
                          <a:effectLst/>
                          <a:latin typeface="Arial" panose="020B0604020202020204" pitchFamily="34" charset="0"/>
                        </a:rPr>
                        <a:t>                    -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807408874"/>
                  </a:ext>
                </a:extLst>
              </a:tr>
            </a:tbl>
          </a:graphicData>
        </a:graphic>
      </p:graphicFrame>
    </p:spTree>
    <p:extLst>
      <p:ext uri="{BB962C8B-B14F-4D97-AF65-F5344CB8AC3E}">
        <p14:creationId xmlns:p14="http://schemas.microsoft.com/office/powerpoint/2010/main" val="3422780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2B6DD-AD26-0D68-5D7E-74B3971278C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CADFD36A-C2B9-B94F-9580-279E44DD23B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5242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30F9D-80EC-8CD1-7F87-FCDF4E5D1BE3}"/>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AB1C8146-4751-E411-8215-793F7B9E01AF}"/>
              </a:ext>
            </a:extLst>
          </p:cNvPr>
          <p:cNvSpPr txBox="1">
            <a:spLocks/>
          </p:cNvSpPr>
          <p:nvPr/>
        </p:nvSpPr>
        <p:spPr>
          <a:xfrm>
            <a:off x="639170" y="110212"/>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Helvetica"/>
              </a:rPr>
              <a:t>Vigencias Futuras Estratégicas</a:t>
            </a:r>
            <a:endParaRPr lang="es-MX" sz="2400" b="1">
              <a:solidFill>
                <a:srgbClr val="0051A5"/>
              </a:solidFill>
              <a:latin typeface="Helvetica"/>
              <a:cs typeface="Helvetica"/>
            </a:endParaRPr>
          </a:p>
        </p:txBody>
      </p:sp>
      <p:sp>
        <p:nvSpPr>
          <p:cNvPr id="7" name="CuadroTexto 6">
            <a:extLst>
              <a:ext uri="{FF2B5EF4-FFF2-40B4-BE49-F238E27FC236}">
                <a16:creationId xmlns:a16="http://schemas.microsoft.com/office/drawing/2014/main" id="{E650D6A3-5EB7-E974-4842-43FB75F1B169}"/>
              </a:ext>
            </a:extLst>
          </p:cNvPr>
          <p:cNvSpPr txBox="1"/>
          <p:nvPr/>
        </p:nvSpPr>
        <p:spPr>
          <a:xfrm>
            <a:off x="286476" y="3122306"/>
            <a:ext cx="11619047" cy="3431709"/>
          </a:xfrm>
          <a:prstGeom prst="rect">
            <a:avLst/>
          </a:prstGeom>
          <a:noFill/>
          <a:ln>
            <a:solidFill>
              <a:srgbClr val="0051A5"/>
            </a:solidFill>
          </a:ln>
        </p:spPr>
        <p:txBody>
          <a:bodyPr wrap="square" lIns="91440" tIns="45720" rIns="91440" bIns="45720" rtlCol="0" anchor="t">
            <a:spAutoFit/>
          </a:bodyPr>
          <a:lstStyle/>
          <a:p>
            <a:r>
              <a:rPr lang="es-MX" sz="1100" b="1">
                <a:solidFill>
                  <a:srgbClr val="0051A5"/>
                </a:solidFill>
              </a:rPr>
              <a:t>Criterios de Priorización:</a:t>
            </a:r>
          </a:p>
          <a:p>
            <a:endParaRPr lang="es-MX" sz="400" b="1">
              <a:solidFill>
                <a:srgbClr val="0051A5"/>
              </a:solidFill>
            </a:endParaRPr>
          </a:p>
          <a:p>
            <a:pPr algn="just"/>
            <a:r>
              <a:rPr lang="es-MX" sz="1100">
                <a:solidFill>
                  <a:srgbClr val="0051A5"/>
                </a:solidFill>
              </a:rPr>
              <a:t>Este proyecto fue estructurado con base en las necesidades del sector,  considerando criterios estratégicos que permitieron definir las ecorregiones prioritarias para la intervención durante el periodo 2026–2035. Estos criterios garantizan que la inversión pública se enfoque en áreas con alto valor ecológico y social, donde las acciones tengan mayor impacto en términos de sostenibilidad, resiliencia y bienestar comunitario. Los principales criterios de priorización fueron:</a:t>
            </a:r>
          </a:p>
          <a:p>
            <a:pPr algn="just"/>
            <a:endParaRPr lang="es-MX" sz="400">
              <a:solidFill>
                <a:srgbClr val="0051A5"/>
              </a:solidFill>
            </a:endParaRPr>
          </a:p>
          <a:p>
            <a:pPr marL="228600" indent="-228600" algn="just">
              <a:lnSpc>
                <a:spcPct val="150000"/>
              </a:lnSpc>
              <a:buFont typeface="+mj-lt"/>
              <a:buAutoNum type="arabicPeriod"/>
            </a:pPr>
            <a:r>
              <a:rPr lang="es-MX" sz="1100">
                <a:solidFill>
                  <a:srgbClr val="0051A5"/>
                </a:solidFill>
              </a:rPr>
              <a:t>Pérdida de integridad ecológica</a:t>
            </a:r>
          </a:p>
          <a:p>
            <a:pPr marL="228600" indent="-228600" algn="just">
              <a:lnSpc>
                <a:spcPct val="150000"/>
              </a:lnSpc>
              <a:buFont typeface="+mj-lt"/>
              <a:buAutoNum type="arabicPeriod"/>
            </a:pPr>
            <a:r>
              <a:rPr lang="es-MX" sz="1100">
                <a:solidFill>
                  <a:srgbClr val="0051A5"/>
                </a:solidFill>
              </a:rPr>
              <a:t>Vulnerabilidad de los ecosistemas:</a:t>
            </a:r>
          </a:p>
          <a:p>
            <a:pPr marL="228600" indent="-228600" algn="just">
              <a:lnSpc>
                <a:spcPct val="150000"/>
              </a:lnSpc>
              <a:buFont typeface="+mj-lt"/>
              <a:buAutoNum type="arabicPeriod"/>
            </a:pPr>
            <a:r>
              <a:rPr lang="es-MX" sz="1100">
                <a:solidFill>
                  <a:srgbClr val="0051A5"/>
                </a:solidFill>
              </a:rPr>
              <a:t>Potencial de restauración</a:t>
            </a:r>
          </a:p>
          <a:p>
            <a:pPr marL="228600" indent="-228600" algn="just">
              <a:lnSpc>
                <a:spcPct val="150000"/>
              </a:lnSpc>
              <a:buFont typeface="+mj-lt"/>
              <a:buAutoNum type="arabicPeriod"/>
            </a:pPr>
            <a:r>
              <a:rPr lang="es-MX" sz="1100">
                <a:solidFill>
                  <a:srgbClr val="0051A5"/>
                </a:solidFill>
              </a:rPr>
              <a:t>Capacidad institucional para la gestión sostenible del territorio:</a:t>
            </a:r>
          </a:p>
          <a:p>
            <a:pPr marL="228600" indent="-228600" algn="just">
              <a:lnSpc>
                <a:spcPct val="150000"/>
              </a:lnSpc>
              <a:buFont typeface="+mj-lt"/>
              <a:buAutoNum type="arabicPeriod"/>
            </a:pPr>
            <a:r>
              <a:rPr lang="es-MX" sz="1100">
                <a:solidFill>
                  <a:srgbClr val="0051A5"/>
                </a:solidFill>
              </a:rPr>
              <a:t>Conectividad ecosistémica:</a:t>
            </a:r>
          </a:p>
          <a:p>
            <a:pPr marL="228600" indent="-228600" algn="just">
              <a:lnSpc>
                <a:spcPct val="150000"/>
              </a:lnSpc>
              <a:buFont typeface="+mj-lt"/>
              <a:buAutoNum type="arabicPeriod"/>
            </a:pPr>
            <a:r>
              <a:rPr lang="es-MX" sz="1100">
                <a:solidFill>
                  <a:srgbClr val="0051A5"/>
                </a:solidFill>
              </a:rPr>
              <a:t>Ordenamiento territorial alrededor del agua</a:t>
            </a:r>
          </a:p>
          <a:p>
            <a:pPr marL="228600" indent="-228600" algn="just">
              <a:lnSpc>
                <a:spcPct val="150000"/>
              </a:lnSpc>
              <a:buFont typeface="+mj-lt"/>
              <a:buAutoNum type="arabicPeriod"/>
            </a:pPr>
            <a:r>
              <a:rPr lang="es-MX" sz="1100">
                <a:solidFill>
                  <a:srgbClr val="0051A5"/>
                </a:solidFill>
              </a:rPr>
              <a:t>Participación comunitaria y gobernanza territorial</a:t>
            </a:r>
          </a:p>
          <a:p>
            <a:pPr marL="228600" indent="-228600" algn="just">
              <a:lnSpc>
                <a:spcPct val="150000"/>
              </a:lnSpc>
              <a:buFont typeface="+mj-lt"/>
              <a:buAutoNum type="arabicPeriod"/>
            </a:pPr>
            <a:r>
              <a:rPr lang="es-MX" sz="1100">
                <a:solidFill>
                  <a:srgbClr val="0051A5"/>
                </a:solidFill>
              </a:rPr>
              <a:t>Contribución al cumplimiento de Objetivos de Desarrollo Sostenible (ODS): Especialmente el ODS 13 (Acción por el Clima) y el ODS 15 (Vida de Ecosistemas Terrestres).</a:t>
            </a:r>
          </a:p>
          <a:p>
            <a:pPr marL="228600" indent="-228600" algn="just">
              <a:buFont typeface="+mj-lt"/>
              <a:buAutoNum type="arabicPeriod"/>
            </a:pPr>
            <a:endParaRPr lang="es-MX" sz="500">
              <a:solidFill>
                <a:srgbClr val="0051A5"/>
              </a:solidFill>
            </a:endParaRPr>
          </a:p>
          <a:p>
            <a:pPr marL="228600" indent="-228600" algn="just">
              <a:buFont typeface="+mj-lt"/>
              <a:buAutoNum type="arabicPeriod"/>
            </a:pPr>
            <a:r>
              <a:rPr lang="es-MX" sz="1100">
                <a:solidFill>
                  <a:srgbClr val="0051A5"/>
                </a:solidFill>
              </a:rPr>
              <a:t>Alineación con instrumentos de política pública: Como el Plan Nacional de Desarrollo 2022–2026, la Estrategia Nacional de Restauración Ecológica (2023–2030), el Plan Plurianual de Inversiones, el Plan Estratégico Sectorial del Ministerio de Ambiente, entre otros. </a:t>
            </a:r>
            <a:endParaRPr lang="es-CO" sz="1400">
              <a:solidFill>
                <a:schemeClr val="tx1">
                  <a:lumMod val="65000"/>
                  <a:lumOff val="35000"/>
                </a:schemeClr>
              </a:solidFill>
              <a:cs typeface="Helvetica"/>
            </a:endParaRPr>
          </a:p>
        </p:txBody>
      </p:sp>
      <p:pic>
        <p:nvPicPr>
          <p:cNvPr id="9" name="Graphic 8">
            <a:extLst>
              <a:ext uri="{FF2B5EF4-FFF2-40B4-BE49-F238E27FC236}">
                <a16:creationId xmlns:a16="http://schemas.microsoft.com/office/drawing/2014/main" id="{359E0ADC-F34D-8051-92F3-30DCB8CF30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9831" y="561539"/>
            <a:ext cx="5276850" cy="114300"/>
          </a:xfrm>
          <a:prstGeom prst="rect">
            <a:avLst/>
          </a:prstGeom>
        </p:spPr>
      </p:pic>
      <p:graphicFrame>
        <p:nvGraphicFramePr>
          <p:cNvPr id="2" name="Tabla 1">
            <a:extLst>
              <a:ext uri="{FF2B5EF4-FFF2-40B4-BE49-F238E27FC236}">
                <a16:creationId xmlns:a16="http://schemas.microsoft.com/office/drawing/2014/main" id="{69304E25-34BB-D4A7-FCEB-5E29DD707BD4}"/>
              </a:ext>
            </a:extLst>
          </p:cNvPr>
          <p:cNvGraphicFramePr>
            <a:graphicFrameLocks noGrp="1"/>
          </p:cNvGraphicFramePr>
          <p:nvPr>
            <p:extLst>
              <p:ext uri="{D42A27DB-BD31-4B8C-83A1-F6EECF244321}">
                <p14:modId xmlns:p14="http://schemas.microsoft.com/office/powerpoint/2010/main" val="2484585926"/>
              </p:ext>
            </p:extLst>
          </p:nvPr>
        </p:nvGraphicFramePr>
        <p:xfrm>
          <a:off x="639170" y="915741"/>
          <a:ext cx="11095630" cy="1922464"/>
        </p:xfrm>
        <a:graphic>
          <a:graphicData uri="http://schemas.openxmlformats.org/drawingml/2006/table">
            <a:tbl>
              <a:tblPr/>
              <a:tblGrid>
                <a:gridCol w="2618390">
                  <a:extLst>
                    <a:ext uri="{9D8B030D-6E8A-4147-A177-3AD203B41FA5}">
                      <a16:colId xmlns:a16="http://schemas.microsoft.com/office/drawing/2014/main" val="1184487307"/>
                    </a:ext>
                  </a:extLst>
                </a:gridCol>
                <a:gridCol w="847724">
                  <a:extLst>
                    <a:ext uri="{9D8B030D-6E8A-4147-A177-3AD203B41FA5}">
                      <a16:colId xmlns:a16="http://schemas.microsoft.com/office/drawing/2014/main" val="138131313"/>
                    </a:ext>
                  </a:extLst>
                </a:gridCol>
                <a:gridCol w="847724">
                  <a:extLst>
                    <a:ext uri="{9D8B030D-6E8A-4147-A177-3AD203B41FA5}">
                      <a16:colId xmlns:a16="http://schemas.microsoft.com/office/drawing/2014/main" val="252070715"/>
                    </a:ext>
                  </a:extLst>
                </a:gridCol>
                <a:gridCol w="847724">
                  <a:extLst>
                    <a:ext uri="{9D8B030D-6E8A-4147-A177-3AD203B41FA5}">
                      <a16:colId xmlns:a16="http://schemas.microsoft.com/office/drawing/2014/main" val="2000890696"/>
                    </a:ext>
                  </a:extLst>
                </a:gridCol>
                <a:gridCol w="847724">
                  <a:extLst>
                    <a:ext uri="{9D8B030D-6E8A-4147-A177-3AD203B41FA5}">
                      <a16:colId xmlns:a16="http://schemas.microsoft.com/office/drawing/2014/main" val="2187441732"/>
                    </a:ext>
                  </a:extLst>
                </a:gridCol>
                <a:gridCol w="847724">
                  <a:extLst>
                    <a:ext uri="{9D8B030D-6E8A-4147-A177-3AD203B41FA5}">
                      <a16:colId xmlns:a16="http://schemas.microsoft.com/office/drawing/2014/main" val="2642360666"/>
                    </a:ext>
                  </a:extLst>
                </a:gridCol>
                <a:gridCol w="847724">
                  <a:extLst>
                    <a:ext uri="{9D8B030D-6E8A-4147-A177-3AD203B41FA5}">
                      <a16:colId xmlns:a16="http://schemas.microsoft.com/office/drawing/2014/main" val="337574192"/>
                    </a:ext>
                  </a:extLst>
                </a:gridCol>
                <a:gridCol w="847724">
                  <a:extLst>
                    <a:ext uri="{9D8B030D-6E8A-4147-A177-3AD203B41FA5}">
                      <a16:colId xmlns:a16="http://schemas.microsoft.com/office/drawing/2014/main" val="1771877451"/>
                    </a:ext>
                  </a:extLst>
                </a:gridCol>
                <a:gridCol w="847724">
                  <a:extLst>
                    <a:ext uri="{9D8B030D-6E8A-4147-A177-3AD203B41FA5}">
                      <a16:colId xmlns:a16="http://schemas.microsoft.com/office/drawing/2014/main" val="3603538449"/>
                    </a:ext>
                  </a:extLst>
                </a:gridCol>
                <a:gridCol w="847724">
                  <a:extLst>
                    <a:ext uri="{9D8B030D-6E8A-4147-A177-3AD203B41FA5}">
                      <a16:colId xmlns:a16="http://schemas.microsoft.com/office/drawing/2014/main" val="2877970814"/>
                    </a:ext>
                  </a:extLst>
                </a:gridCol>
                <a:gridCol w="847724">
                  <a:extLst>
                    <a:ext uri="{9D8B030D-6E8A-4147-A177-3AD203B41FA5}">
                      <a16:colId xmlns:a16="http://schemas.microsoft.com/office/drawing/2014/main" val="3616517120"/>
                    </a:ext>
                  </a:extLst>
                </a:gridCol>
              </a:tblGrid>
              <a:tr h="263785">
                <a:tc gridSpan="5">
                  <a:txBody>
                    <a:bodyPr/>
                    <a:lstStyle/>
                    <a:p>
                      <a:pPr algn="l" fontAlgn="ctr"/>
                      <a:r>
                        <a:rPr lang="es-CO" sz="1100" b="0" i="0" u="none" strike="noStrike">
                          <a:solidFill>
                            <a:srgbClr val="203764"/>
                          </a:solidFill>
                          <a:effectLst/>
                          <a:latin typeface="Calibri" panose="020F0502020204030204" pitchFamily="34" charset="0"/>
                        </a:rPr>
                        <a:t>Incluir las Vigencias Futuras Estratégicas proyectadas para el periodo 2026-2035</a:t>
                      </a:r>
                    </a:p>
                  </a:txBody>
                  <a:tcPr marL="45720" marR="45720" anchor="ctr">
                    <a:lnL>
                      <a:noFill/>
                    </a:lnL>
                    <a:lnR>
                      <a:noFill/>
                    </a:lnR>
                    <a:lnT>
                      <a:noFill/>
                    </a:lnT>
                    <a:lnB>
                      <a:noFill/>
                    </a:lnB>
                    <a:solidFill>
                      <a:srgbClr val="FFFFFF"/>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a:noFill/>
                    </a:lnB>
                    <a:solidFill>
                      <a:srgbClr val="FFFFFF"/>
                    </a:solidFill>
                  </a:tcPr>
                </a:tc>
                <a:extLst>
                  <a:ext uri="{0D108BD9-81ED-4DB2-BD59-A6C34878D82A}">
                    <a16:rowId xmlns:a16="http://schemas.microsoft.com/office/drawing/2014/main" val="3750409083"/>
                  </a:ext>
                </a:extLst>
              </a:tr>
              <a:tr h="263785">
                <a:tc>
                  <a:txBody>
                    <a:bodyPr/>
                    <a:lstStyle/>
                    <a:p>
                      <a:pPr algn="l" rtl="0" fontAlgn="ctr"/>
                      <a:r>
                        <a:rPr lang="es-CO" sz="1000" b="1" i="0" u="none" strike="noStrike">
                          <a:solidFill>
                            <a:srgbClr val="203764"/>
                          </a:solidFill>
                          <a:effectLst/>
                          <a:latin typeface="Calibri" panose="020F0502020204030204" pitchFamily="34" charset="0"/>
                        </a:rPr>
                        <a:t>Cifras en pesos corrientes</a:t>
                      </a:r>
                    </a:p>
                  </a:txBody>
                  <a:tcPr marL="45720" marR="4572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noFill/>
                  </a:tcPr>
                </a:tc>
                <a:tc gridSpan="4">
                  <a:txBody>
                    <a:bodyPr/>
                    <a:lstStyle/>
                    <a:p>
                      <a:pPr algn="ctr" rtl="0" fontAlgn="ctr"/>
                      <a:r>
                        <a:rPr lang="es-CO" sz="1100" b="1" i="0" u="none" strike="noStrike">
                          <a:solidFill>
                            <a:srgbClr val="FFFFFF"/>
                          </a:solidFill>
                          <a:effectLst/>
                          <a:latin typeface="Calibri" panose="020F0502020204030204" pitchFamily="34" charset="0"/>
                        </a:rPr>
                        <a:t>MGMP 2026 - 2029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w="6350" cap="flat" cmpd="sng" algn="ctr">
                      <a:solidFill>
                        <a:srgbClr val="2F75B5"/>
                      </a:solidFill>
                      <a:prstDash val="solid"/>
                      <a:round/>
                      <a:headEnd type="none" w="med" len="med"/>
                      <a:tailEnd type="none" w="med" len="med"/>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3243971533"/>
                  </a:ext>
                </a:extLst>
              </a:tr>
              <a:tr h="246642">
                <a:tc>
                  <a:txBody>
                    <a:bodyPr/>
                    <a:lstStyle/>
                    <a:p>
                      <a:pPr algn="ctr" rtl="0" fontAlgn="ctr"/>
                      <a:r>
                        <a:rPr lang="es-CO" sz="1100" b="1" i="0" u="none" strike="noStrike">
                          <a:solidFill>
                            <a:srgbClr val="FFFFFF"/>
                          </a:solidFill>
                          <a:effectLst/>
                          <a:latin typeface="Calibri" panose="020F0502020204030204" pitchFamily="34" charset="0"/>
                        </a:rPr>
                        <a:t>Vigencias Futuras Estratégicas</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2030</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2031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2032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2033</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2034</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2035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782737642"/>
                  </a:ext>
                </a:extLst>
              </a:tr>
              <a:tr h="277669">
                <a:tc>
                  <a:txBody>
                    <a:bodyPr/>
                    <a:lstStyle/>
                    <a:p>
                      <a:pPr algn="l" rtl="0" fontAlgn="ctr"/>
                      <a:r>
                        <a:rPr lang="es-CO" sz="1100" b="1" i="0" u="none" strike="noStrike">
                          <a:solidFill>
                            <a:srgbClr val="203764"/>
                          </a:solidFill>
                          <a:effectLst/>
                          <a:latin typeface="Calibri" panose="020F0502020204030204" pitchFamily="34" charset="0"/>
                        </a:rPr>
                        <a:t>Inversión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$ 164.493</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$ 301.175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$ 461.516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$ 737.931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$ 1.074.275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$ 1.306.642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$ 1.348.761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$ 1.419.022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$ 2.997.958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$ 2.813.829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90779169"/>
                  </a:ext>
                </a:extLst>
              </a:tr>
              <a:tr h="555337">
                <a:tc>
                  <a:txBody>
                    <a:bodyPr/>
                    <a:lstStyle/>
                    <a:p>
                      <a:pPr algn="just" rtl="0" fontAlgn="ctr"/>
                      <a:r>
                        <a:rPr lang="es-CO" sz="1100" b="0" i="0" u="none" strike="noStrike">
                          <a:solidFill>
                            <a:srgbClr val="203764"/>
                          </a:solidFill>
                          <a:effectLst/>
                          <a:latin typeface="Calibri" panose="020F0502020204030204" pitchFamily="34" charset="0"/>
                        </a:rPr>
                        <a:t> Recuperación de la selva amazónica y territorios estratégicos alrededor del agua a nivel nacional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$ 164.493</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$ 301.175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$ 461.516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$ 737.931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$ 1.074.275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$ 1.306.642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$ 1.348.761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$ 1.419.022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$ 2.997.958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$ 2.813.829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11574446"/>
                  </a:ext>
                </a:extLst>
              </a:tr>
              <a:tr h="263785">
                <a:tc>
                  <a:txBody>
                    <a:bodyPr/>
                    <a:lstStyle/>
                    <a:p>
                      <a:pPr algn="l" rtl="0" fontAlgn="ctr"/>
                      <a:r>
                        <a:rPr lang="es-CO" sz="1100" b="1" i="0" u="none" strike="noStrike">
                          <a:solidFill>
                            <a:srgbClr val="FFFFFF"/>
                          </a:solidFill>
                          <a:effectLst/>
                          <a:latin typeface="Arial" panose="020B0604020202020204" pitchFamily="34" charset="0"/>
                        </a:rPr>
                        <a:t> Total Vigencias Futuras 2026-2029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$ 164.493</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$ 301.175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$ 461.516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$ 737.931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$ 1.074.275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$ 1.306.642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$ 1.348.761</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$ 1.419.022</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$ 2.997.958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Arial" panose="020B0604020202020204" pitchFamily="34" charset="0"/>
                        </a:rPr>
                        <a:t>$ 2.813.829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155970502"/>
                  </a:ext>
                </a:extLst>
              </a:tr>
            </a:tbl>
          </a:graphicData>
        </a:graphic>
      </p:graphicFrame>
    </p:spTree>
    <p:extLst>
      <p:ext uri="{BB962C8B-B14F-4D97-AF65-F5344CB8AC3E}">
        <p14:creationId xmlns:p14="http://schemas.microsoft.com/office/powerpoint/2010/main" val="4290991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25936-77A4-9E0B-3B8B-4B4A041F375F}"/>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5DA441DF-4A65-1BEC-E87A-A5458A345DFF}"/>
              </a:ext>
            </a:extLst>
          </p:cNvPr>
          <p:cNvCxnSpPr>
            <a:cxnSpLocks/>
          </p:cNvCxnSpPr>
          <p:nvPr/>
        </p:nvCxnSpPr>
        <p:spPr>
          <a:xfrm flipV="1">
            <a:off x="-81097" y="570800"/>
            <a:ext cx="5875650" cy="1101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0C133B52-8782-40F5-CF9B-359B747B9CB5}"/>
              </a:ext>
            </a:extLst>
          </p:cNvPr>
          <p:cNvSpPr txBox="1"/>
          <p:nvPr/>
        </p:nvSpPr>
        <p:spPr>
          <a:xfrm>
            <a:off x="233224" y="152482"/>
            <a:ext cx="5974352" cy="400110"/>
          </a:xfrm>
          <a:prstGeom prst="rect">
            <a:avLst/>
          </a:prstGeom>
          <a:noFill/>
        </p:spPr>
        <p:txBody>
          <a:bodyPr wrap="square">
            <a:spAutoFit/>
          </a:bodyPr>
          <a:lstStyle/>
          <a:p>
            <a:r>
              <a:rPr lang="es-MX" sz="2000" b="1">
                <a:latin typeface="Verdana" panose="020B0604030504040204" pitchFamily="34" charset="0"/>
                <a:ea typeface="Verdana" panose="020B0604030504040204" pitchFamily="34" charset="0"/>
                <a:cs typeface="Verdana" panose="020B0604030504040204" pitchFamily="34" charset="0"/>
              </a:rPr>
              <a:t>Ambiente y desarrollo sostenible</a:t>
            </a:r>
            <a:endParaRPr lang="es-CO" sz="2000">
              <a:latin typeface="Verdana" panose="020B0604030504040204" pitchFamily="34" charset="0"/>
              <a:ea typeface="Verdana" panose="020B0604030504040204" pitchFamily="34" charset="0"/>
              <a:cs typeface="Verdana" panose="020B0604030504040204" pitchFamily="34" charset="0"/>
            </a:endParaRPr>
          </a:p>
        </p:txBody>
      </p:sp>
      <p:sp>
        <p:nvSpPr>
          <p:cNvPr id="2" name="Rectángulo: esquinas redondeadas 1">
            <a:extLst>
              <a:ext uri="{FF2B5EF4-FFF2-40B4-BE49-F238E27FC236}">
                <a16:creationId xmlns:a16="http://schemas.microsoft.com/office/drawing/2014/main" id="{DF48FF6C-0B6D-819F-DCF3-B64AC767DC2C}"/>
              </a:ext>
            </a:extLst>
          </p:cNvPr>
          <p:cNvSpPr/>
          <p:nvPr/>
        </p:nvSpPr>
        <p:spPr>
          <a:xfrm>
            <a:off x="-30714" y="813294"/>
            <a:ext cx="12093261" cy="871833"/>
          </a:xfrm>
          <a:prstGeom prst="round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Título 1">
            <a:extLst>
              <a:ext uri="{FF2B5EF4-FFF2-40B4-BE49-F238E27FC236}">
                <a16:creationId xmlns:a16="http://schemas.microsoft.com/office/drawing/2014/main" id="{02ED1564-9A85-C824-FFB7-C92CCFFC3C2F}"/>
              </a:ext>
            </a:extLst>
          </p:cNvPr>
          <p:cNvSpPr>
            <a:spLocks noGrp="1"/>
          </p:cNvSpPr>
          <p:nvPr>
            <p:ph type="title"/>
          </p:nvPr>
        </p:nvSpPr>
        <p:spPr>
          <a:xfrm>
            <a:off x="1004631" y="1286793"/>
            <a:ext cx="10734469" cy="751224"/>
          </a:xfrm>
          <a:prstGeom prst="roundRect">
            <a:avLst/>
          </a:prstGeom>
        </p:spPr>
        <p:txBody>
          <a:bodyPr>
            <a:noAutofit/>
          </a:bodyPr>
          <a:lstStyle/>
          <a:p>
            <a:pPr algn="ctr" fontAlgn="base">
              <a:lnSpc>
                <a:spcPts val="1425"/>
              </a:lnSpc>
            </a:pPr>
            <a:r>
              <a:rPr lang="es-ES" sz="1800" b="1">
                <a:solidFill>
                  <a:schemeClr val="bg1"/>
                </a:solidFill>
                <a:latin typeface="Verdana"/>
              </a:rPr>
              <a:t>Recuperación de la selva amazónica y territorios  estratégicos alrededor del agua </a:t>
            </a:r>
            <a:br>
              <a:rPr lang="es-ES" sz="1800" b="1">
                <a:solidFill>
                  <a:schemeClr val="bg1"/>
                </a:solidFill>
                <a:latin typeface="Verdana"/>
              </a:rPr>
            </a:br>
            <a:br>
              <a:rPr lang="es-ES" sz="1800" b="1">
                <a:solidFill>
                  <a:schemeClr val="bg1"/>
                </a:solidFill>
                <a:latin typeface="Verdana"/>
              </a:rPr>
            </a:br>
            <a:r>
              <a:rPr lang="es-ES" sz="1800" b="1">
                <a:solidFill>
                  <a:schemeClr val="bg1"/>
                </a:solidFill>
                <a:latin typeface="Verdana"/>
              </a:rPr>
              <a:t>a nivel Nacional</a:t>
            </a:r>
            <a:br>
              <a:rPr lang="es-ES" sz="1400" b="1">
                <a:solidFill>
                  <a:schemeClr val="bg1"/>
                </a:solidFill>
                <a:latin typeface="Verdana"/>
              </a:rPr>
            </a:br>
            <a:br>
              <a:rPr lang="es-ES" sz="2400" b="1">
                <a:solidFill>
                  <a:schemeClr val="bg1"/>
                </a:solidFill>
                <a:latin typeface="Verdana"/>
              </a:rPr>
            </a:br>
            <a:endParaRPr lang="es-MX" sz="2400" b="1">
              <a:solidFill>
                <a:schemeClr val="bg1"/>
              </a:solidFill>
              <a:effectLst/>
              <a:latin typeface="Verdana"/>
            </a:endParaRPr>
          </a:p>
        </p:txBody>
      </p:sp>
      <p:sp>
        <p:nvSpPr>
          <p:cNvPr id="46" name="Redondear rectángulo de esquina del mismo lado 54">
            <a:extLst>
              <a:ext uri="{FF2B5EF4-FFF2-40B4-BE49-F238E27FC236}">
                <a16:creationId xmlns:a16="http://schemas.microsoft.com/office/drawing/2014/main" id="{4BD79981-1858-F6CA-B495-141B471F9652}"/>
              </a:ext>
            </a:extLst>
          </p:cNvPr>
          <p:cNvSpPr/>
          <p:nvPr/>
        </p:nvSpPr>
        <p:spPr>
          <a:xfrm>
            <a:off x="4369193" y="1818496"/>
            <a:ext cx="1741849" cy="588981"/>
          </a:xfrm>
          <a:prstGeom prst="round2SameRect">
            <a:avLst>
              <a:gd name="adj1" fmla="val 0"/>
              <a:gd name="adj2" fmla="val 0"/>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002060"/>
              </a:solidFill>
            </a:endParaRPr>
          </a:p>
        </p:txBody>
      </p:sp>
      <p:sp>
        <p:nvSpPr>
          <p:cNvPr id="47" name="CuadroTexto 46">
            <a:extLst>
              <a:ext uri="{FF2B5EF4-FFF2-40B4-BE49-F238E27FC236}">
                <a16:creationId xmlns:a16="http://schemas.microsoft.com/office/drawing/2014/main" id="{970E51F4-79B7-0112-93C7-A1D65D8FD4EB}"/>
              </a:ext>
            </a:extLst>
          </p:cNvPr>
          <p:cNvSpPr txBox="1"/>
          <p:nvPr/>
        </p:nvSpPr>
        <p:spPr>
          <a:xfrm>
            <a:off x="4372393" y="1810581"/>
            <a:ext cx="1729785" cy="600164"/>
          </a:xfrm>
          <a:prstGeom prst="rect">
            <a:avLst/>
          </a:prstGeom>
          <a:noFill/>
        </p:spPr>
        <p:txBody>
          <a:bodyPr wrap="square" rtlCol="0">
            <a:spAutoFit/>
          </a:bodyPr>
          <a:lstStyle/>
          <a:p>
            <a:r>
              <a:rPr lang="es-CO" sz="1100" b="1">
                <a:solidFill>
                  <a:schemeClr val="bg1"/>
                </a:solidFill>
                <a:latin typeface="Verdana" panose="020B0604030504040204" pitchFamily="34" charset="0"/>
                <a:ea typeface="Verdana" panose="020B0604030504040204" pitchFamily="34" charset="0"/>
              </a:rPr>
              <a:t>Estrategia Vigencias Futuras (sector) </a:t>
            </a:r>
          </a:p>
        </p:txBody>
      </p:sp>
      <p:sp>
        <p:nvSpPr>
          <p:cNvPr id="48" name="Redondear rectángulo de esquina del mismo lado 54">
            <a:extLst>
              <a:ext uri="{FF2B5EF4-FFF2-40B4-BE49-F238E27FC236}">
                <a16:creationId xmlns:a16="http://schemas.microsoft.com/office/drawing/2014/main" id="{64938C26-BABA-4DFE-2A3B-4B3D76E0C381}"/>
              </a:ext>
            </a:extLst>
          </p:cNvPr>
          <p:cNvSpPr/>
          <p:nvPr/>
        </p:nvSpPr>
        <p:spPr>
          <a:xfrm>
            <a:off x="6111042" y="1822926"/>
            <a:ext cx="844302" cy="588981"/>
          </a:xfrm>
          <a:prstGeom prst="round2SameRect">
            <a:avLst>
              <a:gd name="adj1" fmla="val 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002060"/>
              </a:solidFill>
            </a:endParaRPr>
          </a:p>
        </p:txBody>
      </p:sp>
      <p:sp>
        <p:nvSpPr>
          <p:cNvPr id="49" name="CuadroTexto 48">
            <a:extLst>
              <a:ext uri="{FF2B5EF4-FFF2-40B4-BE49-F238E27FC236}">
                <a16:creationId xmlns:a16="http://schemas.microsoft.com/office/drawing/2014/main" id="{1452E3AE-4724-A731-97AE-25DB6D3F9721}"/>
              </a:ext>
            </a:extLst>
          </p:cNvPr>
          <p:cNvSpPr txBox="1"/>
          <p:nvPr/>
        </p:nvSpPr>
        <p:spPr>
          <a:xfrm>
            <a:off x="6207576" y="1857280"/>
            <a:ext cx="747768" cy="523220"/>
          </a:xfrm>
          <a:prstGeom prst="rect">
            <a:avLst/>
          </a:prstGeom>
          <a:noFill/>
        </p:spPr>
        <p:txBody>
          <a:bodyPr wrap="square" rtlCol="0">
            <a:spAutoFit/>
          </a:bodyPr>
          <a:lstStyle/>
          <a:p>
            <a:r>
              <a:rPr lang="es-CO" sz="2800" b="1">
                <a:latin typeface="Verdana" panose="020B0604030504040204" pitchFamily="34" charset="0"/>
                <a:ea typeface="Verdana" panose="020B0604030504040204" pitchFamily="34" charset="0"/>
              </a:rPr>
              <a:t>Si</a:t>
            </a:r>
          </a:p>
        </p:txBody>
      </p:sp>
      <p:sp>
        <p:nvSpPr>
          <p:cNvPr id="50" name="CuadroTexto 49">
            <a:extLst>
              <a:ext uri="{FF2B5EF4-FFF2-40B4-BE49-F238E27FC236}">
                <a16:creationId xmlns:a16="http://schemas.microsoft.com/office/drawing/2014/main" id="{D4200A70-B476-B130-88C3-9AFBF5B7C527}"/>
              </a:ext>
            </a:extLst>
          </p:cNvPr>
          <p:cNvSpPr txBox="1"/>
          <p:nvPr/>
        </p:nvSpPr>
        <p:spPr>
          <a:xfrm>
            <a:off x="7566510" y="1685127"/>
            <a:ext cx="4571144" cy="800219"/>
          </a:xfrm>
          <a:prstGeom prst="rect">
            <a:avLst/>
          </a:prstGeom>
          <a:noFill/>
        </p:spPr>
        <p:txBody>
          <a:bodyPr wrap="square" lIns="91440" tIns="45720" rIns="91440" bIns="45720" rtlCol="0" anchor="t">
            <a:spAutoFit/>
          </a:bodyPr>
          <a:lstStyle/>
          <a:p>
            <a:pPr algn="ctr"/>
            <a:r>
              <a:rPr lang="es-CO" sz="3000" b="1">
                <a:latin typeface="Verdana"/>
                <a:ea typeface="Verdana"/>
              </a:rPr>
              <a:t>$12,6 billones </a:t>
            </a:r>
          </a:p>
          <a:p>
            <a:pPr algn="ctr"/>
            <a:r>
              <a:rPr lang="es-CO" sz="1600" b="1">
                <a:latin typeface="Verdana"/>
                <a:ea typeface="Verdana"/>
              </a:rPr>
              <a:t>(2026-2035)</a:t>
            </a:r>
            <a:endParaRPr lang="es-CO" sz="3200" b="1">
              <a:latin typeface="Verdana"/>
              <a:ea typeface="Verdana"/>
            </a:endParaRPr>
          </a:p>
        </p:txBody>
      </p:sp>
      <p:sp>
        <p:nvSpPr>
          <p:cNvPr id="8" name="CuadroTexto 7">
            <a:extLst>
              <a:ext uri="{FF2B5EF4-FFF2-40B4-BE49-F238E27FC236}">
                <a16:creationId xmlns:a16="http://schemas.microsoft.com/office/drawing/2014/main" id="{DDCC5B05-FEDC-1B35-7D42-2F8CE15B7982}"/>
              </a:ext>
            </a:extLst>
          </p:cNvPr>
          <p:cNvSpPr txBox="1"/>
          <p:nvPr/>
        </p:nvSpPr>
        <p:spPr>
          <a:xfrm>
            <a:off x="4007135" y="2727246"/>
            <a:ext cx="2931211" cy="369332"/>
          </a:xfrm>
          <a:prstGeom prst="rect">
            <a:avLst/>
          </a:prstGeom>
          <a:solidFill>
            <a:srgbClr val="002060"/>
          </a:solidFill>
        </p:spPr>
        <p:txBody>
          <a:bodyPr wrap="square">
            <a:spAutoFit/>
          </a:bodyPr>
          <a:lstStyle/>
          <a:p>
            <a:pPr algn="ctr"/>
            <a:r>
              <a:rPr lang="es-CO" sz="1800" b="1">
                <a:solidFill>
                  <a:schemeClr val="bg1"/>
                </a:solidFill>
                <a:latin typeface="Verdana" panose="020B0604030504040204" pitchFamily="34" charset="0"/>
                <a:ea typeface="Verdana" panose="020B0604030504040204" pitchFamily="34" charset="0"/>
              </a:rPr>
              <a:t>Descripción</a:t>
            </a:r>
          </a:p>
        </p:txBody>
      </p:sp>
      <p:cxnSp>
        <p:nvCxnSpPr>
          <p:cNvPr id="12" name="Conector recto 11">
            <a:extLst>
              <a:ext uri="{FF2B5EF4-FFF2-40B4-BE49-F238E27FC236}">
                <a16:creationId xmlns:a16="http://schemas.microsoft.com/office/drawing/2014/main" id="{B1056FBB-94A2-0543-2101-3C95237B273D}"/>
              </a:ext>
            </a:extLst>
          </p:cNvPr>
          <p:cNvCxnSpPr>
            <a:cxnSpLocks/>
          </p:cNvCxnSpPr>
          <p:nvPr/>
        </p:nvCxnSpPr>
        <p:spPr>
          <a:xfrm>
            <a:off x="7250666" y="3798332"/>
            <a:ext cx="0" cy="2722494"/>
          </a:xfrm>
          <a:prstGeom prst="line">
            <a:avLst/>
          </a:prstGeom>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568934EE-99A3-E23E-16B1-78CA91BAC803}"/>
              </a:ext>
            </a:extLst>
          </p:cNvPr>
          <p:cNvSpPr txBox="1"/>
          <p:nvPr/>
        </p:nvSpPr>
        <p:spPr>
          <a:xfrm>
            <a:off x="7369467" y="3429000"/>
            <a:ext cx="4525651" cy="369332"/>
          </a:xfrm>
          <a:prstGeom prst="rect">
            <a:avLst/>
          </a:prstGeom>
          <a:solidFill>
            <a:srgbClr val="002060"/>
          </a:solidFill>
        </p:spPr>
        <p:txBody>
          <a:bodyPr wrap="square">
            <a:spAutoFit/>
          </a:bodyPr>
          <a:lstStyle/>
          <a:p>
            <a:pPr algn="ctr"/>
            <a:r>
              <a:rPr lang="es-CO" b="1">
                <a:solidFill>
                  <a:schemeClr val="bg1"/>
                </a:solidFill>
                <a:latin typeface="Verdana" panose="020B0604030504040204" pitchFamily="34" charset="0"/>
                <a:ea typeface="Verdana" panose="020B0604030504040204" pitchFamily="34" charset="0"/>
              </a:rPr>
              <a:t>Acciones</a:t>
            </a:r>
          </a:p>
        </p:txBody>
      </p:sp>
      <p:sp>
        <p:nvSpPr>
          <p:cNvPr id="20" name="CuadroTexto 19">
            <a:extLst>
              <a:ext uri="{FF2B5EF4-FFF2-40B4-BE49-F238E27FC236}">
                <a16:creationId xmlns:a16="http://schemas.microsoft.com/office/drawing/2014/main" id="{37E9C040-B30D-9650-7F96-240C1BAA89DD}"/>
              </a:ext>
            </a:extLst>
          </p:cNvPr>
          <p:cNvSpPr txBox="1"/>
          <p:nvPr/>
        </p:nvSpPr>
        <p:spPr>
          <a:xfrm>
            <a:off x="7369467" y="2496414"/>
            <a:ext cx="4571144" cy="830997"/>
          </a:xfrm>
          <a:prstGeom prst="rect">
            <a:avLst/>
          </a:prstGeom>
          <a:solidFill>
            <a:srgbClr val="002060"/>
          </a:solidFill>
        </p:spPr>
        <p:txBody>
          <a:bodyPr wrap="square">
            <a:spAutoFit/>
          </a:bodyPr>
          <a:lstStyle>
            <a:defPPr>
              <a:defRPr lang="es-CO"/>
            </a:defPPr>
            <a:lvl1pPr algn="ctr">
              <a:defRPr sz="2400" b="1">
                <a:solidFill>
                  <a:schemeClr val="bg1"/>
                </a:solidFill>
                <a:latin typeface="Verdana" panose="020B0604030504040204" pitchFamily="34" charset="0"/>
                <a:ea typeface="Verdana" panose="020B0604030504040204" pitchFamily="34" charset="0"/>
              </a:defRPr>
            </a:lvl1pPr>
          </a:lstStyle>
          <a:p>
            <a:r>
              <a:rPr lang="es-CO"/>
              <a:t>1 millón</a:t>
            </a:r>
          </a:p>
          <a:p>
            <a:r>
              <a:rPr lang="es-CO" sz="1200" b="0"/>
              <a:t>De hectáreas en proceso de restauración multifuncional en áreas continentales y marinas</a:t>
            </a:r>
          </a:p>
        </p:txBody>
      </p:sp>
      <p:sp>
        <p:nvSpPr>
          <p:cNvPr id="5" name="CuadroTexto 34">
            <a:extLst>
              <a:ext uri="{FF2B5EF4-FFF2-40B4-BE49-F238E27FC236}">
                <a16:creationId xmlns:a16="http://schemas.microsoft.com/office/drawing/2014/main" id="{B99653D7-8D9C-3EED-D62C-2B74204B1085}"/>
              </a:ext>
            </a:extLst>
          </p:cNvPr>
          <p:cNvSpPr txBox="1"/>
          <p:nvPr/>
        </p:nvSpPr>
        <p:spPr>
          <a:xfrm>
            <a:off x="3929822" y="3220432"/>
            <a:ext cx="3276511" cy="2893100"/>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MX" sz="1400" b="1">
                <a:latin typeface="Verdana" panose="020B0604030504040204" pitchFamily="34" charset="0"/>
                <a:ea typeface="Verdana" panose="020B0604030504040204" pitchFamily="34" charset="0"/>
              </a:rPr>
              <a:t>Disminuir la pérdida de ecosistemas </a:t>
            </a:r>
            <a:r>
              <a:rPr lang="es-MX" sz="1400">
                <a:latin typeface="Verdana" panose="020B0604030504040204" pitchFamily="34" charset="0"/>
                <a:ea typeface="Verdana" panose="020B0604030504040204" pitchFamily="34" charset="0"/>
              </a:rPr>
              <a:t>y </a:t>
            </a:r>
            <a:r>
              <a:rPr lang="es-MX" sz="1400" b="1">
                <a:latin typeface="Verdana" panose="020B0604030504040204" pitchFamily="34" charset="0"/>
                <a:ea typeface="Verdana" panose="020B0604030504040204" pitchFamily="34" charset="0"/>
              </a:rPr>
              <a:t>servicios ecosistémicos </a:t>
            </a:r>
            <a:r>
              <a:rPr lang="es-MX" sz="1400">
                <a:latin typeface="Verdana" panose="020B0604030504040204" pitchFamily="34" charset="0"/>
                <a:ea typeface="Verdana" panose="020B0604030504040204" pitchFamily="34" charset="0"/>
              </a:rPr>
              <a:t>en el país.</a:t>
            </a:r>
            <a:endParaRPr lang="es-MX" sz="1400" b="1">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r>
              <a:rPr lang="es-MX" sz="1400">
                <a:latin typeface="Verdana" panose="020B0604030504040204" pitchFamily="34" charset="0"/>
                <a:ea typeface="Verdana" panose="020B0604030504040204" pitchFamily="34" charset="0"/>
              </a:rPr>
              <a:t>Mediante el proyecto se impactarán </a:t>
            </a:r>
            <a:r>
              <a:rPr lang="es-MX" sz="1400" b="1">
                <a:latin typeface="Verdana" panose="020B0604030504040204" pitchFamily="34" charset="0"/>
                <a:ea typeface="Verdana" panose="020B0604030504040204" pitchFamily="34" charset="0"/>
              </a:rPr>
              <a:t>15 ecorregiones </a:t>
            </a:r>
            <a:r>
              <a:rPr lang="es-MX" sz="1400">
                <a:latin typeface="Verdana" panose="020B0604030504040204" pitchFamily="34" charset="0"/>
                <a:ea typeface="Verdana" panose="020B0604030504040204" pitchFamily="34" charset="0"/>
              </a:rPr>
              <a:t>implementando </a:t>
            </a:r>
            <a:r>
              <a:rPr lang="es-CO" sz="1400" b="1">
                <a:latin typeface="Verdana" panose="020B0604030504040204" pitchFamily="34" charset="0"/>
                <a:ea typeface="Verdana" panose="020B0604030504040204" pitchFamily="34" charset="0"/>
              </a:rPr>
              <a:t>soluciones  integrales de conservación, restauración, rehabilitación y  uso sostenible </a:t>
            </a:r>
            <a:r>
              <a:rPr lang="es-CO" sz="1400">
                <a:latin typeface="Verdana" panose="020B0604030504040204" pitchFamily="34" charset="0"/>
                <a:ea typeface="Verdana" panose="020B0604030504040204" pitchFamily="34" charset="0"/>
              </a:rPr>
              <a:t>de la biodiversidad a la vez que se generarán oportunidades para mejorar los ingresos de las comunidades locales.</a:t>
            </a:r>
          </a:p>
        </p:txBody>
      </p:sp>
      <p:sp>
        <p:nvSpPr>
          <p:cNvPr id="19" name="CuadroTexto 34">
            <a:extLst>
              <a:ext uri="{FF2B5EF4-FFF2-40B4-BE49-F238E27FC236}">
                <a16:creationId xmlns:a16="http://schemas.microsoft.com/office/drawing/2014/main" id="{FCAF325A-8AFF-86E7-6261-527F40DE732D}"/>
              </a:ext>
            </a:extLst>
          </p:cNvPr>
          <p:cNvSpPr txBox="1"/>
          <p:nvPr/>
        </p:nvSpPr>
        <p:spPr>
          <a:xfrm>
            <a:off x="7250666" y="4033191"/>
            <a:ext cx="4656668" cy="2585323"/>
          </a:xfrm>
          <a:prstGeom prst="rect">
            <a:avLst/>
          </a:prstGeom>
          <a:noFill/>
        </p:spPr>
        <p:txBody>
          <a:bodyPr wrap="square">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s-MX" sz="1300" b="0" i="0">
                <a:solidFill>
                  <a:srgbClr val="000000"/>
                </a:solidFill>
                <a:effectLst/>
                <a:latin typeface="Verdana" panose="020B0604030504040204" pitchFamily="34" charset="0"/>
                <a:ea typeface="Verdana" panose="020B0604030504040204" pitchFamily="34" charset="0"/>
              </a:rPr>
              <a:t>M</a:t>
            </a:r>
            <a:r>
              <a:rPr lang="es-ES" sz="1300" b="0" i="0">
                <a:solidFill>
                  <a:srgbClr val="000000"/>
                </a:solidFill>
                <a:effectLst/>
                <a:latin typeface="Verdana" panose="020B0604030504040204" pitchFamily="34" charset="0"/>
                <a:ea typeface="Verdana" panose="020B0604030504040204" pitchFamily="34" charset="0"/>
              </a:rPr>
              <a:t>anejo integrado de paisajes, a través de diversas estrategias de restauración </a:t>
            </a:r>
            <a:r>
              <a:rPr lang="es-CO" sz="1300" b="0" i="0">
                <a:solidFill>
                  <a:srgbClr val="000000"/>
                </a:solidFill>
                <a:effectLst/>
                <a:latin typeface="Verdana" panose="020B0604030504040204" pitchFamily="34" charset="0"/>
                <a:ea typeface="Verdana" panose="020B0604030504040204" pitchFamily="34" charset="0"/>
              </a:rPr>
              <a:t>como arreglos agroforestales, silvopastoriles, sistemas agroalimentarios para recuperar suelos y brindar alternativas productivas sostenibles a las comunidades locales.</a:t>
            </a:r>
          </a:p>
          <a:p>
            <a:pPr marL="285750" indent="-285750">
              <a:buFont typeface="Arial" panose="020B0604020202020204" pitchFamily="34" charset="0"/>
              <a:buChar char="•"/>
            </a:pPr>
            <a:r>
              <a:rPr lang="es-CO" sz="1300">
                <a:solidFill>
                  <a:srgbClr val="000000"/>
                </a:solidFill>
                <a:latin typeface="Verdana" panose="020B0604030504040204" pitchFamily="34" charset="0"/>
                <a:ea typeface="Verdana" panose="020B0604030504040204" pitchFamily="34" charset="0"/>
              </a:rPr>
              <a:t>Desarrollo de </a:t>
            </a:r>
            <a:r>
              <a:rPr lang="es-ES" sz="1300">
                <a:solidFill>
                  <a:srgbClr val="000000"/>
                </a:solidFill>
                <a:latin typeface="Verdana" panose="020B0604030504040204" pitchFamily="34" charset="0"/>
                <a:ea typeface="Verdana" panose="020B0604030504040204" pitchFamily="34" charset="0"/>
              </a:rPr>
              <a:t>infraestructura para la generación de nuevos productos, procesos y servicios de valor agregado basados en la biodiversidad.</a:t>
            </a:r>
          </a:p>
          <a:p>
            <a:pPr marL="285750" indent="-285750" algn="just">
              <a:buFont typeface="Arial" panose="020B0604020202020204" pitchFamily="34" charset="0"/>
              <a:buChar char="•"/>
            </a:pPr>
            <a:r>
              <a:rPr lang="es-ES" sz="1300">
                <a:solidFill>
                  <a:srgbClr val="000000"/>
                </a:solidFill>
                <a:latin typeface="Verdana" panose="020B0604030504040204" pitchFamily="34" charset="0"/>
                <a:ea typeface="Verdana" panose="020B0604030504040204" pitchFamily="34" charset="0"/>
              </a:rPr>
              <a:t>Obras de bioingeniería para la recuperación de ecosistemas acuáticos, la prevención de la erosión costera, entre otros.</a:t>
            </a:r>
          </a:p>
          <a:p>
            <a:pPr marL="171450" indent="-171450" algn="just">
              <a:buFont typeface="Arial" panose="020B0604020202020204" pitchFamily="34" charset="0"/>
              <a:buChar char="•"/>
            </a:pPr>
            <a:endParaRPr lang="es-MX" sz="600">
              <a:latin typeface="Verdana" panose="020B0604030504040204" pitchFamily="34" charset="0"/>
              <a:ea typeface="Verdana" panose="020B0604030504040204" pitchFamily="34" charset="0"/>
            </a:endParaRPr>
          </a:p>
        </p:txBody>
      </p:sp>
      <p:pic>
        <p:nvPicPr>
          <p:cNvPr id="4" name="Imagen 3">
            <a:extLst>
              <a:ext uri="{FF2B5EF4-FFF2-40B4-BE49-F238E27FC236}">
                <a16:creationId xmlns:a16="http://schemas.microsoft.com/office/drawing/2014/main" id="{D85A680E-F0A3-B2B9-A3C5-C74FC4A8A0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354" y="738639"/>
            <a:ext cx="972332" cy="972332"/>
          </a:xfrm>
          <a:prstGeom prst="rect">
            <a:avLst/>
          </a:prstGeom>
        </p:spPr>
      </p:pic>
      <p:pic>
        <p:nvPicPr>
          <p:cNvPr id="6" name="Imagen 5">
            <a:extLst>
              <a:ext uri="{FF2B5EF4-FFF2-40B4-BE49-F238E27FC236}">
                <a16:creationId xmlns:a16="http://schemas.microsoft.com/office/drawing/2014/main" id="{487CF777-641A-3693-63EE-606F54E4FD8D}"/>
              </a:ext>
            </a:extLst>
          </p:cNvPr>
          <p:cNvPicPr>
            <a:picLocks noChangeAspect="1"/>
          </p:cNvPicPr>
          <p:nvPr/>
        </p:nvPicPr>
        <p:blipFill rotWithShape="1">
          <a:blip r:embed="rId4"/>
          <a:srcRect r="49526"/>
          <a:stretch/>
        </p:blipFill>
        <p:spPr>
          <a:xfrm>
            <a:off x="-30714" y="2309663"/>
            <a:ext cx="4281107" cy="4542875"/>
          </a:xfrm>
          <a:prstGeom prst="rect">
            <a:avLst/>
          </a:prstGeom>
        </p:spPr>
      </p:pic>
    </p:spTree>
    <p:extLst>
      <p:ext uri="{BB962C8B-B14F-4D97-AF65-F5344CB8AC3E}">
        <p14:creationId xmlns:p14="http://schemas.microsoft.com/office/powerpoint/2010/main" val="3825271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62A0-5AD0-C421-177B-298A4C31025E}"/>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DA723E1C-5001-BCDB-FF90-8D28EF246CA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5338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780-3B37-49BB-EC30-0CFC64C6C3CB}"/>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61BC81F0-8AAE-2DAB-8F5A-C3D2E4830507}"/>
              </a:ext>
            </a:extLst>
          </p:cNvPr>
          <p:cNvSpPr txBox="1">
            <a:spLocks/>
          </p:cNvSpPr>
          <p:nvPr/>
        </p:nvSpPr>
        <p:spPr>
          <a:xfrm>
            <a:off x="2517871" y="870460"/>
            <a:ext cx="5492273"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gn="ctr">
              <a:lnSpc>
                <a:spcPct val="100000"/>
              </a:lnSpc>
              <a:spcBef>
                <a:spcPts val="0"/>
              </a:spcBef>
              <a:defRPr/>
            </a:pPr>
            <a:r>
              <a:rPr lang="es-MX" sz="3600" b="1">
                <a:solidFill>
                  <a:srgbClr val="0051A5"/>
                </a:solidFill>
                <a:latin typeface="Helvetica"/>
                <a:ea typeface="Verdana"/>
                <a:cs typeface="Verdana" panose="020B0604030504040204" pitchFamily="34" charset="0"/>
              </a:rPr>
              <a:t>Tabla de Contenido</a:t>
            </a:r>
          </a:p>
        </p:txBody>
      </p:sp>
      <p:sp>
        <p:nvSpPr>
          <p:cNvPr id="2" name="CuadroTexto 1">
            <a:extLst>
              <a:ext uri="{FF2B5EF4-FFF2-40B4-BE49-F238E27FC236}">
                <a16:creationId xmlns:a16="http://schemas.microsoft.com/office/drawing/2014/main" id="{F4A7EBE0-9748-E791-855F-C1694984D414}"/>
              </a:ext>
            </a:extLst>
          </p:cNvPr>
          <p:cNvSpPr txBox="1"/>
          <p:nvPr/>
        </p:nvSpPr>
        <p:spPr>
          <a:xfrm>
            <a:off x="1292575" y="1771093"/>
            <a:ext cx="7587959" cy="4455835"/>
          </a:xfrm>
          <a:prstGeom prst="rect">
            <a:avLst/>
          </a:prstGeom>
          <a:noFill/>
        </p:spPr>
        <p:txBody>
          <a:bodyPr wrap="square" lIns="91440" tIns="45720" rIns="91440" bIns="45720" rtlCol="0" anchor="t">
            <a:spAutoFit/>
          </a:bodyPr>
          <a:lstStyle/>
          <a:p>
            <a:pPr marL="342900" indent="-342900">
              <a:lnSpc>
                <a:spcPct val="150000"/>
              </a:lnSpc>
              <a:buAutoNum type="arabicPeriod"/>
            </a:pPr>
            <a:r>
              <a:rPr lang="es-MX" sz="2400" b="1">
                <a:solidFill>
                  <a:schemeClr val="tx1">
                    <a:lumMod val="65000"/>
                    <a:lumOff val="35000"/>
                  </a:schemeClr>
                </a:solidFill>
              </a:rPr>
              <a:t>Principales Logros				</a:t>
            </a:r>
          </a:p>
          <a:p>
            <a:pPr marL="342900" indent="-342900">
              <a:lnSpc>
                <a:spcPct val="150000"/>
              </a:lnSpc>
              <a:buAutoNum type="arabicPeriod"/>
            </a:pPr>
            <a:r>
              <a:rPr lang="es-MX" sz="2400" b="1">
                <a:solidFill>
                  <a:schemeClr val="tx1">
                    <a:lumMod val="65000"/>
                    <a:lumOff val="35000"/>
                  </a:schemeClr>
                </a:solidFill>
              </a:rPr>
              <a:t>Ingresos</a:t>
            </a:r>
          </a:p>
          <a:p>
            <a:pPr marL="342900" indent="-342900">
              <a:lnSpc>
                <a:spcPct val="150000"/>
              </a:lnSpc>
              <a:buAutoNum type="arabicPeriod"/>
            </a:pPr>
            <a:r>
              <a:rPr lang="es-MX" sz="2400" b="1">
                <a:solidFill>
                  <a:schemeClr val="tx1">
                    <a:lumMod val="65000"/>
                    <a:lumOff val="35000"/>
                  </a:schemeClr>
                </a:solidFill>
              </a:rPr>
              <a:t>Gastos</a:t>
            </a:r>
          </a:p>
          <a:p>
            <a:pPr marL="342900" indent="-342900">
              <a:lnSpc>
                <a:spcPct val="150000"/>
              </a:lnSpc>
              <a:buAutoNum type="arabicPeriod"/>
            </a:pPr>
            <a:r>
              <a:rPr lang="es-MX" sz="2400" b="1">
                <a:solidFill>
                  <a:schemeClr val="tx1">
                    <a:lumMod val="65000"/>
                    <a:lumOff val="35000"/>
                  </a:schemeClr>
                </a:solidFill>
              </a:rPr>
              <a:t>Vigencias Futuras Autorizadas </a:t>
            </a:r>
          </a:p>
          <a:p>
            <a:pPr marL="342900" indent="-342900">
              <a:lnSpc>
                <a:spcPct val="150000"/>
              </a:lnSpc>
              <a:buAutoNum type="arabicPeriod"/>
            </a:pPr>
            <a:r>
              <a:rPr lang="es-MX" sz="2400" b="1">
                <a:solidFill>
                  <a:schemeClr val="tx1">
                    <a:lumMod val="65000"/>
                    <a:lumOff val="35000"/>
                  </a:schemeClr>
                </a:solidFill>
              </a:rPr>
              <a:t>Vigencias Futuras Estratégicas </a:t>
            </a:r>
          </a:p>
          <a:p>
            <a:pPr marL="342900" indent="-342900">
              <a:lnSpc>
                <a:spcPct val="150000"/>
              </a:lnSpc>
              <a:buAutoNum type="arabicPeriod"/>
            </a:pPr>
            <a:r>
              <a:rPr lang="es-MX" sz="2400" b="1">
                <a:solidFill>
                  <a:schemeClr val="tx1">
                    <a:lumMod val="65000"/>
                    <a:lumOff val="35000"/>
                  </a:schemeClr>
                </a:solidFill>
              </a:rPr>
              <a:t>Funcionamiento</a:t>
            </a:r>
          </a:p>
          <a:p>
            <a:pPr marL="342900" indent="-342900">
              <a:lnSpc>
                <a:spcPct val="150000"/>
              </a:lnSpc>
              <a:buAutoNum type="arabicPeriod"/>
            </a:pPr>
            <a:r>
              <a:rPr lang="es-MX" sz="2400" b="1">
                <a:solidFill>
                  <a:schemeClr val="tx1">
                    <a:lumMod val="65000"/>
                    <a:lumOff val="35000"/>
                  </a:schemeClr>
                </a:solidFill>
              </a:rPr>
              <a:t>Inversión </a:t>
            </a:r>
          </a:p>
          <a:p>
            <a:pPr marL="342900" indent="-342900">
              <a:lnSpc>
                <a:spcPct val="150000"/>
              </a:lnSpc>
              <a:buAutoNum type="arabicPeriod"/>
            </a:pPr>
            <a:r>
              <a:rPr lang="es-MX" sz="2400" b="1">
                <a:solidFill>
                  <a:schemeClr val="tx1">
                    <a:lumMod val="65000"/>
                    <a:lumOff val="35000"/>
                  </a:schemeClr>
                </a:solidFill>
              </a:rPr>
              <a:t>Varios</a:t>
            </a:r>
            <a:endParaRPr lang="es-MX" b="1">
              <a:solidFill>
                <a:schemeClr val="tx1">
                  <a:lumMod val="65000"/>
                  <a:lumOff val="35000"/>
                </a:schemeClr>
              </a:solidFill>
            </a:endParaRPr>
          </a:p>
        </p:txBody>
      </p:sp>
      <p:pic>
        <p:nvPicPr>
          <p:cNvPr id="6" name="Graphic 5">
            <a:extLst>
              <a:ext uri="{FF2B5EF4-FFF2-40B4-BE49-F238E27FC236}">
                <a16:creationId xmlns:a16="http://schemas.microsoft.com/office/drawing/2014/main" id="{AEE30DD7-D7B2-64DB-4E32-0028DBDC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867" y="1185070"/>
            <a:ext cx="8348853" cy="436020"/>
          </a:xfrm>
          <a:prstGeom prst="rect">
            <a:avLst/>
          </a:prstGeom>
        </p:spPr>
      </p:pic>
    </p:spTree>
    <p:extLst>
      <p:ext uri="{BB962C8B-B14F-4D97-AF65-F5344CB8AC3E}">
        <p14:creationId xmlns:p14="http://schemas.microsoft.com/office/powerpoint/2010/main" val="11405763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56C23-B72A-3FAA-2ADB-A4DD37E6F6DE}"/>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15F1BEF8-CFCF-3C64-A038-0177A55A2043}"/>
              </a:ext>
            </a:extLst>
          </p:cNvPr>
          <p:cNvSpPr txBox="1">
            <a:spLocks/>
          </p:cNvSpPr>
          <p:nvPr/>
        </p:nvSpPr>
        <p:spPr>
          <a:xfrm>
            <a:off x="541176" y="439280"/>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a:t>
            </a:r>
            <a:r>
              <a:rPr lang="es-CO" sz="2400" b="1">
                <a:solidFill>
                  <a:srgbClr val="0051A5"/>
                </a:solidFill>
                <a:latin typeface="Helvetica"/>
                <a:ea typeface="Verdana"/>
              </a:rPr>
              <a:t>Sector de Ambiente y Desarrollo Sostenible</a:t>
            </a:r>
            <a:endParaRPr lang="es-MX" sz="2400" b="1">
              <a:solidFill>
                <a:srgbClr val="0051A5"/>
              </a:solidFill>
              <a:latin typeface="Helvetica"/>
              <a:ea typeface="Verdana"/>
              <a:cs typeface="Verdana" panose="020B0604030504040204" pitchFamily="34" charset="0"/>
            </a:endParaRPr>
          </a:p>
        </p:txBody>
      </p:sp>
      <p:pic>
        <p:nvPicPr>
          <p:cNvPr id="4" name="Graphic 7">
            <a:extLst>
              <a:ext uri="{FF2B5EF4-FFF2-40B4-BE49-F238E27FC236}">
                <a16:creationId xmlns:a16="http://schemas.microsoft.com/office/drawing/2014/main" id="{127B57EF-DB1D-2302-6BDA-48C8D18476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9938" y="978554"/>
            <a:ext cx="6638516" cy="89173"/>
          </a:xfrm>
          <a:prstGeom prst="rect">
            <a:avLst/>
          </a:prstGeom>
        </p:spPr>
      </p:pic>
      <p:pic>
        <p:nvPicPr>
          <p:cNvPr id="11" name="chart">
            <a:extLst>
              <a:ext uri="{FF2B5EF4-FFF2-40B4-BE49-F238E27FC236}">
                <a16:creationId xmlns:a16="http://schemas.microsoft.com/office/drawing/2014/main" id="{5C8A636C-CD59-78AC-39DC-A0FE03733637}"/>
              </a:ext>
            </a:extLst>
          </p:cNvPr>
          <p:cNvPicPr>
            <a:picLocks noChangeAspect="1"/>
          </p:cNvPicPr>
          <p:nvPr/>
        </p:nvPicPr>
        <p:blipFill>
          <a:blip r:embed="rId4"/>
          <a:stretch>
            <a:fillRect/>
          </a:stretch>
        </p:blipFill>
        <p:spPr>
          <a:xfrm>
            <a:off x="541176" y="6339630"/>
            <a:ext cx="6956139" cy="298730"/>
          </a:xfrm>
          <a:prstGeom prst="rect">
            <a:avLst/>
          </a:prstGeom>
        </p:spPr>
      </p:pic>
      <p:graphicFrame>
        <p:nvGraphicFramePr>
          <p:cNvPr id="2" name="Tabla 1">
            <a:extLst>
              <a:ext uri="{FF2B5EF4-FFF2-40B4-BE49-F238E27FC236}">
                <a16:creationId xmlns:a16="http://schemas.microsoft.com/office/drawing/2014/main" id="{2EA29DB2-458E-2F67-41AD-0309F78EB13E}"/>
              </a:ext>
            </a:extLst>
          </p:cNvPr>
          <p:cNvGraphicFramePr>
            <a:graphicFrameLocks noGrp="1"/>
          </p:cNvGraphicFramePr>
          <p:nvPr>
            <p:extLst>
              <p:ext uri="{D42A27DB-BD31-4B8C-83A1-F6EECF244321}">
                <p14:modId xmlns:p14="http://schemas.microsoft.com/office/powerpoint/2010/main" val="3985220387"/>
              </p:ext>
            </p:extLst>
          </p:nvPr>
        </p:nvGraphicFramePr>
        <p:xfrm>
          <a:off x="614485" y="1147517"/>
          <a:ext cx="10665965" cy="1877693"/>
        </p:xfrm>
        <a:graphic>
          <a:graphicData uri="http://schemas.openxmlformats.org/drawingml/2006/table">
            <a:tbl>
              <a:tblPr/>
              <a:tblGrid>
                <a:gridCol w="3985248">
                  <a:extLst>
                    <a:ext uri="{9D8B030D-6E8A-4147-A177-3AD203B41FA5}">
                      <a16:colId xmlns:a16="http://schemas.microsoft.com/office/drawing/2014/main" val="492384376"/>
                    </a:ext>
                  </a:extLst>
                </a:gridCol>
                <a:gridCol w="832117">
                  <a:extLst>
                    <a:ext uri="{9D8B030D-6E8A-4147-A177-3AD203B41FA5}">
                      <a16:colId xmlns:a16="http://schemas.microsoft.com/office/drawing/2014/main" val="3075988804"/>
                    </a:ext>
                  </a:extLst>
                </a:gridCol>
                <a:gridCol w="829146">
                  <a:extLst>
                    <a:ext uri="{9D8B030D-6E8A-4147-A177-3AD203B41FA5}">
                      <a16:colId xmlns:a16="http://schemas.microsoft.com/office/drawing/2014/main" val="2767265024"/>
                    </a:ext>
                  </a:extLst>
                </a:gridCol>
                <a:gridCol w="829146">
                  <a:extLst>
                    <a:ext uri="{9D8B030D-6E8A-4147-A177-3AD203B41FA5}">
                      <a16:colId xmlns:a16="http://schemas.microsoft.com/office/drawing/2014/main" val="2535839267"/>
                    </a:ext>
                  </a:extLst>
                </a:gridCol>
                <a:gridCol w="829146">
                  <a:extLst>
                    <a:ext uri="{9D8B030D-6E8A-4147-A177-3AD203B41FA5}">
                      <a16:colId xmlns:a16="http://schemas.microsoft.com/office/drawing/2014/main" val="3458073533"/>
                    </a:ext>
                  </a:extLst>
                </a:gridCol>
                <a:gridCol w="829146">
                  <a:extLst>
                    <a:ext uri="{9D8B030D-6E8A-4147-A177-3AD203B41FA5}">
                      <a16:colId xmlns:a16="http://schemas.microsoft.com/office/drawing/2014/main" val="1838108337"/>
                    </a:ext>
                  </a:extLst>
                </a:gridCol>
                <a:gridCol w="633004">
                  <a:extLst>
                    <a:ext uri="{9D8B030D-6E8A-4147-A177-3AD203B41FA5}">
                      <a16:colId xmlns:a16="http://schemas.microsoft.com/office/drawing/2014/main" val="510364944"/>
                    </a:ext>
                  </a:extLst>
                </a:gridCol>
                <a:gridCol w="633004">
                  <a:extLst>
                    <a:ext uri="{9D8B030D-6E8A-4147-A177-3AD203B41FA5}">
                      <a16:colId xmlns:a16="http://schemas.microsoft.com/office/drawing/2014/main" val="3658206162"/>
                    </a:ext>
                  </a:extLst>
                </a:gridCol>
                <a:gridCol w="633004">
                  <a:extLst>
                    <a:ext uri="{9D8B030D-6E8A-4147-A177-3AD203B41FA5}">
                      <a16:colId xmlns:a16="http://schemas.microsoft.com/office/drawing/2014/main" val="1857080432"/>
                    </a:ext>
                  </a:extLst>
                </a:gridCol>
                <a:gridCol w="633004">
                  <a:extLst>
                    <a:ext uri="{9D8B030D-6E8A-4147-A177-3AD203B41FA5}">
                      <a16:colId xmlns:a16="http://schemas.microsoft.com/office/drawing/2014/main" val="3482952757"/>
                    </a:ext>
                  </a:extLst>
                </a:gridCol>
              </a:tblGrid>
              <a:tr h="333255">
                <a:tc>
                  <a:txBody>
                    <a:bodyPr/>
                    <a:lstStyle/>
                    <a:p>
                      <a:pPr algn="l" rtl="0" fontAlgn="ctr"/>
                      <a:r>
                        <a:rPr lang="es-CO" sz="1050" b="1" i="0" u="none" strike="noStrike">
                          <a:solidFill>
                            <a:srgbClr val="203764"/>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5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3795876855"/>
                  </a:ext>
                </a:extLst>
              </a:tr>
              <a:tr h="215003">
                <a:tc rowSpan="2">
                  <a:txBody>
                    <a:bodyPr/>
                    <a:lstStyle/>
                    <a:p>
                      <a:pPr algn="ctr" rtl="0" fontAlgn="ctr"/>
                      <a:r>
                        <a:rPr lang="es-CO" sz="1400" b="1" i="0" u="none" strike="noStrike">
                          <a:solidFill>
                            <a:srgbClr val="FFFFFF"/>
                          </a:solidFill>
                          <a:effectLst/>
                          <a:latin typeface="Calibri" panose="020F0502020204030204" pitchFamily="34" charset="0"/>
                        </a:rPr>
                        <a:t>SECTOR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730728697"/>
                  </a:ext>
                </a:extLst>
              </a:tr>
              <a:tr h="229336">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132468428"/>
                  </a:ext>
                </a:extLst>
              </a:tr>
              <a:tr h="311754">
                <a:tc>
                  <a:txBody>
                    <a:bodyPr/>
                    <a:lstStyle/>
                    <a:p>
                      <a:pPr algn="l" rtl="0" fontAlgn="ctr"/>
                      <a:r>
                        <a:rPr lang="es-CO" sz="14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$ 788.365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$ 887.410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$ 929.528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$ 972.547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$ 1.017.690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509351020"/>
                  </a:ext>
                </a:extLst>
              </a:tr>
              <a:tr h="286671">
                <a:tc>
                  <a:txBody>
                    <a:bodyPr/>
                    <a:lstStyle/>
                    <a:p>
                      <a:pPr algn="l" rtl="0" fontAlgn="ctr"/>
                      <a:r>
                        <a:rPr lang="es-CO" sz="14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$ 33.339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$ 15.294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$ 15.525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$ 15.762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2212042083"/>
                  </a:ext>
                </a:extLst>
              </a:tr>
              <a:tr h="286671">
                <a:tc>
                  <a:txBody>
                    <a:bodyPr/>
                    <a:lstStyle/>
                    <a:p>
                      <a:pPr algn="l" rtl="0" fontAlgn="ctr"/>
                      <a:r>
                        <a:rPr lang="es-CO" sz="1400" b="1" i="0" u="none" strike="noStrike">
                          <a:solidFill>
                            <a:srgbClr val="203764"/>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$ 788.365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$ 920.749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$ 944.822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$ 988.072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$ 1.033.452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17%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614902580"/>
                  </a:ext>
                </a:extLst>
              </a:tr>
              <a:tr h="215003">
                <a:tc gridSpan="10">
                  <a:txBody>
                    <a:bodyPr/>
                    <a:lstStyle/>
                    <a:p>
                      <a:pPr algn="l" fontAlgn="ctr"/>
                      <a:r>
                        <a:rPr lang="es-CO" sz="1000" b="0" i="0" u="none" strike="noStrike" err="1">
                          <a:solidFill>
                            <a:srgbClr val="000000"/>
                          </a:solidFill>
                          <a:effectLst/>
                          <a:latin typeface="Calibri" panose="020F0502020204030204" pitchFamily="34" charset="0"/>
                        </a:rPr>
                        <a:t>Minambiente</a:t>
                      </a:r>
                      <a:r>
                        <a:rPr lang="es-CO" sz="1000" b="0" i="0" u="none" strike="noStrike">
                          <a:solidFill>
                            <a:srgbClr val="000000"/>
                          </a:solidFill>
                          <a:effectLst/>
                          <a:latin typeface="Calibri" panose="020F0502020204030204" pitchFamily="34" charset="0"/>
                        </a:rPr>
                        <a:t> incluye solicitud funcionamiento de los Institutos de investigación por $ 103.419 millones y  FCA  $ 17.288</a:t>
                      </a:r>
                    </a:p>
                  </a:txBody>
                  <a:tcPr marL="0" marR="0" marT="0" marB="0" anchor="ctr">
                    <a:lnL>
                      <a:noFill/>
                    </a:lnL>
                    <a:lnR>
                      <a:noFill/>
                    </a:lnR>
                    <a:lnT w="6350" cap="flat" cmpd="sng" algn="ctr">
                      <a:solidFill>
                        <a:srgbClr val="2F75B5"/>
                      </a:solidFill>
                      <a:prstDash val="solid"/>
                      <a:round/>
                      <a:headEnd type="none" w="med" len="med"/>
                      <a:tailEnd type="none" w="med" len="med"/>
                    </a:lnT>
                    <a:lnB>
                      <a:noFill/>
                    </a:lnB>
                    <a:no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240914384"/>
                  </a:ext>
                </a:extLst>
              </a:tr>
            </a:tbl>
          </a:graphicData>
        </a:graphic>
      </p:graphicFrame>
      <p:graphicFrame>
        <p:nvGraphicFramePr>
          <p:cNvPr id="3" name="Gráfico 2">
            <a:extLst>
              <a:ext uri="{FF2B5EF4-FFF2-40B4-BE49-F238E27FC236}">
                <a16:creationId xmlns:a16="http://schemas.microsoft.com/office/drawing/2014/main" id="{ADA53A85-3A25-C199-8ED1-0A574EA772F2}"/>
              </a:ext>
            </a:extLst>
          </p:cNvPr>
          <p:cNvGraphicFramePr>
            <a:graphicFrameLocks/>
          </p:cNvGraphicFramePr>
          <p:nvPr>
            <p:extLst>
              <p:ext uri="{D42A27DB-BD31-4B8C-83A1-F6EECF244321}">
                <p14:modId xmlns:p14="http://schemas.microsoft.com/office/powerpoint/2010/main" val="2001400344"/>
              </p:ext>
            </p:extLst>
          </p:nvPr>
        </p:nvGraphicFramePr>
        <p:xfrm>
          <a:off x="322024" y="3194173"/>
          <a:ext cx="11250886" cy="305647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38929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9139B-6968-4604-47FB-752773EDA09C}"/>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B2E805A1-B6FA-6115-3E64-16271265117D}"/>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Autoridad Nacional  de Licencias Ambientales - ANLA</a:t>
            </a:r>
          </a:p>
        </p:txBody>
      </p:sp>
      <p:sp>
        <p:nvSpPr>
          <p:cNvPr id="6" name="CuadroTexto 5">
            <a:extLst>
              <a:ext uri="{FF2B5EF4-FFF2-40B4-BE49-F238E27FC236}">
                <a16:creationId xmlns:a16="http://schemas.microsoft.com/office/drawing/2014/main" id="{CBF24F41-DCC0-316D-012A-9A5D29CFC841}"/>
              </a:ext>
            </a:extLst>
          </p:cNvPr>
          <p:cNvSpPr txBox="1"/>
          <p:nvPr/>
        </p:nvSpPr>
        <p:spPr>
          <a:xfrm>
            <a:off x="571096" y="4258004"/>
            <a:ext cx="11049808" cy="2339102"/>
          </a:xfrm>
          <a:prstGeom prst="rect">
            <a:avLst/>
          </a:prstGeom>
          <a:noFill/>
          <a:ln>
            <a:solidFill>
              <a:srgbClr val="0051A5"/>
            </a:solidFill>
          </a:ln>
        </p:spPr>
        <p:txBody>
          <a:bodyPr wrap="square" lIns="91440" tIns="45720" rIns="91440" bIns="45720" rtlCol="0" anchor="t">
            <a:spAutoFit/>
          </a:bodyPr>
          <a:lstStyle/>
          <a:p>
            <a:endParaRPr lang="es-MX" sz="1100" b="1">
              <a:solidFill>
                <a:srgbClr val="0051A5"/>
              </a:solidFill>
            </a:endParaRPr>
          </a:p>
          <a:p>
            <a:r>
              <a:rPr lang="es-MX" sz="1100" b="1">
                <a:solidFill>
                  <a:srgbClr val="0051A5"/>
                </a:solidFill>
              </a:rPr>
              <a:t>Gastos de Personal			</a:t>
            </a:r>
          </a:p>
          <a:p>
            <a:pPr algn="just"/>
            <a:r>
              <a:rPr lang="es-MX" sz="1100">
                <a:solidFill>
                  <a:srgbClr val="0051A5"/>
                </a:solidFill>
              </a:rPr>
              <a:t>Para la vigencia 2026 se tuvo presente una planta total de personal de 490 funcionarios, de acuerdo a la planta certificada al mes de febrero, la cual tiene una apropiación presupuestal de $73.587.700.000 millones. Es importante mencionar que la ANLA se encuentra realizando las acciones administrativas para la provisión de solo 9 empleos vacantes para contar con la planta total de 499 funcionarios al cierre del primer trimestre, lo cual aumentara la necesidad de apropiación presupuestal para la vigencia 2026.</a:t>
            </a:r>
            <a:r>
              <a:rPr lang="es-MX" sz="1100" b="1">
                <a:solidFill>
                  <a:srgbClr val="0051A5"/>
                </a:solidFill>
              </a:rPr>
              <a:t>				</a:t>
            </a:r>
          </a:p>
          <a:p>
            <a:pPr algn="just"/>
            <a:r>
              <a:rPr lang="es-MX" sz="1100" b="1">
                <a:solidFill>
                  <a:srgbClr val="0051A5"/>
                </a:solidFill>
              </a:rPr>
              <a:t>Adquisición de bienes y servicios		</a:t>
            </a:r>
          </a:p>
          <a:p>
            <a:pPr algn="just"/>
            <a:r>
              <a:rPr lang="es-MX" sz="1100">
                <a:solidFill>
                  <a:srgbClr val="0051A5"/>
                </a:solidFill>
              </a:rPr>
              <a:t>Para la proyección de gastos de Adquisición de bienes y servicios, se tuvo en cuenta las recomendaciones del MHCP, dadas en su circular externa No. 012 del 28 de febrero de 2025, donde se da instrucciones de disminuir dicho rubro.</a:t>
            </a:r>
            <a:r>
              <a:rPr lang="es-MX" sz="1100" b="1">
                <a:solidFill>
                  <a:srgbClr val="0051A5"/>
                </a:solidFill>
              </a:rPr>
              <a:t>	</a:t>
            </a:r>
          </a:p>
          <a:p>
            <a:pPr algn="just"/>
            <a:r>
              <a:rPr lang="es-MX" sz="1100" b="1">
                <a:solidFill>
                  <a:srgbClr val="0051A5"/>
                </a:solidFill>
              </a:rPr>
              <a:t>		</a:t>
            </a:r>
          </a:p>
          <a:p>
            <a:pPr algn="just"/>
            <a:r>
              <a:rPr lang="es-MX" sz="1100" b="1">
                <a:solidFill>
                  <a:srgbClr val="0051A5"/>
                </a:solidFill>
              </a:rPr>
              <a:t>Transferencias Corriente</a:t>
            </a:r>
          </a:p>
          <a:p>
            <a:pPr algn="just"/>
            <a:r>
              <a:rPr lang="es-MX" sz="1100">
                <a:solidFill>
                  <a:srgbClr val="0051A5"/>
                </a:solidFill>
              </a:rPr>
              <a:t>Para la proyección de gastos referentes a Transferencias Corrientes, se mantuvo el valor de la vigencia 2025 en $390 millones.</a:t>
            </a:r>
            <a:endParaRPr lang="es-MX" sz="1100">
              <a:solidFill>
                <a:srgbClr val="0051A5"/>
              </a:solidFill>
              <a:cs typeface="Helvetica"/>
            </a:endParaRPr>
          </a:p>
          <a:p>
            <a:pPr marL="285750" indent="-285750">
              <a:buFont typeface="Arial" panose="020B0604020202020204" pitchFamily="34" charset="0"/>
              <a:buChar char="•"/>
            </a:pPr>
            <a:endParaRPr lang="es-CO" sz="1400">
              <a:solidFill>
                <a:srgbClr val="0051A5"/>
              </a:solidFill>
              <a:cs typeface="Helvetica"/>
            </a:endParaRPr>
          </a:p>
        </p:txBody>
      </p:sp>
      <p:pic>
        <p:nvPicPr>
          <p:cNvPr id="8" name="Graphic 7">
            <a:extLst>
              <a:ext uri="{FF2B5EF4-FFF2-40B4-BE49-F238E27FC236}">
                <a16:creationId xmlns:a16="http://schemas.microsoft.com/office/drawing/2014/main" id="{2E68F1BB-1E06-6C98-E36B-C61D8C5CEE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7" name="Tabla 6">
            <a:extLst>
              <a:ext uri="{FF2B5EF4-FFF2-40B4-BE49-F238E27FC236}">
                <a16:creationId xmlns:a16="http://schemas.microsoft.com/office/drawing/2014/main" id="{40B57059-4CEE-5111-D49A-A12A408DE639}"/>
              </a:ext>
            </a:extLst>
          </p:cNvPr>
          <p:cNvGraphicFramePr>
            <a:graphicFrameLocks noGrp="1"/>
          </p:cNvGraphicFramePr>
          <p:nvPr>
            <p:extLst>
              <p:ext uri="{D42A27DB-BD31-4B8C-83A1-F6EECF244321}">
                <p14:modId xmlns:p14="http://schemas.microsoft.com/office/powerpoint/2010/main" val="894346517"/>
              </p:ext>
            </p:extLst>
          </p:nvPr>
        </p:nvGraphicFramePr>
        <p:xfrm>
          <a:off x="571096" y="879705"/>
          <a:ext cx="11206976" cy="3298380"/>
        </p:xfrm>
        <a:graphic>
          <a:graphicData uri="http://schemas.openxmlformats.org/drawingml/2006/table">
            <a:tbl>
              <a:tblPr/>
              <a:tblGrid>
                <a:gridCol w="4239895">
                  <a:extLst>
                    <a:ext uri="{9D8B030D-6E8A-4147-A177-3AD203B41FA5}">
                      <a16:colId xmlns:a16="http://schemas.microsoft.com/office/drawing/2014/main" val="3878993376"/>
                    </a:ext>
                  </a:extLst>
                </a:gridCol>
                <a:gridCol w="791737">
                  <a:extLst>
                    <a:ext uri="{9D8B030D-6E8A-4147-A177-3AD203B41FA5}">
                      <a16:colId xmlns:a16="http://schemas.microsoft.com/office/drawing/2014/main" val="1181333988"/>
                    </a:ext>
                  </a:extLst>
                </a:gridCol>
                <a:gridCol w="878146">
                  <a:extLst>
                    <a:ext uri="{9D8B030D-6E8A-4147-A177-3AD203B41FA5}">
                      <a16:colId xmlns:a16="http://schemas.microsoft.com/office/drawing/2014/main" val="145528839"/>
                    </a:ext>
                  </a:extLst>
                </a:gridCol>
                <a:gridCol w="878146">
                  <a:extLst>
                    <a:ext uri="{9D8B030D-6E8A-4147-A177-3AD203B41FA5}">
                      <a16:colId xmlns:a16="http://schemas.microsoft.com/office/drawing/2014/main" val="3084847348"/>
                    </a:ext>
                  </a:extLst>
                </a:gridCol>
                <a:gridCol w="878146">
                  <a:extLst>
                    <a:ext uri="{9D8B030D-6E8A-4147-A177-3AD203B41FA5}">
                      <a16:colId xmlns:a16="http://schemas.microsoft.com/office/drawing/2014/main" val="1359013778"/>
                    </a:ext>
                  </a:extLst>
                </a:gridCol>
                <a:gridCol w="878146">
                  <a:extLst>
                    <a:ext uri="{9D8B030D-6E8A-4147-A177-3AD203B41FA5}">
                      <a16:colId xmlns:a16="http://schemas.microsoft.com/office/drawing/2014/main" val="3548945149"/>
                    </a:ext>
                  </a:extLst>
                </a:gridCol>
                <a:gridCol w="665690">
                  <a:extLst>
                    <a:ext uri="{9D8B030D-6E8A-4147-A177-3AD203B41FA5}">
                      <a16:colId xmlns:a16="http://schemas.microsoft.com/office/drawing/2014/main" val="2789675424"/>
                    </a:ext>
                  </a:extLst>
                </a:gridCol>
                <a:gridCol w="665690">
                  <a:extLst>
                    <a:ext uri="{9D8B030D-6E8A-4147-A177-3AD203B41FA5}">
                      <a16:colId xmlns:a16="http://schemas.microsoft.com/office/drawing/2014/main" val="3691157421"/>
                    </a:ext>
                  </a:extLst>
                </a:gridCol>
                <a:gridCol w="665690">
                  <a:extLst>
                    <a:ext uri="{9D8B030D-6E8A-4147-A177-3AD203B41FA5}">
                      <a16:colId xmlns:a16="http://schemas.microsoft.com/office/drawing/2014/main" val="736461038"/>
                    </a:ext>
                  </a:extLst>
                </a:gridCol>
                <a:gridCol w="665690">
                  <a:extLst>
                    <a:ext uri="{9D8B030D-6E8A-4147-A177-3AD203B41FA5}">
                      <a16:colId xmlns:a16="http://schemas.microsoft.com/office/drawing/2014/main" val="3107790886"/>
                    </a:ext>
                  </a:extLst>
                </a:gridCol>
              </a:tblGrid>
              <a:tr h="0">
                <a:tc>
                  <a:txBody>
                    <a:bodyPr/>
                    <a:lstStyle/>
                    <a:p>
                      <a:pPr algn="l" fontAlgn="ctr"/>
                      <a:r>
                        <a:rPr lang="es-MX" sz="1000" b="0" i="0" u="none" strike="noStrike">
                          <a:solidFill>
                            <a:srgbClr val="000000"/>
                          </a:solidFill>
                          <a:effectLst/>
                          <a:latin typeface="Calibri" panose="020F0502020204030204" pitchFamily="34" charset="0"/>
                        </a:rPr>
                        <a:t>Cifras en millones pesos corrientes</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606955138"/>
                  </a:ext>
                </a:extLst>
              </a:tr>
              <a:tr h="312216">
                <a:tc rowSpan="2">
                  <a:txBody>
                    <a:bodyPr/>
                    <a:lstStyle/>
                    <a:p>
                      <a:pPr algn="ctr" rtl="0" fontAlgn="ctr"/>
                      <a:r>
                        <a:rPr lang="es-CO" sz="1200" b="1" i="0" u="none" strike="noStrike">
                          <a:solidFill>
                            <a:srgbClr val="FFFFFF"/>
                          </a:solidFill>
                          <a:effectLst/>
                          <a:latin typeface="Calibri" panose="020F0502020204030204" pitchFamily="34" charset="0"/>
                        </a:rPr>
                        <a:t>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645774843"/>
                  </a:ext>
                </a:extLst>
              </a:tr>
              <a:tr h="31221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rPr>
                        <a:t>26/25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27/26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28/27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29/28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956521036"/>
                  </a:ext>
                </a:extLst>
              </a:tr>
              <a:tr h="312216">
                <a:tc>
                  <a:txBody>
                    <a:bodyPr/>
                    <a:lstStyle/>
                    <a:p>
                      <a:pPr lvl="1" algn="l" rtl="0" fontAlgn="ctr"/>
                      <a:r>
                        <a:rPr lang="es-CO" sz="1200" b="0" i="0" u="none" strike="noStrike">
                          <a:solidFill>
                            <a:srgbClr val="203764"/>
                          </a:solidFill>
                          <a:effectLst/>
                          <a:latin typeface="Calibri" panose="020F0502020204030204" pitchFamily="34" charset="0"/>
                        </a:rPr>
                        <a:t>Gastos de personal</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$ 73.588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$ 77.589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$ 81.624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$ 85.868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$ 90.333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5,44%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5,20%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5,20%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5,20%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273680953"/>
                  </a:ext>
                </a:extLst>
              </a:tr>
              <a:tr h="397104">
                <a:tc>
                  <a:txBody>
                    <a:bodyPr/>
                    <a:lstStyle/>
                    <a:p>
                      <a:pPr lvl="1" algn="l" rtl="0" fontAlgn="ctr"/>
                      <a:r>
                        <a:rPr lang="es-MX" sz="1200" b="0" i="0" u="none" strike="noStrike">
                          <a:solidFill>
                            <a:srgbClr val="203764"/>
                          </a:solidFill>
                          <a:effectLst/>
                          <a:latin typeface="Calibri" panose="020F0502020204030204" pitchFamily="34" charset="0"/>
                        </a:rPr>
                        <a:t>Adquisición de Bienes y servicios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$ 22.188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$ 21.250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$ 23.154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$ 25.207</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$ 27.416</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485022364"/>
                  </a:ext>
                </a:extLst>
              </a:tr>
              <a:tr h="312216">
                <a:tc>
                  <a:txBody>
                    <a:bodyPr/>
                    <a:lstStyle/>
                    <a:p>
                      <a:pPr lvl="1" algn="l" rtl="0" fontAlgn="ctr"/>
                      <a:r>
                        <a:rPr lang="es-CO" sz="1200" b="0" i="0" u="none" strike="noStrike">
                          <a:solidFill>
                            <a:srgbClr val="203764"/>
                          </a:solidFill>
                          <a:effectLst/>
                          <a:latin typeface="Calibri" panose="020F0502020204030204" pitchFamily="34" charset="0"/>
                        </a:rPr>
                        <a:t>Transferencias corrientes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$ 390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$ 390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$ 410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$ 430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$ 451</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5,13%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4,88%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4,88%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28677205"/>
                  </a:ext>
                </a:extLst>
              </a:tr>
              <a:tr h="280042">
                <a:tc>
                  <a:txBody>
                    <a:bodyPr/>
                    <a:lstStyle/>
                    <a:p>
                      <a:pPr lvl="1" algn="l" rtl="0" fontAlgn="ctr"/>
                      <a:r>
                        <a:rPr lang="es-CO" sz="1200" b="0" i="0" u="none" strike="noStrike">
                          <a:solidFill>
                            <a:srgbClr val="203764"/>
                          </a:solidFill>
                          <a:effectLst/>
                          <a:latin typeface="Calibri" panose="020F0502020204030204" pitchFamily="34" charset="0"/>
                        </a:rPr>
                        <a:t>Gastos por tributos, multas, sanciones e intereses de mora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$ 179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$ 179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$ 184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$ 190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$ 196</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2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312017099"/>
                  </a:ext>
                </a:extLst>
              </a:tr>
              <a:tr h="220837">
                <a:tc>
                  <a:txBody>
                    <a:bodyPr/>
                    <a:lstStyle/>
                    <a:p>
                      <a:pPr algn="l" rtl="0" fontAlgn="ctr"/>
                      <a:r>
                        <a:rPr lang="es-CO" sz="1200" b="1" i="0" u="none" strike="noStrike">
                          <a:solidFill>
                            <a:srgbClr val="203764"/>
                          </a:solidFill>
                          <a:effectLst/>
                          <a:latin typeface="Calibri" panose="020F0502020204030204" pitchFamily="34" charset="0"/>
                        </a:rPr>
                        <a:t> Total 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$ 96.345</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$ 99.408</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$ 105.372</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$ 111.695</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$ 118.396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3%</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200" b="0" i="0" u="none" strike="noStrike">
                          <a:solidFill>
                            <a:srgbClr val="000000"/>
                          </a:solidFill>
                          <a:effectLst/>
                          <a:latin typeface="Calibri" panose="020F0502020204030204" pitchFamily="34" charset="0"/>
                        </a:rPr>
                        <a:t>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64018754"/>
                  </a:ext>
                </a:extLst>
              </a:tr>
              <a:tr h="190376">
                <a:tc>
                  <a:txBody>
                    <a:bodyPr/>
                    <a:lstStyle/>
                    <a:p>
                      <a:pPr algn="l" rtl="0" fontAlgn="ctr"/>
                      <a:r>
                        <a:rPr lang="es-CO" sz="1200" b="1" i="0" u="none" strike="noStrike">
                          <a:solidFill>
                            <a:srgbClr val="203764"/>
                          </a:solidFill>
                          <a:effectLst/>
                          <a:latin typeface="Calibri" panose="020F0502020204030204" pitchFamily="34" charset="0"/>
                        </a:rPr>
                        <a:t> Servicio de la Deuda </a:t>
                      </a:r>
                    </a:p>
                  </a:txBody>
                  <a:tcPr marL="45720" marR="4572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$ 13.186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$ 7.624</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$ 7.624</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$ 7.624</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100%</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-42%</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0%</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200" b="0" i="0" u="none" strike="noStrike">
                          <a:solidFill>
                            <a:srgbClr val="000000"/>
                          </a:solidFill>
                          <a:effectLst/>
                          <a:latin typeface="Calibri" panose="020F0502020204030204" pitchFamily="34" charset="0"/>
                        </a:rPr>
                        <a:t>0%</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478263727"/>
                  </a:ext>
                </a:extLst>
              </a:tr>
              <a:tr h="336050">
                <a:tc>
                  <a:txBody>
                    <a:bodyPr/>
                    <a:lstStyle/>
                    <a:p>
                      <a:pPr algn="l" rtl="0" fontAlgn="ctr"/>
                      <a:r>
                        <a:rPr lang="es-MX" sz="1200" b="1" i="0" u="none" strike="noStrike">
                          <a:solidFill>
                            <a:srgbClr val="FFFFFF"/>
                          </a:solidFill>
                          <a:effectLst/>
                          <a:latin typeface="Calibri" panose="020F0502020204030204" pitchFamily="34" charset="0"/>
                        </a:rPr>
                        <a:t>Total Funcionamiento + Servicio de la Deuda</a:t>
                      </a:r>
                    </a:p>
                  </a:txBody>
                  <a:tcPr marL="45720" marR="4572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$ 96.345</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$ 112.594</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$ 112.996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$ 119.319</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$ 126.020</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17%</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0%</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6%</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980131649"/>
                  </a:ext>
                </a:extLst>
              </a:tr>
              <a:tr h="152572">
                <a:tc>
                  <a:txBody>
                    <a:bodyPr/>
                    <a:lstStyle/>
                    <a:p>
                      <a:pPr algn="l" fontAlgn="ctr"/>
                      <a:r>
                        <a:rPr lang="es-MX" sz="900" b="0" i="0" u="none" strike="noStrike">
                          <a:solidFill>
                            <a:srgbClr val="203764"/>
                          </a:solidFill>
                          <a:effectLst/>
                          <a:latin typeface="Calibri" panose="020F0502020204030204" pitchFamily="34" charset="0"/>
                        </a:rPr>
                        <a:t>* Apropiación vigente a 31 de marzo de 2025</a:t>
                      </a:r>
                    </a:p>
                  </a:txBody>
                  <a:tcPr marL="45720" marR="4572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00" b="0" i="0" u="none" strike="noStrike">
                          <a:solidFill>
                            <a:srgbClr val="000000"/>
                          </a:solidFill>
                          <a:effectLst/>
                          <a:latin typeface="Calibri" panose="020F0502020204030204" pitchFamily="34" charset="0"/>
                        </a:rPr>
                        <a:t> </a:t>
                      </a:r>
                    </a:p>
                  </a:txBody>
                  <a:tcPr marL="45720" marR="4572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81060246"/>
                  </a:ext>
                </a:extLst>
              </a:tr>
            </a:tbl>
          </a:graphicData>
        </a:graphic>
      </p:graphicFrame>
    </p:spTree>
    <p:extLst>
      <p:ext uri="{BB962C8B-B14F-4D97-AF65-F5344CB8AC3E}">
        <p14:creationId xmlns:p14="http://schemas.microsoft.com/office/powerpoint/2010/main" val="32737281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AD78-D5D8-0FD8-DC4E-318DD1CA5672}"/>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F86AFE95-DE23-9CE9-5E40-309C7F379062}"/>
              </a:ext>
            </a:extLst>
          </p:cNvPr>
          <p:cNvSpPr/>
          <p:nvPr/>
        </p:nvSpPr>
        <p:spPr>
          <a:xfrm>
            <a:off x="0" y="-192512"/>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06B59C7F-021D-A060-10A0-90E572A7337F}"/>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Parques Nacionales Naturales - PNN</a:t>
            </a:r>
          </a:p>
        </p:txBody>
      </p:sp>
      <p:sp>
        <p:nvSpPr>
          <p:cNvPr id="6" name="CuadroTexto 5">
            <a:extLst>
              <a:ext uri="{FF2B5EF4-FFF2-40B4-BE49-F238E27FC236}">
                <a16:creationId xmlns:a16="http://schemas.microsoft.com/office/drawing/2014/main" id="{BF36D5A4-DBE3-3468-1C07-0F5433D36794}"/>
              </a:ext>
            </a:extLst>
          </p:cNvPr>
          <p:cNvSpPr txBox="1"/>
          <p:nvPr/>
        </p:nvSpPr>
        <p:spPr>
          <a:xfrm>
            <a:off x="733744" y="3549091"/>
            <a:ext cx="10724510" cy="3170099"/>
          </a:xfrm>
          <a:prstGeom prst="rect">
            <a:avLst/>
          </a:prstGeom>
          <a:noFill/>
          <a:ln>
            <a:solidFill>
              <a:srgbClr val="0051A5"/>
            </a:solidFill>
          </a:ln>
        </p:spPr>
        <p:txBody>
          <a:bodyPr wrap="square" lIns="91440" tIns="45720" rIns="91440" bIns="45720" rtlCol="0" anchor="t">
            <a:spAutoFit/>
          </a:bodyPr>
          <a:lstStyle/>
          <a:p>
            <a:r>
              <a:rPr lang="es-MX" sz="1000" b="1">
                <a:solidFill>
                  <a:srgbClr val="0051A5"/>
                </a:solidFill>
              </a:rPr>
              <a:t>Gastos de Personal	</a:t>
            </a:r>
          </a:p>
          <a:p>
            <a:pPr algn="just"/>
            <a:r>
              <a:rPr lang="es-ES" sz="1000">
                <a:solidFill>
                  <a:srgbClr val="0051A5"/>
                </a:solidFill>
              </a:rPr>
              <a:t>El valor 2025 relacionado, corresponde al valor proyectado a cierre de la vigencia incluyendo el incremento de 7% aprobado por el Gobierno Nacional, y que se encuentra en proceso de asignación. Por otro lado, el presupuesto de Parques Nacionales Naturales de Colombia no ha sido suficiente en las últimas vigencias para el cubrimiento del total de necesidades y por consiguiente resulta insuficiente para cubrir los nuevos retos asumidos como son entre otros, la declaración de nuevas áreas y la ampliación de algunas ya declaradas.</a:t>
            </a:r>
            <a:r>
              <a:rPr lang="es-MX" sz="1000">
                <a:solidFill>
                  <a:srgbClr val="0051A5"/>
                </a:solidFill>
              </a:rPr>
              <a:t>.					</a:t>
            </a:r>
          </a:p>
          <a:p>
            <a:pPr algn="just"/>
            <a:r>
              <a:rPr lang="es-MX" sz="1000" b="1">
                <a:solidFill>
                  <a:srgbClr val="0051A5"/>
                </a:solidFill>
              </a:rPr>
              <a:t>Adquisición de bienes y servicios	</a:t>
            </a:r>
          </a:p>
          <a:p>
            <a:pPr algn="just"/>
            <a:r>
              <a:rPr lang="es-MX" sz="1000">
                <a:solidFill>
                  <a:srgbClr val="0051A5"/>
                </a:solidFill>
              </a:rPr>
              <a:t>La necesidad de Parques Nacionales Naturales para la vigencia 2025 por el concepto de adquisición de bienes y servicios, supera los $36.000 millones, por lo cual se cuenta con un déficit superior al triple de la asignación presupuestal vigente, impidiendo el correcto desarrollo de las funciones de la entidad en las sedes a nivel nacional y sus áreas protegidas. Este déficit ha sido reiterado en las últimas vigencias, puesto que la asignación presupuestal ha tenido un crecimiento insuficiente para cubrir las necesidades de funcionamiento de la entidad, incluso cuando se han reconocido nuevas áreas protegidas, pero no ha sido proporcional al incremento en la asignación presupuestal. </a:t>
            </a:r>
            <a:r>
              <a:rPr lang="es-MX" sz="1000" b="1">
                <a:solidFill>
                  <a:srgbClr val="0051A5"/>
                </a:solidFill>
              </a:rPr>
              <a:t>							</a:t>
            </a:r>
          </a:p>
          <a:p>
            <a:pPr algn="just"/>
            <a:r>
              <a:rPr lang="es-MX" sz="1000" b="1">
                <a:solidFill>
                  <a:srgbClr val="0051A5"/>
                </a:solidFill>
              </a:rPr>
              <a:t>Transferencias Corrientes			</a:t>
            </a:r>
          </a:p>
          <a:p>
            <a:pPr algn="just"/>
            <a:r>
              <a:rPr lang="es-MX" sz="1000">
                <a:solidFill>
                  <a:srgbClr val="0051A5"/>
                </a:solidFill>
              </a:rPr>
              <a:t>La necesidad por concepto de transferencias corrientes de la entidad cuenta en la actual vigencia con un déficit que se refleja en su mayoría en el pago de sentencias y conciliaciones y el fortalecimiento a la consulta previa, necesarios para garantizar el derecho de los grupos étnicos que se puedan ver afectados por las medidas administrativas que pretendan ser adoptadas por PNNC. Especialmente para la vigencia 2026 se requieren recursos financieros que habiliten la implementación de rutas metodológicas concertadas en etapa de preconsulta y apertura bajo la coordinación de la Dirección Autoridad Nacional de Consulta previa en el año 2025 y el desarrollo de etapas de seguimiento de acuerdos protocolizados bajo la coordinación de las entidades con competencia. </a:t>
            </a:r>
          </a:p>
          <a:p>
            <a:pPr algn="just"/>
            <a:endParaRPr lang="es-MX" sz="1000">
              <a:solidFill>
                <a:srgbClr val="0051A5"/>
              </a:solidFill>
            </a:endParaRPr>
          </a:p>
          <a:p>
            <a:pPr algn="just"/>
            <a:r>
              <a:rPr lang="es-MX" sz="1000" i="1">
                <a:solidFill>
                  <a:srgbClr val="0051A5"/>
                </a:solidFill>
              </a:rPr>
              <a:t>El incremento corresponde únicamente al reflejo de las necesidades de la entidad para el cumplimiento y desarrollo de sus objetivos, las cuales además del déficit de la actual vigencia no han podido ser respaldadas tampoco en vigencias anteriores.</a:t>
            </a:r>
          </a:p>
        </p:txBody>
      </p:sp>
      <p:pic>
        <p:nvPicPr>
          <p:cNvPr id="8" name="Graphic 7">
            <a:extLst>
              <a:ext uri="{FF2B5EF4-FFF2-40B4-BE49-F238E27FC236}">
                <a16:creationId xmlns:a16="http://schemas.microsoft.com/office/drawing/2014/main" id="{E854373F-6DC2-557B-4DEC-4ED60E9CE9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2" name="Tabla 1">
            <a:extLst>
              <a:ext uri="{FF2B5EF4-FFF2-40B4-BE49-F238E27FC236}">
                <a16:creationId xmlns:a16="http://schemas.microsoft.com/office/drawing/2014/main" id="{4F1BF18A-4B6A-BF6D-FC30-5CDBAA025B75}"/>
              </a:ext>
            </a:extLst>
          </p:cNvPr>
          <p:cNvGraphicFramePr>
            <a:graphicFrameLocks noGrp="1"/>
          </p:cNvGraphicFramePr>
          <p:nvPr>
            <p:extLst>
              <p:ext uri="{D42A27DB-BD31-4B8C-83A1-F6EECF244321}">
                <p14:modId xmlns:p14="http://schemas.microsoft.com/office/powerpoint/2010/main" val="1052935992"/>
              </p:ext>
            </p:extLst>
          </p:nvPr>
        </p:nvGraphicFramePr>
        <p:xfrm>
          <a:off x="733744" y="902256"/>
          <a:ext cx="10724509" cy="2505058"/>
        </p:xfrm>
        <a:graphic>
          <a:graphicData uri="http://schemas.openxmlformats.org/drawingml/2006/table">
            <a:tbl>
              <a:tblPr/>
              <a:tblGrid>
                <a:gridCol w="3974677">
                  <a:extLst>
                    <a:ext uri="{9D8B030D-6E8A-4147-A177-3AD203B41FA5}">
                      <a16:colId xmlns:a16="http://schemas.microsoft.com/office/drawing/2014/main" val="711346406"/>
                    </a:ext>
                  </a:extLst>
                </a:gridCol>
                <a:gridCol w="840340">
                  <a:extLst>
                    <a:ext uri="{9D8B030D-6E8A-4147-A177-3AD203B41FA5}">
                      <a16:colId xmlns:a16="http://schemas.microsoft.com/office/drawing/2014/main" val="2961162618"/>
                    </a:ext>
                  </a:extLst>
                </a:gridCol>
                <a:gridCol w="840340">
                  <a:extLst>
                    <a:ext uri="{9D8B030D-6E8A-4147-A177-3AD203B41FA5}">
                      <a16:colId xmlns:a16="http://schemas.microsoft.com/office/drawing/2014/main" val="3477525896"/>
                    </a:ext>
                  </a:extLst>
                </a:gridCol>
                <a:gridCol w="840340">
                  <a:extLst>
                    <a:ext uri="{9D8B030D-6E8A-4147-A177-3AD203B41FA5}">
                      <a16:colId xmlns:a16="http://schemas.microsoft.com/office/drawing/2014/main" val="259942055"/>
                    </a:ext>
                  </a:extLst>
                </a:gridCol>
                <a:gridCol w="840340">
                  <a:extLst>
                    <a:ext uri="{9D8B030D-6E8A-4147-A177-3AD203B41FA5}">
                      <a16:colId xmlns:a16="http://schemas.microsoft.com/office/drawing/2014/main" val="648343331"/>
                    </a:ext>
                  </a:extLst>
                </a:gridCol>
                <a:gridCol w="840340">
                  <a:extLst>
                    <a:ext uri="{9D8B030D-6E8A-4147-A177-3AD203B41FA5}">
                      <a16:colId xmlns:a16="http://schemas.microsoft.com/office/drawing/2014/main" val="3926593321"/>
                    </a:ext>
                  </a:extLst>
                </a:gridCol>
                <a:gridCol w="637033">
                  <a:extLst>
                    <a:ext uri="{9D8B030D-6E8A-4147-A177-3AD203B41FA5}">
                      <a16:colId xmlns:a16="http://schemas.microsoft.com/office/drawing/2014/main" val="1143130536"/>
                    </a:ext>
                  </a:extLst>
                </a:gridCol>
                <a:gridCol w="637033">
                  <a:extLst>
                    <a:ext uri="{9D8B030D-6E8A-4147-A177-3AD203B41FA5}">
                      <a16:colId xmlns:a16="http://schemas.microsoft.com/office/drawing/2014/main" val="1366595289"/>
                    </a:ext>
                  </a:extLst>
                </a:gridCol>
                <a:gridCol w="637033">
                  <a:extLst>
                    <a:ext uri="{9D8B030D-6E8A-4147-A177-3AD203B41FA5}">
                      <a16:colId xmlns:a16="http://schemas.microsoft.com/office/drawing/2014/main" val="564639833"/>
                    </a:ext>
                  </a:extLst>
                </a:gridCol>
                <a:gridCol w="637033">
                  <a:extLst>
                    <a:ext uri="{9D8B030D-6E8A-4147-A177-3AD203B41FA5}">
                      <a16:colId xmlns:a16="http://schemas.microsoft.com/office/drawing/2014/main" val="1689775750"/>
                    </a:ext>
                  </a:extLst>
                </a:gridCol>
              </a:tblGrid>
              <a:tr h="152174">
                <a:tc>
                  <a:txBody>
                    <a:bodyPr/>
                    <a:lstStyle/>
                    <a:p>
                      <a:pPr algn="l" fontAlgn="b"/>
                      <a:r>
                        <a:rPr lang="es-CO" sz="1100" b="1" i="0" u="none" strike="noStrike">
                          <a:solidFill>
                            <a:srgbClr val="0051A5"/>
                          </a:solidFill>
                          <a:effectLst/>
                          <a:latin typeface="Calibri" panose="020F0502020204030204" pitchFamily="34" charset="0"/>
                        </a:rPr>
                        <a:t>PNN</a:t>
                      </a:r>
                    </a:p>
                  </a:txBody>
                  <a:tcPr marL="0" marR="0" marT="0" marB="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72097895"/>
                  </a:ext>
                </a:extLst>
              </a:tr>
              <a:tr h="152174">
                <a:tc>
                  <a:txBody>
                    <a:bodyPr/>
                    <a:lstStyle/>
                    <a:p>
                      <a:pPr algn="l" fontAlgn="ctr"/>
                      <a:r>
                        <a:rPr lang="es-MX" sz="1100" b="0" i="0" u="none" strike="noStrike">
                          <a:solidFill>
                            <a:srgbClr val="000000"/>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530240926"/>
                  </a:ext>
                </a:extLst>
              </a:tr>
              <a:tr h="268024">
                <a:tc rowSpan="2">
                  <a:txBody>
                    <a:bodyPr/>
                    <a:lstStyle/>
                    <a:p>
                      <a:pPr algn="l" rtl="0" fontAlgn="ctr"/>
                      <a:r>
                        <a:rPr lang="es-CO" sz="11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802215428"/>
                  </a:ext>
                </a:extLst>
              </a:tr>
              <a:tr h="268024">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405984576"/>
                  </a:ext>
                </a:extLst>
              </a:tr>
              <a:tr h="268024">
                <a:tc>
                  <a:txBody>
                    <a:bodyPr/>
                    <a:lstStyle/>
                    <a:p>
                      <a:pPr algn="l" rtl="0" fontAlgn="ctr"/>
                      <a:r>
                        <a:rPr lang="es-CO" sz="1100" b="0" i="0" u="none" strike="noStrike">
                          <a:solidFill>
                            <a:srgbClr val="203764"/>
                          </a:solidFill>
                          <a:effectLst/>
                          <a:latin typeface="Calibri" panose="020F0502020204030204" pitchFamily="34" charset="0"/>
                        </a:rPr>
                        <a:t>Gastos de personal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$ 55.142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$ 62.625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$ 66.933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$ 70.280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$ 73.794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14%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6,9%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5,0%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5,0%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649661179"/>
                  </a:ext>
                </a:extLst>
              </a:tr>
              <a:tr h="268024">
                <a:tc>
                  <a:txBody>
                    <a:bodyPr/>
                    <a:lstStyle/>
                    <a:p>
                      <a:pPr algn="l" rtl="0" fontAlgn="ctr"/>
                      <a:r>
                        <a:rPr lang="es-MX" sz="1100" b="0" i="0" u="none" strike="noStrike">
                          <a:solidFill>
                            <a:srgbClr val="203764"/>
                          </a:solidFill>
                          <a:effectLst/>
                          <a:latin typeface="Calibri" panose="020F0502020204030204" pitchFamily="34" charset="0"/>
                        </a:rPr>
                        <a:t>Adquisición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$ 10.414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$ 38.151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$ 39.296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$ 40.475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$ 41.690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266%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308554782"/>
                  </a:ext>
                </a:extLst>
              </a:tr>
              <a:tr h="268024">
                <a:tc>
                  <a:txBody>
                    <a:bodyPr/>
                    <a:lstStyle/>
                    <a:p>
                      <a:pPr algn="l" rtl="0" fontAlgn="ctr"/>
                      <a:r>
                        <a:rPr lang="es-CO" sz="11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$ 3.266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$ 10.637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$ 10.957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$ 11.286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$ 11.625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226%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30825477"/>
                  </a:ext>
                </a:extLst>
              </a:tr>
              <a:tr h="189578">
                <a:tc>
                  <a:txBody>
                    <a:bodyPr/>
                    <a:lstStyle/>
                    <a:p>
                      <a:pPr algn="l" rtl="0" fontAlgn="ctr"/>
                      <a:r>
                        <a:rPr lang="es-CO" sz="110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$ 750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$ 1.119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$ 1.153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$ 1.188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$ 1.224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49%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54122958"/>
                  </a:ext>
                </a:extLst>
              </a:tr>
              <a:tr h="193675">
                <a:tc>
                  <a:txBody>
                    <a:bodyPr/>
                    <a:lstStyle/>
                    <a:p>
                      <a:pPr algn="l" rtl="0" fontAlgn="ctr"/>
                      <a:r>
                        <a:rPr lang="es-CO" sz="14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$ 69.572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$ 112.532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$ 118.339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$ 123.229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$ 128.333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089233754"/>
                  </a:ext>
                </a:extLst>
              </a:tr>
              <a:tr h="193675">
                <a:tc>
                  <a:txBody>
                    <a:bodyPr/>
                    <a:lstStyle/>
                    <a:p>
                      <a:pPr algn="l" rtl="0" fontAlgn="ctr"/>
                      <a:r>
                        <a:rPr lang="es-CO" sz="14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$ 7.316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ctr"/>
                      <a:r>
                        <a:rPr lang="es-CO" sz="1100" b="0" i="0" u="none" strike="noStrike">
                          <a:solidFill>
                            <a:srgbClr val="000000"/>
                          </a:solidFill>
                          <a:effectLst/>
                          <a:latin typeface="Calibri" panose="020F0502020204030204" pitchFamily="34" charset="0"/>
                        </a:rPr>
                        <a:t>$ 7.536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ctr"/>
                      <a:r>
                        <a:rPr lang="es-CO" sz="1100" b="0" i="0" u="none" strike="noStrike">
                          <a:solidFill>
                            <a:srgbClr val="000000"/>
                          </a:solidFill>
                          <a:effectLst/>
                          <a:latin typeface="Calibri" panose="020F0502020204030204" pitchFamily="34" charset="0"/>
                        </a:rPr>
                        <a:t>$ 7.763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ctr"/>
                      <a:r>
                        <a:rPr lang="es-CO" sz="1100" b="0" i="0" u="none" strike="noStrike">
                          <a:solidFill>
                            <a:srgbClr val="000000"/>
                          </a:solidFill>
                          <a:effectLst/>
                          <a:latin typeface="Calibri" panose="020F0502020204030204" pitchFamily="34" charset="0"/>
                        </a:rPr>
                        <a:t>$ 7.996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2811703630"/>
                  </a:ext>
                </a:extLst>
              </a:tr>
              <a:tr h="193675">
                <a:tc>
                  <a:txBody>
                    <a:bodyPr/>
                    <a:lstStyle/>
                    <a:p>
                      <a:pPr algn="l" rtl="0" fontAlgn="ctr"/>
                      <a:r>
                        <a:rPr lang="es-MX" sz="1400" b="1" i="0" u="none" strike="noStrike">
                          <a:solidFill>
                            <a:srgbClr val="FFFFFF"/>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$ 69.572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$ 119.848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$ 125.875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$ 130.992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$ 136.329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612120928"/>
                  </a:ext>
                </a:extLst>
              </a:tr>
            </a:tbl>
          </a:graphicData>
        </a:graphic>
      </p:graphicFrame>
    </p:spTree>
    <p:extLst>
      <p:ext uri="{BB962C8B-B14F-4D97-AF65-F5344CB8AC3E}">
        <p14:creationId xmlns:p14="http://schemas.microsoft.com/office/powerpoint/2010/main" val="2221096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8224A-342D-7D3A-219A-84E4ED5CF600}"/>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70EFC11D-2313-0D66-51D1-DD58C04B379D}"/>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000" b="1">
                <a:solidFill>
                  <a:srgbClr val="0051A5"/>
                </a:solidFill>
                <a:latin typeface="Helvetica"/>
                <a:ea typeface="Verdana"/>
                <a:cs typeface="Verdana" panose="020B0604030504040204" pitchFamily="34" charset="0"/>
              </a:rPr>
              <a:t>Solicitud Funcionamiento y  Servicio a la Deuda</a:t>
            </a:r>
            <a:r>
              <a:rPr lang="es-ES" sz="2000" b="1">
                <a:solidFill>
                  <a:srgbClr val="0051A5"/>
                </a:solidFill>
                <a:latin typeface="Helvetica"/>
                <a:ea typeface="Verdana"/>
                <a:cs typeface="Verdana" panose="020B0604030504040204" pitchFamily="34" charset="0"/>
              </a:rPr>
              <a:t> Instituto de Hidrología, Meteorología y Estudios Ambientales - IDEAM</a:t>
            </a:r>
            <a:endParaRPr lang="es-MX" sz="2000" b="1">
              <a:solidFill>
                <a:srgbClr val="0051A5"/>
              </a:solidFill>
              <a:latin typeface="Helvetica"/>
              <a:ea typeface="Verdana"/>
              <a:cs typeface="Verdana" panose="020B0604030504040204" pitchFamily="34" charset="0"/>
            </a:endParaRPr>
          </a:p>
        </p:txBody>
      </p:sp>
      <p:sp>
        <p:nvSpPr>
          <p:cNvPr id="6" name="CuadroTexto 5">
            <a:extLst>
              <a:ext uri="{FF2B5EF4-FFF2-40B4-BE49-F238E27FC236}">
                <a16:creationId xmlns:a16="http://schemas.microsoft.com/office/drawing/2014/main" id="{DFCF0028-A428-918A-157B-9A182B64F654}"/>
              </a:ext>
            </a:extLst>
          </p:cNvPr>
          <p:cNvSpPr txBox="1"/>
          <p:nvPr/>
        </p:nvSpPr>
        <p:spPr>
          <a:xfrm>
            <a:off x="259180" y="3595355"/>
            <a:ext cx="11542295" cy="2831544"/>
          </a:xfrm>
          <a:prstGeom prst="rect">
            <a:avLst/>
          </a:prstGeom>
          <a:noFill/>
          <a:ln>
            <a:solidFill>
              <a:srgbClr val="0051A5"/>
            </a:solidFill>
          </a:ln>
        </p:spPr>
        <p:txBody>
          <a:bodyPr wrap="square" lIns="91440" tIns="45720" rIns="91440" bIns="45720" rtlCol="0" anchor="t">
            <a:spAutoFit/>
          </a:bodyPr>
          <a:lstStyle/>
          <a:p>
            <a:endParaRPr lang="es-MX" sz="800" b="1">
              <a:solidFill>
                <a:srgbClr val="0051A5"/>
              </a:solidFill>
              <a:cs typeface="Helvetica"/>
            </a:endParaRPr>
          </a:p>
          <a:p>
            <a:r>
              <a:rPr lang="es-MX" sz="1000" b="1">
                <a:solidFill>
                  <a:srgbClr val="0051A5"/>
                </a:solidFill>
                <a:cs typeface="Helvetica"/>
              </a:rPr>
              <a:t>Gastos de Personal</a:t>
            </a:r>
          </a:p>
          <a:p>
            <a:pPr algn="just"/>
            <a:r>
              <a:rPr lang="es-MX" sz="1000">
                <a:solidFill>
                  <a:srgbClr val="0051A5"/>
                </a:solidFill>
                <a:cs typeface="Helvetica"/>
              </a:rPr>
              <a:t>La solicitud de los gastos de personal del IDEAM en el año 2026 se basa en el cálculo de los diferentes rubros que conforman este gasto de acuerdo con las disposiciones legales vigentes y al valor de la nómina certificada con corte al 28 de febrero de 2025. Se considera el pago de un total de 488 cargos provistos, 57 más frente a los 431 reportados en el MGMP inmediatamente anterior. Además, se tiene en cuenta los tres regímenes de liquidación y/o cálculo especial que tiene el Instituto. Además del pago de las horas extras, dominicales, festivos y recargos, especialmente en el área de pronósticos y alertas. La solicitud cubre la totalidad de los gastos de la planta con las nuevas vinculaciones de fortalecimiento institucional.</a:t>
            </a:r>
          </a:p>
          <a:p>
            <a:pPr algn="just"/>
            <a:r>
              <a:rPr lang="es-MX" sz="1000" b="1">
                <a:solidFill>
                  <a:srgbClr val="0051A5"/>
                </a:solidFill>
                <a:cs typeface="Helvetica"/>
              </a:rPr>
              <a:t>			</a:t>
            </a:r>
          </a:p>
          <a:p>
            <a:r>
              <a:rPr lang="es-MX" sz="1000" b="1">
                <a:solidFill>
                  <a:srgbClr val="0051A5"/>
                </a:solidFill>
                <a:cs typeface="Helvetica"/>
              </a:rPr>
              <a:t>Adquisición de bienes y servicios</a:t>
            </a:r>
            <a:endParaRPr lang="es-MX" sz="1000">
              <a:solidFill>
                <a:srgbClr val="0051A5"/>
              </a:solidFill>
              <a:cs typeface="Helvetica"/>
            </a:endParaRPr>
          </a:p>
          <a:p>
            <a:pPr algn="just"/>
            <a:r>
              <a:rPr lang="es-MX" sz="1000">
                <a:solidFill>
                  <a:srgbClr val="0051A5"/>
                </a:solidFill>
                <a:cs typeface="Helvetica"/>
              </a:rPr>
              <a:t>El rubro de adquisición de bienes y servicios, por $26.656.714.187, es fundamental para garantizar la operatividad y la eficiencia de la entidad. En primer lugar, la renovación del parque automotor, compuesto por vehículos modelo 2007–2008 que generan costos elevados de mantenimiento y reposición de repuestos, resulta prioritaria para asegurar la movilidad permanente del personal técnico y de campo. Esta inversión en activos fijos reduce riesgos operativos y optimiza el uso de recursos al disminuir gastos recurrentes de reparación. El arrendamiento de las 11 sedes regionales garantiza la disponibilidad de espacios adecuados para las operaciones del IDEAM, evitando la deslocalización de servicios y garantizando la presencia institucional en todo el territorio. Por su parte, la contratación de pólizas de seguros para los bienes inmuebles y equipos institucionales protege el patrimonio ante siniestros y eventualidades, asegurando la continuidad de las actividades de monitoreo y generación de información ambiental sin interrupciones por daños o robos .Por otra parte, la contratación de servicios de vigilancia, aseo y cafetería en todas las instalaciones permite mantener condiciones óptimas de seguridad, salubridad y bienestar del personal, factores determinantes para el cumplimiento de turnos 24/7 y la operación ininterrumpida de los sistemas de monitoreo. Finalmente, la prestación de servicios profesionales especializados para las áreas de apoyo, administrativa, jurídica, contable y de control interno, refuerza la capacidad institucional de planificación, ejecución y seguimiento de los proyectos misionales, asegurando el cumplimiento de estándares de calidad y tiempos de respuesta adecuados. Estas solicitudes son claves para la eficiencia y la resiliencia operativa del IDEAM, y aumentan el impacto de los recursos públicos en la producción de información técnica y científica para la toma de decisiones.</a:t>
            </a:r>
          </a:p>
        </p:txBody>
      </p:sp>
      <p:pic>
        <p:nvPicPr>
          <p:cNvPr id="8" name="Graphic 7">
            <a:extLst>
              <a:ext uri="{FF2B5EF4-FFF2-40B4-BE49-F238E27FC236}">
                <a16:creationId xmlns:a16="http://schemas.microsoft.com/office/drawing/2014/main" id="{86CC12E5-11B6-54A5-F037-978D5F4BB6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2" name="Tabla 1">
            <a:extLst>
              <a:ext uri="{FF2B5EF4-FFF2-40B4-BE49-F238E27FC236}">
                <a16:creationId xmlns:a16="http://schemas.microsoft.com/office/drawing/2014/main" id="{CEE8BBB1-9C07-11E9-4BB5-F4FCF60C5614}"/>
              </a:ext>
            </a:extLst>
          </p:cNvPr>
          <p:cNvGraphicFramePr>
            <a:graphicFrameLocks noGrp="1"/>
          </p:cNvGraphicFramePr>
          <p:nvPr>
            <p:extLst>
              <p:ext uri="{D42A27DB-BD31-4B8C-83A1-F6EECF244321}">
                <p14:modId xmlns:p14="http://schemas.microsoft.com/office/powerpoint/2010/main" val="2399692775"/>
              </p:ext>
            </p:extLst>
          </p:nvPr>
        </p:nvGraphicFramePr>
        <p:xfrm>
          <a:off x="710783" y="953414"/>
          <a:ext cx="10770434" cy="2475586"/>
        </p:xfrm>
        <a:graphic>
          <a:graphicData uri="http://schemas.openxmlformats.org/drawingml/2006/table">
            <a:tbl>
              <a:tblPr/>
              <a:tblGrid>
                <a:gridCol w="4024283">
                  <a:extLst>
                    <a:ext uri="{9D8B030D-6E8A-4147-A177-3AD203B41FA5}">
                      <a16:colId xmlns:a16="http://schemas.microsoft.com/office/drawing/2014/main" val="3830714728"/>
                    </a:ext>
                  </a:extLst>
                </a:gridCol>
                <a:gridCol w="840267">
                  <a:extLst>
                    <a:ext uri="{9D8B030D-6E8A-4147-A177-3AD203B41FA5}">
                      <a16:colId xmlns:a16="http://schemas.microsoft.com/office/drawing/2014/main" val="1432690180"/>
                    </a:ext>
                  </a:extLst>
                </a:gridCol>
                <a:gridCol w="837267">
                  <a:extLst>
                    <a:ext uri="{9D8B030D-6E8A-4147-A177-3AD203B41FA5}">
                      <a16:colId xmlns:a16="http://schemas.microsoft.com/office/drawing/2014/main" val="2922191813"/>
                    </a:ext>
                  </a:extLst>
                </a:gridCol>
                <a:gridCol w="837267">
                  <a:extLst>
                    <a:ext uri="{9D8B030D-6E8A-4147-A177-3AD203B41FA5}">
                      <a16:colId xmlns:a16="http://schemas.microsoft.com/office/drawing/2014/main" val="972700580"/>
                    </a:ext>
                  </a:extLst>
                </a:gridCol>
                <a:gridCol w="837267">
                  <a:extLst>
                    <a:ext uri="{9D8B030D-6E8A-4147-A177-3AD203B41FA5}">
                      <a16:colId xmlns:a16="http://schemas.microsoft.com/office/drawing/2014/main" val="1852701008"/>
                    </a:ext>
                  </a:extLst>
                </a:gridCol>
                <a:gridCol w="837267">
                  <a:extLst>
                    <a:ext uri="{9D8B030D-6E8A-4147-A177-3AD203B41FA5}">
                      <a16:colId xmlns:a16="http://schemas.microsoft.com/office/drawing/2014/main" val="1028685569"/>
                    </a:ext>
                  </a:extLst>
                </a:gridCol>
                <a:gridCol w="639204">
                  <a:extLst>
                    <a:ext uri="{9D8B030D-6E8A-4147-A177-3AD203B41FA5}">
                      <a16:colId xmlns:a16="http://schemas.microsoft.com/office/drawing/2014/main" val="18979770"/>
                    </a:ext>
                  </a:extLst>
                </a:gridCol>
                <a:gridCol w="639204">
                  <a:extLst>
                    <a:ext uri="{9D8B030D-6E8A-4147-A177-3AD203B41FA5}">
                      <a16:colId xmlns:a16="http://schemas.microsoft.com/office/drawing/2014/main" val="3813625692"/>
                    </a:ext>
                  </a:extLst>
                </a:gridCol>
                <a:gridCol w="639204">
                  <a:extLst>
                    <a:ext uri="{9D8B030D-6E8A-4147-A177-3AD203B41FA5}">
                      <a16:colId xmlns:a16="http://schemas.microsoft.com/office/drawing/2014/main" val="719151101"/>
                    </a:ext>
                  </a:extLst>
                </a:gridCol>
                <a:gridCol w="639204">
                  <a:extLst>
                    <a:ext uri="{9D8B030D-6E8A-4147-A177-3AD203B41FA5}">
                      <a16:colId xmlns:a16="http://schemas.microsoft.com/office/drawing/2014/main" val="2192620195"/>
                    </a:ext>
                  </a:extLst>
                </a:gridCol>
              </a:tblGrid>
              <a:tr h="202192">
                <a:tc>
                  <a:txBody>
                    <a:bodyPr/>
                    <a:lstStyle/>
                    <a:p>
                      <a:pPr algn="l" fontAlgn="ctr"/>
                      <a:r>
                        <a:rPr lang="es-CO" sz="1050" b="0" i="0" u="none" strike="noStrike">
                          <a:solidFill>
                            <a:srgbClr val="000000"/>
                          </a:solidFill>
                          <a:effectLst/>
                          <a:latin typeface="Calibri" panose="020F0502020204030204" pitchFamily="34" charset="0"/>
                        </a:rPr>
                        <a:t>Cifras en millones pesos corrientes</a:t>
                      </a:r>
                    </a:p>
                  </a:txBody>
                  <a:tcPr marL="10800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5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3174396084"/>
                  </a:ext>
                </a:extLst>
              </a:tr>
              <a:tr h="236176">
                <a:tc rowSpan="2">
                  <a:txBody>
                    <a:bodyPr/>
                    <a:lstStyle/>
                    <a:p>
                      <a:pPr algn="l" rtl="0" fontAlgn="ctr"/>
                      <a:r>
                        <a:rPr lang="es-CO" sz="1050" b="1" i="0" u="none" strike="noStrike">
                          <a:solidFill>
                            <a:srgbClr val="FFFFFF"/>
                          </a:solidFill>
                          <a:effectLst/>
                          <a:latin typeface="Calibri" panose="020F0502020204030204" pitchFamily="34" charset="0"/>
                        </a:rPr>
                        <a:t>Funcionamiento</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673940988"/>
                  </a:ext>
                </a:extLst>
              </a:tr>
              <a:tr h="20219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643691462"/>
                  </a:ext>
                </a:extLst>
              </a:tr>
              <a:tr h="236176">
                <a:tc>
                  <a:txBody>
                    <a:bodyPr/>
                    <a:lstStyle/>
                    <a:p>
                      <a:pPr algn="l" rtl="0" fontAlgn="ctr"/>
                      <a:r>
                        <a:rPr lang="es-CO" sz="1050" b="0" i="0" u="none" strike="noStrike">
                          <a:solidFill>
                            <a:srgbClr val="203764"/>
                          </a:solidFill>
                          <a:effectLst/>
                          <a:latin typeface="Calibri" panose="020F0502020204030204" pitchFamily="34" charset="0"/>
                        </a:rPr>
                        <a:t>Gastos de personal</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$ 43.966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$ 48.499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$ 51.021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$ 53.674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$ 56.465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10,3%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105680721"/>
                  </a:ext>
                </a:extLst>
              </a:tr>
              <a:tr h="236176">
                <a:tc>
                  <a:txBody>
                    <a:bodyPr/>
                    <a:lstStyle/>
                    <a:p>
                      <a:pPr algn="l" rtl="0" fontAlgn="ctr"/>
                      <a:r>
                        <a:rPr lang="es-CO" sz="1050" b="0" i="0" u="none" strike="noStrike">
                          <a:solidFill>
                            <a:srgbClr val="203764"/>
                          </a:solidFill>
                          <a:effectLst/>
                          <a:latin typeface="Calibri" panose="020F0502020204030204" pitchFamily="34" charset="0"/>
                        </a:rPr>
                        <a:t>Adquisición de Bienes y servicios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$ 22.570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$ 26.657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$ 27.456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$ 28.280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$ 29.129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18%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4207816"/>
                  </a:ext>
                </a:extLst>
              </a:tr>
              <a:tr h="236176">
                <a:tc>
                  <a:txBody>
                    <a:bodyPr/>
                    <a:lstStyle/>
                    <a:p>
                      <a:pPr algn="l" rtl="0" fontAlgn="ctr"/>
                      <a:r>
                        <a:rPr lang="es-CO" sz="1050" b="0" i="0" u="none" strike="noStrike">
                          <a:solidFill>
                            <a:srgbClr val="203764"/>
                          </a:solidFill>
                          <a:effectLst/>
                          <a:latin typeface="Calibri" panose="020F0502020204030204" pitchFamily="34" charset="0"/>
                        </a:rPr>
                        <a:t>Transferencias corrientes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$ 251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$ 196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$ 214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-21,9%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80699444"/>
                  </a:ext>
                </a:extLst>
              </a:tr>
              <a:tr h="202192">
                <a:tc>
                  <a:txBody>
                    <a:bodyPr/>
                    <a:lstStyle/>
                    <a:p>
                      <a:pPr algn="l" rtl="0" fontAlgn="ctr"/>
                      <a:r>
                        <a:rPr lang="es-CO" sz="1050" b="0" i="0" u="none" strike="noStrike">
                          <a:solidFill>
                            <a:srgbClr val="203764"/>
                          </a:solidFill>
                          <a:effectLst/>
                          <a:latin typeface="Calibri" panose="020F0502020204030204" pitchFamily="34" charset="0"/>
                        </a:rPr>
                        <a:t>Gastos por tributos, multas, sanciones e intereses de mora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$ 520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$ 571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050" b="0" i="0" u="none" strike="noStrike">
                          <a:solidFill>
                            <a:srgbClr val="203764"/>
                          </a:solidFill>
                          <a:effectLst/>
                          <a:latin typeface="Calibri" panose="020F0502020204030204" pitchFamily="34" charset="0"/>
                        </a:rPr>
                        <a:t>$ 589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576650755"/>
                  </a:ext>
                </a:extLst>
              </a:tr>
              <a:tr h="308102">
                <a:tc>
                  <a:txBody>
                    <a:bodyPr/>
                    <a:lstStyle/>
                    <a:p>
                      <a:pPr algn="l" rtl="0" fontAlgn="ctr"/>
                      <a:r>
                        <a:rPr lang="es-CO" sz="1600" b="1" i="0" u="none" strike="noStrike">
                          <a:solidFill>
                            <a:srgbClr val="203764"/>
                          </a:solidFill>
                          <a:effectLst/>
                          <a:latin typeface="Calibri" panose="020F0502020204030204" pitchFamily="34" charset="0"/>
                        </a:rPr>
                        <a:t>Total Funcionamiento</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$ 67.307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$ 75.890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$ 79.233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$ 82.733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$ 86.396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4115102034"/>
                  </a:ext>
                </a:extLst>
              </a:tr>
              <a:tr h="308102">
                <a:tc>
                  <a:txBody>
                    <a:bodyPr/>
                    <a:lstStyle/>
                    <a:p>
                      <a:pPr algn="l" rtl="0" fontAlgn="ctr"/>
                      <a:r>
                        <a:rPr lang="es-CO" sz="1600" b="1" i="0" u="none" strike="noStrike">
                          <a:solidFill>
                            <a:srgbClr val="203764"/>
                          </a:solidFill>
                          <a:effectLst/>
                          <a:latin typeface="Calibri" panose="020F0502020204030204" pitchFamily="34" charset="0"/>
                        </a:rPr>
                        <a:t>Servicio de la Deuda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$ 134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$ 142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2085111319"/>
                  </a:ext>
                </a:extLst>
              </a:tr>
              <a:tr h="308102">
                <a:tc>
                  <a:txBody>
                    <a:bodyPr/>
                    <a:lstStyle/>
                    <a:p>
                      <a:pPr algn="l" rtl="0" fontAlgn="ctr"/>
                      <a:r>
                        <a:rPr lang="es-CO" sz="1600" b="1" i="0" u="none" strike="noStrike">
                          <a:solidFill>
                            <a:srgbClr val="FFFFFF"/>
                          </a:solidFill>
                          <a:effectLst/>
                          <a:latin typeface="Calibri" panose="020F0502020204030204" pitchFamily="34" charset="0"/>
                        </a:rPr>
                        <a:t>Total Funcionamiento + Servicio de la Deuda</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$ 67.307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$ 76.020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$ 79.367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$ 82.871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$ 86.538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415463501"/>
                  </a:ext>
                </a:extLst>
              </a:tr>
            </a:tbl>
          </a:graphicData>
        </a:graphic>
      </p:graphicFrame>
    </p:spTree>
    <p:extLst>
      <p:ext uri="{BB962C8B-B14F-4D97-AF65-F5344CB8AC3E}">
        <p14:creationId xmlns:p14="http://schemas.microsoft.com/office/powerpoint/2010/main" val="1772315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BA45D-AB45-CF0E-590E-6D2E9ABF68B8}"/>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B810ED98-2716-78AD-A273-BB532E7CEA88}"/>
              </a:ext>
            </a:extLst>
          </p:cNvPr>
          <p:cNvSpPr/>
          <p:nvPr/>
        </p:nvSpPr>
        <p:spPr>
          <a:xfrm>
            <a:off x="7120" y="-86454"/>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DF99BDD-6C67-C813-5638-97079F0FED2F}"/>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y  Servicio a la Deuda </a:t>
            </a:r>
            <a:r>
              <a:rPr lang="es-CO" sz="2400" b="1" i="0" u="none" strike="noStrike">
                <a:solidFill>
                  <a:srgbClr val="0051A5"/>
                </a:solidFill>
                <a:effectLst/>
                <a:latin typeface="Calibri" panose="020F0502020204030204" pitchFamily="34" charset="0"/>
              </a:rPr>
              <a:t>MINAMBIENTE</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sp>
        <p:nvSpPr>
          <p:cNvPr id="6" name="CuadroTexto 5">
            <a:extLst>
              <a:ext uri="{FF2B5EF4-FFF2-40B4-BE49-F238E27FC236}">
                <a16:creationId xmlns:a16="http://schemas.microsoft.com/office/drawing/2014/main" id="{F8AB774B-B2E1-6B4C-5CC9-F65B9F8278BB}"/>
              </a:ext>
            </a:extLst>
          </p:cNvPr>
          <p:cNvSpPr txBox="1"/>
          <p:nvPr/>
        </p:nvSpPr>
        <p:spPr>
          <a:xfrm>
            <a:off x="465855" y="3560789"/>
            <a:ext cx="11287995" cy="2839239"/>
          </a:xfrm>
          <a:prstGeom prst="rect">
            <a:avLst/>
          </a:prstGeom>
          <a:noFill/>
          <a:ln>
            <a:solidFill>
              <a:srgbClr val="0051A5"/>
            </a:solidFill>
          </a:ln>
        </p:spPr>
        <p:txBody>
          <a:bodyPr wrap="square" lIns="91440" tIns="45720" rIns="91440" bIns="45720" rtlCol="0" anchor="t">
            <a:spAutoFit/>
          </a:bodyPr>
          <a:lstStyle/>
          <a:p>
            <a:endParaRPr lang="es-MX" sz="1050" b="1">
              <a:solidFill>
                <a:srgbClr val="0051A5"/>
              </a:solidFill>
              <a:cs typeface="Helvetica"/>
            </a:endParaRPr>
          </a:p>
          <a:p>
            <a:r>
              <a:rPr lang="es-MX" sz="1050" b="1">
                <a:solidFill>
                  <a:srgbClr val="0051A5"/>
                </a:solidFill>
                <a:cs typeface="Helvetica"/>
              </a:rPr>
              <a:t>Gastos de Personal			</a:t>
            </a:r>
          </a:p>
          <a:p>
            <a:pPr algn="just"/>
            <a:r>
              <a:rPr lang="es-MX" sz="1050">
                <a:solidFill>
                  <a:srgbClr val="0051A5"/>
                </a:solidFill>
                <a:cs typeface="Helvetica"/>
              </a:rPr>
              <a:t>Modernización de la Planta de Personal del Ministerio: Según estudio, en un escenario optimo se requieren 952 empleo en total, de los cuales 574 corresponden a nuevos empleos (161.282.210.825)."</a:t>
            </a:r>
            <a:r>
              <a:rPr lang="es-MX" sz="1050" b="1">
                <a:solidFill>
                  <a:srgbClr val="0051A5"/>
                </a:solidFill>
                <a:cs typeface="Helvetica"/>
              </a:rPr>
              <a:t>		</a:t>
            </a:r>
          </a:p>
          <a:p>
            <a:pPr algn="just"/>
            <a:r>
              <a:rPr lang="es-MX" sz="1050" b="1">
                <a:solidFill>
                  <a:srgbClr val="0051A5"/>
                </a:solidFill>
                <a:cs typeface="Helvetica"/>
              </a:rPr>
              <a:t>	</a:t>
            </a:r>
          </a:p>
          <a:p>
            <a:pPr algn="just"/>
            <a:r>
              <a:rPr lang="es-MX" sz="1050" b="1">
                <a:solidFill>
                  <a:srgbClr val="0051A5"/>
                </a:solidFill>
                <a:cs typeface="Helvetica"/>
              </a:rPr>
              <a:t>Adquisición de bienes y servicios	</a:t>
            </a:r>
          </a:p>
          <a:p>
            <a:pPr algn="just"/>
            <a:r>
              <a:rPr lang="es-MX" sz="1050">
                <a:solidFill>
                  <a:srgbClr val="0051A5"/>
                </a:solidFill>
                <a:cs typeface="Helvetica"/>
              </a:rPr>
              <a:t>Con el propósito de garantizar la continuidad operativa, se requiere tres frentes estratégicos:</a:t>
            </a:r>
            <a:r>
              <a:rPr lang="es-MX" sz="1050" b="1">
                <a:solidFill>
                  <a:srgbClr val="0051A5"/>
                </a:solidFill>
                <a:cs typeface="Helvetica"/>
              </a:rPr>
              <a:t>1. Procesos de Selección</a:t>
            </a:r>
            <a:r>
              <a:rPr lang="es-MX" sz="1050">
                <a:solidFill>
                  <a:srgbClr val="0051A5"/>
                </a:solidFill>
                <a:cs typeface="Helvetica"/>
              </a:rPr>
              <a:t>: Para nombrar las 99 vacantes definitivas, $489.121.000. </a:t>
            </a:r>
            <a:r>
              <a:rPr lang="es-MX" sz="1050" b="1">
                <a:solidFill>
                  <a:srgbClr val="0051A5"/>
                </a:solidFill>
                <a:cs typeface="Helvetica"/>
              </a:rPr>
              <a:t>2. Modernización de la Planta de Personal: </a:t>
            </a:r>
            <a:r>
              <a:rPr lang="es-MX" sz="1050">
                <a:solidFill>
                  <a:srgbClr val="0051A5"/>
                </a:solidFill>
                <a:cs typeface="Helvetica"/>
              </a:rPr>
              <a:t>Dotación de mobiliario y equipos necesarios $7.029.822.795. </a:t>
            </a:r>
            <a:r>
              <a:rPr lang="es-MX" sz="1050" b="1">
                <a:solidFill>
                  <a:srgbClr val="0051A5"/>
                </a:solidFill>
                <a:cs typeface="Helvetica"/>
              </a:rPr>
              <a:t>3. Apoyos Educativos: </a:t>
            </a:r>
            <a:r>
              <a:rPr lang="es-MX" sz="1050">
                <a:solidFill>
                  <a:srgbClr val="0051A5"/>
                </a:solidFill>
                <a:cs typeface="Helvetica"/>
              </a:rPr>
              <a:t>Cumplimiento de los acuerdos sindicales suscritos para el periodo 2019–2021, incremento del monto y la ampliación de cobertura.“</a:t>
            </a:r>
          </a:p>
          <a:p>
            <a:pPr algn="just"/>
            <a:endParaRPr lang="es-MX" sz="1050" b="1">
              <a:solidFill>
                <a:srgbClr val="0051A5"/>
              </a:solidFill>
              <a:cs typeface="Helvetica"/>
            </a:endParaRPr>
          </a:p>
          <a:p>
            <a:pPr algn="just"/>
            <a:r>
              <a:rPr lang="es-MX" sz="1050" b="1">
                <a:solidFill>
                  <a:srgbClr val="0051A5"/>
                </a:solidFill>
                <a:cs typeface="Helvetica"/>
              </a:rPr>
              <a:t>Transferencias Corrientes</a:t>
            </a:r>
          </a:p>
          <a:p>
            <a:pPr algn="just"/>
            <a:r>
              <a:rPr lang="es-MX" sz="1050" b="1">
                <a:solidFill>
                  <a:srgbClr val="0051A5"/>
                </a:solidFill>
                <a:cs typeface="Helvetica"/>
              </a:rPr>
              <a:t>FORTALECIMIENTO A LA CONSULTA PREVIA</a:t>
            </a:r>
            <a:r>
              <a:rPr lang="es-MX" sz="1050">
                <a:solidFill>
                  <a:srgbClr val="0051A5"/>
                </a:solidFill>
                <a:cs typeface="Helvetica"/>
              </a:rPr>
              <a:t>, En cumplimiento de compromisos establecidos en el Plan Nacional de Desarrollo 2022-2026, "Colombia, potencia mundial de la vida", es necesario contar con un presupuesto que garantice el cumplimiento de la ruta de consulta previa establecida. Entre ellas: el Plan Nacional Decenal de Biodiversidad, la regulación y reglamentación de los mecanismos REDD+, el Plan Nacional para la regulación y administración autónoma de las economías de la naturaleza, que abarca servicios ecosistémicos, el pagos por servicios ambientales (PSA) y mecanismos económicos y financieros para la conservación. </a:t>
            </a:r>
            <a:r>
              <a:rPr lang="es-MX" sz="1050" b="1">
                <a:solidFill>
                  <a:srgbClr val="0051A5"/>
                </a:solidFill>
                <a:cs typeface="Helvetica"/>
              </a:rPr>
              <a:t>FRENO A LA DEFORESTACIÓN</a:t>
            </a:r>
            <a:r>
              <a:rPr lang="es-MX" sz="1050">
                <a:solidFill>
                  <a:srgbClr val="0051A5"/>
                </a:solidFill>
                <a:cs typeface="Helvetica"/>
              </a:rPr>
              <a:t>, que busca reducir la deforestación nacional en un 20%, lo que equivale a cerca de 35,000 hectáreas menos en comparación con el año 2021. (5.000.000.000), </a:t>
            </a:r>
            <a:r>
              <a:rPr lang="es-MX" sz="1050" b="1">
                <a:solidFill>
                  <a:srgbClr val="0051A5"/>
                </a:solidFill>
                <a:cs typeface="Helvetica"/>
              </a:rPr>
              <a:t>SENTENCIAS Y CONCILIACIONES </a:t>
            </a:r>
            <a:r>
              <a:rPr lang="es-MX" sz="1050">
                <a:solidFill>
                  <a:srgbClr val="0051A5"/>
                </a:solidFill>
                <a:cs typeface="Helvetica"/>
              </a:rPr>
              <a:t>(37.648.336.458): Teniendo en cuenta las sentencias ejecutoriadas y de las cuales versa una obligación de pago por parte del Ministerio de Ambiente y Desarrollo Sostenible</a:t>
            </a:r>
            <a:endParaRPr lang="es-CO" sz="1050">
              <a:solidFill>
                <a:srgbClr val="0051A5"/>
              </a:solidFill>
              <a:cs typeface="Helvetica"/>
            </a:endParaRPr>
          </a:p>
        </p:txBody>
      </p:sp>
      <p:pic>
        <p:nvPicPr>
          <p:cNvPr id="8" name="Graphic 7">
            <a:extLst>
              <a:ext uri="{FF2B5EF4-FFF2-40B4-BE49-F238E27FC236}">
                <a16:creationId xmlns:a16="http://schemas.microsoft.com/office/drawing/2014/main" id="{9EE12246-D915-95E1-1301-F0F3F1470A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073" y="509959"/>
            <a:ext cx="6638516" cy="89173"/>
          </a:xfrm>
          <a:prstGeom prst="rect">
            <a:avLst/>
          </a:prstGeom>
        </p:spPr>
      </p:pic>
      <p:graphicFrame>
        <p:nvGraphicFramePr>
          <p:cNvPr id="2" name="Tabla 1">
            <a:extLst>
              <a:ext uri="{FF2B5EF4-FFF2-40B4-BE49-F238E27FC236}">
                <a16:creationId xmlns:a16="http://schemas.microsoft.com/office/drawing/2014/main" id="{4066D85B-FDF2-A85E-EBEF-C0CF44D6084E}"/>
              </a:ext>
            </a:extLst>
          </p:cNvPr>
          <p:cNvGraphicFramePr>
            <a:graphicFrameLocks noGrp="1"/>
          </p:cNvGraphicFramePr>
          <p:nvPr>
            <p:extLst>
              <p:ext uri="{D42A27DB-BD31-4B8C-83A1-F6EECF244321}">
                <p14:modId xmlns:p14="http://schemas.microsoft.com/office/powerpoint/2010/main" val="2021587168"/>
              </p:ext>
            </p:extLst>
          </p:nvPr>
        </p:nvGraphicFramePr>
        <p:xfrm>
          <a:off x="465855" y="599132"/>
          <a:ext cx="11183213" cy="2698083"/>
        </p:xfrm>
        <a:graphic>
          <a:graphicData uri="http://schemas.openxmlformats.org/drawingml/2006/table">
            <a:tbl>
              <a:tblPr/>
              <a:tblGrid>
                <a:gridCol w="4144678">
                  <a:extLst>
                    <a:ext uri="{9D8B030D-6E8A-4147-A177-3AD203B41FA5}">
                      <a16:colId xmlns:a16="http://schemas.microsoft.com/office/drawing/2014/main" val="2992656542"/>
                    </a:ext>
                  </a:extLst>
                </a:gridCol>
                <a:gridCol w="876283">
                  <a:extLst>
                    <a:ext uri="{9D8B030D-6E8A-4147-A177-3AD203B41FA5}">
                      <a16:colId xmlns:a16="http://schemas.microsoft.com/office/drawing/2014/main" val="3760306368"/>
                    </a:ext>
                  </a:extLst>
                </a:gridCol>
                <a:gridCol w="876283">
                  <a:extLst>
                    <a:ext uri="{9D8B030D-6E8A-4147-A177-3AD203B41FA5}">
                      <a16:colId xmlns:a16="http://schemas.microsoft.com/office/drawing/2014/main" val="2095524399"/>
                    </a:ext>
                  </a:extLst>
                </a:gridCol>
                <a:gridCol w="876283">
                  <a:extLst>
                    <a:ext uri="{9D8B030D-6E8A-4147-A177-3AD203B41FA5}">
                      <a16:colId xmlns:a16="http://schemas.microsoft.com/office/drawing/2014/main" val="1198544808"/>
                    </a:ext>
                  </a:extLst>
                </a:gridCol>
                <a:gridCol w="876283">
                  <a:extLst>
                    <a:ext uri="{9D8B030D-6E8A-4147-A177-3AD203B41FA5}">
                      <a16:colId xmlns:a16="http://schemas.microsoft.com/office/drawing/2014/main" val="1895959877"/>
                    </a:ext>
                  </a:extLst>
                </a:gridCol>
                <a:gridCol w="876283">
                  <a:extLst>
                    <a:ext uri="{9D8B030D-6E8A-4147-A177-3AD203B41FA5}">
                      <a16:colId xmlns:a16="http://schemas.microsoft.com/office/drawing/2014/main" val="2104440366"/>
                    </a:ext>
                  </a:extLst>
                </a:gridCol>
                <a:gridCol w="664280">
                  <a:extLst>
                    <a:ext uri="{9D8B030D-6E8A-4147-A177-3AD203B41FA5}">
                      <a16:colId xmlns:a16="http://schemas.microsoft.com/office/drawing/2014/main" val="773286619"/>
                    </a:ext>
                  </a:extLst>
                </a:gridCol>
                <a:gridCol w="664280">
                  <a:extLst>
                    <a:ext uri="{9D8B030D-6E8A-4147-A177-3AD203B41FA5}">
                      <a16:colId xmlns:a16="http://schemas.microsoft.com/office/drawing/2014/main" val="3810018506"/>
                    </a:ext>
                  </a:extLst>
                </a:gridCol>
                <a:gridCol w="664280">
                  <a:extLst>
                    <a:ext uri="{9D8B030D-6E8A-4147-A177-3AD203B41FA5}">
                      <a16:colId xmlns:a16="http://schemas.microsoft.com/office/drawing/2014/main" val="1425259295"/>
                    </a:ext>
                  </a:extLst>
                </a:gridCol>
                <a:gridCol w="664280">
                  <a:extLst>
                    <a:ext uri="{9D8B030D-6E8A-4147-A177-3AD203B41FA5}">
                      <a16:colId xmlns:a16="http://schemas.microsoft.com/office/drawing/2014/main" val="2476480221"/>
                    </a:ext>
                  </a:extLst>
                </a:gridCol>
              </a:tblGrid>
              <a:tr h="201519">
                <a:tc>
                  <a:txBody>
                    <a:bodyPr/>
                    <a:lstStyle/>
                    <a:p>
                      <a:pPr algn="l" fontAlgn="b"/>
                      <a:endParaRPr lang="es-CO" sz="1200" b="1" i="0" u="none" strike="noStrike">
                        <a:solidFill>
                          <a:srgbClr val="0051A5"/>
                        </a:solidFill>
                        <a:effectLst/>
                        <a:latin typeface="Calibri" panose="020F0502020204030204" pitchFamily="34" charset="0"/>
                      </a:endParaRPr>
                    </a:p>
                  </a:txBody>
                  <a:tcPr marL="0" marR="0" marT="0" marB="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88888135"/>
                  </a:ext>
                </a:extLst>
              </a:tr>
              <a:tr h="184726">
                <a:tc>
                  <a:txBody>
                    <a:bodyPr/>
                    <a:lstStyle/>
                    <a:p>
                      <a:pPr algn="l" fontAlgn="ctr"/>
                      <a:r>
                        <a:rPr lang="es-MX" sz="1100" b="0" i="0" u="none" strike="noStrike">
                          <a:solidFill>
                            <a:srgbClr val="000000"/>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300556539"/>
                  </a:ext>
                </a:extLst>
              </a:tr>
              <a:tr h="184726">
                <a:tc rowSpan="2">
                  <a:txBody>
                    <a:bodyPr/>
                    <a:lstStyle/>
                    <a:p>
                      <a:pPr algn="l" rtl="0" fontAlgn="ctr"/>
                      <a:r>
                        <a:rPr lang="es-CO" sz="11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894299616"/>
                  </a:ext>
                </a:extLst>
              </a:tr>
              <a:tr h="184726">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953333204"/>
                  </a:ext>
                </a:extLst>
              </a:tr>
              <a:tr h="184726">
                <a:tc>
                  <a:txBody>
                    <a:bodyPr/>
                    <a:lstStyle/>
                    <a:p>
                      <a:pPr algn="l" rtl="0" fontAlgn="ctr"/>
                      <a:r>
                        <a:rPr lang="es-CO" sz="1100" b="0" i="0" u="none" strike="noStrike">
                          <a:solidFill>
                            <a:srgbClr val="203764"/>
                          </a:solidFill>
                          <a:effectLst/>
                          <a:latin typeface="Calibri" panose="020F0502020204030204" pitchFamily="34" charset="0"/>
                        </a:rPr>
                        <a:t>Gastos de personal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$ 56.234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$ 161.282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$ 169.669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$ 178.491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$ 187.773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187%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1823015689"/>
                  </a:ext>
                </a:extLst>
              </a:tr>
              <a:tr h="184726">
                <a:tc>
                  <a:txBody>
                    <a:bodyPr/>
                    <a:lstStyle/>
                    <a:p>
                      <a:pPr algn="l" rtl="0" fontAlgn="ctr"/>
                      <a:r>
                        <a:rPr lang="es-MX" sz="1100" b="0" i="0" u="none" strike="noStrike">
                          <a:solidFill>
                            <a:srgbClr val="203764"/>
                          </a:solidFill>
                          <a:effectLst/>
                          <a:latin typeface="Calibri" panose="020F0502020204030204" pitchFamily="34" charset="0"/>
                        </a:rPr>
                        <a:t>Adquisición de Bienes y servicios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$ 7.264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$ 17.855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$ 18.391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$ 18.942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$ 19.511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146%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64089762"/>
                  </a:ext>
                </a:extLst>
              </a:tr>
              <a:tr h="190871">
                <a:tc>
                  <a:txBody>
                    <a:bodyPr/>
                    <a:lstStyle/>
                    <a:p>
                      <a:pPr algn="l" rtl="0" fontAlgn="ctr"/>
                      <a:r>
                        <a:rPr lang="es-CO" sz="11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$ 183.099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$ 172.116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$ 177.279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$ 182.598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$ 188.076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81256814"/>
                  </a:ext>
                </a:extLst>
              </a:tr>
              <a:tr h="319938">
                <a:tc>
                  <a:txBody>
                    <a:bodyPr/>
                    <a:lstStyle/>
                    <a:p>
                      <a:pPr algn="l" rtl="0" fontAlgn="ctr"/>
                      <a:r>
                        <a:rPr lang="es-CO" sz="110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$ 1.244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$ 2.650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$ 2.730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$ 2.811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$ 2.896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113%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993087115"/>
                  </a:ext>
                </a:extLst>
              </a:tr>
              <a:tr h="235104">
                <a:tc>
                  <a:txBody>
                    <a:bodyPr/>
                    <a:lstStyle/>
                    <a:p>
                      <a:pPr algn="l" rtl="0" fontAlgn="ctr"/>
                      <a:r>
                        <a:rPr lang="es-CO" sz="14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$ 247.841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$ 353.903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$ 368.068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$ 382.843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$ 398.255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996958360"/>
                  </a:ext>
                </a:extLst>
              </a:tr>
              <a:tr h="235104">
                <a:tc>
                  <a:txBody>
                    <a:bodyPr/>
                    <a:lstStyle/>
                    <a:p>
                      <a:pPr algn="l" rtl="0" fontAlgn="ctr"/>
                      <a:r>
                        <a:rPr lang="es-CO" sz="14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$ 8.830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342810046"/>
                  </a:ext>
                </a:extLst>
              </a:tr>
              <a:tr h="407191">
                <a:tc>
                  <a:txBody>
                    <a:bodyPr/>
                    <a:lstStyle/>
                    <a:p>
                      <a:pPr algn="l" rtl="0" fontAlgn="ctr"/>
                      <a:r>
                        <a:rPr lang="es-MX" sz="1400" b="1" i="0" u="none" strike="noStrike">
                          <a:solidFill>
                            <a:srgbClr val="FFFFFF"/>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$ 247.841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$ 362.733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$ 368.068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$ 382.843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$ 398.255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46%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1772243599"/>
                  </a:ext>
                </a:extLst>
              </a:tr>
              <a:tr h="184726">
                <a:tc>
                  <a:txBody>
                    <a:bodyPr/>
                    <a:lstStyle/>
                    <a:p>
                      <a:pPr algn="l" fontAlgn="ctr"/>
                      <a:r>
                        <a:rPr lang="es-MX" sz="1000" b="0" i="0" u="none" strike="noStrike">
                          <a:solidFill>
                            <a:srgbClr val="203764"/>
                          </a:solidFill>
                          <a:effectLst/>
                          <a:latin typeface="Calibri" panose="020F0502020204030204" pitchFamily="34" charset="0"/>
                        </a:rPr>
                        <a:t>* Apropiación vigente a 31 de marzo de 2025</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855324466"/>
                  </a:ext>
                </a:extLst>
              </a:tr>
            </a:tbl>
          </a:graphicData>
        </a:graphic>
      </p:graphicFrame>
    </p:spTree>
    <p:extLst>
      <p:ext uri="{BB962C8B-B14F-4D97-AF65-F5344CB8AC3E}">
        <p14:creationId xmlns:p14="http://schemas.microsoft.com/office/powerpoint/2010/main" val="3176362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1B422-79F0-8490-115C-7CB5CB2FC4DE}"/>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4BFC071F-6AE9-9FA2-06CD-C306682FAD8D}"/>
              </a:ext>
            </a:extLst>
          </p:cNvPr>
          <p:cNvSpPr/>
          <p:nvPr/>
        </p:nvSpPr>
        <p:spPr>
          <a:xfrm>
            <a:off x="0" y="-86454"/>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9C8EACF5-958D-6008-1EE8-8BA26CE76B99}"/>
              </a:ext>
            </a:extLst>
          </p:cNvPr>
          <p:cNvSpPr txBox="1">
            <a:spLocks/>
          </p:cNvSpPr>
          <p:nvPr/>
        </p:nvSpPr>
        <p:spPr>
          <a:xfrm>
            <a:off x="346113" y="5695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a:t>
            </a:r>
            <a:r>
              <a:rPr lang="es-CO" sz="2400" b="1">
                <a:solidFill>
                  <a:srgbClr val="0051A5"/>
                </a:solidFill>
                <a:latin typeface="Helvetica"/>
                <a:ea typeface="Verdana"/>
              </a:rPr>
              <a:t>Institutos de Investigación </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pic>
        <p:nvPicPr>
          <p:cNvPr id="8" name="Graphic 7">
            <a:extLst>
              <a:ext uri="{FF2B5EF4-FFF2-40B4-BE49-F238E27FC236}">
                <a16:creationId xmlns:a16="http://schemas.microsoft.com/office/drawing/2014/main" id="{5F993939-4561-4D90-7C02-8FCFEB6F5F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10" name="Tabla 9">
            <a:extLst>
              <a:ext uri="{FF2B5EF4-FFF2-40B4-BE49-F238E27FC236}">
                <a16:creationId xmlns:a16="http://schemas.microsoft.com/office/drawing/2014/main" id="{4B812793-A3BD-445E-ACC9-08F784FDD2F5}"/>
              </a:ext>
            </a:extLst>
          </p:cNvPr>
          <p:cNvGraphicFramePr>
            <a:graphicFrameLocks noGrp="1"/>
          </p:cNvGraphicFramePr>
          <p:nvPr>
            <p:extLst>
              <p:ext uri="{D42A27DB-BD31-4B8C-83A1-F6EECF244321}">
                <p14:modId xmlns:p14="http://schemas.microsoft.com/office/powerpoint/2010/main" val="1715352366"/>
              </p:ext>
            </p:extLst>
          </p:nvPr>
        </p:nvGraphicFramePr>
        <p:xfrm>
          <a:off x="346113" y="835118"/>
          <a:ext cx="11618496" cy="2914337"/>
        </p:xfrm>
        <a:graphic>
          <a:graphicData uri="http://schemas.openxmlformats.org/drawingml/2006/table">
            <a:tbl>
              <a:tblPr/>
              <a:tblGrid>
                <a:gridCol w="3938952">
                  <a:extLst>
                    <a:ext uri="{9D8B030D-6E8A-4147-A177-3AD203B41FA5}">
                      <a16:colId xmlns:a16="http://schemas.microsoft.com/office/drawing/2014/main" val="2890268566"/>
                    </a:ext>
                  </a:extLst>
                </a:gridCol>
                <a:gridCol w="821796">
                  <a:extLst>
                    <a:ext uri="{9D8B030D-6E8A-4147-A177-3AD203B41FA5}">
                      <a16:colId xmlns:a16="http://schemas.microsoft.com/office/drawing/2014/main" val="449055003"/>
                    </a:ext>
                  </a:extLst>
                </a:gridCol>
                <a:gridCol w="864303">
                  <a:extLst>
                    <a:ext uri="{9D8B030D-6E8A-4147-A177-3AD203B41FA5}">
                      <a16:colId xmlns:a16="http://schemas.microsoft.com/office/drawing/2014/main" val="495034454"/>
                    </a:ext>
                  </a:extLst>
                </a:gridCol>
                <a:gridCol w="864303">
                  <a:extLst>
                    <a:ext uri="{9D8B030D-6E8A-4147-A177-3AD203B41FA5}">
                      <a16:colId xmlns:a16="http://schemas.microsoft.com/office/drawing/2014/main" val="1705528786"/>
                    </a:ext>
                  </a:extLst>
                </a:gridCol>
                <a:gridCol w="864303">
                  <a:extLst>
                    <a:ext uri="{9D8B030D-6E8A-4147-A177-3AD203B41FA5}">
                      <a16:colId xmlns:a16="http://schemas.microsoft.com/office/drawing/2014/main" val="3047019691"/>
                    </a:ext>
                  </a:extLst>
                </a:gridCol>
                <a:gridCol w="864303">
                  <a:extLst>
                    <a:ext uri="{9D8B030D-6E8A-4147-A177-3AD203B41FA5}">
                      <a16:colId xmlns:a16="http://schemas.microsoft.com/office/drawing/2014/main" val="110196167"/>
                    </a:ext>
                  </a:extLst>
                </a:gridCol>
                <a:gridCol w="850134">
                  <a:extLst>
                    <a:ext uri="{9D8B030D-6E8A-4147-A177-3AD203B41FA5}">
                      <a16:colId xmlns:a16="http://schemas.microsoft.com/office/drawing/2014/main" val="1048622726"/>
                    </a:ext>
                  </a:extLst>
                </a:gridCol>
                <a:gridCol w="850134">
                  <a:extLst>
                    <a:ext uri="{9D8B030D-6E8A-4147-A177-3AD203B41FA5}">
                      <a16:colId xmlns:a16="http://schemas.microsoft.com/office/drawing/2014/main" val="2846374346"/>
                    </a:ext>
                  </a:extLst>
                </a:gridCol>
                <a:gridCol w="850134">
                  <a:extLst>
                    <a:ext uri="{9D8B030D-6E8A-4147-A177-3AD203B41FA5}">
                      <a16:colId xmlns:a16="http://schemas.microsoft.com/office/drawing/2014/main" val="3404997519"/>
                    </a:ext>
                  </a:extLst>
                </a:gridCol>
                <a:gridCol w="850134">
                  <a:extLst>
                    <a:ext uri="{9D8B030D-6E8A-4147-A177-3AD203B41FA5}">
                      <a16:colId xmlns:a16="http://schemas.microsoft.com/office/drawing/2014/main" val="2952393824"/>
                    </a:ext>
                  </a:extLst>
                </a:gridCol>
              </a:tblGrid>
              <a:tr h="241159">
                <a:tc>
                  <a:txBody>
                    <a:bodyPr/>
                    <a:lstStyle/>
                    <a:p>
                      <a:pPr algn="l" fontAlgn="ctr"/>
                      <a:r>
                        <a:rPr lang="es-MX" sz="1100" b="0" i="0" u="none" strike="noStrike">
                          <a:solidFill>
                            <a:srgbClr val="000000"/>
                          </a:solidFill>
                          <a:effectLst/>
                          <a:latin typeface="Calibri" panose="020F0502020204030204" pitchFamily="34" charset="0"/>
                        </a:rPr>
                        <a:t>Cifras en millones pesos corrientes</a:t>
                      </a:r>
                    </a:p>
                  </a:txBody>
                  <a:tcPr marL="45720" marR="4572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45720" marR="4572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17139527"/>
                  </a:ext>
                </a:extLst>
              </a:tr>
              <a:tr h="241159">
                <a:tc rowSpan="2">
                  <a:txBody>
                    <a:bodyPr/>
                    <a:lstStyle/>
                    <a:p>
                      <a:pPr algn="l" rtl="0" fontAlgn="ctr"/>
                      <a:r>
                        <a:rPr lang="es-CO" sz="1200" b="1" i="0" u="none" strike="noStrike">
                          <a:solidFill>
                            <a:srgbClr val="FFFFFF"/>
                          </a:solidFill>
                          <a:effectLst/>
                          <a:latin typeface="Calibri" panose="020F0502020204030204" pitchFamily="34" charset="0"/>
                        </a:rPr>
                        <a:t>Funcionamiento</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2029</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431480420"/>
                  </a:ext>
                </a:extLst>
              </a:tr>
              <a:tr h="241159">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200" b="1" i="0" u="none" strike="noStrike">
                          <a:solidFill>
                            <a:srgbClr val="FFFFFF"/>
                          </a:solidFill>
                          <a:effectLst/>
                          <a:latin typeface="Calibri" panose="020F0502020204030204" pitchFamily="34" charset="0"/>
                        </a:rPr>
                        <a:t>26/25</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27/26</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28/27</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29/28</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354189846"/>
                  </a:ext>
                </a:extLst>
              </a:tr>
              <a:tr h="424439">
                <a:tc>
                  <a:txBody>
                    <a:bodyPr/>
                    <a:lstStyle/>
                    <a:p>
                      <a:pPr algn="l" rtl="0" fontAlgn="ctr"/>
                      <a:r>
                        <a:rPr lang="es-MX" sz="1200" b="0" i="0" u="none" strike="noStrike">
                          <a:solidFill>
                            <a:srgbClr val="203764"/>
                          </a:solidFill>
                          <a:effectLst/>
                          <a:latin typeface="Calibri" panose="020F0502020204030204" pitchFamily="34" charset="0"/>
                        </a:rPr>
                        <a:t>INSTITUTO DE INVESTIGACIONES AMBIENTALES DEL PACIFICO -IIAP </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$ 12.983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$ 14.057</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$ 14.479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$ 14.913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$ 15.360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618597487"/>
                  </a:ext>
                </a:extLst>
              </a:tr>
              <a:tr h="424439">
                <a:tc>
                  <a:txBody>
                    <a:bodyPr/>
                    <a:lstStyle/>
                    <a:p>
                      <a:pPr algn="l" rtl="0" fontAlgn="ctr"/>
                      <a:r>
                        <a:rPr lang="es-CO" sz="1200" b="0" i="0" u="none" strike="noStrike">
                          <a:solidFill>
                            <a:srgbClr val="203764"/>
                          </a:solidFill>
                          <a:effectLst/>
                          <a:latin typeface="Calibri" panose="020F0502020204030204" pitchFamily="34" charset="0"/>
                        </a:rPr>
                        <a:t>INSTITUTO DE INVESTIGACIONES DE RECURSOS BIOLÓGICOS - IAVH</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$ 15.300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$ 50.650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$ 52.170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$ 53.735</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$ 55.347</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231%</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414530497"/>
                  </a:ext>
                </a:extLst>
              </a:tr>
              <a:tr h="356860">
                <a:tc>
                  <a:txBody>
                    <a:bodyPr/>
                    <a:lstStyle/>
                    <a:p>
                      <a:pPr algn="l" rtl="0" fontAlgn="ctr"/>
                      <a:r>
                        <a:rPr lang="es-MX" sz="1200" b="0" i="0" u="none" strike="noStrike">
                          <a:solidFill>
                            <a:srgbClr val="203764"/>
                          </a:solidFill>
                          <a:effectLst/>
                          <a:latin typeface="Calibri" panose="020F0502020204030204" pitchFamily="34" charset="0"/>
                        </a:rPr>
                        <a:t>INSTITUTO DE INVESTIGACIONES MARINAS Y COSTERAS -INVEMAR</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$ 15.871</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$ 17.414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$ 17.936</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$ 18.474</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$ 19.029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10%</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683814623"/>
                  </a:ext>
                </a:extLst>
              </a:tr>
              <a:tr h="475937">
                <a:tc>
                  <a:txBody>
                    <a:bodyPr/>
                    <a:lstStyle/>
                    <a:p>
                      <a:pPr algn="l" rtl="0" fontAlgn="ctr"/>
                      <a:r>
                        <a:rPr lang="es-CO" sz="1200" b="0" i="0" u="none" strike="noStrike">
                          <a:solidFill>
                            <a:srgbClr val="203764"/>
                          </a:solidFill>
                          <a:effectLst/>
                          <a:latin typeface="Calibri" panose="020F0502020204030204" pitchFamily="34" charset="0"/>
                        </a:rPr>
                        <a:t>INSTITUTO AMAZÓNICO DE INVESTIGACIONES CIENTÍFICAS -SINCHI</a:t>
                      </a:r>
                    </a:p>
                  </a:txBody>
                  <a:tcPr marL="45720" marR="4572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$ 16.039</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$ 21.298</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$ 21.937</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$ 22.595</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$ 23.273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b"/>
                      <a:r>
                        <a:rPr lang="es-CO" sz="1400" b="0" i="0" u="none" strike="noStrike">
                          <a:solidFill>
                            <a:srgbClr val="203764"/>
                          </a:solidFill>
                          <a:effectLst/>
                          <a:latin typeface="Calibri" panose="020F0502020204030204" pitchFamily="34" charset="0"/>
                        </a:rPr>
                        <a:t>3%</a:t>
                      </a:r>
                    </a:p>
                  </a:txBody>
                  <a:tcPr marL="45720" marR="4572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1617094"/>
                  </a:ext>
                </a:extLst>
              </a:tr>
              <a:tr h="245070">
                <a:tc>
                  <a:txBody>
                    <a:bodyPr/>
                    <a:lstStyle/>
                    <a:p>
                      <a:pPr algn="ctr" rtl="0" fontAlgn="ctr"/>
                      <a:r>
                        <a:rPr lang="es-MX" sz="1200" b="1" i="0" u="none" strike="noStrike">
                          <a:solidFill>
                            <a:srgbClr val="FFFFFF"/>
                          </a:solidFill>
                          <a:effectLst/>
                          <a:latin typeface="Calibri" panose="020F0502020204030204" pitchFamily="34" charset="0"/>
                        </a:rPr>
                        <a:t>A INSTITUTOS DE INVESTIGACION LEY 99 DE 1993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$ 60.192</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$ 103.419</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$ 106.521</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$ 109.717</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$ 113.008</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72%</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200" b="1" i="0" u="none" strike="noStrike">
                          <a:solidFill>
                            <a:srgbClr val="FFFFFF"/>
                          </a:solidFill>
                          <a:effectLst/>
                          <a:latin typeface="Calibri" panose="020F0502020204030204" pitchFamily="34" charset="0"/>
                        </a:rPr>
                        <a:t>3%</a:t>
                      </a:r>
                    </a:p>
                  </a:txBody>
                  <a:tcPr marL="45720" marR="4572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extLst>
                  <a:ext uri="{0D108BD9-81ED-4DB2-BD59-A6C34878D82A}">
                    <a16:rowId xmlns:a16="http://schemas.microsoft.com/office/drawing/2014/main" val="2306993163"/>
                  </a:ext>
                </a:extLst>
              </a:tr>
            </a:tbl>
          </a:graphicData>
        </a:graphic>
      </p:graphicFrame>
      <p:sp>
        <p:nvSpPr>
          <p:cNvPr id="12" name="CuadroTexto 11">
            <a:extLst>
              <a:ext uri="{FF2B5EF4-FFF2-40B4-BE49-F238E27FC236}">
                <a16:creationId xmlns:a16="http://schemas.microsoft.com/office/drawing/2014/main" id="{3A7DD092-D8A7-7D9C-6C70-B10505859A14}"/>
              </a:ext>
            </a:extLst>
          </p:cNvPr>
          <p:cNvSpPr txBox="1"/>
          <p:nvPr/>
        </p:nvSpPr>
        <p:spPr>
          <a:xfrm>
            <a:off x="259179" y="4128476"/>
            <a:ext cx="11618495" cy="2285241"/>
          </a:xfrm>
          <a:prstGeom prst="rect">
            <a:avLst/>
          </a:prstGeom>
          <a:noFill/>
          <a:ln>
            <a:solidFill>
              <a:srgbClr val="0051A5"/>
            </a:solidFill>
          </a:ln>
        </p:spPr>
        <p:txBody>
          <a:bodyPr wrap="square" lIns="91440" tIns="45720" rIns="91440" bIns="45720" rtlCol="0" anchor="t">
            <a:spAutoFit/>
          </a:bodyPr>
          <a:lstStyle/>
          <a:p>
            <a:endParaRPr lang="es-MX" sz="1050" b="1">
              <a:solidFill>
                <a:srgbClr val="0051A5"/>
              </a:solidFill>
              <a:cs typeface="Helvetica"/>
            </a:endParaRPr>
          </a:p>
          <a:p>
            <a:pPr algn="just"/>
            <a:r>
              <a:rPr lang="es-MX" sz="1200">
                <a:solidFill>
                  <a:srgbClr val="0051A5"/>
                </a:solidFill>
                <a:cs typeface="Helvetica"/>
              </a:rPr>
              <a:t>Los Institutos de Investigación son entidades vinculadas al Ministerio de Ambiente y Desarrollo Sostenible y se definió en la Ley 99 de 1993 que la “Nación apropiará anualmente en el capítulo correspondiente al Ministerio del Medio Ambiente los recursos y transferencias necesarios para atender los gastos de funcionamiento e inversión”.</a:t>
            </a:r>
          </a:p>
          <a:p>
            <a:pPr algn="just"/>
            <a:endParaRPr lang="es-MX" sz="1200">
              <a:solidFill>
                <a:srgbClr val="0051A5"/>
              </a:solidFill>
              <a:cs typeface="Helvetica"/>
            </a:endParaRPr>
          </a:p>
          <a:p>
            <a:pPr algn="just"/>
            <a:r>
              <a:rPr lang="es-MX" sz="1200">
                <a:solidFill>
                  <a:srgbClr val="0051A5"/>
                </a:solidFill>
                <a:cs typeface="Helvetica"/>
              </a:rPr>
              <a:t>Los Institutos se han caracterizado por un alto grado de eficiencia y responsabilidad en la ejecución de los recursos que le han sido asignados vía Transferencia de la Nación para funcionamiento e inversión, a la fecha persiste la necesidad de incrementar las apropiaciones de recursos para atender de manera óptima su funcionamiento y misionalidad,  para la administración efectiva del recurso humano, administrativo y tecnológico.</a:t>
            </a:r>
          </a:p>
          <a:p>
            <a:pPr algn="just"/>
            <a:endParaRPr lang="es-MX" sz="1200">
              <a:solidFill>
                <a:srgbClr val="0051A5"/>
              </a:solidFill>
              <a:cs typeface="Helvetica"/>
            </a:endParaRPr>
          </a:p>
          <a:p>
            <a:pPr algn="just"/>
            <a:r>
              <a:rPr lang="es-MX" sz="1200">
                <a:solidFill>
                  <a:srgbClr val="0051A5"/>
                </a:solidFill>
                <a:cs typeface="Helvetica"/>
              </a:rPr>
              <a:t>Los Institutos solicitan recursos que contribuyan al logro de objetivos propuestos que inciden de manera directa e indirecta en la toma de decisiones para manejo y mejoramiento de las políticas públicas en materia de biodiversidad y medioambiente en el contexto local y nacional y en consonancia con los compromisos adquiridos por el país para atender el posconflicto y el apoyo a algunas de las metas contempladas en el Plan Nacional de Desarrollo ( PND) 2022 – 2026).</a:t>
            </a:r>
          </a:p>
        </p:txBody>
      </p:sp>
    </p:spTree>
    <p:extLst>
      <p:ext uri="{BB962C8B-B14F-4D97-AF65-F5344CB8AC3E}">
        <p14:creationId xmlns:p14="http://schemas.microsoft.com/office/powerpoint/2010/main" val="10886477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A17D-6916-9CDF-BA67-BAA6AA806FDF}"/>
            </a:ext>
          </a:extLst>
        </p:cNvPr>
        <p:cNvGrpSpPr/>
        <p:nvPr/>
      </p:nvGrpSpPr>
      <p:grpSpPr>
        <a:xfrm>
          <a:off x="0" y="0"/>
          <a:ext cx="0" cy="0"/>
          <a:chOff x="0" y="0"/>
          <a:chExt cx="0" cy="0"/>
        </a:xfrm>
      </p:grpSpPr>
      <p:pic>
        <p:nvPicPr>
          <p:cNvPr id="5" name="Imagen 4" descr="Logotipo&#10;&#10;El contenido generado por IA puede ser incorrecto.">
            <a:extLst>
              <a:ext uri="{FF2B5EF4-FFF2-40B4-BE49-F238E27FC236}">
                <a16:creationId xmlns:a16="http://schemas.microsoft.com/office/drawing/2014/main" id="{5BAA169D-A619-2C6B-3D4B-03B6E735F7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80327" y="91955"/>
            <a:ext cx="733015" cy="298773"/>
          </a:xfrm>
          <a:prstGeom prst="rect">
            <a:avLst/>
          </a:prstGeom>
        </p:spPr>
      </p:pic>
      <p:cxnSp>
        <p:nvCxnSpPr>
          <p:cNvPr id="7" name="Conector recto 6">
            <a:extLst>
              <a:ext uri="{FF2B5EF4-FFF2-40B4-BE49-F238E27FC236}">
                <a16:creationId xmlns:a16="http://schemas.microsoft.com/office/drawing/2014/main" id="{4895F6AC-17D5-51A5-A09E-C48DEB2FA80C}"/>
              </a:ext>
            </a:extLst>
          </p:cNvPr>
          <p:cNvCxnSpPr>
            <a:cxnSpLocks/>
          </p:cNvCxnSpPr>
          <p:nvPr/>
        </p:nvCxnSpPr>
        <p:spPr>
          <a:xfrm>
            <a:off x="5132440" y="449259"/>
            <a:ext cx="0" cy="2015418"/>
          </a:xfrm>
          <a:prstGeom prst="line">
            <a:avLst/>
          </a:prstGeom>
        </p:spPr>
        <p:style>
          <a:lnRef idx="2">
            <a:schemeClr val="accent3"/>
          </a:lnRef>
          <a:fillRef idx="0">
            <a:schemeClr val="accent3"/>
          </a:fillRef>
          <a:effectRef idx="1">
            <a:schemeClr val="accent3"/>
          </a:effectRef>
          <a:fontRef idx="minor">
            <a:schemeClr val="tx1"/>
          </a:fontRef>
        </p:style>
      </p:cxnSp>
      <p:cxnSp>
        <p:nvCxnSpPr>
          <p:cNvPr id="9" name="Conector recto 8">
            <a:extLst>
              <a:ext uri="{FF2B5EF4-FFF2-40B4-BE49-F238E27FC236}">
                <a16:creationId xmlns:a16="http://schemas.microsoft.com/office/drawing/2014/main" id="{BEF7F297-5CD7-5CB0-03FE-A97C9DCC4D98}"/>
              </a:ext>
            </a:extLst>
          </p:cNvPr>
          <p:cNvCxnSpPr>
            <a:cxnSpLocks/>
          </p:cNvCxnSpPr>
          <p:nvPr/>
        </p:nvCxnSpPr>
        <p:spPr>
          <a:xfrm flipV="1">
            <a:off x="0" y="2464677"/>
            <a:ext cx="5132440" cy="8631"/>
          </a:xfrm>
          <a:prstGeom prst="line">
            <a:avLst/>
          </a:prstGeom>
        </p:spPr>
        <p:style>
          <a:lnRef idx="2">
            <a:schemeClr val="accent3"/>
          </a:lnRef>
          <a:fillRef idx="0">
            <a:schemeClr val="accent3"/>
          </a:fillRef>
          <a:effectRef idx="1">
            <a:schemeClr val="accent3"/>
          </a:effectRef>
          <a:fontRef idx="minor">
            <a:schemeClr val="tx1"/>
          </a:fontRef>
        </p:style>
      </p:cxnSp>
      <p:sp>
        <p:nvSpPr>
          <p:cNvPr id="12" name="CuadroTexto 11">
            <a:extLst>
              <a:ext uri="{FF2B5EF4-FFF2-40B4-BE49-F238E27FC236}">
                <a16:creationId xmlns:a16="http://schemas.microsoft.com/office/drawing/2014/main" id="{3598884F-07D1-EDC0-2F6A-77260FA77289}"/>
              </a:ext>
            </a:extLst>
          </p:cNvPr>
          <p:cNvSpPr txBox="1"/>
          <p:nvPr/>
        </p:nvSpPr>
        <p:spPr>
          <a:xfrm>
            <a:off x="78658" y="91955"/>
            <a:ext cx="6436762" cy="369332"/>
          </a:xfrm>
          <a:prstGeom prst="rect">
            <a:avLst/>
          </a:prstGeom>
          <a:noFill/>
          <a:ln>
            <a:noFill/>
          </a:ln>
        </p:spPr>
        <p:txBody>
          <a:bodyPr wrap="none" rtlCol="0">
            <a:spAutoFit/>
          </a:bodyPr>
          <a:lstStyle/>
          <a:p>
            <a:r>
              <a:rPr lang="es-CO" b="1">
                <a:solidFill>
                  <a:schemeClr val="accent6">
                    <a:lumMod val="50000"/>
                  </a:schemeClr>
                </a:solidFill>
              </a:rPr>
              <a:t>Instituto Humboldt- Solicitud de Recursos MGMP 2026-2029</a:t>
            </a:r>
          </a:p>
        </p:txBody>
      </p:sp>
      <p:cxnSp>
        <p:nvCxnSpPr>
          <p:cNvPr id="15" name="Conector recto 14">
            <a:extLst>
              <a:ext uri="{FF2B5EF4-FFF2-40B4-BE49-F238E27FC236}">
                <a16:creationId xmlns:a16="http://schemas.microsoft.com/office/drawing/2014/main" id="{42D810A4-62B5-201F-BD21-1346EF7F310A}"/>
              </a:ext>
            </a:extLst>
          </p:cNvPr>
          <p:cNvCxnSpPr/>
          <p:nvPr/>
        </p:nvCxnSpPr>
        <p:spPr>
          <a:xfrm>
            <a:off x="0" y="461287"/>
            <a:ext cx="12192000" cy="0"/>
          </a:xfrm>
          <a:prstGeom prst="line">
            <a:avLst/>
          </a:prstGeom>
        </p:spPr>
        <p:style>
          <a:lnRef idx="2">
            <a:schemeClr val="accent3"/>
          </a:lnRef>
          <a:fillRef idx="0">
            <a:schemeClr val="accent3"/>
          </a:fillRef>
          <a:effectRef idx="1">
            <a:schemeClr val="accent3"/>
          </a:effectRef>
          <a:fontRef idx="minor">
            <a:schemeClr val="tx1"/>
          </a:fontRef>
        </p:style>
      </p:cxnSp>
      <p:sp>
        <p:nvSpPr>
          <p:cNvPr id="19" name="CuadroTexto 18">
            <a:extLst>
              <a:ext uri="{FF2B5EF4-FFF2-40B4-BE49-F238E27FC236}">
                <a16:creationId xmlns:a16="http://schemas.microsoft.com/office/drawing/2014/main" id="{1A725235-2992-FAA9-0CEA-8030C1E17616}"/>
              </a:ext>
            </a:extLst>
          </p:cNvPr>
          <p:cNvSpPr txBox="1"/>
          <p:nvPr/>
        </p:nvSpPr>
        <p:spPr>
          <a:xfrm>
            <a:off x="72328" y="2529164"/>
            <a:ext cx="4862655" cy="430887"/>
          </a:xfrm>
          <a:prstGeom prst="rect">
            <a:avLst/>
          </a:prstGeom>
          <a:noFill/>
        </p:spPr>
        <p:txBody>
          <a:bodyPr wrap="square" rtlCol="0">
            <a:spAutoFit/>
          </a:bodyPr>
          <a:lstStyle/>
          <a:p>
            <a:r>
              <a:rPr lang="es-CO" sz="1100" b="1"/>
              <a:t>Para que se requieren los recursos: </a:t>
            </a:r>
            <a:r>
              <a:rPr lang="es-CO" sz="1100"/>
              <a:t>Cumplimiento de las Metas de las Misiones Estratégicas 2030</a:t>
            </a:r>
          </a:p>
        </p:txBody>
      </p:sp>
      <p:sp>
        <p:nvSpPr>
          <p:cNvPr id="20" name="CuadroTexto 19">
            <a:extLst>
              <a:ext uri="{FF2B5EF4-FFF2-40B4-BE49-F238E27FC236}">
                <a16:creationId xmlns:a16="http://schemas.microsoft.com/office/drawing/2014/main" id="{D0D7D75E-A2E8-5438-494B-22C3A61A3079}"/>
              </a:ext>
            </a:extLst>
          </p:cNvPr>
          <p:cNvSpPr txBox="1"/>
          <p:nvPr/>
        </p:nvSpPr>
        <p:spPr>
          <a:xfrm>
            <a:off x="52610" y="3026330"/>
            <a:ext cx="2277400" cy="1015663"/>
          </a:xfrm>
          <a:prstGeom prst="rect">
            <a:avLst/>
          </a:prstGeom>
          <a:noFill/>
          <a:ln>
            <a:noFill/>
          </a:ln>
        </p:spPr>
        <p:txBody>
          <a:bodyPr wrap="square" rtlCol="0">
            <a:spAutoFit/>
          </a:bodyPr>
          <a:lstStyle/>
          <a:p>
            <a:r>
              <a:rPr lang="es-CO" sz="1000" b="1"/>
              <a:t>1.Conservación de áreas de importancia ecológica:</a:t>
            </a:r>
          </a:p>
          <a:p>
            <a:r>
              <a:rPr lang="es-CO" sz="1000"/>
              <a:t>A 2030 vincular el 50% de las áreas continentales de importancias y singularidad ecológica del país a estrategias efectivas de conservación</a:t>
            </a:r>
          </a:p>
        </p:txBody>
      </p:sp>
      <p:sp>
        <p:nvSpPr>
          <p:cNvPr id="24" name="CuadroTexto 23">
            <a:extLst>
              <a:ext uri="{FF2B5EF4-FFF2-40B4-BE49-F238E27FC236}">
                <a16:creationId xmlns:a16="http://schemas.microsoft.com/office/drawing/2014/main" id="{A25A60EE-7790-C0E9-2F60-64D05F5DE653}"/>
              </a:ext>
            </a:extLst>
          </p:cNvPr>
          <p:cNvSpPr txBox="1"/>
          <p:nvPr/>
        </p:nvSpPr>
        <p:spPr>
          <a:xfrm>
            <a:off x="2511664" y="2968885"/>
            <a:ext cx="2400135" cy="1323439"/>
          </a:xfrm>
          <a:prstGeom prst="rect">
            <a:avLst/>
          </a:prstGeom>
          <a:noFill/>
          <a:ln>
            <a:noFill/>
          </a:ln>
        </p:spPr>
        <p:txBody>
          <a:bodyPr wrap="square" rtlCol="0">
            <a:spAutoFit/>
          </a:bodyPr>
          <a:lstStyle/>
          <a:p>
            <a:r>
              <a:rPr lang="es-CO" sz="1000" b="1"/>
              <a:t>2. Paisajes productivos biodiversos:</a:t>
            </a:r>
          </a:p>
          <a:p>
            <a:r>
              <a:rPr lang="es-CO" sz="1000"/>
              <a:t>A 2030 promover que los actores de los subsectores agropecuarios, minero-energético e infraestructura incorporen en su modelo de negocio y ciclo de vida, la gestión de la biodiversidad y servicios ecosistémicos en 5 millones de hectáreas</a:t>
            </a:r>
          </a:p>
        </p:txBody>
      </p:sp>
      <p:sp>
        <p:nvSpPr>
          <p:cNvPr id="25" name="CuadroTexto 24">
            <a:extLst>
              <a:ext uri="{FF2B5EF4-FFF2-40B4-BE49-F238E27FC236}">
                <a16:creationId xmlns:a16="http://schemas.microsoft.com/office/drawing/2014/main" id="{FF701339-CF62-F29C-2E76-4044D7D43FAC}"/>
              </a:ext>
            </a:extLst>
          </p:cNvPr>
          <p:cNvSpPr txBox="1"/>
          <p:nvPr/>
        </p:nvSpPr>
        <p:spPr>
          <a:xfrm>
            <a:off x="60546" y="4159430"/>
            <a:ext cx="2261529" cy="1169551"/>
          </a:xfrm>
          <a:prstGeom prst="rect">
            <a:avLst/>
          </a:prstGeom>
          <a:noFill/>
          <a:ln>
            <a:noFill/>
          </a:ln>
        </p:spPr>
        <p:txBody>
          <a:bodyPr wrap="square" rtlCol="0">
            <a:spAutoFit/>
          </a:bodyPr>
          <a:lstStyle/>
          <a:p>
            <a:r>
              <a:rPr lang="es-CO" sz="1000" b="1"/>
              <a:t>3. Paisajes urbano-regionales resilientes:</a:t>
            </a:r>
          </a:p>
          <a:p>
            <a:r>
              <a:rPr lang="es-CO" sz="1000"/>
              <a:t>A 2030 impactar los modelos de ocupación urbano-regional de al menos seis centros urbanos a partir de la incorporación de elementos de resiliencia y biodiversidad</a:t>
            </a:r>
          </a:p>
        </p:txBody>
      </p:sp>
      <p:sp>
        <p:nvSpPr>
          <p:cNvPr id="26" name="CuadroTexto 25">
            <a:extLst>
              <a:ext uri="{FF2B5EF4-FFF2-40B4-BE49-F238E27FC236}">
                <a16:creationId xmlns:a16="http://schemas.microsoft.com/office/drawing/2014/main" id="{77060B9B-6E25-1B4E-5D34-DC0B565E8114}"/>
              </a:ext>
            </a:extLst>
          </p:cNvPr>
          <p:cNvSpPr txBox="1"/>
          <p:nvPr/>
        </p:nvSpPr>
        <p:spPr>
          <a:xfrm>
            <a:off x="2488480" y="4159430"/>
            <a:ext cx="2400135" cy="1052508"/>
          </a:xfrm>
          <a:prstGeom prst="rect">
            <a:avLst/>
          </a:prstGeom>
          <a:noFill/>
          <a:ln>
            <a:noFill/>
          </a:ln>
        </p:spPr>
        <p:txBody>
          <a:bodyPr wrap="square" rtlCol="0">
            <a:spAutoFit/>
          </a:bodyPr>
          <a:lstStyle/>
          <a:p>
            <a:r>
              <a:rPr lang="es-CO" sz="1000" b="1"/>
              <a:t>4. Bioeconomía/Negocios </a:t>
            </a:r>
            <a:r>
              <a:rPr lang="es-CO" sz="1000" b="1" err="1"/>
              <a:t>Biobasados</a:t>
            </a:r>
            <a:endParaRPr lang="es-CO" sz="1000" b="1"/>
          </a:p>
          <a:p>
            <a:r>
              <a:rPr lang="es-CO" sz="1000"/>
              <a:t>A 2030 impulsar la generación de U$ 600 millones en ventas por negocios innovadores basados en usos sostenibles de la biodiversidad y servicios ecosistémicos</a:t>
            </a:r>
          </a:p>
        </p:txBody>
      </p:sp>
      <p:sp>
        <p:nvSpPr>
          <p:cNvPr id="27" name="CuadroTexto 26">
            <a:extLst>
              <a:ext uri="{FF2B5EF4-FFF2-40B4-BE49-F238E27FC236}">
                <a16:creationId xmlns:a16="http://schemas.microsoft.com/office/drawing/2014/main" id="{C7BECC81-A018-BF98-3AAB-ECC6582947CD}"/>
              </a:ext>
            </a:extLst>
          </p:cNvPr>
          <p:cNvSpPr txBox="1"/>
          <p:nvPr/>
        </p:nvSpPr>
        <p:spPr>
          <a:xfrm>
            <a:off x="45371" y="5332619"/>
            <a:ext cx="2261528" cy="1477328"/>
          </a:xfrm>
          <a:prstGeom prst="rect">
            <a:avLst/>
          </a:prstGeom>
          <a:noFill/>
          <a:ln>
            <a:noFill/>
          </a:ln>
        </p:spPr>
        <p:txBody>
          <a:bodyPr wrap="square" rtlCol="0">
            <a:spAutoFit/>
          </a:bodyPr>
          <a:lstStyle/>
          <a:p>
            <a:r>
              <a:rPr lang="es-CO" sz="1000" b="1"/>
              <a:t>5. Apropiación Social del Conocimiento</a:t>
            </a:r>
          </a:p>
          <a:p>
            <a:r>
              <a:rPr lang="es-CO" sz="1000"/>
              <a:t>A 2030 alcanzar en tercio de la población del país, a partir de los datos, el conocimiento y las narrativas lideradas por el Instituto, que impulse un cambio transformativo en la apropiación y la toma de decisiones informadas</a:t>
            </a:r>
          </a:p>
        </p:txBody>
      </p:sp>
      <p:sp>
        <p:nvSpPr>
          <p:cNvPr id="28" name="CuadroTexto 27">
            <a:extLst>
              <a:ext uri="{FF2B5EF4-FFF2-40B4-BE49-F238E27FC236}">
                <a16:creationId xmlns:a16="http://schemas.microsoft.com/office/drawing/2014/main" id="{0E2C7FD1-E246-CBAD-B6C2-8E76A8A24E23}"/>
              </a:ext>
            </a:extLst>
          </p:cNvPr>
          <p:cNvSpPr txBox="1"/>
          <p:nvPr/>
        </p:nvSpPr>
        <p:spPr>
          <a:xfrm>
            <a:off x="2503656" y="5155585"/>
            <a:ext cx="2359739" cy="1631216"/>
          </a:xfrm>
          <a:prstGeom prst="rect">
            <a:avLst/>
          </a:prstGeom>
          <a:noFill/>
          <a:ln>
            <a:noFill/>
          </a:ln>
        </p:spPr>
        <p:txBody>
          <a:bodyPr wrap="square" rtlCol="0">
            <a:spAutoFit/>
          </a:bodyPr>
          <a:lstStyle/>
          <a:p>
            <a:r>
              <a:rPr lang="es-CO" sz="1000" b="1"/>
              <a:t>6. Instrumentos de política pública y sectoriales para la biodiversidad</a:t>
            </a:r>
          </a:p>
          <a:p>
            <a:r>
              <a:rPr lang="es-CO" sz="1000"/>
              <a:t>A 2030 promover la incorporación e implementación de la gestión de la biodiversidad en el 20% de los instrumentos normativos, de planeación y ordenamiento, financieros y de gobernanza, con un impacto crítico o relevante para la reducción de sus motores de pérdida</a:t>
            </a:r>
          </a:p>
        </p:txBody>
      </p:sp>
      <p:sp>
        <p:nvSpPr>
          <p:cNvPr id="31" name="CuadroTexto 30">
            <a:extLst>
              <a:ext uri="{FF2B5EF4-FFF2-40B4-BE49-F238E27FC236}">
                <a16:creationId xmlns:a16="http://schemas.microsoft.com/office/drawing/2014/main" id="{BA69DE2F-2D0C-3159-5F90-53ACE564F3B1}"/>
              </a:ext>
            </a:extLst>
          </p:cNvPr>
          <p:cNvSpPr txBox="1"/>
          <p:nvPr/>
        </p:nvSpPr>
        <p:spPr>
          <a:xfrm>
            <a:off x="52610" y="757345"/>
            <a:ext cx="1398179" cy="923330"/>
          </a:xfrm>
          <a:prstGeom prst="rect">
            <a:avLst/>
          </a:prstGeom>
          <a:noFill/>
        </p:spPr>
        <p:txBody>
          <a:bodyPr wrap="square" rtlCol="0">
            <a:spAutoFit/>
          </a:bodyPr>
          <a:lstStyle/>
          <a:p>
            <a:r>
              <a:rPr lang="es-CO" b="1"/>
              <a:t>Recursos Solicitados 2026</a:t>
            </a:r>
          </a:p>
        </p:txBody>
      </p:sp>
      <p:sp>
        <p:nvSpPr>
          <p:cNvPr id="38" name="CuadroTexto 37">
            <a:extLst>
              <a:ext uri="{FF2B5EF4-FFF2-40B4-BE49-F238E27FC236}">
                <a16:creationId xmlns:a16="http://schemas.microsoft.com/office/drawing/2014/main" id="{5F5F81D6-B2E2-419C-292C-923B8B07FB08}"/>
              </a:ext>
            </a:extLst>
          </p:cNvPr>
          <p:cNvSpPr txBox="1"/>
          <p:nvPr/>
        </p:nvSpPr>
        <p:spPr>
          <a:xfrm>
            <a:off x="5132440" y="495735"/>
            <a:ext cx="3020379" cy="261610"/>
          </a:xfrm>
          <a:prstGeom prst="rect">
            <a:avLst/>
          </a:prstGeom>
          <a:noFill/>
        </p:spPr>
        <p:txBody>
          <a:bodyPr wrap="none" rtlCol="0">
            <a:spAutoFit/>
          </a:bodyPr>
          <a:lstStyle/>
          <a:p>
            <a:r>
              <a:rPr lang="es-CO" sz="1100" b="1"/>
              <a:t>Importancia de los recursos para el Instituto</a:t>
            </a:r>
          </a:p>
        </p:txBody>
      </p:sp>
      <p:sp>
        <p:nvSpPr>
          <p:cNvPr id="43" name="CuadroTexto 42">
            <a:extLst>
              <a:ext uri="{FF2B5EF4-FFF2-40B4-BE49-F238E27FC236}">
                <a16:creationId xmlns:a16="http://schemas.microsoft.com/office/drawing/2014/main" id="{9FD5811A-E270-B6B0-81C0-4BFCA3C6A671}"/>
              </a:ext>
            </a:extLst>
          </p:cNvPr>
          <p:cNvSpPr txBox="1"/>
          <p:nvPr/>
        </p:nvSpPr>
        <p:spPr>
          <a:xfrm>
            <a:off x="5238830" y="809501"/>
            <a:ext cx="6756525" cy="1754326"/>
          </a:xfrm>
          <a:prstGeom prst="rect">
            <a:avLst/>
          </a:prstGeom>
          <a:noFill/>
          <a:ln>
            <a:solidFill>
              <a:schemeClr val="accent6">
                <a:lumMod val="50000"/>
              </a:schemeClr>
            </a:solidFill>
          </a:ln>
        </p:spPr>
        <p:txBody>
          <a:bodyPr wrap="square" rtlCol="0">
            <a:spAutoFit/>
          </a:bodyPr>
          <a:lstStyle/>
          <a:p>
            <a:pPr algn="ctr"/>
            <a:r>
              <a:rPr lang="es-CO" sz="1400" b="1">
                <a:solidFill>
                  <a:schemeClr val="accent6">
                    <a:lumMod val="50000"/>
                  </a:schemeClr>
                </a:solidFill>
              </a:rPr>
              <a:t>Planta Mínima de Personal, para</a:t>
            </a:r>
          </a:p>
          <a:p>
            <a:endParaRPr lang="es-CO" sz="1400" b="1">
              <a:solidFill>
                <a:schemeClr val="accent6">
                  <a:lumMod val="50000"/>
                </a:schemeClr>
              </a:solidFill>
            </a:endParaRPr>
          </a:p>
          <a:p>
            <a:pPr algn="just"/>
            <a:r>
              <a:rPr lang="es-MX" sz="1000" b="1"/>
              <a:t>Asegurar la atracción y retención del mejor talento científico y técnico altamente especializado</a:t>
            </a:r>
            <a:r>
              <a:rPr lang="es-MX" sz="1000"/>
              <a:t>, cuyo conocimiento y experiencia son excepcionales y escasos en el mercado laboral, y cuya presencia es absolutamente imprescindible para la ejecución del mandato legal conferido al Instituto Humboldt y para alcanzar las metas estratégicas establecidas en sus misiones institucionales.</a:t>
            </a:r>
          </a:p>
          <a:p>
            <a:endParaRPr lang="es-MX" sz="1000"/>
          </a:p>
          <a:p>
            <a:pPr algn="just"/>
            <a:r>
              <a:rPr lang="es-MX" sz="1000" b="1"/>
              <a:t>Garantizar sin interrupciones la continuidad, la excelencia y la rigurosidad de los procesos de investigación científica, monitoreo ambiental y  conservación de la biodiversidad</a:t>
            </a:r>
            <a:r>
              <a:rPr lang="es-MX" sz="1000"/>
              <a:t>, permitiendo al Instituto responder de forma efectiva su Mandato Misional y para alcanzar las metas de las Misiones Estratégicas a 2030. </a:t>
            </a:r>
            <a:endParaRPr lang="es-CO" sz="1000"/>
          </a:p>
        </p:txBody>
      </p:sp>
      <p:sp>
        <p:nvSpPr>
          <p:cNvPr id="44" name="CuadroTexto 43">
            <a:extLst>
              <a:ext uri="{FF2B5EF4-FFF2-40B4-BE49-F238E27FC236}">
                <a16:creationId xmlns:a16="http://schemas.microsoft.com/office/drawing/2014/main" id="{C4EE7BB1-B181-CDE1-8EBF-EAF57C5BA5C6}"/>
              </a:ext>
            </a:extLst>
          </p:cNvPr>
          <p:cNvSpPr txBox="1"/>
          <p:nvPr/>
        </p:nvSpPr>
        <p:spPr>
          <a:xfrm>
            <a:off x="5238829" y="2628170"/>
            <a:ext cx="6756521" cy="1477328"/>
          </a:xfrm>
          <a:prstGeom prst="rect">
            <a:avLst/>
          </a:prstGeom>
          <a:noFill/>
          <a:ln>
            <a:solidFill>
              <a:schemeClr val="accent6">
                <a:lumMod val="50000"/>
              </a:schemeClr>
            </a:solidFill>
          </a:ln>
        </p:spPr>
        <p:txBody>
          <a:bodyPr wrap="square" rtlCol="0">
            <a:spAutoFit/>
          </a:bodyPr>
          <a:lstStyle/>
          <a:p>
            <a:r>
              <a:rPr lang="es-MX" sz="1000" b="1">
                <a:solidFill>
                  <a:schemeClr val="accent6">
                    <a:lumMod val="50000"/>
                  </a:schemeClr>
                </a:solidFill>
              </a:rPr>
              <a:t>Plan Maestro de Infraestructura y Operación</a:t>
            </a:r>
          </a:p>
          <a:p>
            <a:endParaRPr lang="es-MX" sz="1000" b="1">
              <a:solidFill>
                <a:schemeClr val="accent6">
                  <a:lumMod val="50000"/>
                </a:schemeClr>
              </a:solidFill>
            </a:endParaRPr>
          </a:p>
          <a:p>
            <a:pPr algn="just"/>
            <a:r>
              <a:rPr lang="es-MX" sz="1000" b="1"/>
              <a:t>Este plan contempla los recursos necesarios para garantizar la operación continua y eficiente de las cinco sedes del Instituto</a:t>
            </a:r>
            <a:r>
              <a:rPr lang="es-MX" sz="1000"/>
              <a:t>, asegurando la disponibilidad permanente de espacios físicos adecuados para el desarrollo de las funciones científicas, técnicas y administrativas. Este presupuesto cubre servicios públicos, aseo, vigilancia, mantenimiento preventivo y correctivo de la infraestructura física, así como adecuaciones que optimicen la distribución, funcionalidad y seguridad de las áreas de trabajo. La inversión en infraestructura es esencial para proporcionar al talento humano del Instituto </a:t>
            </a:r>
            <a:r>
              <a:rPr lang="es-MX" sz="1000" b="1"/>
              <a:t>un entorno seguro, adecuado y de alta calidad</a:t>
            </a:r>
            <a:r>
              <a:rPr lang="es-MX" sz="1000"/>
              <a:t>, que permita el cumplimiento efectivo del mandato misional y el avance de las investigaciones científicas en biodiversidad.</a:t>
            </a:r>
            <a:endParaRPr lang="es-MX" sz="1000" b="1"/>
          </a:p>
        </p:txBody>
      </p:sp>
      <p:sp>
        <p:nvSpPr>
          <p:cNvPr id="3" name="CuadroTexto 2">
            <a:extLst>
              <a:ext uri="{FF2B5EF4-FFF2-40B4-BE49-F238E27FC236}">
                <a16:creationId xmlns:a16="http://schemas.microsoft.com/office/drawing/2014/main" id="{B5716BB2-A7C4-95AA-0C01-8282704D2879}"/>
              </a:ext>
            </a:extLst>
          </p:cNvPr>
          <p:cNvSpPr txBox="1"/>
          <p:nvPr/>
        </p:nvSpPr>
        <p:spPr>
          <a:xfrm>
            <a:off x="5238829" y="4210959"/>
            <a:ext cx="3708527" cy="2431435"/>
          </a:xfrm>
          <a:prstGeom prst="rect">
            <a:avLst/>
          </a:prstGeom>
          <a:noFill/>
          <a:ln>
            <a:solidFill>
              <a:schemeClr val="accent6">
                <a:lumMod val="50000"/>
              </a:schemeClr>
            </a:solidFill>
          </a:ln>
        </p:spPr>
        <p:txBody>
          <a:bodyPr wrap="square" rtlCol="0">
            <a:spAutoFit/>
          </a:bodyPr>
          <a:lstStyle/>
          <a:p>
            <a:r>
              <a:rPr lang="es-MX" sz="1100" b="1">
                <a:solidFill>
                  <a:schemeClr val="accent6">
                    <a:lumMod val="50000"/>
                  </a:schemeClr>
                </a:solidFill>
              </a:rPr>
              <a:t>Plan Básico de Tecnología</a:t>
            </a:r>
          </a:p>
          <a:p>
            <a:endParaRPr lang="es-MX" sz="1100" b="1">
              <a:solidFill>
                <a:schemeClr val="accent6">
                  <a:lumMod val="50000"/>
                </a:schemeClr>
              </a:solidFill>
            </a:endParaRPr>
          </a:p>
          <a:p>
            <a:pPr algn="just"/>
            <a:r>
              <a:rPr lang="es-MX" sz="1000" b="1"/>
              <a:t>El propósito de este plan es  asegurar la continuidad, modernización y eficiencia de la infraestructura tecnológica del Instituto Humboldt</a:t>
            </a:r>
            <a:r>
              <a:rPr lang="es-MX" sz="1000"/>
              <a:t>, garantizando la disponibilidad, integridad y seguridad de la información científica y administrativa. Este componente incluye el mantenimiento,  la renovación y actualización del centro de datos institucional  y el fortalecimiento de los sistemas de información y su interoperabilidad. Este requerimiento es indispensable para mejorar la capacidad de gestión, generación y difusión de conocimiento, mejorar los procesos operativos y asegurar que la misionalidad del Instituto se desarrolle con altos estándares de calidad y confiabilidad tecnológica.</a:t>
            </a:r>
          </a:p>
          <a:p>
            <a:pPr algn="just"/>
            <a:endParaRPr lang="es-MX" sz="1000" b="1">
              <a:solidFill>
                <a:schemeClr val="accent6">
                  <a:lumMod val="50000"/>
                </a:schemeClr>
              </a:solidFill>
            </a:endParaRPr>
          </a:p>
        </p:txBody>
      </p:sp>
      <p:cxnSp>
        <p:nvCxnSpPr>
          <p:cNvPr id="6" name="Conector recto 5">
            <a:extLst>
              <a:ext uri="{FF2B5EF4-FFF2-40B4-BE49-F238E27FC236}">
                <a16:creationId xmlns:a16="http://schemas.microsoft.com/office/drawing/2014/main" id="{5E56F403-1A14-F07B-351A-26F92E10D8D1}"/>
              </a:ext>
            </a:extLst>
          </p:cNvPr>
          <p:cNvCxnSpPr>
            <a:cxnSpLocks/>
          </p:cNvCxnSpPr>
          <p:nvPr/>
        </p:nvCxnSpPr>
        <p:spPr>
          <a:xfrm>
            <a:off x="5132440" y="2473308"/>
            <a:ext cx="0" cy="4405351"/>
          </a:xfrm>
          <a:prstGeom prst="line">
            <a:avLst/>
          </a:prstGeom>
        </p:spPr>
        <p:style>
          <a:lnRef idx="2">
            <a:schemeClr val="accent3"/>
          </a:lnRef>
          <a:fillRef idx="0">
            <a:schemeClr val="accent3"/>
          </a:fillRef>
          <a:effectRef idx="1">
            <a:schemeClr val="accent3"/>
          </a:effectRef>
          <a:fontRef idx="minor">
            <a:schemeClr val="tx1"/>
          </a:fontRef>
        </p:style>
      </p:cxnSp>
      <p:sp>
        <p:nvSpPr>
          <p:cNvPr id="14" name="CuadroTexto 13">
            <a:extLst>
              <a:ext uri="{FF2B5EF4-FFF2-40B4-BE49-F238E27FC236}">
                <a16:creationId xmlns:a16="http://schemas.microsoft.com/office/drawing/2014/main" id="{CA4ADE48-324A-93C7-CB9B-F96343A7F4FA}"/>
              </a:ext>
            </a:extLst>
          </p:cNvPr>
          <p:cNvSpPr txBox="1"/>
          <p:nvPr/>
        </p:nvSpPr>
        <p:spPr>
          <a:xfrm>
            <a:off x="9065344" y="4210959"/>
            <a:ext cx="2930006" cy="2446824"/>
          </a:xfrm>
          <a:prstGeom prst="rect">
            <a:avLst/>
          </a:prstGeom>
          <a:noFill/>
          <a:ln>
            <a:solidFill>
              <a:schemeClr val="accent6">
                <a:lumMod val="50000"/>
              </a:schemeClr>
            </a:solidFill>
          </a:ln>
        </p:spPr>
        <p:txBody>
          <a:bodyPr wrap="square" rtlCol="0">
            <a:spAutoFit/>
          </a:bodyPr>
          <a:lstStyle/>
          <a:p>
            <a:r>
              <a:rPr lang="es-MX" sz="1100" b="1">
                <a:solidFill>
                  <a:schemeClr val="accent6">
                    <a:lumMod val="50000"/>
                  </a:schemeClr>
                </a:solidFill>
              </a:rPr>
              <a:t>Plan de Seguridad y Salud en el Trabajo</a:t>
            </a:r>
          </a:p>
          <a:p>
            <a:endParaRPr lang="es-MX" sz="1100" b="1">
              <a:solidFill>
                <a:schemeClr val="accent6">
                  <a:lumMod val="50000"/>
                </a:schemeClr>
              </a:solidFill>
            </a:endParaRPr>
          </a:p>
          <a:p>
            <a:pPr algn="just"/>
            <a:r>
              <a:rPr lang="es-MX" sz="1000" b="1"/>
              <a:t>Garantizar las condiciones de seguridad y salud para el personal que realiza más de 500 misiones de campo anuales en zonas de alta complejidad y riesgo</a:t>
            </a:r>
            <a:r>
              <a:rPr lang="es-MX" sz="1000"/>
              <a:t>, incluyendo áreas con presencia de conflicto armado, minería ilegal o desastres naturales. El programa contempla la dotación de equipos especializados de comunicación y seguridad, así como la implementación de protocolos ergonómicos y de teletrabajo que aseguren el bienestar físico y psicosocial del talento humano misional del Instituto.</a:t>
            </a:r>
            <a:endParaRPr lang="es-MX" sz="1000" b="1">
              <a:solidFill>
                <a:schemeClr val="accent6">
                  <a:lumMod val="50000"/>
                </a:schemeClr>
              </a:solidFill>
            </a:endParaRPr>
          </a:p>
          <a:p>
            <a:endParaRPr lang="es-MX" sz="1100" b="1">
              <a:solidFill>
                <a:schemeClr val="accent6">
                  <a:lumMod val="50000"/>
                </a:schemeClr>
              </a:solidFill>
            </a:endParaRPr>
          </a:p>
        </p:txBody>
      </p:sp>
      <p:pic>
        <p:nvPicPr>
          <p:cNvPr id="4" name="Imagen 3">
            <a:extLst>
              <a:ext uri="{FF2B5EF4-FFF2-40B4-BE49-F238E27FC236}">
                <a16:creationId xmlns:a16="http://schemas.microsoft.com/office/drawing/2014/main" id="{1F3F5F9A-909D-8124-0A1B-0AA4D6C4D453}"/>
              </a:ext>
            </a:extLst>
          </p:cNvPr>
          <p:cNvPicPr>
            <a:picLocks noChangeAspect="1"/>
          </p:cNvPicPr>
          <p:nvPr/>
        </p:nvPicPr>
        <p:blipFill>
          <a:blip r:embed="rId4"/>
          <a:stretch>
            <a:fillRect/>
          </a:stretch>
        </p:blipFill>
        <p:spPr>
          <a:xfrm>
            <a:off x="1450790" y="519958"/>
            <a:ext cx="3362634" cy="1792758"/>
          </a:xfrm>
          <a:prstGeom prst="rect">
            <a:avLst/>
          </a:prstGeom>
        </p:spPr>
      </p:pic>
    </p:spTree>
    <p:extLst>
      <p:ext uri="{BB962C8B-B14F-4D97-AF65-F5344CB8AC3E}">
        <p14:creationId xmlns:p14="http://schemas.microsoft.com/office/powerpoint/2010/main" val="3880107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77D0C-54F2-06CF-25D9-190903BFD3EB}"/>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5D5B8B01-5802-2E2F-9BA1-43390B0EC593}"/>
              </a:ext>
            </a:extLst>
          </p:cNvPr>
          <p:cNvSpPr txBox="1">
            <a:spLocks/>
          </p:cNvSpPr>
          <p:nvPr/>
        </p:nvSpPr>
        <p:spPr>
          <a:xfrm>
            <a:off x="966961" y="631140"/>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a:t>
            </a:r>
            <a:r>
              <a:rPr lang="es-CO" sz="2400" b="1" i="0" u="none" strike="noStrike">
                <a:solidFill>
                  <a:srgbClr val="0051A5"/>
                </a:solidFill>
                <a:effectLst/>
                <a:latin typeface="Calibri" panose="020F0502020204030204" pitchFamily="34" charset="0"/>
              </a:rPr>
              <a:t>CORPORACIONES</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sp>
        <p:nvSpPr>
          <p:cNvPr id="6" name="CuadroTexto 5">
            <a:extLst>
              <a:ext uri="{FF2B5EF4-FFF2-40B4-BE49-F238E27FC236}">
                <a16:creationId xmlns:a16="http://schemas.microsoft.com/office/drawing/2014/main" id="{D7E16059-14E2-5FF8-4339-63BFEC8AEDC1}"/>
              </a:ext>
            </a:extLst>
          </p:cNvPr>
          <p:cNvSpPr txBox="1"/>
          <p:nvPr/>
        </p:nvSpPr>
        <p:spPr>
          <a:xfrm>
            <a:off x="854706" y="3645559"/>
            <a:ext cx="10708644" cy="3139321"/>
          </a:xfrm>
          <a:prstGeom prst="rect">
            <a:avLst/>
          </a:prstGeom>
          <a:noFill/>
          <a:ln>
            <a:solidFill>
              <a:srgbClr val="0051A5"/>
            </a:solidFill>
          </a:ln>
        </p:spPr>
        <p:txBody>
          <a:bodyPr wrap="square" lIns="91440" tIns="45720" rIns="91440" bIns="45720" rtlCol="0" anchor="t">
            <a:spAutoFit/>
          </a:bodyPr>
          <a:lstStyle/>
          <a:p>
            <a:endParaRPr lang="es-MX" sz="1200" b="1">
              <a:solidFill>
                <a:srgbClr val="0051A5"/>
              </a:solidFill>
              <a:cs typeface="Helvetica"/>
            </a:endParaRPr>
          </a:p>
          <a:p>
            <a:r>
              <a:rPr lang="es-MX" sz="1000">
                <a:solidFill>
                  <a:srgbClr val="0051A5"/>
                </a:solidFill>
                <a:cs typeface="Helvetica"/>
              </a:rPr>
              <a:t>                                       </a:t>
            </a:r>
          </a:p>
          <a:p>
            <a:pPr algn="just"/>
            <a:r>
              <a:rPr lang="es-MX" sz="1200">
                <a:solidFill>
                  <a:srgbClr val="0051A5"/>
                </a:solidFill>
                <a:cs typeface="Helvetica"/>
              </a:rPr>
              <a:t>Financiamiento de la nómina del personal de planta de las Corporaciones y gastos asociados a la nómina; Adquisición de bienes y servicios para el normal funcionamiento de las entidades, así como transferencias corrientes y el pago de la cuota de fiscalización y auditaje; para el desarrollo de sus funciones, ejercer como máxima autoridad ambiental y administrar los recursos naturales, en sus respectivas áreas de jurisdicción.   </a:t>
            </a:r>
          </a:p>
          <a:p>
            <a:pPr algn="just"/>
            <a:r>
              <a:rPr lang="es-MX" sz="1200">
                <a:solidFill>
                  <a:srgbClr val="0051A5"/>
                </a:solidFill>
                <a:cs typeface="Helvetica"/>
              </a:rPr>
              <a:t>                                        </a:t>
            </a:r>
          </a:p>
          <a:p>
            <a:pPr algn="just"/>
            <a:r>
              <a:rPr lang="es-MX" sz="1200">
                <a:solidFill>
                  <a:srgbClr val="0051A5"/>
                </a:solidFill>
                <a:cs typeface="Helvetica"/>
              </a:rPr>
              <a:t>Promover y desarrollar la participación comunitaria en actividades y programas de protección ambiental, de desarrollo sostenible y de manejo adecuado de los recursos naturales renovables. </a:t>
            </a:r>
          </a:p>
          <a:p>
            <a:pPr algn="just"/>
            <a:r>
              <a:rPr lang="es-MX" sz="1200">
                <a:solidFill>
                  <a:srgbClr val="0051A5"/>
                </a:solidFill>
                <a:cs typeface="Helvetica"/>
              </a:rPr>
              <a:t> </a:t>
            </a:r>
          </a:p>
          <a:p>
            <a:pPr algn="just"/>
            <a:r>
              <a:rPr lang="es-MX" sz="1200">
                <a:solidFill>
                  <a:srgbClr val="0051A5"/>
                </a:solidFill>
                <a:cs typeface="Helvetica"/>
              </a:rPr>
              <a:t>Sentencia Rio Quito – Codechoco</a:t>
            </a:r>
          </a:p>
          <a:p>
            <a:pPr algn="just"/>
            <a:r>
              <a:rPr lang="es-MX" sz="1200">
                <a:solidFill>
                  <a:srgbClr val="0051A5"/>
                </a:solidFill>
                <a:cs typeface="Helvetica"/>
              </a:rPr>
              <a:t>                                          </a:t>
            </a:r>
          </a:p>
          <a:p>
            <a:pPr algn="just"/>
            <a:r>
              <a:rPr lang="es-MX" sz="1200">
                <a:solidFill>
                  <a:srgbClr val="0051A5"/>
                </a:solidFill>
                <a:cs typeface="Helvetica"/>
              </a:rPr>
              <a:t>Coordinar la articulación sectorial y regional para el desarrollo de programas y proyectos medioambientales y de protección de los recursos naturales renovables, así como apoyar y asesorar los entes territoriales en la incorporación del componente ambiental de sus instrumentos de planificación.      </a:t>
            </a:r>
          </a:p>
          <a:p>
            <a:pPr algn="just"/>
            <a:r>
              <a:rPr lang="es-MX" sz="1200">
                <a:solidFill>
                  <a:srgbClr val="0051A5"/>
                </a:solidFill>
                <a:cs typeface="Helvetica"/>
              </a:rPr>
              <a:t>                                        </a:t>
            </a:r>
          </a:p>
          <a:p>
            <a:pPr algn="just"/>
            <a:r>
              <a:rPr lang="es-MX" sz="1200">
                <a:solidFill>
                  <a:srgbClr val="0051A5"/>
                </a:solidFill>
                <a:cs typeface="Helvetica"/>
              </a:rPr>
              <a:t>Participar y apoyar las actividades y procesos de los Consejos Departamentales y municipales para la Gestión del Riesgo de sus respectivas jurisdicciones</a:t>
            </a:r>
          </a:p>
          <a:p>
            <a:pPr algn="just"/>
            <a:endParaRPr lang="es-CO" sz="2000">
              <a:solidFill>
                <a:srgbClr val="0051A5"/>
              </a:solidFill>
              <a:cs typeface="Helvetica"/>
            </a:endParaRPr>
          </a:p>
        </p:txBody>
      </p:sp>
      <p:pic>
        <p:nvPicPr>
          <p:cNvPr id="8" name="Graphic 7">
            <a:extLst>
              <a:ext uri="{FF2B5EF4-FFF2-40B4-BE49-F238E27FC236}">
                <a16:creationId xmlns:a16="http://schemas.microsoft.com/office/drawing/2014/main" id="{20162F50-C8AF-0020-F285-B4E5628761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2" name="Tabla 1">
            <a:extLst>
              <a:ext uri="{FF2B5EF4-FFF2-40B4-BE49-F238E27FC236}">
                <a16:creationId xmlns:a16="http://schemas.microsoft.com/office/drawing/2014/main" id="{CDFAA2B6-3886-22B7-CAEE-66FF89663B8D}"/>
              </a:ext>
            </a:extLst>
          </p:cNvPr>
          <p:cNvGraphicFramePr>
            <a:graphicFrameLocks noGrp="1"/>
          </p:cNvGraphicFramePr>
          <p:nvPr>
            <p:extLst>
              <p:ext uri="{D42A27DB-BD31-4B8C-83A1-F6EECF244321}">
                <p14:modId xmlns:p14="http://schemas.microsoft.com/office/powerpoint/2010/main" val="4075440018"/>
              </p:ext>
            </p:extLst>
          </p:nvPr>
        </p:nvGraphicFramePr>
        <p:xfrm>
          <a:off x="741677" y="1056077"/>
          <a:ext cx="10708646" cy="2413109"/>
        </p:xfrm>
        <a:graphic>
          <a:graphicData uri="http://schemas.openxmlformats.org/drawingml/2006/table">
            <a:tbl>
              <a:tblPr/>
              <a:tblGrid>
                <a:gridCol w="4001195">
                  <a:extLst>
                    <a:ext uri="{9D8B030D-6E8A-4147-A177-3AD203B41FA5}">
                      <a16:colId xmlns:a16="http://schemas.microsoft.com/office/drawing/2014/main" val="828106823"/>
                    </a:ext>
                  </a:extLst>
                </a:gridCol>
                <a:gridCol w="835447">
                  <a:extLst>
                    <a:ext uri="{9D8B030D-6E8A-4147-A177-3AD203B41FA5}">
                      <a16:colId xmlns:a16="http://schemas.microsoft.com/office/drawing/2014/main" val="373597669"/>
                    </a:ext>
                  </a:extLst>
                </a:gridCol>
                <a:gridCol w="832464">
                  <a:extLst>
                    <a:ext uri="{9D8B030D-6E8A-4147-A177-3AD203B41FA5}">
                      <a16:colId xmlns:a16="http://schemas.microsoft.com/office/drawing/2014/main" val="1030955175"/>
                    </a:ext>
                  </a:extLst>
                </a:gridCol>
                <a:gridCol w="832464">
                  <a:extLst>
                    <a:ext uri="{9D8B030D-6E8A-4147-A177-3AD203B41FA5}">
                      <a16:colId xmlns:a16="http://schemas.microsoft.com/office/drawing/2014/main" val="3086028554"/>
                    </a:ext>
                  </a:extLst>
                </a:gridCol>
                <a:gridCol w="832464">
                  <a:extLst>
                    <a:ext uri="{9D8B030D-6E8A-4147-A177-3AD203B41FA5}">
                      <a16:colId xmlns:a16="http://schemas.microsoft.com/office/drawing/2014/main" val="3585716765"/>
                    </a:ext>
                  </a:extLst>
                </a:gridCol>
                <a:gridCol w="832464">
                  <a:extLst>
                    <a:ext uri="{9D8B030D-6E8A-4147-A177-3AD203B41FA5}">
                      <a16:colId xmlns:a16="http://schemas.microsoft.com/office/drawing/2014/main" val="3383470365"/>
                    </a:ext>
                  </a:extLst>
                </a:gridCol>
                <a:gridCol w="635537">
                  <a:extLst>
                    <a:ext uri="{9D8B030D-6E8A-4147-A177-3AD203B41FA5}">
                      <a16:colId xmlns:a16="http://schemas.microsoft.com/office/drawing/2014/main" val="1462921430"/>
                    </a:ext>
                  </a:extLst>
                </a:gridCol>
                <a:gridCol w="635537">
                  <a:extLst>
                    <a:ext uri="{9D8B030D-6E8A-4147-A177-3AD203B41FA5}">
                      <a16:colId xmlns:a16="http://schemas.microsoft.com/office/drawing/2014/main" val="2258684772"/>
                    </a:ext>
                  </a:extLst>
                </a:gridCol>
                <a:gridCol w="635537">
                  <a:extLst>
                    <a:ext uri="{9D8B030D-6E8A-4147-A177-3AD203B41FA5}">
                      <a16:colId xmlns:a16="http://schemas.microsoft.com/office/drawing/2014/main" val="1749739387"/>
                    </a:ext>
                  </a:extLst>
                </a:gridCol>
                <a:gridCol w="635537">
                  <a:extLst>
                    <a:ext uri="{9D8B030D-6E8A-4147-A177-3AD203B41FA5}">
                      <a16:colId xmlns:a16="http://schemas.microsoft.com/office/drawing/2014/main" val="2888753575"/>
                    </a:ext>
                  </a:extLst>
                </a:gridCol>
              </a:tblGrid>
              <a:tr h="199981">
                <a:tc>
                  <a:txBody>
                    <a:bodyPr/>
                    <a:lstStyle/>
                    <a:p>
                      <a:pPr algn="l" fontAlgn="ctr"/>
                      <a:r>
                        <a:rPr lang="es-CO" sz="1050" b="0" i="0" u="none" strike="noStrike">
                          <a:solidFill>
                            <a:srgbClr val="000000"/>
                          </a:solidFill>
                          <a:effectLst/>
                          <a:latin typeface="Calibri" panose="020F0502020204030204" pitchFamily="34" charset="0"/>
                        </a:rPr>
                        <a:t>Cifras en millones pesos corrientes</a:t>
                      </a:r>
                    </a:p>
                  </a:txBody>
                  <a:tcPr marL="10800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5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941351785"/>
                  </a:ext>
                </a:extLst>
              </a:tr>
              <a:tr h="199981">
                <a:tc rowSpan="2">
                  <a:txBody>
                    <a:bodyPr/>
                    <a:lstStyle/>
                    <a:p>
                      <a:pPr algn="l" rtl="0" fontAlgn="ctr"/>
                      <a:r>
                        <a:rPr lang="es-CO" sz="1050" b="1" i="0" u="none" strike="noStrike">
                          <a:solidFill>
                            <a:srgbClr val="FFFFFF"/>
                          </a:solidFill>
                          <a:effectLst/>
                          <a:latin typeface="Calibri" panose="020F0502020204030204" pitchFamily="34" charset="0"/>
                        </a:rPr>
                        <a:t>Funcionamiento</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834594424"/>
                  </a:ext>
                </a:extLst>
              </a:tr>
              <a:tr h="213313">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336068087"/>
                  </a:ext>
                </a:extLst>
              </a:tr>
              <a:tr h="199981">
                <a:tc>
                  <a:txBody>
                    <a:bodyPr/>
                    <a:lstStyle/>
                    <a:p>
                      <a:pPr algn="l" rtl="0" fontAlgn="ctr"/>
                      <a:r>
                        <a:rPr lang="es-CO" sz="1050" b="0" i="0" u="none" strike="noStrike">
                          <a:solidFill>
                            <a:srgbClr val="203764"/>
                          </a:solidFill>
                          <a:effectLst/>
                          <a:latin typeface="Calibri" panose="020F0502020204030204" pitchFamily="34" charset="0"/>
                        </a:rPr>
                        <a:t>Gastos de personal</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$ 107.407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$ 112.992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$ 118.867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$ 125.049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$ 131.551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267611094"/>
                  </a:ext>
                </a:extLst>
              </a:tr>
              <a:tr h="199981">
                <a:tc>
                  <a:txBody>
                    <a:bodyPr/>
                    <a:lstStyle/>
                    <a:p>
                      <a:pPr algn="l" rtl="0" fontAlgn="ctr"/>
                      <a:r>
                        <a:rPr lang="es-CO" sz="1050" b="0" i="0" u="none" strike="noStrike">
                          <a:solidFill>
                            <a:srgbClr val="203764"/>
                          </a:solidFill>
                          <a:effectLst/>
                          <a:latin typeface="Calibri" panose="020F0502020204030204" pitchFamily="34" charset="0"/>
                        </a:rPr>
                        <a:t>Adquisición de Bienes y servicios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$ 4.006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$ 4.126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$ 4.250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$ 4.377</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$ 4.508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52097886"/>
                  </a:ext>
                </a:extLst>
              </a:tr>
              <a:tr h="199981">
                <a:tc>
                  <a:txBody>
                    <a:bodyPr/>
                    <a:lstStyle/>
                    <a:p>
                      <a:pPr algn="l" rtl="0" fontAlgn="ctr"/>
                      <a:r>
                        <a:rPr lang="es-CO" sz="1050" b="0" i="0" u="none" strike="noStrike">
                          <a:solidFill>
                            <a:srgbClr val="203764"/>
                          </a:solidFill>
                          <a:effectLst/>
                          <a:latin typeface="Calibri" panose="020F0502020204030204" pitchFamily="34" charset="0"/>
                        </a:rPr>
                        <a:t>Transferencias corrientes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$ 95.873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$ 26.382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$ 27.173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$ 27.989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$ 28.828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-72%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183598646"/>
                  </a:ext>
                </a:extLst>
              </a:tr>
              <a:tr h="199981">
                <a:tc>
                  <a:txBody>
                    <a:bodyPr/>
                    <a:lstStyle/>
                    <a:p>
                      <a:pPr algn="l" rtl="0" fontAlgn="ctr"/>
                      <a:r>
                        <a:rPr lang="es-CO" sz="1050" b="0" i="0" u="none" strike="noStrike">
                          <a:solidFill>
                            <a:srgbClr val="203764"/>
                          </a:solidFill>
                          <a:effectLst/>
                          <a:latin typeface="Calibri" panose="020F0502020204030204" pitchFamily="34" charset="0"/>
                        </a:rPr>
                        <a:t>Gastos por tributos, multas, sanciones e intereses de mora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$ 1.844</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$ 1.899</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$ 1.956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$ 2.015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$ 2.076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480086773"/>
                  </a:ext>
                </a:extLst>
              </a:tr>
              <a:tr h="266643">
                <a:tc>
                  <a:txBody>
                    <a:bodyPr/>
                    <a:lstStyle/>
                    <a:p>
                      <a:pPr algn="l" rtl="0" fontAlgn="ctr"/>
                      <a:r>
                        <a:rPr lang="es-CO" sz="1400" b="1" i="0" u="none" strike="noStrike">
                          <a:solidFill>
                            <a:srgbClr val="203764"/>
                          </a:solidFill>
                          <a:effectLst/>
                          <a:latin typeface="Calibri" panose="020F0502020204030204" pitchFamily="34" charset="0"/>
                        </a:rPr>
                        <a:t>Total Funcionamiento</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$ 209.130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$ 145.399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$ 152.247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$ 159.429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$ 166.963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886458147"/>
                  </a:ext>
                </a:extLst>
              </a:tr>
              <a:tr h="266643">
                <a:tc>
                  <a:txBody>
                    <a:bodyPr/>
                    <a:lstStyle/>
                    <a:p>
                      <a:pPr algn="l" rtl="0" fontAlgn="ctr"/>
                      <a:r>
                        <a:rPr lang="es-CO" sz="1400" b="1" i="0" u="none" strike="noStrike">
                          <a:solidFill>
                            <a:srgbClr val="203764"/>
                          </a:solidFill>
                          <a:effectLst/>
                          <a:latin typeface="Calibri" panose="020F0502020204030204" pitchFamily="34" charset="0"/>
                        </a:rPr>
                        <a:t>Servicio de la Deuda </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$ 3.877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05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2208255074"/>
                  </a:ext>
                </a:extLst>
              </a:tr>
              <a:tr h="266643">
                <a:tc>
                  <a:txBody>
                    <a:bodyPr/>
                    <a:lstStyle/>
                    <a:p>
                      <a:pPr algn="l" rtl="0" fontAlgn="ctr"/>
                      <a:r>
                        <a:rPr lang="es-CO" sz="1400" b="1" i="0" u="none" strike="noStrike">
                          <a:solidFill>
                            <a:srgbClr val="FFFFFF"/>
                          </a:solidFill>
                          <a:effectLst/>
                          <a:latin typeface="Calibri" panose="020F0502020204030204" pitchFamily="34" charset="0"/>
                        </a:rPr>
                        <a:t>Total Funcionamiento + Servicio de la Deuda</a:t>
                      </a:r>
                    </a:p>
                  </a:txBody>
                  <a:tcPr marL="10800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$ 209.130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$ 149.276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$ 152.247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$ 159.429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$ 166.963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50" b="0" i="0" u="none" strike="noStrike">
                          <a:solidFill>
                            <a:srgbClr val="FFFFFF"/>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1909154257"/>
                  </a:ext>
                </a:extLst>
              </a:tr>
              <a:tr h="199981">
                <a:tc>
                  <a:txBody>
                    <a:bodyPr/>
                    <a:lstStyle/>
                    <a:p>
                      <a:pPr algn="l" fontAlgn="ctr"/>
                      <a:r>
                        <a:rPr lang="es-CO" sz="1000" b="0" i="0" u="none" strike="noStrike">
                          <a:solidFill>
                            <a:srgbClr val="203764"/>
                          </a:solidFill>
                          <a:effectLst/>
                          <a:latin typeface="Calibri" panose="020F0502020204030204" pitchFamily="34" charset="0"/>
                        </a:rPr>
                        <a:t>* Apropiación vigente a 31 de marzo de 2025</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05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725793683"/>
                  </a:ext>
                </a:extLst>
              </a:tr>
            </a:tbl>
          </a:graphicData>
        </a:graphic>
      </p:graphicFrame>
    </p:spTree>
    <p:extLst>
      <p:ext uri="{BB962C8B-B14F-4D97-AF65-F5344CB8AC3E}">
        <p14:creationId xmlns:p14="http://schemas.microsoft.com/office/powerpoint/2010/main" val="18926674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CA79D-2184-14FA-718A-D14F7EADA234}"/>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7118CF6F-3F07-04B0-10E8-3512DEBEAF90}"/>
              </a:ext>
            </a:extLst>
          </p:cNvPr>
          <p:cNvSpPr/>
          <p:nvPr/>
        </p:nvSpPr>
        <p:spPr>
          <a:xfrm>
            <a:off x="0"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5061603B-458D-6D2A-490A-6CD437C555D8}"/>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Fondos</a:t>
            </a:r>
          </a:p>
        </p:txBody>
      </p:sp>
      <p:pic>
        <p:nvPicPr>
          <p:cNvPr id="8" name="Graphic 7">
            <a:extLst>
              <a:ext uri="{FF2B5EF4-FFF2-40B4-BE49-F238E27FC236}">
                <a16:creationId xmlns:a16="http://schemas.microsoft.com/office/drawing/2014/main" id="{86DDB6F9-6E29-DD43-4ED5-479AE7D22B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3" name="Tabla 2">
            <a:extLst>
              <a:ext uri="{FF2B5EF4-FFF2-40B4-BE49-F238E27FC236}">
                <a16:creationId xmlns:a16="http://schemas.microsoft.com/office/drawing/2014/main" id="{CE85EBA9-B909-E31C-BC64-2B402A36CA02}"/>
              </a:ext>
            </a:extLst>
          </p:cNvPr>
          <p:cNvGraphicFramePr>
            <a:graphicFrameLocks noGrp="1"/>
          </p:cNvGraphicFramePr>
          <p:nvPr>
            <p:extLst>
              <p:ext uri="{D42A27DB-BD31-4B8C-83A1-F6EECF244321}">
                <p14:modId xmlns:p14="http://schemas.microsoft.com/office/powerpoint/2010/main" val="1718873194"/>
              </p:ext>
            </p:extLst>
          </p:nvPr>
        </p:nvGraphicFramePr>
        <p:xfrm>
          <a:off x="451920" y="1232452"/>
          <a:ext cx="11045954" cy="1503327"/>
        </p:xfrm>
        <a:graphic>
          <a:graphicData uri="http://schemas.openxmlformats.org/drawingml/2006/table">
            <a:tbl>
              <a:tblPr/>
              <a:tblGrid>
                <a:gridCol w="3744847">
                  <a:extLst>
                    <a:ext uri="{9D8B030D-6E8A-4147-A177-3AD203B41FA5}">
                      <a16:colId xmlns:a16="http://schemas.microsoft.com/office/drawing/2014/main" val="3521698331"/>
                    </a:ext>
                  </a:extLst>
                </a:gridCol>
                <a:gridCol w="781299">
                  <a:extLst>
                    <a:ext uri="{9D8B030D-6E8A-4147-A177-3AD203B41FA5}">
                      <a16:colId xmlns:a16="http://schemas.microsoft.com/office/drawing/2014/main" val="2553959080"/>
                    </a:ext>
                  </a:extLst>
                </a:gridCol>
                <a:gridCol w="821711">
                  <a:extLst>
                    <a:ext uri="{9D8B030D-6E8A-4147-A177-3AD203B41FA5}">
                      <a16:colId xmlns:a16="http://schemas.microsoft.com/office/drawing/2014/main" val="3398438627"/>
                    </a:ext>
                  </a:extLst>
                </a:gridCol>
                <a:gridCol w="821711">
                  <a:extLst>
                    <a:ext uri="{9D8B030D-6E8A-4147-A177-3AD203B41FA5}">
                      <a16:colId xmlns:a16="http://schemas.microsoft.com/office/drawing/2014/main" val="3301500750"/>
                    </a:ext>
                  </a:extLst>
                </a:gridCol>
                <a:gridCol w="821711">
                  <a:extLst>
                    <a:ext uri="{9D8B030D-6E8A-4147-A177-3AD203B41FA5}">
                      <a16:colId xmlns:a16="http://schemas.microsoft.com/office/drawing/2014/main" val="4204577306"/>
                    </a:ext>
                  </a:extLst>
                </a:gridCol>
                <a:gridCol w="821711">
                  <a:extLst>
                    <a:ext uri="{9D8B030D-6E8A-4147-A177-3AD203B41FA5}">
                      <a16:colId xmlns:a16="http://schemas.microsoft.com/office/drawing/2014/main" val="520296207"/>
                    </a:ext>
                  </a:extLst>
                </a:gridCol>
                <a:gridCol w="808241">
                  <a:extLst>
                    <a:ext uri="{9D8B030D-6E8A-4147-A177-3AD203B41FA5}">
                      <a16:colId xmlns:a16="http://schemas.microsoft.com/office/drawing/2014/main" val="4200376832"/>
                    </a:ext>
                  </a:extLst>
                </a:gridCol>
                <a:gridCol w="808241">
                  <a:extLst>
                    <a:ext uri="{9D8B030D-6E8A-4147-A177-3AD203B41FA5}">
                      <a16:colId xmlns:a16="http://schemas.microsoft.com/office/drawing/2014/main" val="1101536842"/>
                    </a:ext>
                  </a:extLst>
                </a:gridCol>
                <a:gridCol w="808241">
                  <a:extLst>
                    <a:ext uri="{9D8B030D-6E8A-4147-A177-3AD203B41FA5}">
                      <a16:colId xmlns:a16="http://schemas.microsoft.com/office/drawing/2014/main" val="4175113789"/>
                    </a:ext>
                  </a:extLst>
                </a:gridCol>
                <a:gridCol w="808241">
                  <a:extLst>
                    <a:ext uri="{9D8B030D-6E8A-4147-A177-3AD203B41FA5}">
                      <a16:colId xmlns:a16="http://schemas.microsoft.com/office/drawing/2014/main" val="1268578356"/>
                    </a:ext>
                  </a:extLst>
                </a:gridCol>
              </a:tblGrid>
              <a:tr h="359399">
                <a:tc>
                  <a:txBody>
                    <a:bodyPr/>
                    <a:lstStyle/>
                    <a:p>
                      <a:pPr algn="l" fontAlgn="b"/>
                      <a:r>
                        <a:rPr lang="es-MX" sz="1200" b="1" i="0" u="none" strike="noStrike">
                          <a:solidFill>
                            <a:srgbClr val="0051A5"/>
                          </a:solidFill>
                          <a:effectLst/>
                          <a:latin typeface="Calibri" panose="020F0502020204030204" pitchFamily="34" charset="0"/>
                        </a:rPr>
                        <a:t>FONDO DE COMPENSACIÓN AMBIENTAL FCA</a:t>
                      </a:r>
                    </a:p>
                  </a:txBody>
                  <a:tcPr marL="0" marR="0" marT="0" marB="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59038219"/>
                  </a:ext>
                </a:extLst>
              </a:tr>
              <a:tr h="0">
                <a:tc>
                  <a:txBody>
                    <a:bodyPr/>
                    <a:lstStyle/>
                    <a:p>
                      <a:pPr algn="l" fontAlgn="ctr"/>
                      <a:r>
                        <a:rPr lang="es-MX" sz="1100" b="0" i="0" u="none" strike="noStrike">
                          <a:solidFill>
                            <a:srgbClr val="000000"/>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674199919"/>
                  </a:ext>
                </a:extLst>
              </a:tr>
              <a:tr h="449249">
                <a:tc rowSpan="2">
                  <a:txBody>
                    <a:bodyPr/>
                    <a:lstStyle/>
                    <a:p>
                      <a:pPr algn="l" rtl="0" fontAlgn="ctr"/>
                      <a:r>
                        <a:rPr lang="es-CO" sz="11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085564672"/>
                  </a:ext>
                </a:extLst>
              </a:tr>
              <a:tr h="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372422219"/>
                  </a:ext>
                </a:extLst>
              </a:tr>
              <a:tr h="359399">
                <a:tc>
                  <a:txBody>
                    <a:bodyPr/>
                    <a:lstStyle/>
                    <a:p>
                      <a:pPr algn="l" rtl="0" fontAlgn="ctr"/>
                      <a:r>
                        <a:rPr lang="es-MX" sz="1100" b="0" i="0" u="none" strike="noStrike">
                          <a:solidFill>
                            <a:srgbClr val="203764"/>
                          </a:solidFill>
                          <a:effectLst/>
                          <a:latin typeface="Calibri" panose="020F0502020204030204" pitchFamily="34" charset="0"/>
                        </a:rPr>
                        <a:t>FONDO DE COMPENSACIÓN AMBIENTAL FCA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$ 16.785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$ 17.288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$ 17.807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$ 18.341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$ 18.892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3922616586"/>
                  </a:ext>
                </a:extLst>
              </a:tr>
            </a:tbl>
          </a:graphicData>
        </a:graphic>
      </p:graphicFrame>
      <p:graphicFrame>
        <p:nvGraphicFramePr>
          <p:cNvPr id="7" name="Tabla 6">
            <a:extLst>
              <a:ext uri="{FF2B5EF4-FFF2-40B4-BE49-F238E27FC236}">
                <a16:creationId xmlns:a16="http://schemas.microsoft.com/office/drawing/2014/main" id="{1C6234F2-AD5D-942D-B73E-31BDC74B2560}"/>
              </a:ext>
            </a:extLst>
          </p:cNvPr>
          <p:cNvGraphicFramePr>
            <a:graphicFrameLocks noGrp="1"/>
          </p:cNvGraphicFramePr>
          <p:nvPr>
            <p:extLst>
              <p:ext uri="{D42A27DB-BD31-4B8C-83A1-F6EECF244321}">
                <p14:modId xmlns:p14="http://schemas.microsoft.com/office/powerpoint/2010/main" val="2792718284"/>
              </p:ext>
            </p:extLst>
          </p:nvPr>
        </p:nvGraphicFramePr>
        <p:xfrm>
          <a:off x="451920" y="2930289"/>
          <a:ext cx="11045954" cy="2581378"/>
        </p:xfrm>
        <a:graphic>
          <a:graphicData uri="http://schemas.openxmlformats.org/drawingml/2006/table">
            <a:tbl>
              <a:tblPr/>
              <a:tblGrid>
                <a:gridCol w="4093810">
                  <a:extLst>
                    <a:ext uri="{9D8B030D-6E8A-4147-A177-3AD203B41FA5}">
                      <a16:colId xmlns:a16="http://schemas.microsoft.com/office/drawing/2014/main" val="4098795176"/>
                    </a:ext>
                  </a:extLst>
                </a:gridCol>
                <a:gridCol w="865528">
                  <a:extLst>
                    <a:ext uri="{9D8B030D-6E8A-4147-A177-3AD203B41FA5}">
                      <a16:colId xmlns:a16="http://schemas.microsoft.com/office/drawing/2014/main" val="1380266753"/>
                    </a:ext>
                  </a:extLst>
                </a:gridCol>
                <a:gridCol w="865528">
                  <a:extLst>
                    <a:ext uri="{9D8B030D-6E8A-4147-A177-3AD203B41FA5}">
                      <a16:colId xmlns:a16="http://schemas.microsoft.com/office/drawing/2014/main" val="3314319998"/>
                    </a:ext>
                  </a:extLst>
                </a:gridCol>
                <a:gridCol w="865528">
                  <a:extLst>
                    <a:ext uri="{9D8B030D-6E8A-4147-A177-3AD203B41FA5}">
                      <a16:colId xmlns:a16="http://schemas.microsoft.com/office/drawing/2014/main" val="3860882094"/>
                    </a:ext>
                  </a:extLst>
                </a:gridCol>
                <a:gridCol w="865528">
                  <a:extLst>
                    <a:ext uri="{9D8B030D-6E8A-4147-A177-3AD203B41FA5}">
                      <a16:colId xmlns:a16="http://schemas.microsoft.com/office/drawing/2014/main" val="373186606"/>
                    </a:ext>
                  </a:extLst>
                </a:gridCol>
                <a:gridCol w="865528">
                  <a:extLst>
                    <a:ext uri="{9D8B030D-6E8A-4147-A177-3AD203B41FA5}">
                      <a16:colId xmlns:a16="http://schemas.microsoft.com/office/drawing/2014/main" val="2191403895"/>
                    </a:ext>
                  </a:extLst>
                </a:gridCol>
                <a:gridCol w="656126">
                  <a:extLst>
                    <a:ext uri="{9D8B030D-6E8A-4147-A177-3AD203B41FA5}">
                      <a16:colId xmlns:a16="http://schemas.microsoft.com/office/drawing/2014/main" val="2912494739"/>
                    </a:ext>
                  </a:extLst>
                </a:gridCol>
                <a:gridCol w="656126">
                  <a:extLst>
                    <a:ext uri="{9D8B030D-6E8A-4147-A177-3AD203B41FA5}">
                      <a16:colId xmlns:a16="http://schemas.microsoft.com/office/drawing/2014/main" val="1402698907"/>
                    </a:ext>
                  </a:extLst>
                </a:gridCol>
                <a:gridCol w="656126">
                  <a:extLst>
                    <a:ext uri="{9D8B030D-6E8A-4147-A177-3AD203B41FA5}">
                      <a16:colId xmlns:a16="http://schemas.microsoft.com/office/drawing/2014/main" val="3031721324"/>
                    </a:ext>
                  </a:extLst>
                </a:gridCol>
                <a:gridCol w="656126">
                  <a:extLst>
                    <a:ext uri="{9D8B030D-6E8A-4147-A177-3AD203B41FA5}">
                      <a16:colId xmlns:a16="http://schemas.microsoft.com/office/drawing/2014/main" val="1727028487"/>
                    </a:ext>
                  </a:extLst>
                </a:gridCol>
              </a:tblGrid>
              <a:tr h="241374">
                <a:tc>
                  <a:txBody>
                    <a:bodyPr/>
                    <a:lstStyle/>
                    <a:p>
                      <a:pPr algn="l" fontAlgn="b"/>
                      <a:r>
                        <a:rPr lang="es-CO" sz="1400" b="1" i="0" u="none" strike="noStrike">
                          <a:solidFill>
                            <a:srgbClr val="0051A5"/>
                          </a:solidFill>
                          <a:effectLst/>
                          <a:latin typeface="Calibri" panose="020F0502020204030204" pitchFamily="34" charset="0"/>
                        </a:rPr>
                        <a:t>FONAM</a:t>
                      </a:r>
                    </a:p>
                  </a:txBody>
                  <a:tcPr marL="0" marR="0" marT="0" marB="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41062640"/>
                  </a:ext>
                </a:extLst>
              </a:tr>
              <a:tr h="241374">
                <a:tc>
                  <a:txBody>
                    <a:bodyPr/>
                    <a:lstStyle/>
                    <a:p>
                      <a:pPr algn="l" fontAlgn="ctr"/>
                      <a:r>
                        <a:rPr lang="es-MX" sz="1100" b="0" i="0" u="none" strike="noStrike">
                          <a:solidFill>
                            <a:srgbClr val="000000"/>
                          </a:solidFill>
                          <a:effectLst/>
                          <a:latin typeface="Calibri" panose="020F0502020204030204" pitchFamily="34" charset="0"/>
                        </a:rPr>
                        <a:t>Cifras en millones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78065076"/>
                  </a:ext>
                </a:extLst>
              </a:tr>
              <a:tr h="241374">
                <a:tc rowSpan="2">
                  <a:txBody>
                    <a:bodyPr/>
                    <a:lstStyle/>
                    <a:p>
                      <a:pPr algn="l" rtl="0" fontAlgn="ctr"/>
                      <a:r>
                        <a:rPr lang="es-CO" sz="11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880282133"/>
                  </a:ext>
                </a:extLst>
              </a:tr>
              <a:tr h="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225424083"/>
                  </a:ext>
                </a:extLst>
              </a:tr>
              <a:tr h="301717">
                <a:tc>
                  <a:txBody>
                    <a:bodyPr/>
                    <a:lstStyle/>
                    <a:p>
                      <a:pPr algn="l" rtl="0" fontAlgn="ctr"/>
                      <a:r>
                        <a:rPr lang="es-CO" sz="1100" b="0" i="0" u="none" strike="noStrike">
                          <a:solidFill>
                            <a:srgbClr val="203764"/>
                          </a:solidFill>
                          <a:effectLst/>
                          <a:latin typeface="Calibri" panose="020F0502020204030204" pitchFamily="34" charset="0"/>
                        </a:rPr>
                        <a:t>Transferencias corrientes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$ 96.345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$ 99.408</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$ 105.372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$ 111.695</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$ 118.396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extLst>
                  <a:ext uri="{0D108BD9-81ED-4DB2-BD59-A6C34878D82A}">
                    <a16:rowId xmlns:a16="http://schemas.microsoft.com/office/drawing/2014/main" val="2089188292"/>
                  </a:ext>
                </a:extLst>
              </a:tr>
              <a:tr h="241374">
                <a:tc>
                  <a:txBody>
                    <a:bodyPr/>
                    <a:lstStyle/>
                    <a:p>
                      <a:pPr algn="l" rtl="0" fontAlgn="ctr"/>
                      <a:r>
                        <a:rPr lang="es-CO" sz="1100" b="0" i="0" u="none" strike="noStrike">
                          <a:solidFill>
                            <a:srgbClr val="203764"/>
                          </a:solidFill>
                          <a:effectLst/>
                          <a:latin typeface="Calibri" panose="020F0502020204030204" pitchFamily="34" charset="0"/>
                        </a:rPr>
                        <a:t>Gastos por tributos, multas, sanciones e intereses de mora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$ 1.826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$ 870</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$ 896</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$ 923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$ 951</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-52%</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203764"/>
                          </a:solidFill>
                          <a:effectLst/>
                          <a:latin typeface="Calibri" panose="020F0502020204030204" pitchFamily="34" charset="0"/>
                        </a:rPr>
                        <a:t>3%</a:t>
                      </a: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56320596"/>
                  </a:ext>
                </a:extLst>
              </a:tr>
              <a:tr h="301717">
                <a:tc>
                  <a:txBody>
                    <a:bodyPr/>
                    <a:lstStyle/>
                    <a:p>
                      <a:pPr algn="l" rtl="0" fontAlgn="ctr"/>
                      <a:r>
                        <a:rPr lang="es-CO" sz="1400" b="1" i="0" u="none" strike="noStrike">
                          <a:solidFill>
                            <a:srgbClr val="203764"/>
                          </a:solidFill>
                          <a:effectLst/>
                          <a:latin typeface="Calibri" panose="020F0502020204030204" pitchFamily="34" charset="0"/>
                        </a:rPr>
                        <a:t>Total Funcionamiento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$ 98.171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$ 100.278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$ 106.268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$ 112.618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$ 119.347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fontAlgn="ctr"/>
                      <a:r>
                        <a:rPr lang="es-CO" sz="11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107298346"/>
                  </a:ext>
                </a:extLst>
              </a:tr>
              <a:tr h="301717">
                <a:tc>
                  <a:txBody>
                    <a:bodyPr/>
                    <a:lstStyle/>
                    <a:p>
                      <a:pPr algn="l" rtl="0" fontAlgn="ctr"/>
                      <a:r>
                        <a:rPr lang="es-CO" sz="1400" b="1" i="0" u="none" strike="noStrike">
                          <a:solidFill>
                            <a:srgbClr val="203764"/>
                          </a:solidFill>
                          <a:effectLst/>
                          <a:latin typeface="Calibri" panose="020F0502020204030204" pitchFamily="34" charset="0"/>
                        </a:rPr>
                        <a:t>Servicio de la Deuda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tc>
                  <a:txBody>
                    <a:bodyPr/>
                    <a:lstStyle/>
                    <a:p>
                      <a:pPr algn="ctr"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DEBF7"/>
                    </a:solidFill>
                  </a:tcPr>
                </a:tc>
                <a:extLst>
                  <a:ext uri="{0D108BD9-81ED-4DB2-BD59-A6C34878D82A}">
                    <a16:rowId xmlns:a16="http://schemas.microsoft.com/office/drawing/2014/main" val="2262999366"/>
                  </a:ext>
                </a:extLst>
              </a:tr>
              <a:tr h="301717">
                <a:tc>
                  <a:txBody>
                    <a:bodyPr/>
                    <a:lstStyle/>
                    <a:p>
                      <a:pPr algn="l" rtl="0" fontAlgn="ctr"/>
                      <a:r>
                        <a:rPr lang="es-MX" sz="1400" b="1" i="0" u="none" strike="noStrike">
                          <a:solidFill>
                            <a:srgbClr val="FFFFFF"/>
                          </a:solidFill>
                          <a:effectLst/>
                          <a:latin typeface="Calibri" panose="020F0502020204030204" pitchFamily="34" charset="0"/>
                        </a:rPr>
                        <a:t>Total Funcionamiento + Servicio de la Deuda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$ 98.171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$ 100.278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$ 106.268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$ 112.618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$ 119.347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100" b="0" i="0" u="none" strike="noStrike">
                          <a:solidFill>
                            <a:srgbClr val="FFFFFF"/>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1856283044"/>
                  </a:ext>
                </a:extLst>
              </a:tr>
              <a:tr h="241374">
                <a:tc>
                  <a:txBody>
                    <a:bodyPr/>
                    <a:lstStyle/>
                    <a:p>
                      <a:pPr algn="l" fontAlgn="ctr"/>
                      <a:r>
                        <a:rPr lang="es-MX" sz="1000" b="0" i="0" u="none" strike="noStrike">
                          <a:solidFill>
                            <a:srgbClr val="203764"/>
                          </a:solidFill>
                          <a:effectLst/>
                          <a:latin typeface="Calibri" panose="020F0502020204030204" pitchFamily="34" charset="0"/>
                        </a:rPr>
                        <a:t>* Apropiación vigente a 31 de marzo de 2025</a:t>
                      </a:r>
                    </a:p>
                  </a:txBody>
                  <a:tcPr marL="0" marR="0" marT="0" marB="0" anchor="ctr">
                    <a:lnL>
                      <a:noFill/>
                    </a:lnL>
                    <a:lnR>
                      <a:noFill/>
                    </a:lnR>
                    <a:lnT w="6350" cap="flat" cmpd="sng" algn="ctr">
                      <a:solidFill>
                        <a:srgbClr val="2F75B5"/>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33199974"/>
                  </a:ext>
                </a:extLst>
              </a:tr>
            </a:tbl>
          </a:graphicData>
        </a:graphic>
      </p:graphicFrame>
    </p:spTree>
    <p:extLst>
      <p:ext uri="{BB962C8B-B14F-4D97-AF65-F5344CB8AC3E}">
        <p14:creationId xmlns:p14="http://schemas.microsoft.com/office/powerpoint/2010/main" val="13765494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0AB07-4CEF-099D-1A35-7C75814519E3}"/>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6F5E3BC0-BB95-ED28-0508-CB59F256E272}"/>
              </a:ext>
            </a:extLst>
          </p:cNvPr>
          <p:cNvSpPr txBox="1">
            <a:spLocks/>
          </p:cNvSpPr>
          <p:nvPr/>
        </p:nvSpPr>
        <p:spPr>
          <a:xfrm>
            <a:off x="259180" y="64860"/>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 Sector Ambiente</a:t>
            </a:r>
          </a:p>
        </p:txBody>
      </p:sp>
      <p:pic>
        <p:nvPicPr>
          <p:cNvPr id="8" name="Graphic 7">
            <a:extLst>
              <a:ext uri="{FF2B5EF4-FFF2-40B4-BE49-F238E27FC236}">
                <a16:creationId xmlns:a16="http://schemas.microsoft.com/office/drawing/2014/main" id="{EC98A8CE-28D5-702A-6445-58AF0523ECF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462193"/>
            <a:ext cx="6638516" cy="89173"/>
          </a:xfrm>
          <a:prstGeom prst="rect">
            <a:avLst/>
          </a:prstGeom>
        </p:spPr>
      </p:pic>
      <p:graphicFrame>
        <p:nvGraphicFramePr>
          <p:cNvPr id="3" name="Tabla 2">
            <a:extLst>
              <a:ext uri="{FF2B5EF4-FFF2-40B4-BE49-F238E27FC236}">
                <a16:creationId xmlns:a16="http://schemas.microsoft.com/office/drawing/2014/main" id="{E01FAB4E-60DA-1D67-B4A5-2E11659BFC79}"/>
              </a:ext>
            </a:extLst>
          </p:cNvPr>
          <p:cNvGraphicFramePr>
            <a:graphicFrameLocks noGrp="1"/>
          </p:cNvGraphicFramePr>
          <p:nvPr>
            <p:extLst>
              <p:ext uri="{D42A27DB-BD31-4B8C-83A1-F6EECF244321}">
                <p14:modId xmlns:p14="http://schemas.microsoft.com/office/powerpoint/2010/main" val="4126302532"/>
              </p:ext>
            </p:extLst>
          </p:nvPr>
        </p:nvGraphicFramePr>
        <p:xfrm>
          <a:off x="487110" y="692210"/>
          <a:ext cx="11152263" cy="5970021"/>
        </p:xfrm>
        <a:graphic>
          <a:graphicData uri="http://schemas.openxmlformats.org/drawingml/2006/table">
            <a:tbl>
              <a:tblPr/>
              <a:tblGrid>
                <a:gridCol w="2402577">
                  <a:extLst>
                    <a:ext uri="{9D8B030D-6E8A-4147-A177-3AD203B41FA5}">
                      <a16:colId xmlns:a16="http://schemas.microsoft.com/office/drawing/2014/main" val="2496606124"/>
                    </a:ext>
                  </a:extLst>
                </a:gridCol>
                <a:gridCol w="1004063">
                  <a:extLst>
                    <a:ext uri="{9D8B030D-6E8A-4147-A177-3AD203B41FA5}">
                      <a16:colId xmlns:a16="http://schemas.microsoft.com/office/drawing/2014/main" val="2556964946"/>
                    </a:ext>
                  </a:extLst>
                </a:gridCol>
                <a:gridCol w="1004063">
                  <a:extLst>
                    <a:ext uri="{9D8B030D-6E8A-4147-A177-3AD203B41FA5}">
                      <a16:colId xmlns:a16="http://schemas.microsoft.com/office/drawing/2014/main" val="3717714222"/>
                    </a:ext>
                  </a:extLst>
                </a:gridCol>
                <a:gridCol w="1004063">
                  <a:extLst>
                    <a:ext uri="{9D8B030D-6E8A-4147-A177-3AD203B41FA5}">
                      <a16:colId xmlns:a16="http://schemas.microsoft.com/office/drawing/2014/main" val="1627270628"/>
                    </a:ext>
                  </a:extLst>
                </a:gridCol>
                <a:gridCol w="1004063">
                  <a:extLst>
                    <a:ext uri="{9D8B030D-6E8A-4147-A177-3AD203B41FA5}">
                      <a16:colId xmlns:a16="http://schemas.microsoft.com/office/drawing/2014/main" val="2385723924"/>
                    </a:ext>
                  </a:extLst>
                </a:gridCol>
                <a:gridCol w="1004063">
                  <a:extLst>
                    <a:ext uri="{9D8B030D-6E8A-4147-A177-3AD203B41FA5}">
                      <a16:colId xmlns:a16="http://schemas.microsoft.com/office/drawing/2014/main" val="3777970276"/>
                    </a:ext>
                  </a:extLst>
                </a:gridCol>
                <a:gridCol w="1004063">
                  <a:extLst>
                    <a:ext uri="{9D8B030D-6E8A-4147-A177-3AD203B41FA5}">
                      <a16:colId xmlns:a16="http://schemas.microsoft.com/office/drawing/2014/main" val="2123266971"/>
                    </a:ext>
                  </a:extLst>
                </a:gridCol>
                <a:gridCol w="681327">
                  <a:extLst>
                    <a:ext uri="{9D8B030D-6E8A-4147-A177-3AD203B41FA5}">
                      <a16:colId xmlns:a16="http://schemas.microsoft.com/office/drawing/2014/main" val="3920007427"/>
                    </a:ext>
                  </a:extLst>
                </a:gridCol>
                <a:gridCol w="681327">
                  <a:extLst>
                    <a:ext uri="{9D8B030D-6E8A-4147-A177-3AD203B41FA5}">
                      <a16:colId xmlns:a16="http://schemas.microsoft.com/office/drawing/2014/main" val="2746749859"/>
                    </a:ext>
                  </a:extLst>
                </a:gridCol>
                <a:gridCol w="681327">
                  <a:extLst>
                    <a:ext uri="{9D8B030D-6E8A-4147-A177-3AD203B41FA5}">
                      <a16:colId xmlns:a16="http://schemas.microsoft.com/office/drawing/2014/main" val="627027"/>
                    </a:ext>
                  </a:extLst>
                </a:gridCol>
                <a:gridCol w="681327">
                  <a:extLst>
                    <a:ext uri="{9D8B030D-6E8A-4147-A177-3AD203B41FA5}">
                      <a16:colId xmlns:a16="http://schemas.microsoft.com/office/drawing/2014/main" val="221179760"/>
                    </a:ext>
                  </a:extLst>
                </a:gridCol>
              </a:tblGrid>
              <a:tr h="261709">
                <a:tc rowSpan="2">
                  <a:txBody>
                    <a:bodyPr/>
                    <a:lstStyle/>
                    <a:p>
                      <a:pPr algn="ctr" rtl="0" fontAlgn="ctr"/>
                      <a:r>
                        <a:rPr lang="es-CO" sz="8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8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810110859"/>
                  </a:ext>
                </a:extLst>
              </a:tr>
              <a:tr h="161645">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75086015"/>
                  </a:ext>
                </a:extLst>
              </a:tr>
              <a:tr h="161645">
                <a:tc>
                  <a:txBody>
                    <a:bodyPr/>
                    <a:lstStyle/>
                    <a:p>
                      <a:pPr algn="ctr" rtl="0" fontAlgn="ctr"/>
                      <a:r>
                        <a:rPr lang="es-CO" sz="900" b="1" i="0" u="none" strike="noStrike">
                          <a:solidFill>
                            <a:srgbClr val="0051A5"/>
                          </a:solidFill>
                          <a:effectLst/>
                          <a:latin typeface="Calibri" panose="020F0502020204030204" pitchFamily="34" charset="0"/>
                        </a:rPr>
                        <a:t>SECTOR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$ 788.366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$ 887.410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$ 929.527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$ 972.547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$ 1.017.690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3139986997"/>
                  </a:ext>
                </a:extLst>
              </a:tr>
              <a:tr h="127006">
                <a:tc rowSpan="11">
                  <a:txBody>
                    <a:bodyPr/>
                    <a:lstStyle/>
                    <a:p>
                      <a:pPr algn="l" rtl="0" fontAlgn="ctr"/>
                      <a:r>
                        <a:rPr lang="es-CO" sz="800" b="0" i="0" u="none" strike="noStrike">
                          <a:solidFill>
                            <a:srgbClr val="000000"/>
                          </a:solidFill>
                          <a:effectLst/>
                          <a:latin typeface="Calibri" panose="020F0502020204030204" pitchFamily="34" charset="0"/>
                        </a:rPr>
                        <a:t>Gastos de Personal</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$ 54.982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$ 57.615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$ 60.611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$ 63.763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$ 67.078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825080738"/>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$ 5.878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$ 5.810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$ 6.112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$ 6.430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$ 6.764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46614805"/>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$ 2.939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$ 3.582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$ 3.768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$ 3.964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$ 4.170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819372265"/>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$ 32.227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$ 35.550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$ 37.398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$ 39.343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$ 41.389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025493838"/>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$ 3.997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$ 4.601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$ 4.840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$ 5.092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$ 5.357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254179370"/>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$ 2.411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$ 3.303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$ 3.475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$ 3.655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$ 3.846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282064462"/>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$ 1.567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$ 2.468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$ 2.596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$ 2.731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$ 2.873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840694051"/>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$ 2.503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$ 3.509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$ 3.691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$ 3.883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$ 4.085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786135448"/>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$ 174.691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$ 186.545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$ 196.245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$ 206.450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$ 217.186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762248864"/>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$ 55.142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$ 160.004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$ 169.376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$ 178.050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$ 187.168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2569236"/>
                  </a:ext>
                </a:extLst>
              </a:tr>
              <a:tr h="129315">
                <a:tc vMerge="1">
                  <a:txBody>
                    <a:bodyPr/>
                    <a:lstStyle/>
                    <a:p>
                      <a:endParaRPr lang="es-ES_tradnl"/>
                    </a:p>
                  </a:txBody>
                  <a:tcPr/>
                </a:tc>
                <a:tc>
                  <a:txBody>
                    <a:bodyPr/>
                    <a:lstStyle/>
                    <a:p>
                      <a:pPr algn="ctr" rtl="0" fontAlgn="ctr"/>
                      <a:r>
                        <a:rPr lang="es-CO" sz="9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$ 336.337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$ 462.987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$ 488.113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$ 513.362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$ 539.916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011908315"/>
                  </a:ext>
                </a:extLst>
              </a:tr>
              <a:tr h="127006">
                <a:tc rowSpan="9">
                  <a:txBody>
                    <a:bodyPr/>
                    <a:lstStyle/>
                    <a:p>
                      <a:pPr algn="l" rtl="0" fontAlgn="ctr"/>
                      <a:r>
                        <a:rPr lang="es-CO" sz="800" b="0" i="0" u="none" strike="noStrike">
                          <a:solidFill>
                            <a:srgbClr val="000000"/>
                          </a:solidFill>
                          <a:effectLst/>
                          <a:latin typeface="Calibri" panose="020F0502020204030204" pitchFamily="34" charset="0"/>
                        </a:rPr>
                        <a:t>Adquisición de Bienes y servicios </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$ 2.791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$ 2.875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$ 2.961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$ 3.050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712866544"/>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$ 1.623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$ 1.672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$ 1.722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$ 1.773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123976499"/>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$ 1.031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$ 1.094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229068477"/>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$ 1.285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$ 1.324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$ 1.363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$ 1.404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88356182"/>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$ 952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771805072"/>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$ 710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$ 731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$ 753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568941239"/>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$ 1.009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070347857"/>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$ 66.441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$ 98.746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$ 102.975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$ 107.423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$ 112.099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940549746"/>
                  </a:ext>
                </a:extLst>
              </a:tr>
              <a:tr h="129315">
                <a:tc vMerge="1">
                  <a:txBody>
                    <a:bodyPr/>
                    <a:lstStyle/>
                    <a:p>
                      <a:endParaRPr lang="es-ES_tradnl"/>
                    </a:p>
                  </a:txBody>
                  <a:tcPr/>
                </a:tc>
                <a:tc>
                  <a:txBody>
                    <a:bodyPr/>
                    <a:lstStyle/>
                    <a:p>
                      <a:pPr algn="ctr" rtl="0" fontAlgn="ctr"/>
                      <a:r>
                        <a:rPr lang="es-CO" sz="9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$ 66.441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$ 108.039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$ 112.547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$ 117.282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$ 122.254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3181357"/>
                  </a:ext>
                </a:extLst>
              </a:tr>
              <a:tr h="127006">
                <a:tc rowSpan="7">
                  <a:txBody>
                    <a:bodyPr/>
                    <a:lstStyle/>
                    <a:p>
                      <a:pPr algn="l" rtl="0" fontAlgn="ctr"/>
                      <a:r>
                        <a:rPr lang="es-CO" sz="800" b="0" i="0" u="none" strike="noStrike">
                          <a:solidFill>
                            <a:srgbClr val="000000"/>
                          </a:solidFill>
                          <a:effectLst/>
                          <a:latin typeface="Calibri" panose="020F0502020204030204" pitchFamily="34" charset="0"/>
                        </a:rPr>
                        <a:t>Transferencias corrientes </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$ 114.330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$ 121.696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$ 128.329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$ 135.340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$ 142.751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597830251"/>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$ 3.163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$ 2.815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$ 2.900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$ 2.987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$ 3.077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289282114"/>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$ 60.389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$ 103.540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$ 106.675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$ 109.875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$ 113.171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653000877"/>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$ 96.424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$ 26.947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$ 27.768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$ 28.610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$ 29.476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115042079"/>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3606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$ 7.949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$ 8.628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$ 8.887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$ 9.153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$ 9.428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379137158"/>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$ 96.969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$ 45.502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$ 46.834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$ 48.240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$ 49.687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723214763"/>
                  </a:ext>
                </a:extLst>
              </a:tr>
              <a:tr h="129315">
                <a:tc vMerge="1">
                  <a:txBody>
                    <a:bodyPr/>
                    <a:lstStyle/>
                    <a:p>
                      <a:endParaRPr lang="es-ES_tradnl"/>
                    </a:p>
                  </a:txBody>
                  <a:tcPr/>
                </a:tc>
                <a:tc>
                  <a:txBody>
                    <a:bodyPr/>
                    <a:lstStyle/>
                    <a:p>
                      <a:pPr algn="ctr" rtl="0" fontAlgn="ctr"/>
                      <a:r>
                        <a:rPr lang="es-CO" sz="9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$ 379.224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$ 309.129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$ 321.393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$ 334.205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$ 347.590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373388485"/>
                  </a:ext>
                </a:extLst>
              </a:tr>
              <a:tr h="127006">
                <a:tc rowSpan="3">
                  <a:txBody>
                    <a:bodyPr/>
                    <a:lstStyle/>
                    <a:p>
                      <a:pPr algn="l" rtl="0" fontAlgn="ctr"/>
                      <a:r>
                        <a:rPr lang="es-CO" sz="800" b="0" i="0" u="none" strike="noStrike">
                          <a:solidFill>
                            <a:srgbClr val="000000"/>
                          </a:solidFill>
                          <a:effectLst/>
                          <a:latin typeface="Calibri" panose="020F0502020204030204" pitchFamily="34" charset="0"/>
                        </a:rPr>
                        <a:t>Gastos por tributos, multas, sanciones e intereses de mora </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$ 3.849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$ 2.948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$ 3.037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$ 3.128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$ 3.222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073774163"/>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$ 2.515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$ 4.308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$ 4.437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$ 4.571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$ 4.708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543993897"/>
                  </a:ext>
                </a:extLst>
              </a:tr>
              <a:tr h="129315">
                <a:tc vMerge="1">
                  <a:txBody>
                    <a:bodyPr/>
                    <a:lstStyle/>
                    <a:p>
                      <a:endParaRPr lang="es-ES_tradnl"/>
                    </a:p>
                  </a:txBody>
                  <a:tcPr/>
                </a:tc>
                <a:tc>
                  <a:txBody>
                    <a:bodyPr/>
                    <a:lstStyle/>
                    <a:p>
                      <a:pPr algn="ctr" rtl="0" fontAlgn="ctr"/>
                      <a:r>
                        <a:rPr lang="es-CO" sz="9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$ 6.363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$ 7.256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$ 7.474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$ 7.699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$ 7.930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8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61478387"/>
                  </a:ext>
                </a:extLst>
              </a:tr>
              <a:tr h="127006">
                <a:tc rowSpan="12">
                  <a:txBody>
                    <a:bodyPr/>
                    <a:lstStyle/>
                    <a:p>
                      <a:pPr algn="ctr" rtl="0" fontAlgn="ctr"/>
                      <a:r>
                        <a:rPr lang="es-CO" sz="800" b="1" i="0" u="none" strike="noStrike">
                          <a:solidFill>
                            <a:srgbClr val="0051A5"/>
                          </a:solidFill>
                          <a:effectLst/>
                          <a:latin typeface="Calibri" panose="020F0502020204030204" pitchFamily="34" charset="0"/>
                        </a:rPr>
                        <a:t>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$ 169.312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$ 182.102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$ 191.814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$ 202.064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$ 212.879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025884890"/>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$ 9.041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$ 10.248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$ 10.684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$ 11.139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$ 11.615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352998085"/>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$ 2.939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$ 4.583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$ 4.799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$ 5.026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$ 5.264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068282338"/>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$ 92.616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$ 139.089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$ 144.073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$ 149.218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$ 154.560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4212767107"/>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$ 3.997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$ 5.886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$ 6.164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$ 6.455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$ 6.761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040898831"/>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$ 2.411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$ 4.227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$ 4.426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$ 4.636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$ 4.855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099931898"/>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$ 1.567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$ 3.157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$ 3.306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$ 3.462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$ 3.626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101%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574253825"/>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$ 2.503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$ 4.489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$ 4.701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$ 4.923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$ 5.156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702777116"/>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$ 341.405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$ 315.186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$ 330.026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$ 345.610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$ 361.983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462165475"/>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3606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$ 7.949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$ 8.628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$ 8.887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$ 9.153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$ 9.428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191725645"/>
                  </a:ext>
                </a:extLst>
              </a:tr>
              <a:tr h="127006">
                <a:tc vMerge="1">
                  <a:txBody>
                    <a:bodyPr/>
                    <a:lstStyle/>
                    <a:p>
                      <a:endParaRPr lang="es-ES_tradnl"/>
                    </a:p>
                  </a:txBody>
                  <a:tcPr/>
                </a:tc>
                <a:tc>
                  <a:txBody>
                    <a:bodyPr/>
                    <a:lstStyle/>
                    <a:p>
                      <a:pPr algn="ctr" rtl="0" fontAlgn="ctr"/>
                      <a:r>
                        <a:rPr lang="es-CO" sz="8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$ 154.626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$ 209.814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$ 220.647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$ 230.860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800" b="0" i="0" u="none" strike="noStrike">
                          <a:solidFill>
                            <a:srgbClr val="000000"/>
                          </a:solidFill>
                          <a:effectLst/>
                          <a:latin typeface="Calibri" panose="020F0502020204030204" pitchFamily="34" charset="0"/>
                        </a:rPr>
                        <a:t>$ 241.563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36%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906062023"/>
                  </a:ext>
                </a:extLst>
              </a:tr>
              <a:tr h="129315">
                <a:tc vMerge="1">
                  <a:txBody>
                    <a:bodyPr/>
                    <a:lstStyle/>
                    <a:p>
                      <a:endParaRPr lang="es-ES_tradnl"/>
                    </a:p>
                  </a:txBody>
                  <a:tcPr/>
                </a:tc>
                <a:tc>
                  <a:txBody>
                    <a:bodyPr/>
                    <a:lstStyle/>
                    <a:p>
                      <a:pPr algn="ctr" rtl="0" fontAlgn="ctr"/>
                      <a:r>
                        <a:rPr lang="es-CO" sz="9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$ 788.366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$ 887.410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$ 929.527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$ 972.547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$ 1.017.690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8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4247432136"/>
                  </a:ext>
                </a:extLst>
              </a:tr>
            </a:tbl>
          </a:graphicData>
        </a:graphic>
      </p:graphicFrame>
    </p:spTree>
    <p:extLst>
      <p:ext uri="{BB962C8B-B14F-4D97-AF65-F5344CB8AC3E}">
        <p14:creationId xmlns:p14="http://schemas.microsoft.com/office/powerpoint/2010/main" val="3211933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F5FB3D-A80B-34CB-AA53-7BAAA7A0C53E}"/>
              </a:ext>
            </a:extLst>
          </p:cNvPr>
          <p:cNvSpPr>
            <a:spLocks noGrp="1"/>
          </p:cNvSpPr>
          <p:nvPr>
            <p:ph type="title"/>
          </p:nvPr>
        </p:nvSpPr>
        <p:spPr>
          <a:xfrm>
            <a:off x="571500" y="38553"/>
            <a:ext cx="10515600" cy="1006475"/>
          </a:xfrm>
        </p:spPr>
        <p:txBody>
          <a:bodyPr vert="horz" lIns="91440" tIns="45720" rIns="91440" bIns="45720" rtlCol="0" anchor="b">
            <a:noAutofit/>
          </a:bodyPr>
          <a:lstStyle/>
          <a:p>
            <a:pPr algn="ctr">
              <a:lnSpc>
                <a:spcPct val="100000"/>
              </a:lnSpc>
              <a:spcBef>
                <a:spcPts val="0"/>
              </a:spcBef>
            </a:pPr>
            <a:r>
              <a:rPr lang="es-CO" sz="2800" b="1">
                <a:solidFill>
                  <a:srgbClr val="0051A5"/>
                </a:solidFill>
                <a:latin typeface="Helvetica"/>
                <a:ea typeface="Verdana"/>
              </a:rPr>
              <a:t>SECTOR DE AMBIENTE Y DESARROLLO SOSTENIBLE</a:t>
            </a:r>
          </a:p>
        </p:txBody>
      </p:sp>
      <p:sp>
        <p:nvSpPr>
          <p:cNvPr id="6" name="Título 1">
            <a:extLst>
              <a:ext uri="{FF2B5EF4-FFF2-40B4-BE49-F238E27FC236}">
                <a16:creationId xmlns:a16="http://schemas.microsoft.com/office/drawing/2014/main" id="{A25D871B-1A22-9F92-7E45-0F2F1912E7A5}"/>
              </a:ext>
            </a:extLst>
          </p:cNvPr>
          <p:cNvSpPr txBox="1">
            <a:spLocks/>
          </p:cNvSpPr>
          <p:nvPr/>
        </p:nvSpPr>
        <p:spPr>
          <a:xfrm>
            <a:off x="1323975" y="789214"/>
            <a:ext cx="9267825" cy="585651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lnSpc>
                <a:spcPct val="100000"/>
              </a:lnSpc>
              <a:spcBef>
                <a:spcPts val="0"/>
              </a:spcBef>
              <a:buFont typeface="Wingdings" panose="05000000000000000000" pitchFamily="2" charset="2"/>
              <a:buChar char="Ø"/>
            </a:pPr>
            <a:r>
              <a:rPr lang="es-CO" sz="2000">
                <a:latin typeface="+mn-lt"/>
                <a:ea typeface="Verdana"/>
              </a:rPr>
              <a:t>Ministerio de Ambiente y Desarrollo Sostenible - Minambiente</a:t>
            </a:r>
          </a:p>
          <a:p>
            <a:pPr marL="342900" indent="-342900">
              <a:lnSpc>
                <a:spcPct val="100000"/>
              </a:lnSpc>
              <a:spcBef>
                <a:spcPts val="0"/>
              </a:spcBef>
              <a:buFont typeface="Wingdings" panose="05000000000000000000" pitchFamily="2" charset="2"/>
              <a:buChar char="Ø"/>
            </a:pPr>
            <a:r>
              <a:rPr lang="es-CO" sz="2000">
                <a:latin typeface="+mn-lt"/>
                <a:ea typeface="Verdana"/>
              </a:rPr>
              <a:t>Parques Naturales Nacionales de Colombia –PNN</a:t>
            </a:r>
          </a:p>
          <a:p>
            <a:pPr marL="342900" indent="-342900">
              <a:lnSpc>
                <a:spcPct val="100000"/>
              </a:lnSpc>
              <a:spcBef>
                <a:spcPts val="0"/>
              </a:spcBef>
              <a:buFont typeface="Wingdings" panose="05000000000000000000" pitchFamily="2" charset="2"/>
              <a:buChar char="Ø"/>
            </a:pPr>
            <a:r>
              <a:rPr lang="es-CO" sz="2000">
                <a:latin typeface="+mn-lt"/>
                <a:ea typeface="Verdana"/>
              </a:rPr>
              <a:t>Autoridad Nacional de Licencias Ambientales- ANLA</a:t>
            </a:r>
          </a:p>
          <a:p>
            <a:pPr marL="342900" indent="-342900">
              <a:lnSpc>
                <a:spcPct val="100000"/>
              </a:lnSpc>
              <a:spcBef>
                <a:spcPts val="0"/>
              </a:spcBef>
              <a:buFont typeface="Wingdings" panose="05000000000000000000" pitchFamily="2" charset="2"/>
              <a:buChar char="Ø"/>
            </a:pPr>
            <a:r>
              <a:rPr lang="es-ES" sz="2000">
                <a:latin typeface="+mn-lt"/>
                <a:ea typeface="Verdana"/>
                <a:cs typeface="Verdana" panose="020B0604030504040204" pitchFamily="34" charset="0"/>
              </a:rPr>
              <a:t>Instituto de Hidrología, Meteorología y Estudios Ambientales – IDEAM</a:t>
            </a:r>
          </a:p>
          <a:p>
            <a:pPr marL="342900" indent="-342900">
              <a:lnSpc>
                <a:spcPct val="100000"/>
              </a:lnSpc>
              <a:spcBef>
                <a:spcPts val="0"/>
              </a:spcBef>
              <a:buFont typeface="Wingdings" panose="05000000000000000000" pitchFamily="2" charset="2"/>
              <a:buChar char="Ø"/>
            </a:pPr>
            <a:endParaRPr lang="es-ES" sz="2000">
              <a:latin typeface="+mn-lt"/>
              <a:ea typeface="Verdana"/>
              <a:cs typeface="Verdana" panose="020B0604030504040204" pitchFamily="34" charset="0"/>
            </a:endParaRPr>
          </a:p>
          <a:p>
            <a:pPr marL="342900" indent="-342900">
              <a:lnSpc>
                <a:spcPct val="100000"/>
              </a:lnSpc>
              <a:spcBef>
                <a:spcPts val="0"/>
              </a:spcBef>
              <a:buFont typeface="Wingdings" panose="05000000000000000000" pitchFamily="2" charset="2"/>
              <a:buChar char="Ø"/>
            </a:pPr>
            <a:r>
              <a:rPr lang="es-MX" sz="2000">
                <a:latin typeface="+mn-lt"/>
                <a:ea typeface="Verdana"/>
                <a:cs typeface="Verdana" panose="020B0604030504040204" pitchFamily="34" charset="0"/>
              </a:rPr>
              <a:t>Institutos de investigación.</a:t>
            </a:r>
          </a:p>
          <a:p>
            <a:pPr marL="342900" indent="-342900">
              <a:lnSpc>
                <a:spcPct val="100000"/>
              </a:lnSpc>
              <a:spcBef>
                <a:spcPts val="0"/>
              </a:spcBef>
              <a:buFont typeface="Wingdings" panose="05000000000000000000" pitchFamily="2" charset="2"/>
              <a:buChar char="Ø"/>
            </a:pPr>
            <a:endParaRPr lang="es-MX" sz="2000">
              <a:latin typeface="+mn-lt"/>
              <a:ea typeface="Verdana"/>
              <a:cs typeface="Verdana" panose="020B0604030504040204" pitchFamily="34" charset="0"/>
            </a:endParaRPr>
          </a:p>
          <a:p>
            <a:pPr rtl="0" eaLnBrk="1" fontAlgn="ctr" latinLnBrk="0" hangingPunct="1"/>
            <a:r>
              <a:rPr lang="es-MX" sz="2000" i="0" u="none" strike="noStrike" kern="1200">
                <a:effectLst/>
                <a:latin typeface="+mn-lt"/>
              </a:rPr>
              <a:t>	Instituto de Investigaciones Ambientales del Pacifico -IIAP </a:t>
            </a:r>
            <a:endParaRPr lang="es-CO" sz="2000" i="0" u="none" strike="noStrike">
              <a:effectLst/>
              <a:latin typeface="+mn-lt"/>
            </a:endParaRPr>
          </a:p>
          <a:p>
            <a:pPr rtl="0" eaLnBrk="1" fontAlgn="ctr" latinLnBrk="0" hangingPunct="1"/>
            <a:r>
              <a:rPr lang="es-CO" sz="2000" i="0" u="none" strike="noStrike" kern="1200">
                <a:effectLst/>
                <a:latin typeface="+mn-lt"/>
              </a:rPr>
              <a:t>	Instituto de Investigaciones de Recursos Biológicos - IAVH</a:t>
            </a:r>
            <a:endParaRPr lang="es-CO" sz="2000" i="0" u="none" strike="noStrike">
              <a:effectLst/>
              <a:latin typeface="+mn-lt"/>
            </a:endParaRPr>
          </a:p>
          <a:p>
            <a:pPr rtl="0" eaLnBrk="1" fontAlgn="ctr" latinLnBrk="0" hangingPunct="1"/>
            <a:r>
              <a:rPr lang="es-MX" sz="2000" i="0" u="none" strike="noStrike" kern="1200">
                <a:effectLst/>
                <a:latin typeface="+mn-lt"/>
              </a:rPr>
              <a:t>	Instituto de Investigaciones Marinas y Costeras -INVEMAR</a:t>
            </a:r>
            <a:endParaRPr lang="es-CO" sz="2000" i="0" u="none" strike="noStrike">
              <a:effectLst/>
              <a:latin typeface="+mn-lt"/>
            </a:endParaRPr>
          </a:p>
          <a:p>
            <a:pPr rtl="0" eaLnBrk="1" fontAlgn="ctr" latinLnBrk="0" hangingPunct="1"/>
            <a:r>
              <a:rPr lang="es-CO" sz="2000" b="0" i="0" u="none" strike="noStrike" kern="1200">
                <a:effectLst/>
                <a:latin typeface="+mn-lt"/>
              </a:rPr>
              <a:t>	Instituto Amazónico de Investigaciones Científicas –SINCHI</a:t>
            </a:r>
          </a:p>
          <a:p>
            <a:pPr rtl="0" eaLnBrk="1" fontAlgn="ctr" latinLnBrk="0" hangingPunct="1"/>
            <a:endParaRPr lang="es-CO" sz="2000" b="0" i="0" u="none" strike="noStrike" kern="1200">
              <a:effectLst/>
              <a:latin typeface="+mn-lt"/>
            </a:endParaRPr>
          </a:p>
          <a:p>
            <a:pPr marL="342900" indent="-342900">
              <a:lnSpc>
                <a:spcPct val="100000"/>
              </a:lnSpc>
              <a:spcBef>
                <a:spcPts val="0"/>
              </a:spcBef>
              <a:buFont typeface="Wingdings" panose="05000000000000000000" pitchFamily="2" charset="2"/>
              <a:buChar char="Ø"/>
            </a:pPr>
            <a:r>
              <a:rPr lang="es-ES" sz="2000">
                <a:latin typeface="+mn-lt"/>
                <a:ea typeface="Verdana"/>
                <a:cs typeface="Verdana" panose="020B0604030504040204" pitchFamily="34" charset="0"/>
              </a:rPr>
              <a:t>Fondos.</a:t>
            </a:r>
          </a:p>
          <a:p>
            <a:pPr>
              <a:lnSpc>
                <a:spcPct val="100000"/>
              </a:lnSpc>
              <a:spcBef>
                <a:spcPts val="0"/>
              </a:spcBef>
            </a:pPr>
            <a:r>
              <a:rPr lang="es-MX" sz="2000">
                <a:latin typeface="+mn-lt"/>
                <a:ea typeface="Verdana"/>
                <a:cs typeface="Verdana" panose="020B0604030504040204" pitchFamily="34" charset="0"/>
              </a:rPr>
              <a:t>	Fondo Nacional Ambiental - FONAM</a:t>
            </a:r>
          </a:p>
          <a:p>
            <a:pPr>
              <a:lnSpc>
                <a:spcPct val="100000"/>
              </a:lnSpc>
              <a:spcBef>
                <a:spcPts val="0"/>
              </a:spcBef>
            </a:pPr>
            <a:r>
              <a:rPr lang="es-ES" sz="2000">
                <a:latin typeface="+mn-lt"/>
                <a:ea typeface="Verdana"/>
                <a:cs typeface="Verdana" panose="020B0604030504040204" pitchFamily="34" charset="0"/>
              </a:rPr>
              <a:t>	Fondo de Compensación Ambiental – FCA</a:t>
            </a:r>
            <a:endParaRPr lang="es-MX" sz="2000">
              <a:latin typeface="+mn-lt"/>
              <a:ea typeface="Verdana"/>
              <a:cs typeface="Verdana" panose="020B0604030504040204" pitchFamily="34" charset="0"/>
            </a:endParaRPr>
          </a:p>
          <a:p>
            <a:pPr>
              <a:lnSpc>
                <a:spcPct val="100000"/>
              </a:lnSpc>
              <a:spcBef>
                <a:spcPts val="0"/>
              </a:spcBef>
            </a:pPr>
            <a:r>
              <a:rPr lang="es-MX" sz="2000">
                <a:latin typeface="+mn-lt"/>
                <a:ea typeface="Verdana"/>
                <a:cs typeface="Verdana" panose="020B0604030504040204" pitchFamily="34" charset="0"/>
              </a:rPr>
              <a:t>	Fondo para la Vida y la Biodiversidad -FVB</a:t>
            </a:r>
            <a:endParaRPr lang="es-CO" sz="2800" b="1">
              <a:solidFill>
                <a:srgbClr val="0051A5"/>
              </a:solidFill>
              <a:latin typeface="Helvetica"/>
              <a:ea typeface="Verdana"/>
              <a:cs typeface="Verdana" panose="020B0604030504040204" pitchFamily="34" charset="0"/>
            </a:endParaRPr>
          </a:p>
          <a:p>
            <a:pPr algn="ctr">
              <a:lnSpc>
                <a:spcPct val="100000"/>
              </a:lnSpc>
              <a:spcBef>
                <a:spcPts val="0"/>
              </a:spcBef>
            </a:pPr>
            <a:endParaRPr lang="es-CO" sz="2800" b="1">
              <a:solidFill>
                <a:srgbClr val="0051A5"/>
              </a:solidFill>
              <a:latin typeface="Helvetica"/>
              <a:ea typeface="Verdana"/>
            </a:endParaRPr>
          </a:p>
        </p:txBody>
      </p:sp>
    </p:spTree>
    <p:extLst>
      <p:ext uri="{BB962C8B-B14F-4D97-AF65-F5344CB8AC3E}">
        <p14:creationId xmlns:p14="http://schemas.microsoft.com/office/powerpoint/2010/main" val="1840718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CEC6C-7AA6-A3D5-487F-265E5F9D5DB7}"/>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271F702B-3C81-CF67-E7EF-2D6A4F0EE06E}"/>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IDEAM</a:t>
            </a:r>
          </a:p>
        </p:txBody>
      </p:sp>
      <p:pic>
        <p:nvPicPr>
          <p:cNvPr id="8" name="Graphic 7">
            <a:extLst>
              <a:ext uri="{FF2B5EF4-FFF2-40B4-BE49-F238E27FC236}">
                <a16:creationId xmlns:a16="http://schemas.microsoft.com/office/drawing/2014/main" id="{052CC235-9E37-D2A1-E6E9-58481521759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6" name="Tabla 5">
            <a:extLst>
              <a:ext uri="{FF2B5EF4-FFF2-40B4-BE49-F238E27FC236}">
                <a16:creationId xmlns:a16="http://schemas.microsoft.com/office/drawing/2014/main" id="{290FE43B-498E-7FF7-77B3-F797BB473CBC}"/>
              </a:ext>
            </a:extLst>
          </p:cNvPr>
          <p:cNvGraphicFramePr>
            <a:graphicFrameLocks noGrp="1"/>
          </p:cNvGraphicFramePr>
          <p:nvPr>
            <p:extLst>
              <p:ext uri="{D42A27DB-BD31-4B8C-83A1-F6EECF244321}">
                <p14:modId xmlns:p14="http://schemas.microsoft.com/office/powerpoint/2010/main" val="3463946219"/>
              </p:ext>
            </p:extLst>
          </p:nvPr>
        </p:nvGraphicFramePr>
        <p:xfrm>
          <a:off x="692726" y="1292065"/>
          <a:ext cx="10806548" cy="4558027"/>
        </p:xfrm>
        <a:graphic>
          <a:graphicData uri="http://schemas.openxmlformats.org/drawingml/2006/table">
            <a:tbl>
              <a:tblPr/>
              <a:tblGrid>
                <a:gridCol w="2328098">
                  <a:extLst>
                    <a:ext uri="{9D8B030D-6E8A-4147-A177-3AD203B41FA5}">
                      <a16:colId xmlns:a16="http://schemas.microsoft.com/office/drawing/2014/main" val="4105449860"/>
                    </a:ext>
                  </a:extLst>
                </a:gridCol>
                <a:gridCol w="972937">
                  <a:extLst>
                    <a:ext uri="{9D8B030D-6E8A-4147-A177-3AD203B41FA5}">
                      <a16:colId xmlns:a16="http://schemas.microsoft.com/office/drawing/2014/main" val="3314823526"/>
                    </a:ext>
                  </a:extLst>
                </a:gridCol>
                <a:gridCol w="972937">
                  <a:extLst>
                    <a:ext uri="{9D8B030D-6E8A-4147-A177-3AD203B41FA5}">
                      <a16:colId xmlns:a16="http://schemas.microsoft.com/office/drawing/2014/main" val="386978141"/>
                    </a:ext>
                  </a:extLst>
                </a:gridCol>
                <a:gridCol w="972937">
                  <a:extLst>
                    <a:ext uri="{9D8B030D-6E8A-4147-A177-3AD203B41FA5}">
                      <a16:colId xmlns:a16="http://schemas.microsoft.com/office/drawing/2014/main" val="2725377538"/>
                    </a:ext>
                  </a:extLst>
                </a:gridCol>
                <a:gridCol w="972937">
                  <a:extLst>
                    <a:ext uri="{9D8B030D-6E8A-4147-A177-3AD203B41FA5}">
                      <a16:colId xmlns:a16="http://schemas.microsoft.com/office/drawing/2014/main" val="2943421475"/>
                    </a:ext>
                  </a:extLst>
                </a:gridCol>
                <a:gridCol w="972937">
                  <a:extLst>
                    <a:ext uri="{9D8B030D-6E8A-4147-A177-3AD203B41FA5}">
                      <a16:colId xmlns:a16="http://schemas.microsoft.com/office/drawing/2014/main" val="3497524292"/>
                    </a:ext>
                  </a:extLst>
                </a:gridCol>
                <a:gridCol w="972937">
                  <a:extLst>
                    <a:ext uri="{9D8B030D-6E8A-4147-A177-3AD203B41FA5}">
                      <a16:colId xmlns:a16="http://schemas.microsoft.com/office/drawing/2014/main" val="2844610676"/>
                    </a:ext>
                  </a:extLst>
                </a:gridCol>
                <a:gridCol w="660207">
                  <a:extLst>
                    <a:ext uri="{9D8B030D-6E8A-4147-A177-3AD203B41FA5}">
                      <a16:colId xmlns:a16="http://schemas.microsoft.com/office/drawing/2014/main" val="610606365"/>
                    </a:ext>
                  </a:extLst>
                </a:gridCol>
                <a:gridCol w="660207">
                  <a:extLst>
                    <a:ext uri="{9D8B030D-6E8A-4147-A177-3AD203B41FA5}">
                      <a16:colId xmlns:a16="http://schemas.microsoft.com/office/drawing/2014/main" val="2870979530"/>
                    </a:ext>
                  </a:extLst>
                </a:gridCol>
                <a:gridCol w="660207">
                  <a:extLst>
                    <a:ext uri="{9D8B030D-6E8A-4147-A177-3AD203B41FA5}">
                      <a16:colId xmlns:a16="http://schemas.microsoft.com/office/drawing/2014/main" val="1911136159"/>
                    </a:ext>
                  </a:extLst>
                </a:gridCol>
                <a:gridCol w="660207">
                  <a:extLst>
                    <a:ext uri="{9D8B030D-6E8A-4147-A177-3AD203B41FA5}">
                      <a16:colId xmlns:a16="http://schemas.microsoft.com/office/drawing/2014/main" val="2369058287"/>
                    </a:ext>
                  </a:extLst>
                </a:gridCol>
              </a:tblGrid>
              <a:tr h="216266">
                <a:tc rowSpan="2">
                  <a:txBody>
                    <a:bodyPr/>
                    <a:lstStyle/>
                    <a:p>
                      <a:pPr algn="ctr" rtl="0" fontAlgn="ctr"/>
                      <a:r>
                        <a:rPr lang="es-CO" sz="11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CÓDIGO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3088026362"/>
                  </a:ext>
                </a:extLst>
              </a:tr>
              <a:tr h="432531">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4187665780"/>
                  </a:ext>
                </a:extLst>
              </a:tr>
              <a:tr h="288354">
                <a:tc>
                  <a:txBody>
                    <a:bodyPr/>
                    <a:lstStyle/>
                    <a:p>
                      <a:pPr algn="l" rtl="0" fontAlgn="ctr"/>
                      <a:r>
                        <a:rPr lang="es-CO" sz="1400" b="1" i="0" u="none" strike="noStrike">
                          <a:solidFill>
                            <a:srgbClr val="0051A5"/>
                          </a:solidFill>
                          <a:effectLst/>
                          <a:latin typeface="Calibri" panose="020F0502020204030204" pitchFamily="34" charset="0"/>
                        </a:rPr>
                        <a:t>IDEAM</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$ 67.307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$ 75.890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$ 79.233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$ 82.733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$ 86.396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3786047782"/>
                  </a:ext>
                </a:extLst>
              </a:tr>
              <a:tr h="216266">
                <a:tc rowSpan="3">
                  <a:txBody>
                    <a:bodyPr/>
                    <a:lstStyle/>
                    <a:p>
                      <a:pPr algn="l" rtl="0" fontAlgn="ctr"/>
                      <a:r>
                        <a:rPr lang="es-CO" sz="1100" b="0" i="0" u="none" strike="noStrike">
                          <a:solidFill>
                            <a:srgbClr val="000000"/>
                          </a:solidFill>
                          <a:effectLst/>
                          <a:latin typeface="Calibri" panose="020F0502020204030204" pitchFamily="34" charset="0"/>
                        </a:rPr>
                        <a:t>Gastos de Personal</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$ 32.227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$ 35.550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$ 37.398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$ 39.343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$ 41.389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443703398"/>
                  </a:ext>
                </a:extLst>
              </a:tr>
              <a:tr h="216266">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$ 11.739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$ 12.949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$ 13.623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$ 14.331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$ 15.076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590167178"/>
                  </a:ext>
                </a:extLst>
              </a:tr>
              <a:tr h="288354">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$ 43.966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$ 48.499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$ 51.021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$ 53.674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$ 56.465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978241759"/>
                  </a:ext>
                </a:extLst>
              </a:tr>
              <a:tr h="216266">
                <a:tc rowSpan="2">
                  <a:txBody>
                    <a:bodyPr/>
                    <a:lstStyle/>
                    <a:p>
                      <a:pPr algn="l" rtl="0" fontAlgn="ctr"/>
                      <a:r>
                        <a:rPr lang="es-CO" sz="1100" b="0" i="0" u="none" strike="noStrike">
                          <a:solidFill>
                            <a:srgbClr val="000000"/>
                          </a:solidFill>
                          <a:effectLst/>
                          <a:latin typeface="Calibri" panose="020F0502020204030204" pitchFamily="34" charset="0"/>
                        </a:rPr>
                        <a:t>Adquisición de Bienes y servicios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$ 22.570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$ 26.657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$ 27.456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$ 28.280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$ 29.129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87669530"/>
                  </a:ext>
                </a:extLst>
              </a:tr>
              <a:tr h="288354">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$ 22.570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$ 26.657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$ 27.456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$ 28.280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$ 29.129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683839849"/>
                  </a:ext>
                </a:extLst>
              </a:tr>
              <a:tr h="216266">
                <a:tc rowSpan="4">
                  <a:txBody>
                    <a:bodyPr/>
                    <a:lstStyle/>
                    <a:p>
                      <a:pPr algn="l" rtl="0" fontAlgn="ctr"/>
                      <a:r>
                        <a:rPr lang="es-CO" sz="1100" b="0" i="0" u="none" strike="noStrike">
                          <a:solidFill>
                            <a:srgbClr val="000000"/>
                          </a:solidFill>
                          <a:effectLst/>
                          <a:latin typeface="Calibri" panose="020F0502020204030204" pitchFamily="34" charset="0"/>
                        </a:rPr>
                        <a:t>Transferencias corrientes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$ 197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$ 121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$ 158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542361641"/>
                  </a:ext>
                </a:extLst>
              </a:tr>
              <a:tr h="216266">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417388301"/>
                  </a:ext>
                </a:extLst>
              </a:tr>
              <a:tr h="216266">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100" b="0" i="0" u="none" strike="noStrike">
                          <a:solidFill>
                            <a:srgbClr val="000000"/>
                          </a:solidFill>
                          <a:effectLst/>
                          <a:latin typeface="Calibri" panose="020F0502020204030204" pitchFamily="34" charset="0"/>
                        </a:rPr>
                        <a:t>$ 20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46728871"/>
                  </a:ext>
                </a:extLst>
              </a:tr>
              <a:tr h="288354">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$ 196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4278347708"/>
                  </a:ext>
                </a:extLst>
              </a:tr>
              <a:tr h="216266">
                <a:tc rowSpan="2">
                  <a:txBody>
                    <a:bodyPr/>
                    <a:lstStyle/>
                    <a:p>
                      <a:pPr algn="l" rtl="0" fontAlgn="ctr"/>
                      <a:r>
                        <a:rPr lang="es-CO" sz="1100" b="0" i="0" u="none" strike="noStrike">
                          <a:solidFill>
                            <a:srgbClr val="000000"/>
                          </a:solidFill>
                          <a:effectLst/>
                          <a:latin typeface="Calibri" panose="020F0502020204030204" pitchFamily="34" charset="0"/>
                        </a:rPr>
                        <a:t>Gastos por tributos, multas, sanciones e intereses de mora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100" b="0" i="0" u="none" strike="noStrike">
                          <a:solidFill>
                            <a:srgbClr val="000000"/>
                          </a:solidFill>
                          <a:effectLst/>
                          <a:latin typeface="Calibri" panose="020F0502020204030204" pitchFamily="34" charset="0"/>
                        </a:rPr>
                        <a:t>$ 520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100" b="0" i="0" u="none" strike="noStrike">
                          <a:solidFill>
                            <a:srgbClr val="000000"/>
                          </a:solidFill>
                          <a:effectLst/>
                          <a:latin typeface="Calibri" panose="020F0502020204030204" pitchFamily="34" charset="0"/>
                        </a:rPr>
                        <a:t>$ 539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100" b="0" i="0" u="none" strike="noStrike">
                          <a:solidFill>
                            <a:srgbClr val="000000"/>
                          </a:solidFill>
                          <a:effectLst/>
                          <a:latin typeface="Calibri" panose="020F0502020204030204" pitchFamily="34" charset="0"/>
                        </a:rPr>
                        <a:t>$ 555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100" b="0" i="0" u="none" strike="noStrike">
                          <a:solidFill>
                            <a:srgbClr val="000000"/>
                          </a:solidFill>
                          <a:effectLst/>
                          <a:latin typeface="Calibri" panose="020F0502020204030204" pitchFamily="34" charset="0"/>
                        </a:rPr>
                        <a:t>$ 571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100" b="0" i="0" u="none" strike="noStrike">
                          <a:solidFill>
                            <a:srgbClr val="000000"/>
                          </a:solidFill>
                          <a:effectLst/>
                          <a:latin typeface="Calibri" panose="020F0502020204030204" pitchFamily="34" charset="0"/>
                        </a:rPr>
                        <a:t>$ 589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892581671"/>
                  </a:ext>
                </a:extLst>
              </a:tr>
              <a:tr h="288354">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$ 520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$ 589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713218199"/>
                  </a:ext>
                </a:extLst>
              </a:tr>
              <a:tr h="216266">
                <a:tc rowSpan="4">
                  <a:txBody>
                    <a:bodyPr/>
                    <a:lstStyle/>
                    <a:p>
                      <a:pPr algn="l" rtl="0" fontAlgn="ctr"/>
                      <a:r>
                        <a:rPr lang="es-CO" sz="1100" b="1" i="0" u="none" strike="noStrike">
                          <a:solidFill>
                            <a:srgbClr val="0051A5"/>
                          </a:solidFill>
                          <a:effectLst/>
                          <a:latin typeface="Calibri" panose="020F0502020204030204" pitchFamily="34" charset="0"/>
                        </a:rPr>
                        <a:t>Total Entidad</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$ 32.424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$ 35.670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$ 37.551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$ 39.501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$ 41.551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940561022"/>
                  </a:ext>
                </a:extLst>
              </a:tr>
              <a:tr h="216266">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$ 34.343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$ 39.648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$ 41.127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$ 42.661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$ 44.256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019692115"/>
                  </a:ext>
                </a:extLst>
              </a:tr>
              <a:tr h="216266">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431827336"/>
                  </a:ext>
                </a:extLst>
              </a:tr>
              <a:tr h="288354">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$ 67.307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$ 75.890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$ 79.233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$ 82.733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$ 86.396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523559421"/>
                  </a:ext>
                </a:extLst>
              </a:tr>
            </a:tbl>
          </a:graphicData>
        </a:graphic>
      </p:graphicFrame>
    </p:spTree>
    <p:extLst>
      <p:ext uri="{BB962C8B-B14F-4D97-AF65-F5344CB8AC3E}">
        <p14:creationId xmlns:p14="http://schemas.microsoft.com/office/powerpoint/2010/main" val="1327056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6A555-C95A-CFDA-EE2A-24E793C70C0E}"/>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B5ABBB72-DFB9-C5BF-E038-29865805928F}"/>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ANLA</a:t>
            </a:r>
          </a:p>
        </p:txBody>
      </p:sp>
      <p:pic>
        <p:nvPicPr>
          <p:cNvPr id="8" name="Graphic 7">
            <a:extLst>
              <a:ext uri="{FF2B5EF4-FFF2-40B4-BE49-F238E27FC236}">
                <a16:creationId xmlns:a16="http://schemas.microsoft.com/office/drawing/2014/main" id="{F839716B-CBDE-BE29-D059-2647213F67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3" name="Tabla 2">
            <a:extLst>
              <a:ext uri="{FF2B5EF4-FFF2-40B4-BE49-F238E27FC236}">
                <a16:creationId xmlns:a16="http://schemas.microsoft.com/office/drawing/2014/main" id="{BBF8243E-0C23-73E3-785A-62CF25889BED}"/>
              </a:ext>
            </a:extLst>
          </p:cNvPr>
          <p:cNvGraphicFramePr>
            <a:graphicFrameLocks noGrp="1"/>
          </p:cNvGraphicFramePr>
          <p:nvPr>
            <p:extLst>
              <p:ext uri="{D42A27DB-BD31-4B8C-83A1-F6EECF244321}">
                <p14:modId xmlns:p14="http://schemas.microsoft.com/office/powerpoint/2010/main" val="3905063766"/>
              </p:ext>
            </p:extLst>
          </p:nvPr>
        </p:nvGraphicFramePr>
        <p:xfrm>
          <a:off x="669927" y="1232452"/>
          <a:ext cx="10852146" cy="4270667"/>
        </p:xfrm>
        <a:graphic>
          <a:graphicData uri="http://schemas.openxmlformats.org/drawingml/2006/table">
            <a:tbl>
              <a:tblPr/>
              <a:tblGrid>
                <a:gridCol w="2337922">
                  <a:extLst>
                    <a:ext uri="{9D8B030D-6E8A-4147-A177-3AD203B41FA5}">
                      <a16:colId xmlns:a16="http://schemas.microsoft.com/office/drawing/2014/main" val="2792030571"/>
                    </a:ext>
                  </a:extLst>
                </a:gridCol>
                <a:gridCol w="977042">
                  <a:extLst>
                    <a:ext uri="{9D8B030D-6E8A-4147-A177-3AD203B41FA5}">
                      <a16:colId xmlns:a16="http://schemas.microsoft.com/office/drawing/2014/main" val="3434929382"/>
                    </a:ext>
                  </a:extLst>
                </a:gridCol>
                <a:gridCol w="977042">
                  <a:extLst>
                    <a:ext uri="{9D8B030D-6E8A-4147-A177-3AD203B41FA5}">
                      <a16:colId xmlns:a16="http://schemas.microsoft.com/office/drawing/2014/main" val="2479612135"/>
                    </a:ext>
                  </a:extLst>
                </a:gridCol>
                <a:gridCol w="977042">
                  <a:extLst>
                    <a:ext uri="{9D8B030D-6E8A-4147-A177-3AD203B41FA5}">
                      <a16:colId xmlns:a16="http://schemas.microsoft.com/office/drawing/2014/main" val="2450922549"/>
                    </a:ext>
                  </a:extLst>
                </a:gridCol>
                <a:gridCol w="977042">
                  <a:extLst>
                    <a:ext uri="{9D8B030D-6E8A-4147-A177-3AD203B41FA5}">
                      <a16:colId xmlns:a16="http://schemas.microsoft.com/office/drawing/2014/main" val="1382001352"/>
                    </a:ext>
                  </a:extLst>
                </a:gridCol>
                <a:gridCol w="977042">
                  <a:extLst>
                    <a:ext uri="{9D8B030D-6E8A-4147-A177-3AD203B41FA5}">
                      <a16:colId xmlns:a16="http://schemas.microsoft.com/office/drawing/2014/main" val="2080463673"/>
                    </a:ext>
                  </a:extLst>
                </a:gridCol>
                <a:gridCol w="977042">
                  <a:extLst>
                    <a:ext uri="{9D8B030D-6E8A-4147-A177-3AD203B41FA5}">
                      <a16:colId xmlns:a16="http://schemas.microsoft.com/office/drawing/2014/main" val="1573407459"/>
                    </a:ext>
                  </a:extLst>
                </a:gridCol>
                <a:gridCol w="662993">
                  <a:extLst>
                    <a:ext uri="{9D8B030D-6E8A-4147-A177-3AD203B41FA5}">
                      <a16:colId xmlns:a16="http://schemas.microsoft.com/office/drawing/2014/main" val="2311787548"/>
                    </a:ext>
                  </a:extLst>
                </a:gridCol>
                <a:gridCol w="662993">
                  <a:extLst>
                    <a:ext uri="{9D8B030D-6E8A-4147-A177-3AD203B41FA5}">
                      <a16:colId xmlns:a16="http://schemas.microsoft.com/office/drawing/2014/main" val="3019857107"/>
                    </a:ext>
                  </a:extLst>
                </a:gridCol>
                <a:gridCol w="662993">
                  <a:extLst>
                    <a:ext uri="{9D8B030D-6E8A-4147-A177-3AD203B41FA5}">
                      <a16:colId xmlns:a16="http://schemas.microsoft.com/office/drawing/2014/main" val="738725912"/>
                    </a:ext>
                  </a:extLst>
                </a:gridCol>
                <a:gridCol w="662993">
                  <a:extLst>
                    <a:ext uri="{9D8B030D-6E8A-4147-A177-3AD203B41FA5}">
                      <a16:colId xmlns:a16="http://schemas.microsoft.com/office/drawing/2014/main" val="1099473736"/>
                    </a:ext>
                  </a:extLst>
                </a:gridCol>
              </a:tblGrid>
              <a:tr h="246031">
                <a:tc rowSpan="2">
                  <a:txBody>
                    <a:bodyPr/>
                    <a:lstStyle/>
                    <a:p>
                      <a:pPr algn="ctr" rtl="0" fontAlgn="ctr"/>
                      <a:r>
                        <a:rPr lang="es-CO" sz="11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631987282"/>
                  </a:ext>
                </a:extLst>
              </a:tr>
              <a:tr h="334179">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3833270816"/>
                  </a:ext>
                </a:extLst>
              </a:tr>
              <a:tr h="328040">
                <a:tc>
                  <a:txBody>
                    <a:bodyPr/>
                    <a:lstStyle/>
                    <a:p>
                      <a:pPr algn="ctr" rtl="0" fontAlgn="ctr"/>
                      <a:r>
                        <a:rPr lang="es-CO" sz="1400" b="1" i="0" u="none" strike="noStrike">
                          <a:solidFill>
                            <a:srgbClr val="0051A5"/>
                          </a:solidFill>
                          <a:effectLst/>
                          <a:latin typeface="Calibri" panose="020F0502020204030204" pitchFamily="34" charset="0"/>
                        </a:rPr>
                        <a:t>ANLA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$ 96.345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$ 99.408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$ 105.372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$ 111.695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$ 118.396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1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3715564651"/>
                  </a:ext>
                </a:extLst>
              </a:tr>
              <a:tr h="246031">
                <a:tc rowSpan="3">
                  <a:txBody>
                    <a:bodyPr/>
                    <a:lstStyle/>
                    <a:p>
                      <a:pPr algn="l" rtl="0" fontAlgn="ctr"/>
                      <a:r>
                        <a:rPr lang="es-CO" sz="1100" b="0" i="0" u="none" strike="noStrike">
                          <a:solidFill>
                            <a:srgbClr val="000000"/>
                          </a:solidFill>
                          <a:effectLst/>
                          <a:latin typeface="Calibri" panose="020F0502020204030204" pitchFamily="34" charset="0"/>
                        </a:rPr>
                        <a:t>Gastos de Personal</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$ 45.171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$ 47.627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$ 50.104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$ 52.709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$ 55.450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128769519"/>
                  </a:ext>
                </a:extLst>
              </a:tr>
              <a:tr h="246031">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$ 28.417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$ 29.962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$ 31.520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$ 33.159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$ 34.883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55425448"/>
                  </a:ext>
                </a:extLst>
              </a:tr>
              <a:tr h="328040">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$ 73.588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$ 77.589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$ 81.624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$ 85.868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$ 90.333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516187329"/>
                  </a:ext>
                </a:extLst>
              </a:tr>
              <a:tr h="246031">
                <a:tc rowSpan="2">
                  <a:txBody>
                    <a:bodyPr/>
                    <a:lstStyle/>
                    <a:p>
                      <a:pPr algn="l" rtl="0" fontAlgn="ctr"/>
                      <a:r>
                        <a:rPr lang="es-CO" sz="1100" b="0" i="0" u="none" strike="noStrike">
                          <a:solidFill>
                            <a:srgbClr val="000000"/>
                          </a:solidFill>
                          <a:effectLst/>
                          <a:latin typeface="Calibri" panose="020F0502020204030204" pitchFamily="34" charset="0"/>
                        </a:rPr>
                        <a:t>Adquisición de Bienes y servicios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$ 22.188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$ 21.250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$ 23.154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$ 25.207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$ 27.416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382844139"/>
                  </a:ext>
                </a:extLst>
              </a:tr>
              <a:tr h="328040">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$ 22.188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$ 21.250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$ 23.154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$ 25.207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$ 27.416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636572387"/>
                  </a:ext>
                </a:extLst>
              </a:tr>
              <a:tr h="246031">
                <a:tc rowSpan="2">
                  <a:txBody>
                    <a:bodyPr/>
                    <a:lstStyle/>
                    <a:p>
                      <a:pPr algn="l" rtl="0" fontAlgn="ctr"/>
                      <a:r>
                        <a:rPr lang="es-CO" sz="1100" b="0" i="0" u="none" strike="noStrike">
                          <a:solidFill>
                            <a:srgbClr val="000000"/>
                          </a:solidFill>
                          <a:effectLst/>
                          <a:latin typeface="Calibri" panose="020F0502020204030204" pitchFamily="34" charset="0"/>
                        </a:rPr>
                        <a:t>Transferencias corrientes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$ 390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$ 451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625843051"/>
                  </a:ext>
                </a:extLst>
              </a:tr>
              <a:tr h="328040">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$ 390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$ 390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$ 410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$ 430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$ 451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056267052"/>
                  </a:ext>
                </a:extLst>
              </a:tr>
              <a:tr h="246031">
                <a:tc rowSpan="2">
                  <a:txBody>
                    <a:bodyPr/>
                    <a:lstStyle/>
                    <a:p>
                      <a:pPr algn="l" rtl="0" fontAlgn="ctr"/>
                      <a:r>
                        <a:rPr lang="es-CO" sz="1100" b="0" i="0" u="none" strike="noStrike">
                          <a:solidFill>
                            <a:srgbClr val="000000"/>
                          </a:solidFill>
                          <a:effectLst/>
                          <a:latin typeface="Calibri" panose="020F0502020204030204" pitchFamily="34" charset="0"/>
                        </a:rPr>
                        <a:t>Gastos por tributos, multas, sanciones e intereses de mora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$ 184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$ 196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1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279932663"/>
                  </a:ext>
                </a:extLst>
              </a:tr>
              <a:tr h="328040">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$ 179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$ 179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$ 184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$ 190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$ 196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256030804"/>
                  </a:ext>
                </a:extLst>
              </a:tr>
              <a:tr h="246031">
                <a:tc rowSpan="3">
                  <a:txBody>
                    <a:bodyPr/>
                    <a:lstStyle/>
                    <a:p>
                      <a:pPr algn="ctr" rtl="0" fontAlgn="ctr"/>
                      <a:r>
                        <a:rPr lang="es-CO" sz="11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$ 45.171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$ 47.627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$ 50.104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$ 52.709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$ 55.450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882917979"/>
                  </a:ext>
                </a:extLst>
              </a:tr>
              <a:tr h="246031">
                <a:tc vMerge="1">
                  <a:txBody>
                    <a:bodyPr/>
                    <a:lstStyle/>
                    <a:p>
                      <a:endParaRPr lang="es-ES_tradnl"/>
                    </a:p>
                  </a:txBody>
                  <a:tcPr/>
                </a:tc>
                <a:tc>
                  <a:txBody>
                    <a:bodyPr/>
                    <a:lstStyle/>
                    <a:p>
                      <a:pPr algn="ctr" rtl="0" fontAlgn="ctr"/>
                      <a:r>
                        <a:rPr lang="es-CO" sz="11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$ 51.174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$ 51.781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$ 55.268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$ 58.986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100" b="0" i="0" u="none" strike="noStrike">
                          <a:solidFill>
                            <a:srgbClr val="000000"/>
                          </a:solidFill>
                          <a:effectLst/>
                          <a:latin typeface="Calibri" panose="020F0502020204030204" pitchFamily="34" charset="0"/>
                        </a:rPr>
                        <a:t>$ 62.947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0" i="0" u="none" strike="noStrike">
                          <a:solidFill>
                            <a:srgbClr val="000000"/>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15582445"/>
                  </a:ext>
                </a:extLst>
              </a:tr>
              <a:tr h="328040">
                <a:tc vMerge="1">
                  <a:txBody>
                    <a:bodyPr/>
                    <a:lstStyle/>
                    <a:p>
                      <a:endParaRPr lang="es-ES_tradnl"/>
                    </a:p>
                  </a:txBody>
                  <a:tcPr/>
                </a:tc>
                <a:tc>
                  <a:txBody>
                    <a:bodyPr/>
                    <a:lstStyle/>
                    <a:p>
                      <a:pPr algn="ctr" rtl="0" fontAlgn="ctr"/>
                      <a:r>
                        <a:rPr lang="es-CO" sz="14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$ 96.345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$ 99.408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$ 105.372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$ 111.695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$ 118.396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1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1308080397"/>
                  </a:ext>
                </a:extLst>
              </a:tr>
            </a:tbl>
          </a:graphicData>
        </a:graphic>
      </p:graphicFrame>
    </p:spTree>
    <p:extLst>
      <p:ext uri="{BB962C8B-B14F-4D97-AF65-F5344CB8AC3E}">
        <p14:creationId xmlns:p14="http://schemas.microsoft.com/office/powerpoint/2010/main" val="33486167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39E95-CBD2-34D1-024D-A5163B025D6C}"/>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CF0F07FC-C198-22D0-6C22-16A7B3550F58}"/>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 PNN</a:t>
            </a:r>
          </a:p>
        </p:txBody>
      </p:sp>
      <p:pic>
        <p:nvPicPr>
          <p:cNvPr id="8" name="Graphic 7">
            <a:extLst>
              <a:ext uri="{FF2B5EF4-FFF2-40B4-BE49-F238E27FC236}">
                <a16:creationId xmlns:a16="http://schemas.microsoft.com/office/drawing/2014/main" id="{96D375A9-D5F7-5ABA-93CB-4E216231576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9180" y="790532"/>
            <a:ext cx="6638516" cy="89173"/>
          </a:xfrm>
          <a:prstGeom prst="rect">
            <a:avLst/>
          </a:prstGeom>
        </p:spPr>
      </p:pic>
      <p:graphicFrame>
        <p:nvGraphicFramePr>
          <p:cNvPr id="3" name="Tabla 2">
            <a:extLst>
              <a:ext uri="{FF2B5EF4-FFF2-40B4-BE49-F238E27FC236}">
                <a16:creationId xmlns:a16="http://schemas.microsoft.com/office/drawing/2014/main" id="{63EBC0EE-E410-0278-E772-15A69B0A51BA}"/>
              </a:ext>
            </a:extLst>
          </p:cNvPr>
          <p:cNvGraphicFramePr>
            <a:graphicFrameLocks noGrp="1"/>
          </p:cNvGraphicFramePr>
          <p:nvPr>
            <p:extLst>
              <p:ext uri="{D42A27DB-BD31-4B8C-83A1-F6EECF244321}">
                <p14:modId xmlns:p14="http://schemas.microsoft.com/office/powerpoint/2010/main" val="3041616821"/>
              </p:ext>
            </p:extLst>
          </p:nvPr>
        </p:nvGraphicFramePr>
        <p:xfrm>
          <a:off x="677966" y="1351351"/>
          <a:ext cx="10836068" cy="4379160"/>
        </p:xfrm>
        <a:graphic>
          <a:graphicData uri="http://schemas.openxmlformats.org/drawingml/2006/table">
            <a:tbl>
              <a:tblPr/>
              <a:tblGrid>
                <a:gridCol w="2334458">
                  <a:extLst>
                    <a:ext uri="{9D8B030D-6E8A-4147-A177-3AD203B41FA5}">
                      <a16:colId xmlns:a16="http://schemas.microsoft.com/office/drawing/2014/main" val="3584619045"/>
                    </a:ext>
                  </a:extLst>
                </a:gridCol>
                <a:gridCol w="975595">
                  <a:extLst>
                    <a:ext uri="{9D8B030D-6E8A-4147-A177-3AD203B41FA5}">
                      <a16:colId xmlns:a16="http://schemas.microsoft.com/office/drawing/2014/main" val="3659940077"/>
                    </a:ext>
                  </a:extLst>
                </a:gridCol>
                <a:gridCol w="975595">
                  <a:extLst>
                    <a:ext uri="{9D8B030D-6E8A-4147-A177-3AD203B41FA5}">
                      <a16:colId xmlns:a16="http://schemas.microsoft.com/office/drawing/2014/main" val="2175436576"/>
                    </a:ext>
                  </a:extLst>
                </a:gridCol>
                <a:gridCol w="975595">
                  <a:extLst>
                    <a:ext uri="{9D8B030D-6E8A-4147-A177-3AD203B41FA5}">
                      <a16:colId xmlns:a16="http://schemas.microsoft.com/office/drawing/2014/main" val="373724649"/>
                    </a:ext>
                  </a:extLst>
                </a:gridCol>
                <a:gridCol w="975595">
                  <a:extLst>
                    <a:ext uri="{9D8B030D-6E8A-4147-A177-3AD203B41FA5}">
                      <a16:colId xmlns:a16="http://schemas.microsoft.com/office/drawing/2014/main" val="2486660367"/>
                    </a:ext>
                  </a:extLst>
                </a:gridCol>
                <a:gridCol w="975595">
                  <a:extLst>
                    <a:ext uri="{9D8B030D-6E8A-4147-A177-3AD203B41FA5}">
                      <a16:colId xmlns:a16="http://schemas.microsoft.com/office/drawing/2014/main" val="892293547"/>
                    </a:ext>
                  </a:extLst>
                </a:gridCol>
                <a:gridCol w="975595">
                  <a:extLst>
                    <a:ext uri="{9D8B030D-6E8A-4147-A177-3AD203B41FA5}">
                      <a16:colId xmlns:a16="http://schemas.microsoft.com/office/drawing/2014/main" val="747124308"/>
                    </a:ext>
                  </a:extLst>
                </a:gridCol>
                <a:gridCol w="662010">
                  <a:extLst>
                    <a:ext uri="{9D8B030D-6E8A-4147-A177-3AD203B41FA5}">
                      <a16:colId xmlns:a16="http://schemas.microsoft.com/office/drawing/2014/main" val="275193945"/>
                    </a:ext>
                  </a:extLst>
                </a:gridCol>
                <a:gridCol w="662010">
                  <a:extLst>
                    <a:ext uri="{9D8B030D-6E8A-4147-A177-3AD203B41FA5}">
                      <a16:colId xmlns:a16="http://schemas.microsoft.com/office/drawing/2014/main" val="83524066"/>
                    </a:ext>
                  </a:extLst>
                </a:gridCol>
                <a:gridCol w="662010">
                  <a:extLst>
                    <a:ext uri="{9D8B030D-6E8A-4147-A177-3AD203B41FA5}">
                      <a16:colId xmlns:a16="http://schemas.microsoft.com/office/drawing/2014/main" val="542093768"/>
                    </a:ext>
                  </a:extLst>
                </a:gridCol>
                <a:gridCol w="662010">
                  <a:extLst>
                    <a:ext uri="{9D8B030D-6E8A-4147-A177-3AD203B41FA5}">
                      <a16:colId xmlns:a16="http://schemas.microsoft.com/office/drawing/2014/main" val="2865848058"/>
                    </a:ext>
                  </a:extLst>
                </a:gridCol>
              </a:tblGrid>
              <a:tr h="245233">
                <a:tc rowSpan="2">
                  <a:txBody>
                    <a:bodyPr/>
                    <a:lstStyle/>
                    <a:p>
                      <a:pPr algn="ctr" rtl="0" fontAlgn="ctr"/>
                      <a:r>
                        <a:rPr lang="es-CO" sz="105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385020703"/>
                  </a:ext>
                </a:extLst>
              </a:tr>
              <a:tr h="490467">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054907158"/>
                  </a:ext>
                </a:extLst>
              </a:tr>
              <a:tr h="280266">
                <a:tc>
                  <a:txBody>
                    <a:bodyPr/>
                    <a:lstStyle/>
                    <a:p>
                      <a:pPr algn="ctr" rtl="0" fontAlgn="ctr"/>
                      <a:r>
                        <a:rPr lang="es-CO" sz="1200" b="1" i="0" u="none" strike="noStrike">
                          <a:solidFill>
                            <a:srgbClr val="0051A5"/>
                          </a:solidFill>
                          <a:effectLst/>
                          <a:latin typeface="Calibri" panose="020F0502020204030204" pitchFamily="34" charset="0"/>
                        </a:rPr>
                        <a:t>PNN</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$ 69.572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$ 112.532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$ 118.339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$ 123.229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$ 128.333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1821739130"/>
                  </a:ext>
                </a:extLst>
              </a:tr>
              <a:tr h="245233">
                <a:tc rowSpan="2">
                  <a:txBody>
                    <a:bodyPr/>
                    <a:lstStyle/>
                    <a:p>
                      <a:pPr algn="l" rtl="0" fontAlgn="ctr"/>
                      <a:r>
                        <a:rPr lang="es-CO" sz="1050" b="0" i="0" u="none" strike="noStrike">
                          <a:solidFill>
                            <a:srgbClr val="000000"/>
                          </a:solidFill>
                          <a:effectLst/>
                          <a:latin typeface="Calibri" panose="020F0502020204030204" pitchFamily="34" charset="0"/>
                        </a:rPr>
                        <a:t>Gastos de Personal</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050" b="0" i="0" u="none" strike="noStrike">
                          <a:solidFill>
                            <a:srgbClr val="000000"/>
                          </a:solidFill>
                          <a:effectLst/>
                          <a:latin typeface="Calibri" panose="020F0502020204030204" pitchFamily="34" charset="0"/>
                        </a:rPr>
                        <a:t>$ 55.142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$ 62.625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$ 66.933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$ 70.280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$ 73.794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432891331"/>
                  </a:ext>
                </a:extLst>
              </a:tr>
              <a:tr h="280266">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$ 55.142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$ 62.625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$ 66.933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$ 70.280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$ 73.794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258395996"/>
                  </a:ext>
                </a:extLst>
              </a:tr>
              <a:tr h="245233">
                <a:tc rowSpan="2">
                  <a:txBody>
                    <a:bodyPr/>
                    <a:lstStyle/>
                    <a:p>
                      <a:pPr algn="l" rtl="0" fontAlgn="ctr"/>
                      <a:r>
                        <a:rPr lang="es-CO" sz="1050" b="0" i="0" u="none" strike="noStrike">
                          <a:solidFill>
                            <a:srgbClr val="000000"/>
                          </a:solidFill>
                          <a:effectLst/>
                          <a:latin typeface="Calibri" panose="020F0502020204030204" pitchFamily="34" charset="0"/>
                        </a:rPr>
                        <a:t>Adquisición de Bienes y servicios </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$ 10.414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$ 38.151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$ 39.296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$ 40.475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$ 41.690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266%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073584935"/>
                  </a:ext>
                </a:extLst>
              </a:tr>
              <a:tr h="280266">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$ 10.414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$ 38.151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$ 39.296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$ 40.475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$ 41.690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266%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907999953"/>
                  </a:ext>
                </a:extLst>
              </a:tr>
              <a:tr h="245233">
                <a:tc rowSpan="3">
                  <a:txBody>
                    <a:bodyPr/>
                    <a:lstStyle/>
                    <a:p>
                      <a:pPr algn="l" rtl="0" fontAlgn="ctr"/>
                      <a:r>
                        <a:rPr lang="es-CO" sz="1050" b="0" i="0" u="none" strike="noStrike">
                          <a:solidFill>
                            <a:srgbClr val="000000"/>
                          </a:solidFill>
                          <a:effectLst/>
                          <a:latin typeface="Calibri" panose="020F0502020204030204" pitchFamily="34" charset="0"/>
                        </a:rPr>
                        <a:t>Transferencias corrientes </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$ 3.163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$ 2.815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$ 2.900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$ 2.987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$ 3.077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03997010"/>
                  </a:ext>
                </a:extLst>
              </a:tr>
              <a:tr h="245233">
                <a:tc vMerge="1">
                  <a:txBody>
                    <a:bodyPr/>
                    <a:lstStyle/>
                    <a:p>
                      <a:endParaRPr lang="es-ES_tradnl"/>
                    </a:p>
                  </a:txBody>
                  <a:tcPr/>
                </a:tc>
                <a:tc>
                  <a:txBody>
                    <a:bodyPr/>
                    <a:lstStyle/>
                    <a:p>
                      <a:pPr algn="ctr" rtl="0" fontAlgn="ctr"/>
                      <a:r>
                        <a:rPr lang="es-CO" sz="105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ctr"/>
                      <a:r>
                        <a:rPr lang="es-CO" sz="1050" b="0" i="0" u="none" strike="noStrike">
                          <a:solidFill>
                            <a:srgbClr val="000000"/>
                          </a:solidFill>
                          <a:effectLst/>
                          <a:latin typeface="Calibri" panose="020F0502020204030204" pitchFamily="34" charset="0"/>
                        </a:rPr>
                        <a:t>$ 103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$ 7.822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$ 8.057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$ 8.299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$ 8.548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7494%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994182893"/>
                  </a:ext>
                </a:extLst>
              </a:tr>
              <a:tr h="280266">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$ 3.266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$ 10.637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$ 10.957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$ 11.286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226%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9306724"/>
                  </a:ext>
                </a:extLst>
              </a:tr>
              <a:tr h="245233">
                <a:tc rowSpan="2">
                  <a:txBody>
                    <a:bodyPr/>
                    <a:lstStyle/>
                    <a:p>
                      <a:pPr algn="l" rtl="0" fontAlgn="ctr"/>
                      <a:r>
                        <a:rPr lang="es-CO" sz="1050" b="0" i="0" u="none" strike="noStrike">
                          <a:solidFill>
                            <a:srgbClr val="000000"/>
                          </a:solidFill>
                          <a:effectLst/>
                          <a:latin typeface="Calibri" panose="020F0502020204030204" pitchFamily="34" charset="0"/>
                        </a:rPr>
                        <a:t>Gastos por tributos, multas, sanciones e intereses de mora </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rtl="0" fontAlgn="b"/>
                      <a:r>
                        <a:rPr lang="es-CO" sz="1050" b="0" i="0" u="none" strike="noStrike">
                          <a:solidFill>
                            <a:srgbClr val="000000"/>
                          </a:solidFill>
                          <a:effectLst/>
                          <a:latin typeface="Calibri" panose="020F0502020204030204" pitchFamily="34" charset="0"/>
                        </a:rPr>
                        <a:t>$ 750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$ 1.119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$ 1.153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$ 1.188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$ 1.224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542524436"/>
                  </a:ext>
                </a:extLst>
              </a:tr>
              <a:tr h="280266">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$ 750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$ 1.119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$ 1.188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$ 1.224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126263868"/>
                  </a:ext>
                </a:extLst>
              </a:tr>
              <a:tr h="245233">
                <a:tc rowSpan="4">
                  <a:txBody>
                    <a:bodyPr/>
                    <a:lstStyle/>
                    <a:p>
                      <a:pPr algn="ctr" rtl="0" fontAlgn="ctr"/>
                      <a:r>
                        <a:rPr lang="es-CO" sz="105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$ 3.163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$ 2.815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$ 2.900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$ 2.987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$ 3.077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969242185"/>
                  </a:ext>
                </a:extLst>
              </a:tr>
              <a:tr h="245233">
                <a:tc vMerge="1">
                  <a:txBody>
                    <a:bodyPr/>
                    <a:lstStyle/>
                    <a:p>
                      <a:endParaRPr lang="es-ES_tradnl"/>
                    </a:p>
                  </a:txBody>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$ 10.414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$ 38.151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$ 39.296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$ 40.475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$ 41.690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266%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709302826"/>
                  </a:ext>
                </a:extLst>
              </a:tr>
              <a:tr h="245233">
                <a:tc vMerge="1">
                  <a:txBody>
                    <a:bodyPr/>
                    <a:lstStyle/>
                    <a:p>
                      <a:endParaRPr lang="es-ES_tradnl"/>
                    </a:p>
                  </a:txBody>
                  <a:tcPr/>
                </a:tc>
                <a:tc>
                  <a:txBody>
                    <a:bodyPr/>
                    <a:lstStyle/>
                    <a:p>
                      <a:pPr algn="ctr" rtl="0" fontAlgn="ctr"/>
                      <a:r>
                        <a:rPr lang="es-CO" sz="105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$ 55.995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$ 71.566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$ 76.143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$ 79.767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$ 83.566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063201399"/>
                  </a:ext>
                </a:extLst>
              </a:tr>
              <a:tr h="280266">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$ 69.572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$ 112.532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$ 118.339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$ 123.229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$ 128.333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62%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388792765"/>
                  </a:ext>
                </a:extLst>
              </a:tr>
            </a:tbl>
          </a:graphicData>
        </a:graphic>
      </p:graphicFrame>
    </p:spTree>
    <p:extLst>
      <p:ext uri="{BB962C8B-B14F-4D97-AF65-F5344CB8AC3E}">
        <p14:creationId xmlns:p14="http://schemas.microsoft.com/office/powerpoint/2010/main" val="11706351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C06C8-6141-0A5E-177D-3480C4F60561}"/>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518A66D8-AB8A-DF86-1163-869D0303BEEE}"/>
              </a:ext>
            </a:extLst>
          </p:cNvPr>
          <p:cNvSpPr/>
          <p:nvPr/>
        </p:nvSpPr>
        <p:spPr>
          <a:xfrm>
            <a:off x="0" y="222190"/>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a:t>FUNCIONAMIENTO	CÓDIGGO PROGRAMA	2025* PROYECTADA A CIERRE	2026	2027	2028</a:t>
            </a:r>
          </a:p>
        </p:txBody>
      </p:sp>
      <p:sp>
        <p:nvSpPr>
          <p:cNvPr id="5" name="Título 3">
            <a:extLst>
              <a:ext uri="{FF2B5EF4-FFF2-40B4-BE49-F238E27FC236}">
                <a16:creationId xmlns:a16="http://schemas.microsoft.com/office/drawing/2014/main" id="{FDA775D5-5392-2F5B-90C9-B77F08DEFEBB}"/>
              </a:ext>
            </a:extLst>
          </p:cNvPr>
          <p:cNvSpPr txBox="1">
            <a:spLocks/>
          </p:cNvSpPr>
          <p:nvPr/>
        </p:nvSpPr>
        <p:spPr>
          <a:xfrm>
            <a:off x="259180" y="64860"/>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 Minambiente</a:t>
            </a:r>
          </a:p>
        </p:txBody>
      </p:sp>
      <p:pic>
        <p:nvPicPr>
          <p:cNvPr id="8" name="Graphic 7">
            <a:extLst>
              <a:ext uri="{FF2B5EF4-FFF2-40B4-BE49-F238E27FC236}">
                <a16:creationId xmlns:a16="http://schemas.microsoft.com/office/drawing/2014/main" id="{92B536D0-EBAA-5172-3E74-CA5D7FD214B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462193"/>
            <a:ext cx="6638516" cy="89173"/>
          </a:xfrm>
          <a:prstGeom prst="rect">
            <a:avLst/>
          </a:prstGeom>
        </p:spPr>
      </p:pic>
      <p:graphicFrame>
        <p:nvGraphicFramePr>
          <p:cNvPr id="11" name="Tabla 10">
            <a:extLst>
              <a:ext uri="{FF2B5EF4-FFF2-40B4-BE49-F238E27FC236}">
                <a16:creationId xmlns:a16="http://schemas.microsoft.com/office/drawing/2014/main" id="{8C0C77DF-8908-692D-EB4A-DB7D6AF43A53}"/>
              </a:ext>
            </a:extLst>
          </p:cNvPr>
          <p:cNvGraphicFramePr>
            <a:graphicFrameLocks noGrp="1"/>
          </p:cNvGraphicFramePr>
          <p:nvPr>
            <p:extLst>
              <p:ext uri="{D42A27DB-BD31-4B8C-83A1-F6EECF244321}">
                <p14:modId xmlns:p14="http://schemas.microsoft.com/office/powerpoint/2010/main" val="910036964"/>
              </p:ext>
            </p:extLst>
          </p:nvPr>
        </p:nvGraphicFramePr>
        <p:xfrm>
          <a:off x="662429" y="557997"/>
          <a:ext cx="10981945" cy="6276996"/>
        </p:xfrm>
        <a:graphic>
          <a:graphicData uri="http://schemas.openxmlformats.org/drawingml/2006/table">
            <a:tbl>
              <a:tblPr/>
              <a:tblGrid>
                <a:gridCol w="2366335">
                  <a:extLst>
                    <a:ext uri="{9D8B030D-6E8A-4147-A177-3AD203B41FA5}">
                      <a16:colId xmlns:a16="http://schemas.microsoft.com/office/drawing/2014/main" val="223746359"/>
                    </a:ext>
                  </a:extLst>
                </a:gridCol>
                <a:gridCol w="989559">
                  <a:extLst>
                    <a:ext uri="{9D8B030D-6E8A-4147-A177-3AD203B41FA5}">
                      <a16:colId xmlns:a16="http://schemas.microsoft.com/office/drawing/2014/main" val="1872058952"/>
                    </a:ext>
                  </a:extLst>
                </a:gridCol>
                <a:gridCol w="989559">
                  <a:extLst>
                    <a:ext uri="{9D8B030D-6E8A-4147-A177-3AD203B41FA5}">
                      <a16:colId xmlns:a16="http://schemas.microsoft.com/office/drawing/2014/main" val="1835137155"/>
                    </a:ext>
                  </a:extLst>
                </a:gridCol>
                <a:gridCol w="989559">
                  <a:extLst>
                    <a:ext uri="{9D8B030D-6E8A-4147-A177-3AD203B41FA5}">
                      <a16:colId xmlns:a16="http://schemas.microsoft.com/office/drawing/2014/main" val="2962256820"/>
                    </a:ext>
                  </a:extLst>
                </a:gridCol>
                <a:gridCol w="989559">
                  <a:extLst>
                    <a:ext uri="{9D8B030D-6E8A-4147-A177-3AD203B41FA5}">
                      <a16:colId xmlns:a16="http://schemas.microsoft.com/office/drawing/2014/main" val="1073165137"/>
                    </a:ext>
                  </a:extLst>
                </a:gridCol>
                <a:gridCol w="989559">
                  <a:extLst>
                    <a:ext uri="{9D8B030D-6E8A-4147-A177-3AD203B41FA5}">
                      <a16:colId xmlns:a16="http://schemas.microsoft.com/office/drawing/2014/main" val="2981807682"/>
                    </a:ext>
                  </a:extLst>
                </a:gridCol>
                <a:gridCol w="989559">
                  <a:extLst>
                    <a:ext uri="{9D8B030D-6E8A-4147-A177-3AD203B41FA5}">
                      <a16:colId xmlns:a16="http://schemas.microsoft.com/office/drawing/2014/main" val="4127950248"/>
                    </a:ext>
                  </a:extLst>
                </a:gridCol>
                <a:gridCol w="669564">
                  <a:extLst>
                    <a:ext uri="{9D8B030D-6E8A-4147-A177-3AD203B41FA5}">
                      <a16:colId xmlns:a16="http://schemas.microsoft.com/office/drawing/2014/main" val="652277000"/>
                    </a:ext>
                  </a:extLst>
                </a:gridCol>
                <a:gridCol w="669564">
                  <a:extLst>
                    <a:ext uri="{9D8B030D-6E8A-4147-A177-3AD203B41FA5}">
                      <a16:colId xmlns:a16="http://schemas.microsoft.com/office/drawing/2014/main" val="1667218811"/>
                    </a:ext>
                  </a:extLst>
                </a:gridCol>
                <a:gridCol w="669564">
                  <a:extLst>
                    <a:ext uri="{9D8B030D-6E8A-4147-A177-3AD203B41FA5}">
                      <a16:colId xmlns:a16="http://schemas.microsoft.com/office/drawing/2014/main" val="3813814916"/>
                    </a:ext>
                  </a:extLst>
                </a:gridCol>
                <a:gridCol w="669564">
                  <a:extLst>
                    <a:ext uri="{9D8B030D-6E8A-4147-A177-3AD203B41FA5}">
                      <a16:colId xmlns:a16="http://schemas.microsoft.com/office/drawing/2014/main" val="2753892541"/>
                    </a:ext>
                  </a:extLst>
                </a:gridCol>
              </a:tblGrid>
              <a:tr h="137122">
                <a:tc rowSpan="2">
                  <a:txBody>
                    <a:bodyPr/>
                    <a:lstStyle/>
                    <a:p>
                      <a:pPr algn="ctr" rtl="0" fontAlgn="ctr"/>
                      <a:r>
                        <a:rPr lang="es-CO" sz="9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766786913"/>
                  </a:ext>
                </a:extLst>
              </a:tr>
              <a:tr h="24445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9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320766194"/>
                  </a:ext>
                </a:extLst>
              </a:tr>
              <a:tr h="330717">
                <a:tc>
                  <a:txBody>
                    <a:bodyPr/>
                    <a:lstStyle/>
                    <a:p>
                      <a:pPr algn="l" rtl="0" fontAlgn="ctr"/>
                      <a:r>
                        <a:rPr lang="es-CO" sz="1200" b="1" i="0" u="none" strike="noStrike">
                          <a:solidFill>
                            <a:srgbClr val="0051A5"/>
                          </a:solidFill>
                          <a:effectLst/>
                          <a:latin typeface="Calibri" panose="020F0502020204030204" pitchFamily="34" charset="0"/>
                        </a:rPr>
                        <a:t>MINAMBIENTE</a:t>
                      </a:r>
                      <a:endParaRPr lang="es-CO" sz="1000" b="1" i="0" u="none" strike="noStrike">
                        <a:solidFill>
                          <a:srgbClr val="0051A5"/>
                        </a:solidFill>
                        <a:effectLst/>
                        <a:latin typeface="Calibri" panose="020F0502020204030204" pitchFamily="34" charset="0"/>
                      </a:endParaRP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9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900" b="1" i="0" u="none" strike="noStrike">
                          <a:solidFill>
                            <a:srgbClr val="0051A5"/>
                          </a:solidFill>
                          <a:effectLst/>
                          <a:latin typeface="Calibri" panose="020F0502020204030204" pitchFamily="34" charset="0"/>
                        </a:rPr>
                        <a:t>$ 247.841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900" b="1" i="0" u="none" strike="noStrike">
                          <a:solidFill>
                            <a:srgbClr val="0051A5"/>
                          </a:solidFill>
                          <a:effectLst/>
                          <a:latin typeface="Calibri" panose="020F0502020204030204" pitchFamily="34" charset="0"/>
                        </a:rPr>
                        <a:t>$ 353.903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900" b="1" i="0" u="none" strike="noStrike">
                          <a:solidFill>
                            <a:srgbClr val="0051A5"/>
                          </a:solidFill>
                          <a:effectLst/>
                          <a:latin typeface="Calibri" panose="020F0502020204030204" pitchFamily="34" charset="0"/>
                        </a:rPr>
                        <a:t>$ 368.068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900" b="1" i="0" u="none" strike="noStrike">
                          <a:solidFill>
                            <a:srgbClr val="0051A5"/>
                          </a:solidFill>
                          <a:effectLst/>
                          <a:latin typeface="Calibri" panose="020F0502020204030204" pitchFamily="34" charset="0"/>
                        </a:rPr>
                        <a:t>$ 382.843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900" b="1" i="0" u="none" strike="noStrike">
                          <a:solidFill>
                            <a:srgbClr val="0051A5"/>
                          </a:solidFill>
                          <a:effectLst/>
                          <a:latin typeface="Calibri" panose="020F0502020204030204" pitchFamily="34" charset="0"/>
                        </a:rPr>
                        <a:t>$ 398.255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900" b="1" i="0" u="none" strike="noStrike">
                          <a:solidFill>
                            <a:srgbClr val="0051A5"/>
                          </a:solidFill>
                          <a:effectLst/>
                          <a:latin typeface="Calibri" panose="020F0502020204030204" pitchFamily="34" charset="0"/>
                        </a:rPr>
                        <a:t>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9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9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9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2469251746"/>
                  </a:ext>
                </a:extLst>
              </a:tr>
              <a:tr h="138729">
                <a:tc rowSpan="10">
                  <a:txBody>
                    <a:bodyPr/>
                    <a:lstStyle/>
                    <a:p>
                      <a:pPr algn="l" rtl="0" fontAlgn="ctr"/>
                      <a:r>
                        <a:rPr lang="es-CO" sz="1050" b="0" i="0" u="none" strike="noStrike">
                          <a:solidFill>
                            <a:srgbClr val="000000"/>
                          </a:solidFill>
                          <a:effectLst/>
                          <a:latin typeface="Calibri" panose="020F0502020204030204" pitchFamily="34" charset="0"/>
                        </a:rPr>
                        <a:t>Gastos de Personal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$ 9.811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$ 9.988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$ 10.507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$ 11.054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$ 11.629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896878669"/>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$ 5.878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$ 5.810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$ 6.112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$ 6.430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$ 6.764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331289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$ 2.939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$ 3.582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$ 3.768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$ 3.964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$ 4.170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203251362"/>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$ 3.997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$ 4.601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$ 4.840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$ 5.092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$ 5.357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397882591"/>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$ 2.411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$ 3.303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$ 3.475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$ 3.655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$ 3.846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60176502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$ 1.567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$ 2.468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$ 2.596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$ 2.731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$ 2.873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284724548"/>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$ 2.503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$ 3.509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$ 3.691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$ 3.883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$ 4.085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646940608"/>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$ 27.128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$ 30.642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$ 32.235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$ 33.912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$ 35.675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769622639"/>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$ 97.379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$ 102.443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$ 107.770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$ 113.374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896141913"/>
                  </a:ext>
                </a:extLst>
              </a:tr>
              <a:tr h="171403">
                <a:tc vMerge="1">
                  <a:txBody>
                    <a:bodyPr/>
                    <a:lstStyle/>
                    <a:p>
                      <a:endParaRPr lang="es-CO"/>
                    </a:p>
                  </a:txBody>
                  <a:tcPr/>
                </a:tc>
                <a:tc>
                  <a:txBody>
                    <a:bodyPr/>
                    <a:lstStyle/>
                    <a:p>
                      <a:pPr algn="ctr" rtl="0" fontAlgn="ctr"/>
                      <a:r>
                        <a:rPr lang="es-CO" sz="10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$ 56.234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$ 161.282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$ 169.669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$ 178.491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$ 187.773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187%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959951650"/>
                  </a:ext>
                </a:extLst>
              </a:tr>
              <a:tr h="138729">
                <a:tc rowSpan="9">
                  <a:txBody>
                    <a:bodyPr/>
                    <a:lstStyle/>
                    <a:p>
                      <a:pPr algn="l" rtl="0" fontAlgn="ctr"/>
                      <a:r>
                        <a:rPr lang="es-MX" sz="1050" b="0" i="0" u="none" strike="noStrike">
                          <a:solidFill>
                            <a:srgbClr val="000000"/>
                          </a:solidFill>
                          <a:effectLst/>
                          <a:latin typeface="Calibri" panose="020F0502020204030204" pitchFamily="34" charset="0"/>
                        </a:rPr>
                        <a:t>Adquisición de Bienes y servicios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$ 2.791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$ 2.875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$ 2.961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$ 3.050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858297236"/>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$ 1.623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$ 1.672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$ 1.722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$ 1.773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792892398"/>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$ 1.001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$ 1.031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$ 1.062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$ 1.094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87769336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$ 1.285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$ 1.324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$ 1.363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$ 1.404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422675764"/>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$ 924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$ 952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$ 980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$ 1.010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504285101"/>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$ 689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$ 710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$ 731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$ 753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77466959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$ 980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$ 1.009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$ 1.040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$ 1.071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868744291"/>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$ 7.264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$ 8.562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$ 8.819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$ 9.083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$ 9.356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538853810"/>
                  </a:ext>
                </a:extLst>
              </a:tr>
              <a:tr h="171403">
                <a:tc vMerge="1">
                  <a:txBody>
                    <a:bodyPr/>
                    <a:lstStyle/>
                    <a:p>
                      <a:endParaRPr lang="es-CO"/>
                    </a:p>
                  </a:txBody>
                  <a:tcPr/>
                </a:tc>
                <a:tc>
                  <a:txBody>
                    <a:bodyPr/>
                    <a:lstStyle/>
                    <a:p>
                      <a:pPr algn="ctr" rtl="0" fontAlgn="ctr"/>
                      <a:r>
                        <a:rPr lang="es-CO" sz="10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$ 7.264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$ 17.855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$ 18.391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$ 18.942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$ 19.511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146%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494980826"/>
                  </a:ext>
                </a:extLst>
              </a:tr>
              <a:tr h="138729">
                <a:tc rowSpan="6">
                  <a:txBody>
                    <a:bodyPr/>
                    <a:lstStyle/>
                    <a:p>
                      <a:pPr algn="l" rtl="0" fontAlgn="ctr"/>
                      <a:r>
                        <a:rPr lang="es-CO" sz="1050" b="0" i="0" u="none" strike="noStrike">
                          <a:solidFill>
                            <a:srgbClr val="000000"/>
                          </a:solidFill>
                          <a:effectLst/>
                          <a:latin typeface="Calibri" panose="020F0502020204030204" pitchFamily="34" charset="0"/>
                        </a:rPr>
                        <a:t>Transferencias corrientes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$ 17.985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$ 22.288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$ 22.957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$ 23.645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$ 24.355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24%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23449693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$ 60.192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$ 103.419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$ 106.522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$ 109.717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$ 113.009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685310093"/>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$ 127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$ 133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$ 137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$ 141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$ 145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524537796"/>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3606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$ 7.949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$ 8.628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$ 8.887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$ 9.153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$ 9.428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25038469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$ 96.846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$ 37.648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$ 38.777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$ 39.941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$ 41.139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-61%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280193356"/>
                  </a:ext>
                </a:extLst>
              </a:tr>
              <a:tr h="0">
                <a:tc vMerge="1">
                  <a:txBody>
                    <a:bodyPr/>
                    <a:lstStyle/>
                    <a:p>
                      <a:endParaRPr lang="es-CO"/>
                    </a:p>
                  </a:txBody>
                  <a:tcPr/>
                </a:tc>
                <a:tc>
                  <a:txBody>
                    <a:bodyPr/>
                    <a:lstStyle/>
                    <a:p>
                      <a:pPr algn="ctr" rtl="0" fontAlgn="ctr"/>
                      <a:r>
                        <a:rPr lang="es-CO" sz="10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$ 183.099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$ 172.116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$ 177.279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$ 182.598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$ 188.076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111545083"/>
                  </a:ext>
                </a:extLst>
              </a:tr>
              <a:tr h="138729">
                <a:tc rowSpan="2">
                  <a:txBody>
                    <a:bodyPr/>
                    <a:lstStyle/>
                    <a:p>
                      <a:pPr algn="l" rtl="0" fontAlgn="ctr"/>
                      <a:r>
                        <a:rPr lang="es-CO" sz="1050" b="0" i="0" u="none" strike="noStrike">
                          <a:solidFill>
                            <a:srgbClr val="000000"/>
                          </a:solidFill>
                          <a:effectLst/>
                          <a:latin typeface="Calibri" panose="020F0502020204030204" pitchFamily="34" charset="0"/>
                        </a:rPr>
                        <a:t>Gastos por tributos, multas, sanciones e intereses de mora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$ 1.244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$ 2.650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$ 2.730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$ 2.811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900" b="0" i="0" u="none" strike="noStrike">
                          <a:solidFill>
                            <a:srgbClr val="000000"/>
                          </a:solidFill>
                          <a:effectLst/>
                          <a:latin typeface="Calibri" panose="020F0502020204030204" pitchFamily="34" charset="0"/>
                        </a:rPr>
                        <a:t>$ 2.896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113%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645767613"/>
                  </a:ext>
                </a:extLst>
              </a:tr>
              <a:tr h="171403">
                <a:tc vMerge="1">
                  <a:txBody>
                    <a:bodyPr/>
                    <a:lstStyle/>
                    <a:p>
                      <a:endParaRPr lang="es-CO"/>
                    </a:p>
                  </a:txBody>
                  <a:tcPr/>
                </a:tc>
                <a:tc>
                  <a:txBody>
                    <a:bodyPr/>
                    <a:lstStyle/>
                    <a:p>
                      <a:pPr algn="ctr" rtl="0" fontAlgn="ctr"/>
                      <a:r>
                        <a:rPr lang="es-CO" sz="10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$ 1.244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$ 2.650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$ 2.730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$ 2.811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$ 2.896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113%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90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327907649"/>
                  </a:ext>
                </a:extLst>
              </a:tr>
              <a:tr h="138729">
                <a:tc rowSpan="12">
                  <a:txBody>
                    <a:bodyPr/>
                    <a:lstStyle/>
                    <a:p>
                      <a:pPr algn="l" rtl="0" fontAlgn="ctr"/>
                      <a:r>
                        <a:rPr lang="es-CO" sz="105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$ 11.011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$ 35.067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$ 36.339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$ 37.660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$ 39.033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218%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516311866"/>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$ 5.878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$ 7.433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$ 7.784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$ 8.152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$ 8.538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867672943"/>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$ 2.939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$ 4.583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$ 4.799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$ 5.026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$ 5.264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154972895"/>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$ 103.419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$ 106.522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$ 109.717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$ 113.009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593254954"/>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$ 3.997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$ 5.886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$ 6.164</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$ 6.455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$ 6.761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4077172846"/>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$ 2.411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$ 4.227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$ 4.426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$ 4.636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$ 4.855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4011172171"/>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$ 1.567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$ 3.157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$ 3.306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$ 3.462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$ 3.626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101%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53788639"/>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$ 2.503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$ 4.489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$ 4.701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$ 4.923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$ 5.156</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79%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540969020"/>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$ 217.535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$ 39.539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$ 41.399</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$ 43.350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$ 45.397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587801427"/>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$ 8.628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$ 8.887</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$ 9.153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$ 9.428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490061315"/>
                  </a:ext>
                </a:extLst>
              </a:tr>
              <a:tr h="138729">
                <a:tc vMerge="1">
                  <a:txBody>
                    <a:bodyPr/>
                    <a:lstStyle/>
                    <a:p>
                      <a:endParaRPr lang="es-CO"/>
                    </a:p>
                  </a:txBody>
                  <a:tcPr/>
                </a:tc>
                <a:tc>
                  <a:txBody>
                    <a:bodyPr/>
                    <a:lstStyle/>
                    <a:p>
                      <a:pPr algn="ctr" rtl="0" fontAlgn="ctr"/>
                      <a:r>
                        <a:rPr lang="es-CO" sz="900" b="0" i="0" u="none" strike="noStrike">
                          <a:solidFill>
                            <a:srgbClr val="000000"/>
                          </a:solidFill>
                          <a:effectLst/>
                          <a:latin typeface="Calibri" panose="020F0502020204030204" pitchFamily="34" charset="0"/>
                        </a:rPr>
                        <a:t>3200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$ 0</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$ 137.475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$ 143.742</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$ 150.308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0" i="0" u="none" strike="noStrike">
                          <a:solidFill>
                            <a:srgbClr val="000000"/>
                          </a:solidFill>
                          <a:effectLst/>
                          <a:latin typeface="Calibri" panose="020F0502020204030204" pitchFamily="34" charset="0"/>
                        </a:rPr>
                        <a:t>$ 157.188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100%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984176392"/>
                  </a:ext>
                </a:extLst>
              </a:tr>
              <a:tr h="171403">
                <a:tc vMerge="1">
                  <a:txBody>
                    <a:bodyPr/>
                    <a:lstStyle/>
                    <a:p>
                      <a:endParaRPr lang="es-CO"/>
                    </a:p>
                  </a:txBody>
                  <a:tcPr/>
                </a:tc>
                <a:tc>
                  <a:txBody>
                    <a:bodyPr/>
                    <a:lstStyle/>
                    <a:p>
                      <a:pPr algn="ctr" rtl="0" fontAlgn="ctr"/>
                      <a:r>
                        <a:rPr lang="es-CO" sz="10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1" i="0" u="none" strike="noStrike">
                          <a:solidFill>
                            <a:srgbClr val="000000"/>
                          </a:solidFill>
                          <a:effectLst/>
                          <a:latin typeface="Calibri" panose="020F0502020204030204" pitchFamily="34" charset="0"/>
                        </a:rPr>
                        <a:t>$ 247.841</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1" i="0" u="none" strike="noStrike">
                          <a:solidFill>
                            <a:srgbClr val="000000"/>
                          </a:solidFill>
                          <a:effectLst/>
                          <a:latin typeface="Calibri" panose="020F0502020204030204" pitchFamily="34" charset="0"/>
                        </a:rPr>
                        <a:t>$ 353.903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1" i="0" u="none" strike="noStrike">
                          <a:solidFill>
                            <a:srgbClr val="000000"/>
                          </a:solidFill>
                          <a:effectLst/>
                          <a:latin typeface="Calibri" panose="020F0502020204030204" pitchFamily="34" charset="0"/>
                        </a:rPr>
                        <a:t>$ 368.068</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1" i="0" u="none" strike="noStrike">
                          <a:solidFill>
                            <a:srgbClr val="000000"/>
                          </a:solidFill>
                          <a:effectLst/>
                          <a:latin typeface="Calibri" panose="020F0502020204030204" pitchFamily="34" charset="0"/>
                        </a:rPr>
                        <a:t>$ 382.843</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900" b="1" i="0" u="none" strike="noStrike">
                          <a:solidFill>
                            <a:srgbClr val="000000"/>
                          </a:solidFill>
                          <a:effectLst/>
                          <a:latin typeface="Calibri" panose="020F0502020204030204" pitchFamily="34" charset="0"/>
                        </a:rPr>
                        <a:t>$ 398.255</a:t>
                      </a:r>
                    </a:p>
                  </a:txBody>
                  <a:tcPr marL="0" marR="0" marT="0" marB="0" anchor="b">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1" i="0" u="none" strike="noStrike">
                          <a:solidFill>
                            <a:srgbClr val="0051A5"/>
                          </a:solidFill>
                          <a:effectLst/>
                          <a:latin typeface="Calibri" panose="020F0502020204030204" pitchFamily="34" charset="0"/>
                        </a:rPr>
                        <a:t>43%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900" b="1" i="0" u="none" strike="noStrike">
                          <a:solidFill>
                            <a:srgbClr val="0051A5"/>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623733954"/>
                  </a:ext>
                </a:extLst>
              </a:tr>
            </a:tbl>
          </a:graphicData>
        </a:graphic>
      </p:graphicFrame>
    </p:spTree>
    <p:extLst>
      <p:ext uri="{BB962C8B-B14F-4D97-AF65-F5344CB8AC3E}">
        <p14:creationId xmlns:p14="http://schemas.microsoft.com/office/powerpoint/2010/main" val="33806344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65B13-77A8-89B2-9B0A-D18A80976503}"/>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8D3DBE9A-D62A-9AE7-56DD-E22A4AA171FB}"/>
              </a:ext>
            </a:extLst>
          </p:cNvPr>
          <p:cNvSpPr txBox="1">
            <a:spLocks/>
          </p:cNvSpPr>
          <p:nvPr/>
        </p:nvSpPr>
        <p:spPr>
          <a:xfrm>
            <a:off x="263073" y="378172"/>
            <a:ext cx="10588910" cy="44192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Funcionamiento - Programático</a:t>
            </a:r>
          </a:p>
        </p:txBody>
      </p:sp>
      <p:pic>
        <p:nvPicPr>
          <p:cNvPr id="8" name="Graphic 7">
            <a:extLst>
              <a:ext uri="{FF2B5EF4-FFF2-40B4-BE49-F238E27FC236}">
                <a16:creationId xmlns:a16="http://schemas.microsoft.com/office/drawing/2014/main" id="{14DD349E-21DA-9935-5AB3-5EAB8979B7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9180" y="790532"/>
            <a:ext cx="6638516" cy="89173"/>
          </a:xfrm>
          <a:prstGeom prst="rect">
            <a:avLst/>
          </a:prstGeom>
        </p:spPr>
      </p:pic>
      <p:graphicFrame>
        <p:nvGraphicFramePr>
          <p:cNvPr id="3" name="Tabla 2">
            <a:extLst>
              <a:ext uri="{FF2B5EF4-FFF2-40B4-BE49-F238E27FC236}">
                <a16:creationId xmlns:a16="http://schemas.microsoft.com/office/drawing/2014/main" id="{66D17260-2038-384C-3454-000D93C241A9}"/>
              </a:ext>
            </a:extLst>
          </p:cNvPr>
          <p:cNvGraphicFramePr>
            <a:graphicFrameLocks noGrp="1"/>
          </p:cNvGraphicFramePr>
          <p:nvPr>
            <p:extLst>
              <p:ext uri="{D42A27DB-BD31-4B8C-83A1-F6EECF244321}">
                <p14:modId xmlns:p14="http://schemas.microsoft.com/office/powerpoint/2010/main" val="2113796139"/>
              </p:ext>
            </p:extLst>
          </p:nvPr>
        </p:nvGraphicFramePr>
        <p:xfrm>
          <a:off x="498348" y="3557039"/>
          <a:ext cx="11056842" cy="2983425"/>
        </p:xfrm>
        <a:graphic>
          <a:graphicData uri="http://schemas.openxmlformats.org/drawingml/2006/table">
            <a:tbl>
              <a:tblPr/>
              <a:tblGrid>
                <a:gridCol w="2382472">
                  <a:extLst>
                    <a:ext uri="{9D8B030D-6E8A-4147-A177-3AD203B41FA5}">
                      <a16:colId xmlns:a16="http://schemas.microsoft.com/office/drawing/2014/main" val="3594942468"/>
                    </a:ext>
                  </a:extLst>
                </a:gridCol>
                <a:gridCol w="996307">
                  <a:extLst>
                    <a:ext uri="{9D8B030D-6E8A-4147-A177-3AD203B41FA5}">
                      <a16:colId xmlns:a16="http://schemas.microsoft.com/office/drawing/2014/main" val="3178924425"/>
                    </a:ext>
                  </a:extLst>
                </a:gridCol>
                <a:gridCol w="996307">
                  <a:extLst>
                    <a:ext uri="{9D8B030D-6E8A-4147-A177-3AD203B41FA5}">
                      <a16:colId xmlns:a16="http://schemas.microsoft.com/office/drawing/2014/main" val="4113194674"/>
                    </a:ext>
                  </a:extLst>
                </a:gridCol>
                <a:gridCol w="996307">
                  <a:extLst>
                    <a:ext uri="{9D8B030D-6E8A-4147-A177-3AD203B41FA5}">
                      <a16:colId xmlns:a16="http://schemas.microsoft.com/office/drawing/2014/main" val="1595015015"/>
                    </a:ext>
                  </a:extLst>
                </a:gridCol>
                <a:gridCol w="996307">
                  <a:extLst>
                    <a:ext uri="{9D8B030D-6E8A-4147-A177-3AD203B41FA5}">
                      <a16:colId xmlns:a16="http://schemas.microsoft.com/office/drawing/2014/main" val="3241176138"/>
                    </a:ext>
                  </a:extLst>
                </a:gridCol>
                <a:gridCol w="996307">
                  <a:extLst>
                    <a:ext uri="{9D8B030D-6E8A-4147-A177-3AD203B41FA5}">
                      <a16:colId xmlns:a16="http://schemas.microsoft.com/office/drawing/2014/main" val="4178389606"/>
                    </a:ext>
                  </a:extLst>
                </a:gridCol>
                <a:gridCol w="996307">
                  <a:extLst>
                    <a:ext uri="{9D8B030D-6E8A-4147-A177-3AD203B41FA5}">
                      <a16:colId xmlns:a16="http://schemas.microsoft.com/office/drawing/2014/main" val="1225992086"/>
                    </a:ext>
                  </a:extLst>
                </a:gridCol>
                <a:gridCol w="674132">
                  <a:extLst>
                    <a:ext uri="{9D8B030D-6E8A-4147-A177-3AD203B41FA5}">
                      <a16:colId xmlns:a16="http://schemas.microsoft.com/office/drawing/2014/main" val="1755781384"/>
                    </a:ext>
                  </a:extLst>
                </a:gridCol>
                <a:gridCol w="674132">
                  <a:extLst>
                    <a:ext uri="{9D8B030D-6E8A-4147-A177-3AD203B41FA5}">
                      <a16:colId xmlns:a16="http://schemas.microsoft.com/office/drawing/2014/main" val="1077551479"/>
                    </a:ext>
                  </a:extLst>
                </a:gridCol>
                <a:gridCol w="674132">
                  <a:extLst>
                    <a:ext uri="{9D8B030D-6E8A-4147-A177-3AD203B41FA5}">
                      <a16:colId xmlns:a16="http://schemas.microsoft.com/office/drawing/2014/main" val="1721581444"/>
                    </a:ext>
                  </a:extLst>
                </a:gridCol>
                <a:gridCol w="674132">
                  <a:extLst>
                    <a:ext uri="{9D8B030D-6E8A-4147-A177-3AD203B41FA5}">
                      <a16:colId xmlns:a16="http://schemas.microsoft.com/office/drawing/2014/main" val="3217894008"/>
                    </a:ext>
                  </a:extLst>
                </a:gridCol>
              </a:tblGrid>
              <a:tr h="185639">
                <a:tc rowSpan="2">
                  <a:txBody>
                    <a:bodyPr/>
                    <a:lstStyle/>
                    <a:p>
                      <a:pPr algn="ctr" rtl="0" fontAlgn="ctr"/>
                      <a:r>
                        <a:rPr lang="es-CO" sz="100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706175418"/>
                  </a:ext>
                </a:extLst>
              </a:tr>
              <a:tr h="308321">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3324412290"/>
                  </a:ext>
                </a:extLst>
              </a:tr>
              <a:tr h="391997">
                <a:tc>
                  <a:txBody>
                    <a:bodyPr/>
                    <a:lstStyle/>
                    <a:p>
                      <a:pPr algn="l" rtl="0" fontAlgn="ctr"/>
                      <a:r>
                        <a:rPr lang="es-CO" sz="1600" b="1" i="0" u="none" strike="noStrike">
                          <a:solidFill>
                            <a:srgbClr val="0051A5"/>
                          </a:solidFill>
                          <a:effectLst/>
                          <a:latin typeface="Calibri" panose="020F0502020204030204" pitchFamily="34" charset="0"/>
                        </a:rPr>
                        <a:t>Corporaciones</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chemeClr val="bg2">
                        <a:lumMod val="90000"/>
                      </a:schemeClr>
                    </a:solidFill>
                  </a:tcPr>
                </a:tc>
                <a:tc>
                  <a:txBody>
                    <a:bodyPr/>
                    <a:lstStyle/>
                    <a:p>
                      <a:pPr algn="ctr" rtl="0" fontAlgn="ctr"/>
                      <a:r>
                        <a:rPr lang="es-CO" sz="100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$ 209.130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$ 145.399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$ 152.247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$ 159.429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$ 166.963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0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137105015"/>
                  </a:ext>
                </a:extLst>
              </a:tr>
              <a:tr h="185639">
                <a:tc rowSpan="2">
                  <a:txBody>
                    <a:bodyPr/>
                    <a:lstStyle/>
                    <a:p>
                      <a:pPr algn="l" rtl="0" fontAlgn="ctr"/>
                      <a:r>
                        <a:rPr lang="es-CO" sz="1100" b="0" i="0" u="none" strike="noStrike">
                          <a:solidFill>
                            <a:srgbClr val="000000"/>
                          </a:solidFill>
                          <a:effectLst/>
                          <a:latin typeface="Calibri" panose="020F0502020204030204" pitchFamily="34" charset="0"/>
                        </a:rPr>
                        <a:t>Gastos de Personal</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$ 107.407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$ 112.992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$ 118.867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$ 125.049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$ 131.551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410917218"/>
                  </a:ext>
                </a:extLst>
              </a:tr>
              <a:tr h="232048">
                <a:tc vMerge="1">
                  <a:txBody>
                    <a:bodyPr/>
                    <a:lstStyle/>
                    <a:p>
                      <a:endParaRPr lang="es-CO"/>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$ 107.407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$ 112.992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$ 118.867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$ 125.049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$ 131.551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665929826"/>
                  </a:ext>
                </a:extLst>
              </a:tr>
              <a:tr h="185639">
                <a:tc rowSpan="2">
                  <a:txBody>
                    <a:bodyPr/>
                    <a:lstStyle/>
                    <a:p>
                      <a:pPr algn="l" rtl="0" fontAlgn="ctr"/>
                      <a:r>
                        <a:rPr lang="es-MX" sz="1100" b="0" i="0" u="none" strike="noStrike">
                          <a:solidFill>
                            <a:srgbClr val="000000"/>
                          </a:solidFill>
                          <a:effectLst/>
                          <a:latin typeface="Calibri" panose="020F0502020204030204" pitchFamily="34" charset="0"/>
                        </a:rPr>
                        <a:t>Adquisición de Bienes y servicios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$ 4.006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$ 4.126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$ 4.250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$ 4.377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$ 4.508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1390293029"/>
                  </a:ext>
                </a:extLst>
              </a:tr>
              <a:tr h="232048">
                <a:tc vMerge="1">
                  <a:txBody>
                    <a:bodyPr/>
                    <a:lstStyle/>
                    <a:p>
                      <a:endParaRPr lang="es-CO"/>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$ 4.006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$ 4.126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$ 4.250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$ 4.377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$ 4.508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898835059"/>
                  </a:ext>
                </a:extLst>
              </a:tr>
              <a:tr h="185639">
                <a:tc rowSpan="2">
                  <a:txBody>
                    <a:bodyPr/>
                    <a:lstStyle/>
                    <a:p>
                      <a:pPr algn="l" rtl="0" fontAlgn="ctr"/>
                      <a:r>
                        <a:rPr lang="es-CO" sz="1100" b="0" i="0" u="none" strike="noStrike">
                          <a:solidFill>
                            <a:srgbClr val="000000"/>
                          </a:solidFill>
                          <a:effectLst/>
                          <a:latin typeface="Calibri" panose="020F0502020204030204" pitchFamily="34" charset="0"/>
                        </a:rPr>
                        <a:t>Transferencias corrientes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$ 95.873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$ 26.382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$ 27.173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$ 27.989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$ 28.828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706416020"/>
                  </a:ext>
                </a:extLst>
              </a:tr>
              <a:tr h="232048">
                <a:tc vMerge="1">
                  <a:txBody>
                    <a:bodyPr/>
                    <a:lstStyle/>
                    <a:p>
                      <a:endParaRPr lang="es-CO"/>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$ 95.873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$ 26.382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$ 27.173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$ 27.989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$ 28.828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3567754731"/>
                  </a:ext>
                </a:extLst>
              </a:tr>
              <a:tr h="185639">
                <a:tc rowSpan="2">
                  <a:txBody>
                    <a:bodyPr/>
                    <a:lstStyle/>
                    <a:p>
                      <a:pPr algn="l" rtl="0" fontAlgn="ctr"/>
                      <a:r>
                        <a:rPr lang="es-CO" sz="1100" b="0" i="0" u="none" strike="noStrike">
                          <a:solidFill>
                            <a:srgbClr val="000000"/>
                          </a:solidFill>
                          <a:effectLst/>
                          <a:latin typeface="Calibri" panose="020F0502020204030204" pitchFamily="34" charset="0"/>
                        </a:rPr>
                        <a:t>Gastos por tributos, multas, sanciones e intereses de mora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$ 1.844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$ 1.899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$ 1.956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$ 2.015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$ 2.076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2579062650"/>
                  </a:ext>
                </a:extLst>
              </a:tr>
              <a:tr h="232048">
                <a:tc vMerge="1">
                  <a:txBody>
                    <a:bodyPr/>
                    <a:lstStyle/>
                    <a:p>
                      <a:endParaRPr lang="es-CO"/>
                    </a:p>
                  </a:txBody>
                  <a:tcPr/>
                </a:tc>
                <a:tc>
                  <a:txBody>
                    <a:bodyPr/>
                    <a:lstStyle/>
                    <a:p>
                      <a:pPr algn="ctr" rtl="0" fontAlgn="ctr"/>
                      <a:r>
                        <a:rPr lang="es-CO" sz="14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$ 1.844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$ 1.899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$ 1.956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$ 2.015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$ 2.076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1294240265"/>
                  </a:ext>
                </a:extLst>
              </a:tr>
              <a:tr h="185639">
                <a:tc rowSpan="2">
                  <a:txBody>
                    <a:bodyPr/>
                    <a:lstStyle/>
                    <a:p>
                      <a:pPr algn="l" rtl="0" fontAlgn="ctr"/>
                      <a:r>
                        <a:rPr lang="es-CO" sz="1000" b="1" i="0" u="none" strike="noStrike">
                          <a:solidFill>
                            <a:srgbClr val="0051A5"/>
                          </a:solidFill>
                          <a:effectLst/>
                          <a:latin typeface="Calibri" panose="020F0502020204030204" pitchFamily="34" charset="0"/>
                        </a:rPr>
                        <a:t>Total Entidad</a:t>
                      </a:r>
                    </a:p>
                  </a:txBody>
                  <a:tcPr marL="10800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b"/>
                      <a:r>
                        <a:rPr lang="es-CO" sz="1050" b="0" i="0" u="none" strike="noStrike">
                          <a:solidFill>
                            <a:srgbClr val="000000"/>
                          </a:solidFill>
                          <a:effectLst/>
                          <a:latin typeface="Calibri" panose="020F0502020204030204" pitchFamily="34" charset="0"/>
                        </a:rPr>
                        <a:t>$ 209.130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$ 145.399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$ 152.247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$ 159.429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$ 166.963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834831061"/>
                  </a:ext>
                </a:extLst>
              </a:tr>
              <a:tr h="232048">
                <a:tc vMerge="1">
                  <a:txBody>
                    <a:bodyPr/>
                    <a:lstStyle/>
                    <a:p>
                      <a:endParaRPr lang="es-CO"/>
                    </a:p>
                  </a:txBody>
                  <a:tcPr/>
                </a:tc>
                <a:tc>
                  <a:txBody>
                    <a:bodyPr/>
                    <a:lstStyle/>
                    <a:p>
                      <a:pPr algn="ctr" rtl="0" fontAlgn="ctr"/>
                      <a:r>
                        <a:rPr lang="es-CO" sz="14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$ 209.130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$ 145.399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$ 152.247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$ 159.429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$ 166.963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619476437"/>
                  </a:ext>
                </a:extLst>
              </a:tr>
            </a:tbl>
          </a:graphicData>
        </a:graphic>
      </p:graphicFrame>
      <p:graphicFrame>
        <p:nvGraphicFramePr>
          <p:cNvPr id="6" name="Tabla 5">
            <a:extLst>
              <a:ext uri="{FF2B5EF4-FFF2-40B4-BE49-F238E27FC236}">
                <a16:creationId xmlns:a16="http://schemas.microsoft.com/office/drawing/2014/main" id="{79BDEE53-BA6C-49FC-D1EA-3ED423989230}"/>
              </a:ext>
            </a:extLst>
          </p:cNvPr>
          <p:cNvGraphicFramePr>
            <a:graphicFrameLocks noGrp="1"/>
          </p:cNvGraphicFramePr>
          <p:nvPr>
            <p:extLst>
              <p:ext uri="{D42A27DB-BD31-4B8C-83A1-F6EECF244321}">
                <p14:modId xmlns:p14="http://schemas.microsoft.com/office/powerpoint/2010/main" val="3409452221"/>
              </p:ext>
            </p:extLst>
          </p:nvPr>
        </p:nvGraphicFramePr>
        <p:xfrm>
          <a:off x="498343" y="1051802"/>
          <a:ext cx="11056838" cy="2248472"/>
        </p:xfrm>
        <a:graphic>
          <a:graphicData uri="http://schemas.openxmlformats.org/drawingml/2006/table">
            <a:tbl>
              <a:tblPr/>
              <a:tblGrid>
                <a:gridCol w="2382020">
                  <a:extLst>
                    <a:ext uri="{9D8B030D-6E8A-4147-A177-3AD203B41FA5}">
                      <a16:colId xmlns:a16="http://schemas.microsoft.com/office/drawing/2014/main" val="4242312152"/>
                    </a:ext>
                  </a:extLst>
                </a:gridCol>
                <a:gridCol w="995471">
                  <a:extLst>
                    <a:ext uri="{9D8B030D-6E8A-4147-A177-3AD203B41FA5}">
                      <a16:colId xmlns:a16="http://schemas.microsoft.com/office/drawing/2014/main" val="2666011915"/>
                    </a:ext>
                  </a:extLst>
                </a:gridCol>
                <a:gridCol w="995471">
                  <a:extLst>
                    <a:ext uri="{9D8B030D-6E8A-4147-A177-3AD203B41FA5}">
                      <a16:colId xmlns:a16="http://schemas.microsoft.com/office/drawing/2014/main" val="2386098868"/>
                    </a:ext>
                  </a:extLst>
                </a:gridCol>
                <a:gridCol w="995471">
                  <a:extLst>
                    <a:ext uri="{9D8B030D-6E8A-4147-A177-3AD203B41FA5}">
                      <a16:colId xmlns:a16="http://schemas.microsoft.com/office/drawing/2014/main" val="744421703"/>
                    </a:ext>
                  </a:extLst>
                </a:gridCol>
                <a:gridCol w="995471">
                  <a:extLst>
                    <a:ext uri="{9D8B030D-6E8A-4147-A177-3AD203B41FA5}">
                      <a16:colId xmlns:a16="http://schemas.microsoft.com/office/drawing/2014/main" val="3766674186"/>
                    </a:ext>
                  </a:extLst>
                </a:gridCol>
                <a:gridCol w="995471">
                  <a:extLst>
                    <a:ext uri="{9D8B030D-6E8A-4147-A177-3AD203B41FA5}">
                      <a16:colId xmlns:a16="http://schemas.microsoft.com/office/drawing/2014/main" val="3557639411"/>
                    </a:ext>
                  </a:extLst>
                </a:gridCol>
                <a:gridCol w="995471">
                  <a:extLst>
                    <a:ext uri="{9D8B030D-6E8A-4147-A177-3AD203B41FA5}">
                      <a16:colId xmlns:a16="http://schemas.microsoft.com/office/drawing/2014/main" val="2811726307"/>
                    </a:ext>
                  </a:extLst>
                </a:gridCol>
                <a:gridCol w="675498">
                  <a:extLst>
                    <a:ext uri="{9D8B030D-6E8A-4147-A177-3AD203B41FA5}">
                      <a16:colId xmlns:a16="http://schemas.microsoft.com/office/drawing/2014/main" val="934215413"/>
                    </a:ext>
                  </a:extLst>
                </a:gridCol>
                <a:gridCol w="675498">
                  <a:extLst>
                    <a:ext uri="{9D8B030D-6E8A-4147-A177-3AD203B41FA5}">
                      <a16:colId xmlns:a16="http://schemas.microsoft.com/office/drawing/2014/main" val="1822792956"/>
                    </a:ext>
                  </a:extLst>
                </a:gridCol>
                <a:gridCol w="675498">
                  <a:extLst>
                    <a:ext uri="{9D8B030D-6E8A-4147-A177-3AD203B41FA5}">
                      <a16:colId xmlns:a16="http://schemas.microsoft.com/office/drawing/2014/main" val="395442176"/>
                    </a:ext>
                  </a:extLst>
                </a:gridCol>
                <a:gridCol w="675498">
                  <a:extLst>
                    <a:ext uri="{9D8B030D-6E8A-4147-A177-3AD203B41FA5}">
                      <a16:colId xmlns:a16="http://schemas.microsoft.com/office/drawing/2014/main" val="148742967"/>
                    </a:ext>
                  </a:extLst>
                </a:gridCol>
              </a:tblGrid>
              <a:tr h="189473">
                <a:tc rowSpan="2">
                  <a:txBody>
                    <a:bodyPr/>
                    <a:lstStyle/>
                    <a:p>
                      <a:pPr algn="ctr" rtl="0" fontAlgn="ctr"/>
                      <a:r>
                        <a:rPr lang="es-CO" sz="1050" b="1" i="0" u="none" strike="noStrike">
                          <a:solidFill>
                            <a:srgbClr val="FFFFFF"/>
                          </a:solidFill>
                          <a:effectLst/>
                          <a:latin typeface="Calibri" panose="020F0502020204030204" pitchFamily="34" charset="0"/>
                        </a:rPr>
                        <a:t>FUNCIONAMIENTO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CÓDIGGO PROGRAMA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2025* PROYECTADA A CIERRE</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05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796371269"/>
                  </a:ext>
                </a:extLst>
              </a:tr>
              <a:tr h="202104">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1599392027"/>
                  </a:ext>
                </a:extLst>
              </a:tr>
              <a:tr h="252630">
                <a:tc>
                  <a:txBody>
                    <a:bodyPr/>
                    <a:lstStyle/>
                    <a:p>
                      <a:pPr algn="l" rtl="0" fontAlgn="ctr"/>
                      <a:r>
                        <a:rPr lang="es-CO" sz="1200" b="1" i="0" u="none" strike="noStrike">
                          <a:solidFill>
                            <a:srgbClr val="0051A5"/>
                          </a:solidFill>
                          <a:effectLst/>
                          <a:latin typeface="Calibri" panose="020F0502020204030204" pitchFamily="34" charset="0"/>
                        </a:rPr>
                        <a:t>FONAM</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0000"/>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$ 98.171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$ 100.278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$ 106.268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$ 112.618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$ 119.347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C9C9C9"/>
                    </a:solidFill>
                  </a:tcPr>
                </a:tc>
                <a:extLst>
                  <a:ext uri="{0D108BD9-81ED-4DB2-BD59-A6C34878D82A}">
                    <a16:rowId xmlns:a16="http://schemas.microsoft.com/office/drawing/2014/main" val="4111732162"/>
                  </a:ext>
                </a:extLst>
              </a:tr>
              <a:tr h="189473">
                <a:tc rowSpan="2">
                  <a:txBody>
                    <a:bodyPr/>
                    <a:lstStyle/>
                    <a:p>
                      <a:pPr algn="l" rtl="0" fontAlgn="ctr"/>
                      <a:r>
                        <a:rPr lang="es-CO" sz="1100" b="0" i="0" u="none" strike="noStrike">
                          <a:solidFill>
                            <a:srgbClr val="000000"/>
                          </a:solidFill>
                          <a:effectLst/>
                          <a:latin typeface="Calibri" panose="020F0502020204030204" pitchFamily="34" charset="0"/>
                        </a:rPr>
                        <a:t>Transferencias corrientes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$ 96.345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$ 99.408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$ 105.372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$ 111.695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$ 118.396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837134495"/>
                  </a:ext>
                </a:extLst>
              </a:tr>
              <a:tr h="252630">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$ 96.345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$ 99.408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$ 105.372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$ 111.695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$ 118.396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4053415090"/>
                  </a:ext>
                </a:extLst>
              </a:tr>
              <a:tr h="189473">
                <a:tc rowSpan="2">
                  <a:txBody>
                    <a:bodyPr/>
                    <a:lstStyle/>
                    <a:p>
                      <a:pPr algn="l" rtl="0" fontAlgn="ctr"/>
                      <a:r>
                        <a:rPr lang="es-CO" sz="1100" b="0" i="0" u="none" strike="noStrike">
                          <a:solidFill>
                            <a:srgbClr val="000000"/>
                          </a:solidFill>
                          <a:effectLst/>
                          <a:latin typeface="Calibri" panose="020F0502020204030204" pitchFamily="34" charset="0"/>
                        </a:rPr>
                        <a:t>Gastos por tributos, multas, sanciones e intereses de mora </a:t>
                      </a:r>
                    </a:p>
                  </a:txBody>
                  <a:tcPr marL="45720" marR="4572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$ 1.826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$ 870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$ 896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$ 923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$ 951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-52%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extLst>
                  <a:ext uri="{0D108BD9-81ED-4DB2-BD59-A6C34878D82A}">
                    <a16:rowId xmlns:a16="http://schemas.microsoft.com/office/drawing/2014/main" val="3304193478"/>
                  </a:ext>
                </a:extLst>
              </a:tr>
              <a:tr h="252630">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Subtotal</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$ 1.826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$ 870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$ 896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$ 923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$ 951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-52%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tc>
                  <a:txBody>
                    <a:bodyPr/>
                    <a:lstStyle/>
                    <a:p>
                      <a:pPr algn="ctr" rtl="0" fontAlgn="ctr"/>
                      <a:r>
                        <a:rPr lang="es-CO" sz="1050" b="1" i="0" u="none" strike="noStrike">
                          <a:solidFill>
                            <a:srgbClr val="0051A5"/>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EDEDED"/>
                    </a:solidFill>
                  </a:tcPr>
                </a:tc>
                <a:extLst>
                  <a:ext uri="{0D108BD9-81ED-4DB2-BD59-A6C34878D82A}">
                    <a16:rowId xmlns:a16="http://schemas.microsoft.com/office/drawing/2014/main" val="2761468730"/>
                  </a:ext>
                </a:extLst>
              </a:tr>
              <a:tr h="189473">
                <a:tc rowSpan="3">
                  <a:txBody>
                    <a:bodyPr/>
                    <a:lstStyle/>
                    <a:p>
                      <a:pPr algn="l" rtl="0" fontAlgn="ctr"/>
                      <a:r>
                        <a:rPr lang="es-CO" sz="105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3201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$ 96.345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$ 99.408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$ 105.372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$ 111.695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$ 118.396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4247827932"/>
                  </a:ext>
                </a:extLst>
              </a:tr>
              <a:tr h="189473">
                <a:tc vMerge="1">
                  <a:txBody>
                    <a:bodyPr/>
                    <a:lstStyle/>
                    <a:p>
                      <a:endParaRPr lang="es-ES_tradnl"/>
                    </a:p>
                  </a:txBody>
                  <a:tcPr/>
                </a:tc>
                <a:tc>
                  <a:txBody>
                    <a:bodyPr/>
                    <a:lstStyle/>
                    <a:p>
                      <a:pPr algn="ctr" rtl="0" fontAlgn="ctr"/>
                      <a:r>
                        <a:rPr lang="es-CO" sz="1050" b="0" i="0" u="none" strike="noStrike">
                          <a:solidFill>
                            <a:srgbClr val="000000"/>
                          </a:solidFill>
                          <a:effectLst/>
                          <a:latin typeface="Calibri" panose="020F0502020204030204" pitchFamily="34" charset="0"/>
                        </a:rPr>
                        <a:t>3299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$ 1.826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$ 870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$ 896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$ 923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b"/>
                      <a:r>
                        <a:rPr lang="es-CO" sz="1050" b="0" i="0" u="none" strike="noStrike">
                          <a:solidFill>
                            <a:srgbClr val="000000"/>
                          </a:solidFill>
                          <a:effectLst/>
                          <a:latin typeface="Calibri" panose="020F0502020204030204" pitchFamily="34" charset="0"/>
                        </a:rPr>
                        <a:t>$ 951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-52%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0" i="0" u="none" strike="noStrike">
                          <a:solidFill>
                            <a:srgbClr val="000000"/>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3546703872"/>
                  </a:ext>
                </a:extLst>
              </a:tr>
              <a:tr h="252630">
                <a:tc vMerge="1">
                  <a:txBody>
                    <a:bodyPr/>
                    <a:lstStyle/>
                    <a:p>
                      <a:endParaRPr lang="es-ES_tradnl"/>
                    </a:p>
                  </a:txBody>
                  <a:tcPr/>
                </a:tc>
                <a:tc>
                  <a:txBody>
                    <a:bodyPr/>
                    <a:lstStyle/>
                    <a:p>
                      <a:pPr algn="ctr" rtl="0" fontAlgn="ctr"/>
                      <a:r>
                        <a:rPr lang="es-CO" sz="1200" b="1" i="0" u="none" strike="noStrike">
                          <a:solidFill>
                            <a:srgbClr val="0051A5"/>
                          </a:solidFill>
                          <a:effectLst/>
                          <a:latin typeface="Calibri" panose="020F0502020204030204" pitchFamily="34" charset="0"/>
                        </a:rPr>
                        <a:t>Total Entidad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$ 98.171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$ 100.278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$ 106.268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$ 112.618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$ 119.347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tc>
                  <a:txBody>
                    <a:bodyPr/>
                    <a:lstStyle/>
                    <a:p>
                      <a:pPr algn="ctr" rtl="0" fontAlgn="ctr"/>
                      <a:r>
                        <a:rPr lang="es-CO" sz="1050" b="1" i="0" u="none" strike="noStrike">
                          <a:solidFill>
                            <a:srgbClr val="0051A5"/>
                          </a:solidFill>
                          <a:effectLst/>
                          <a:latin typeface="Calibri" panose="020F0502020204030204" pitchFamily="34" charset="0"/>
                        </a:rPr>
                        <a:t>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DBDBDB"/>
                    </a:solidFill>
                  </a:tcPr>
                </a:tc>
                <a:extLst>
                  <a:ext uri="{0D108BD9-81ED-4DB2-BD59-A6C34878D82A}">
                    <a16:rowId xmlns:a16="http://schemas.microsoft.com/office/drawing/2014/main" val="2120237910"/>
                  </a:ext>
                </a:extLst>
              </a:tr>
            </a:tbl>
          </a:graphicData>
        </a:graphic>
      </p:graphicFrame>
    </p:spTree>
    <p:extLst>
      <p:ext uri="{BB962C8B-B14F-4D97-AF65-F5344CB8AC3E}">
        <p14:creationId xmlns:p14="http://schemas.microsoft.com/office/powerpoint/2010/main" val="13068560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55455-3DE6-2EBB-61A9-3065BD4E44BB}"/>
            </a:ext>
          </a:extLst>
        </p:cNvPr>
        <p:cNvGrpSpPr/>
        <p:nvPr/>
      </p:nvGrpSpPr>
      <p:grpSpPr>
        <a:xfrm>
          <a:off x="0" y="0"/>
          <a:ext cx="0" cy="0"/>
          <a:chOff x="0" y="0"/>
          <a:chExt cx="0" cy="0"/>
        </a:xfrm>
      </p:grpSpPr>
      <p:pic>
        <p:nvPicPr>
          <p:cNvPr id="9" name="Imagen 8" descr="Imagen que contiene persona, pasto, sostener, hombre  El contenido generado por inteligencia artificial puede ser incorrecto.">
            <a:extLst>
              <a:ext uri="{FF2B5EF4-FFF2-40B4-BE49-F238E27FC236}">
                <a16:creationId xmlns:a16="http://schemas.microsoft.com/office/drawing/2014/main" id="{0FA0D027-0AF8-BB86-3B9F-8298168F79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65080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E396DC-089C-E1A4-5D7E-1F895779171B}"/>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AA6F335E-B941-BC1A-0981-FD021099455A}"/>
              </a:ext>
            </a:extLst>
          </p:cNvPr>
          <p:cNvSpPr txBox="1">
            <a:spLocks/>
          </p:cNvSpPr>
          <p:nvPr/>
        </p:nvSpPr>
        <p:spPr>
          <a:xfrm>
            <a:off x="460959" y="445127"/>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MGMP 2026 -2029- Sector de Ambiente y Desarrollo Sostenible </a:t>
            </a:r>
          </a:p>
        </p:txBody>
      </p:sp>
      <p:pic>
        <p:nvPicPr>
          <p:cNvPr id="4" name="Graphic 6">
            <a:extLst>
              <a:ext uri="{FF2B5EF4-FFF2-40B4-BE49-F238E27FC236}">
                <a16:creationId xmlns:a16="http://schemas.microsoft.com/office/drawing/2014/main" id="{6A44F947-E1FD-6C4D-2B9C-AE1CC96F2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959" y="837886"/>
            <a:ext cx="5426788" cy="98511"/>
          </a:xfrm>
          <a:prstGeom prst="rect">
            <a:avLst/>
          </a:prstGeom>
        </p:spPr>
      </p:pic>
      <p:sp>
        <p:nvSpPr>
          <p:cNvPr id="7" name="CuadroTexto 6">
            <a:extLst>
              <a:ext uri="{FF2B5EF4-FFF2-40B4-BE49-F238E27FC236}">
                <a16:creationId xmlns:a16="http://schemas.microsoft.com/office/drawing/2014/main" id="{59833CFA-4D18-0C69-1A28-0C9A4C283253}"/>
              </a:ext>
            </a:extLst>
          </p:cNvPr>
          <p:cNvSpPr txBox="1"/>
          <p:nvPr/>
        </p:nvSpPr>
        <p:spPr>
          <a:xfrm>
            <a:off x="678762" y="3163685"/>
            <a:ext cx="7690756" cy="369332"/>
          </a:xfrm>
          <a:prstGeom prst="rect">
            <a:avLst/>
          </a:prstGeom>
          <a:noFill/>
        </p:spPr>
        <p:txBody>
          <a:bodyPr wrap="square" rtlCol="0">
            <a:spAutoFit/>
          </a:bodyPr>
          <a:lstStyle/>
          <a:p>
            <a:r>
              <a:rPr lang="es-ES" sz="900"/>
              <a:t> ** En Funcionamiento se incluye servicio a la deuda por $ 29.332 m</a:t>
            </a:r>
          </a:p>
          <a:p>
            <a:r>
              <a:rPr lang="es-ES" sz="900" b="0" i="0" u="none" strike="noStrike">
                <a:effectLst/>
                <a:latin typeface="Work Sans" pitchFamily="2" charset="77"/>
              </a:rPr>
              <a:t>Apropiación vigente a 31 de marzo de 2024</a:t>
            </a:r>
            <a:endParaRPr lang="es-CO" sz="900"/>
          </a:p>
        </p:txBody>
      </p:sp>
      <p:graphicFrame>
        <p:nvGraphicFramePr>
          <p:cNvPr id="2" name="Tabla 1">
            <a:extLst>
              <a:ext uri="{FF2B5EF4-FFF2-40B4-BE49-F238E27FC236}">
                <a16:creationId xmlns:a16="http://schemas.microsoft.com/office/drawing/2014/main" id="{A192DB57-F1F1-78BA-78C3-3FE49026FEF6}"/>
              </a:ext>
            </a:extLst>
          </p:cNvPr>
          <p:cNvGraphicFramePr>
            <a:graphicFrameLocks noGrp="1"/>
          </p:cNvGraphicFramePr>
          <p:nvPr>
            <p:extLst>
              <p:ext uri="{D42A27DB-BD31-4B8C-83A1-F6EECF244321}">
                <p14:modId xmlns:p14="http://schemas.microsoft.com/office/powerpoint/2010/main" val="1708576772"/>
              </p:ext>
            </p:extLst>
          </p:nvPr>
        </p:nvGraphicFramePr>
        <p:xfrm>
          <a:off x="678762" y="969633"/>
          <a:ext cx="10834475" cy="2120872"/>
        </p:xfrm>
        <a:graphic>
          <a:graphicData uri="http://schemas.openxmlformats.org/drawingml/2006/table">
            <a:tbl>
              <a:tblPr/>
              <a:tblGrid>
                <a:gridCol w="872868">
                  <a:extLst>
                    <a:ext uri="{9D8B030D-6E8A-4147-A177-3AD203B41FA5}">
                      <a16:colId xmlns:a16="http://schemas.microsoft.com/office/drawing/2014/main" val="1117321991"/>
                    </a:ext>
                  </a:extLst>
                </a:gridCol>
                <a:gridCol w="872868">
                  <a:extLst>
                    <a:ext uri="{9D8B030D-6E8A-4147-A177-3AD203B41FA5}">
                      <a16:colId xmlns:a16="http://schemas.microsoft.com/office/drawing/2014/main" val="4252026028"/>
                    </a:ext>
                  </a:extLst>
                </a:gridCol>
                <a:gridCol w="1006858">
                  <a:extLst>
                    <a:ext uri="{9D8B030D-6E8A-4147-A177-3AD203B41FA5}">
                      <a16:colId xmlns:a16="http://schemas.microsoft.com/office/drawing/2014/main" val="3956245726"/>
                    </a:ext>
                  </a:extLst>
                </a:gridCol>
                <a:gridCol w="1102936">
                  <a:extLst>
                    <a:ext uri="{9D8B030D-6E8A-4147-A177-3AD203B41FA5}">
                      <a16:colId xmlns:a16="http://schemas.microsoft.com/office/drawing/2014/main" val="3328551078"/>
                    </a:ext>
                  </a:extLst>
                </a:gridCol>
                <a:gridCol w="639742">
                  <a:extLst>
                    <a:ext uri="{9D8B030D-6E8A-4147-A177-3AD203B41FA5}">
                      <a16:colId xmlns:a16="http://schemas.microsoft.com/office/drawing/2014/main" val="4146348331"/>
                    </a:ext>
                  </a:extLst>
                </a:gridCol>
                <a:gridCol w="632876">
                  <a:extLst>
                    <a:ext uri="{9D8B030D-6E8A-4147-A177-3AD203B41FA5}">
                      <a16:colId xmlns:a16="http://schemas.microsoft.com/office/drawing/2014/main" val="3099826476"/>
                    </a:ext>
                  </a:extLst>
                </a:gridCol>
                <a:gridCol w="778260">
                  <a:extLst>
                    <a:ext uri="{9D8B030D-6E8A-4147-A177-3AD203B41FA5}">
                      <a16:colId xmlns:a16="http://schemas.microsoft.com/office/drawing/2014/main" val="3605093435"/>
                    </a:ext>
                  </a:extLst>
                </a:gridCol>
                <a:gridCol w="447225">
                  <a:extLst>
                    <a:ext uri="{9D8B030D-6E8A-4147-A177-3AD203B41FA5}">
                      <a16:colId xmlns:a16="http://schemas.microsoft.com/office/drawing/2014/main" val="2187189105"/>
                    </a:ext>
                  </a:extLst>
                </a:gridCol>
                <a:gridCol w="949364">
                  <a:extLst>
                    <a:ext uri="{9D8B030D-6E8A-4147-A177-3AD203B41FA5}">
                      <a16:colId xmlns:a16="http://schemas.microsoft.com/office/drawing/2014/main" val="8237495"/>
                    </a:ext>
                  </a:extLst>
                </a:gridCol>
                <a:gridCol w="332681">
                  <a:extLst>
                    <a:ext uri="{9D8B030D-6E8A-4147-A177-3AD203B41FA5}">
                      <a16:colId xmlns:a16="http://schemas.microsoft.com/office/drawing/2014/main" val="2926465028"/>
                    </a:ext>
                  </a:extLst>
                </a:gridCol>
                <a:gridCol w="889334">
                  <a:extLst>
                    <a:ext uri="{9D8B030D-6E8A-4147-A177-3AD203B41FA5}">
                      <a16:colId xmlns:a16="http://schemas.microsoft.com/office/drawing/2014/main" val="547926277"/>
                    </a:ext>
                  </a:extLst>
                </a:gridCol>
                <a:gridCol w="109907">
                  <a:extLst>
                    <a:ext uri="{9D8B030D-6E8A-4147-A177-3AD203B41FA5}">
                      <a16:colId xmlns:a16="http://schemas.microsoft.com/office/drawing/2014/main" val="3075075463"/>
                    </a:ext>
                  </a:extLst>
                </a:gridCol>
                <a:gridCol w="533834">
                  <a:extLst>
                    <a:ext uri="{9D8B030D-6E8A-4147-A177-3AD203B41FA5}">
                      <a16:colId xmlns:a16="http://schemas.microsoft.com/office/drawing/2014/main" val="3428599860"/>
                    </a:ext>
                  </a:extLst>
                </a:gridCol>
                <a:gridCol w="556453">
                  <a:extLst>
                    <a:ext uri="{9D8B030D-6E8A-4147-A177-3AD203B41FA5}">
                      <a16:colId xmlns:a16="http://schemas.microsoft.com/office/drawing/2014/main" val="628079860"/>
                    </a:ext>
                  </a:extLst>
                </a:gridCol>
                <a:gridCol w="556453">
                  <a:extLst>
                    <a:ext uri="{9D8B030D-6E8A-4147-A177-3AD203B41FA5}">
                      <a16:colId xmlns:a16="http://schemas.microsoft.com/office/drawing/2014/main" val="2927678345"/>
                    </a:ext>
                  </a:extLst>
                </a:gridCol>
                <a:gridCol w="552816">
                  <a:extLst>
                    <a:ext uri="{9D8B030D-6E8A-4147-A177-3AD203B41FA5}">
                      <a16:colId xmlns:a16="http://schemas.microsoft.com/office/drawing/2014/main" val="2593754264"/>
                    </a:ext>
                  </a:extLst>
                </a:gridCol>
              </a:tblGrid>
              <a:tr h="220650">
                <a:tc>
                  <a:txBody>
                    <a:bodyPr/>
                    <a:lstStyle/>
                    <a:p>
                      <a:pPr algn="l" fontAlgn="b"/>
                      <a:r>
                        <a:rPr lang="es-CO" sz="1400" b="1" i="0" u="none" strike="noStrike">
                          <a:solidFill>
                            <a:srgbClr val="0051A5"/>
                          </a:solidFill>
                          <a:effectLst/>
                          <a:latin typeface="Calibri" panose="020F0502020204030204" pitchFamily="34" charset="0"/>
                        </a:rPr>
                        <a:t>SECTOR</a:t>
                      </a:r>
                    </a:p>
                  </a:txBody>
                  <a:tcPr marL="0" marR="0" marT="0" marB="0" anchor="b">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a:noFill/>
                    </a:lnB>
                    <a:solidFill>
                      <a:srgbClr val="FFFFFF"/>
                    </a:solidFill>
                  </a:tcPr>
                </a:tc>
                <a:tc hMerge="1">
                  <a:txBody>
                    <a:bodyPr/>
                    <a:lstStyle/>
                    <a:p>
                      <a:pPr algn="l" fontAlgn="ctr"/>
                      <a:endParaRPr lang="es-CO" sz="11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pPr algn="l" fontAlgn="ctr"/>
                      <a:endParaRPr lang="es-CO" sz="11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pPr algn="l" fontAlgn="ctr"/>
                      <a:endParaRPr lang="es-CO" sz="11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pPr algn="l" fontAlgn="ctr"/>
                      <a:endParaRPr lang="es-CO" sz="11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pPr algn="l" fontAlgn="ctr"/>
                      <a:endParaRPr lang="es-CO" sz="11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extLst>
                  <a:ext uri="{0D108BD9-81ED-4DB2-BD59-A6C34878D82A}">
                    <a16:rowId xmlns:a16="http://schemas.microsoft.com/office/drawing/2014/main" val="308961528"/>
                  </a:ext>
                </a:extLst>
              </a:tr>
              <a:tr h="173091">
                <a:tc gridSpan="4">
                  <a:txBody>
                    <a:bodyPr/>
                    <a:lstStyle/>
                    <a:p>
                      <a:pPr algn="l" fontAlgn="b"/>
                      <a:r>
                        <a:rPr lang="es-MX" sz="1100" b="1" i="0" u="none" strike="noStrike">
                          <a:solidFill>
                            <a:srgbClr val="000000"/>
                          </a:solidFill>
                          <a:effectLst/>
                          <a:latin typeface="Calibri" panose="020F0502020204030204" pitchFamily="34" charset="0"/>
                        </a:rPr>
                        <a:t>Cifras en millones de pesos corrientes</a:t>
                      </a:r>
                    </a:p>
                  </a:txBody>
                  <a:tcPr marL="0" marR="0" marT="0" marB="0" anchor="b">
                    <a:lnL>
                      <a:noFill/>
                    </a:lnL>
                    <a:lnR w="6350" cap="flat" cmpd="sng" algn="ctr">
                      <a:solidFill>
                        <a:srgbClr val="2F75B5"/>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solidFill>
                      <a:srgbClr val="FFFFFF"/>
                    </a:solidFill>
                  </a:tcPr>
                </a:tc>
                <a:tc hMerge="1">
                  <a:txBody>
                    <a:bodyPr/>
                    <a:lstStyle/>
                    <a:p>
                      <a:endParaRPr lang="es-CO"/>
                    </a:p>
                  </a:txBody>
                  <a:tcPr/>
                </a:tc>
                <a:tc hMerge="1">
                  <a:txBody>
                    <a:bodyPr/>
                    <a:lstStyle/>
                    <a:p>
                      <a:endParaRPr lang="es-CO"/>
                    </a:p>
                  </a:txBody>
                  <a:tcPr/>
                </a:tc>
                <a:tc hMerge="1">
                  <a:txBody>
                    <a:bodyPr/>
                    <a:lstStyle/>
                    <a:p>
                      <a:pPr algn="l" fontAlgn="b"/>
                      <a:endParaRPr lang="es-MX" sz="1100" b="1" i="0" u="none" strike="noStrike">
                        <a:solidFill>
                          <a:srgbClr val="000000"/>
                        </a:solidFill>
                        <a:effectLst/>
                        <a:latin typeface="Calibri" panose="020F0502020204030204" pitchFamily="34" charset="0"/>
                      </a:endParaRPr>
                    </a:p>
                  </a:txBody>
                  <a:tcPr marL="0" marR="0" marT="0" marB="0" anchor="b">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solidFill>
                      <a:srgbClr val="FFFFFF"/>
                    </a:solidFill>
                  </a:tcPr>
                </a:tc>
                <a:tc gridSpan="12">
                  <a:txBody>
                    <a:bodyPr/>
                    <a:lstStyle/>
                    <a:p>
                      <a:pPr algn="ctr" rtl="0" fontAlgn="ctr"/>
                      <a:r>
                        <a:rPr lang="es-CO" sz="1300" b="1" i="0" u="none" strike="noStrike">
                          <a:solidFill>
                            <a:srgbClr val="FFFFFF"/>
                          </a:solidFill>
                          <a:effectLst/>
                          <a:latin typeface="Calibri" panose="020F0502020204030204" pitchFamily="34" charset="0"/>
                        </a:rPr>
                        <a:t>Solicitud 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680553161"/>
                  </a:ext>
                </a:extLst>
              </a:tr>
              <a:tr h="173091">
                <a:tc>
                  <a:txBody>
                    <a:bodyPr/>
                    <a:lstStyle/>
                    <a:p>
                      <a:pPr algn="l" rtl="0" fontAlgn="ctr"/>
                      <a:r>
                        <a:rPr lang="es-CO" sz="1300" b="1" i="0" u="none" strike="noStrike">
                          <a:solidFill>
                            <a:srgbClr val="FFFFFF"/>
                          </a:solidFill>
                          <a:effectLst/>
                          <a:latin typeface="Calibri" panose="020F0502020204030204" pitchFamily="34" charset="0"/>
                        </a:rPr>
                        <a:t>Gasto</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gridSpan="2">
                  <a:txBody>
                    <a:bodyPr/>
                    <a:lstStyle/>
                    <a:p>
                      <a:pPr algn="l" rtl="0" fontAlgn="ctr"/>
                      <a:r>
                        <a:rPr lang="es-CO" sz="1300" b="1" i="0" u="none" strike="noStrike">
                          <a:solidFill>
                            <a:srgbClr val="FFFFFF"/>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hMerge="1">
                  <a:txBody>
                    <a:bodyPr/>
                    <a:lstStyle/>
                    <a:p>
                      <a:pPr algn="ctr" rtl="0" fontAlgn="ctr"/>
                      <a:r>
                        <a:rPr lang="es-CO" sz="1100" b="1" i="0" u="none" strike="noStrike">
                          <a:solidFill>
                            <a:srgbClr val="FFFFFF"/>
                          </a:solidFill>
                          <a:effectLst/>
                          <a:latin typeface="Verdana" panose="020B0604030504040204" pitchFamily="34" charset="0"/>
                        </a:rPr>
                        <a:t>2025*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Verdana" panose="020B0604030504040204" pitchFamily="34" charset="0"/>
                        </a:rPr>
                        <a:t>2025*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gridSpan="2">
                  <a:txBody>
                    <a:bodyPr/>
                    <a:lstStyle/>
                    <a:p>
                      <a:pPr algn="ctr" rtl="0" fontAlgn="ctr"/>
                      <a:r>
                        <a:rPr lang="es-CO" sz="1100" b="1" i="0" u="none" strike="noStrike">
                          <a:solidFill>
                            <a:srgbClr val="FFFFFF"/>
                          </a:solidFill>
                          <a:effectLst/>
                          <a:latin typeface="Verdana" panose="020B0604030504040204" pitchFamily="34" charset="0"/>
                        </a:rPr>
                        <a:t>2026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hMerge="1">
                  <a:txBody>
                    <a:bodyPr/>
                    <a:lstStyle/>
                    <a:p>
                      <a:pPr algn="ctr" rtl="0" fontAlgn="ctr"/>
                      <a:r>
                        <a:rPr lang="es-CO" sz="1100" b="1" i="0" u="none" strike="noStrike">
                          <a:solidFill>
                            <a:srgbClr val="FFFFFF"/>
                          </a:solidFill>
                          <a:effectLst/>
                          <a:latin typeface="Verdana" panose="020B0604030504040204" pitchFamily="34" charset="0"/>
                        </a:rPr>
                        <a:t>2027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gridSpan="2">
                  <a:txBody>
                    <a:bodyPr/>
                    <a:lstStyle/>
                    <a:p>
                      <a:r>
                        <a:rPr lang="es-CO" sz="1100" b="1" i="0" u="none" strike="noStrike">
                          <a:solidFill>
                            <a:srgbClr val="FFFFFF"/>
                          </a:solidFill>
                          <a:effectLst/>
                          <a:latin typeface="Verdana" panose="020B0604030504040204" pitchFamily="34" charset="0"/>
                        </a:rPr>
                        <a:t>2027</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hMerge="1">
                  <a:txBody>
                    <a:bodyPr/>
                    <a:lstStyle/>
                    <a:p>
                      <a:pPr algn="ctr" rtl="0" fontAlgn="ctr"/>
                      <a:r>
                        <a:rPr lang="es-CO" sz="1100" b="1" i="0" u="none" strike="noStrike">
                          <a:solidFill>
                            <a:srgbClr val="FFFFFF"/>
                          </a:solidFill>
                          <a:effectLst/>
                          <a:latin typeface="Verdana" panose="020B0604030504040204" pitchFamily="34" charset="0"/>
                        </a:rPr>
                        <a:t>2028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gridSpan="2">
                  <a:txBody>
                    <a:bodyPr/>
                    <a:lstStyle/>
                    <a:p>
                      <a:r>
                        <a:rPr lang="es-CO" sz="1100" b="1" i="0" u="none" strike="noStrike">
                          <a:solidFill>
                            <a:srgbClr val="FFFFFF"/>
                          </a:solidFill>
                          <a:effectLst/>
                          <a:latin typeface="Verdana" panose="020B0604030504040204" pitchFamily="34" charset="0"/>
                        </a:rPr>
                        <a:t>2028</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hMerge="1">
                  <a:txBody>
                    <a:bodyPr/>
                    <a:lstStyle/>
                    <a:p>
                      <a:pPr algn="ctr" rtl="0" fontAlgn="ctr"/>
                      <a:r>
                        <a:rPr lang="es-CO" sz="1100" b="1" i="0" u="none" strike="noStrike">
                          <a:solidFill>
                            <a:srgbClr val="FFFFFF"/>
                          </a:solidFill>
                          <a:effectLst/>
                          <a:latin typeface="Verdana" panose="020B0604030504040204" pitchFamily="34" charset="0"/>
                        </a:rPr>
                        <a:t>2029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gridSpan="2">
                  <a:txBody>
                    <a:bodyPr/>
                    <a:lstStyle/>
                    <a:p>
                      <a:r>
                        <a:rPr lang="es-CO" sz="1100" b="1" i="0" u="none" strike="noStrike">
                          <a:solidFill>
                            <a:srgbClr val="FFFFFF"/>
                          </a:solidFill>
                          <a:effectLst/>
                          <a:latin typeface="Verdana" panose="020B0604030504040204" pitchFamily="34" charset="0"/>
                        </a:rPr>
                        <a:t>2029</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rowSpan="2" hMerge="1">
                  <a:txBody>
                    <a:bodyPr/>
                    <a:lstStyle/>
                    <a:p>
                      <a:pPr algn="ctr" rtl="0" fontAlgn="ctr"/>
                      <a:r>
                        <a:rPr lang="es-CO" sz="11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Verdana" panose="020B0604030504040204" pitchFamily="34" charset="0"/>
                        </a:rPr>
                        <a:t>Var%</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2010522580"/>
                  </a:ext>
                </a:extLst>
              </a:tr>
              <a:tr h="390369">
                <a:tc>
                  <a:txBody>
                    <a:bodyPr/>
                    <a:lstStyle/>
                    <a:p>
                      <a:pPr algn="l" rtl="0" fontAlgn="ctr"/>
                      <a:r>
                        <a:rPr lang="es-CO" sz="1300" b="1" i="0" u="none" strike="noStrike">
                          <a:solidFill>
                            <a:srgbClr val="FFFFFF"/>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gridSpan="2">
                  <a:txBody>
                    <a:bodyPr/>
                    <a:lstStyle/>
                    <a:p>
                      <a:pPr algn="l" rtl="0" fontAlgn="ctr"/>
                      <a:r>
                        <a:rPr lang="es-CO" sz="1300" b="1" i="0" u="none" strike="noStrike">
                          <a:solidFill>
                            <a:srgbClr val="FFFFFF"/>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hMerge="1">
                  <a:txBody>
                    <a:bodyPr/>
                    <a:lstStyle/>
                    <a:p>
                      <a:endParaRPr lang="es-CO"/>
                    </a:p>
                  </a:txBody>
                  <a:tcPr/>
                </a:tc>
                <a:tc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extLst>
                  <a:ext uri="{0D108BD9-81ED-4DB2-BD59-A6C34878D82A}">
                    <a16:rowId xmlns:a16="http://schemas.microsoft.com/office/drawing/2014/main" val="4032170299"/>
                  </a:ext>
                </a:extLst>
              </a:tr>
              <a:tr h="390369">
                <a:tc>
                  <a:txBody>
                    <a:bodyPr/>
                    <a:lstStyle/>
                    <a:p>
                      <a:pPr algn="ctr" rtl="0" fontAlgn="ctr"/>
                      <a:r>
                        <a:rPr lang="es-CO" sz="1300" b="1" i="0" u="none" strike="noStrike">
                          <a:solidFill>
                            <a:srgbClr val="203764"/>
                          </a:solidFill>
                          <a:effectLst/>
                          <a:latin typeface="Calibri" panose="020F0502020204030204" pitchFamily="34" charset="0"/>
                        </a:rPr>
                        <a:t>Solicitud</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l" rtl="0" fontAlgn="ctr"/>
                      <a:r>
                        <a:rPr lang="es-CO" sz="1300" b="1" i="0" u="none" strike="noStrike">
                          <a:solidFill>
                            <a:srgbClr val="203764"/>
                          </a:solidFill>
                          <a:effectLst/>
                          <a:latin typeface="Calibri" panose="020F0502020204030204" pitchFamily="34" charset="0"/>
                        </a:rPr>
                        <a:t> Inversión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1" i="0" u="none" strike="noStrike">
                          <a:solidFill>
                            <a:srgbClr val="203764"/>
                          </a:solidFill>
                          <a:effectLst/>
                          <a:latin typeface="Arial" panose="020B0604020202020204" pitchFamily="34" charset="0"/>
                        </a:rPr>
                        <a:t>$ 992.944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fontAlgn="ctr"/>
                      <a:r>
                        <a:rPr lang="es-CO" sz="1400" b="1" i="0" u="none" strike="noStrike">
                          <a:solidFill>
                            <a:srgbClr val="203764"/>
                          </a:solidFill>
                          <a:effectLst/>
                          <a:latin typeface="Arial" panose="020B0604020202020204" pitchFamily="34" charset="0"/>
                        </a:rPr>
                        <a:t>$ 992.944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fontAlgn="ctr"/>
                      <a:r>
                        <a:rPr lang="es-CO" sz="1400" b="1" i="0" u="none" strike="noStrike">
                          <a:solidFill>
                            <a:srgbClr val="203764"/>
                          </a:solidFill>
                          <a:effectLst/>
                          <a:latin typeface="Arial" panose="020B0604020202020204" pitchFamily="34" charset="0"/>
                        </a:rPr>
                        <a:t>$ 2.138.111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1" i="0" u="none" strike="noStrike">
                          <a:solidFill>
                            <a:srgbClr val="203764"/>
                          </a:solidFill>
                          <a:effectLst/>
                          <a:latin typeface="Arial" panose="020B0604020202020204" pitchFamily="34" charset="0"/>
                        </a:rPr>
                        <a:t>$ 2.205.839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1" i="0" u="none" strike="noStrike">
                          <a:solidFill>
                            <a:srgbClr val="203764"/>
                          </a:solidFill>
                          <a:effectLst/>
                          <a:latin typeface="Arial" panose="020B0604020202020204" pitchFamily="34" charset="0"/>
                        </a:rPr>
                        <a:t>$ 2.205.839</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1" i="0" u="none" strike="noStrike">
                          <a:solidFill>
                            <a:srgbClr val="203764"/>
                          </a:solidFill>
                          <a:effectLst/>
                          <a:latin typeface="Arial" panose="020B0604020202020204" pitchFamily="34" charset="0"/>
                        </a:rPr>
                        <a:t>$ 2.293.847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1" i="0" u="none" strike="noStrike">
                          <a:solidFill>
                            <a:srgbClr val="203764"/>
                          </a:solidFill>
                          <a:effectLst/>
                          <a:latin typeface="Arial" panose="020B0604020202020204" pitchFamily="34" charset="0"/>
                        </a:rPr>
                        <a:t>$ 2.293.847</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1" i="0" u="none" strike="noStrike">
                          <a:solidFill>
                            <a:srgbClr val="203764"/>
                          </a:solidFill>
                          <a:effectLst/>
                          <a:latin typeface="Arial" panose="020B0604020202020204" pitchFamily="34" charset="0"/>
                        </a:rPr>
                        <a:t>$ 2.637.397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1" i="0" u="none" strike="noStrike">
                          <a:solidFill>
                            <a:srgbClr val="203764"/>
                          </a:solidFill>
                          <a:effectLst/>
                          <a:latin typeface="Arial" panose="020B0604020202020204" pitchFamily="34" charset="0"/>
                        </a:rPr>
                        <a:t>$ 2.637.397</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rtl="0" fontAlgn="ctr"/>
                      <a:r>
                        <a:rPr lang="es-CO" sz="1300" b="0" i="0" u="none" strike="noStrike">
                          <a:solidFill>
                            <a:srgbClr val="203764"/>
                          </a:solidFill>
                          <a:effectLst/>
                          <a:latin typeface="Calibri" panose="020F0502020204030204" pitchFamily="34" charset="0"/>
                        </a:rPr>
                        <a:t>115%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115%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15%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4155329691"/>
                  </a:ext>
                </a:extLst>
              </a:tr>
              <a:tr h="448924">
                <a:tc>
                  <a:txBody>
                    <a:bodyPr/>
                    <a:lstStyle/>
                    <a:p>
                      <a:pPr algn="l" fontAlgn="ctr"/>
                      <a:r>
                        <a:rPr lang="es-CO" sz="18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l" rtl="0" fontAlgn="ctr"/>
                      <a:r>
                        <a:rPr lang="es-CO" sz="1300" b="1" i="0" u="none" strike="noStrike">
                          <a:solidFill>
                            <a:srgbClr val="203764"/>
                          </a:solidFill>
                          <a:effectLst/>
                          <a:latin typeface="Calibri" panose="020F0502020204030204" pitchFamily="34" charset="0"/>
                        </a:rPr>
                        <a:t>MGMP 2025-2028 Conpes 4138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l" fontAlgn="ctr"/>
                      <a:r>
                        <a:rPr lang="es-CO" sz="1400" b="1"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1400" b="1"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fontAlgn="ctr"/>
                      <a:r>
                        <a:rPr lang="es-CO" sz="1400" b="0" i="0" u="none" strike="noStrike">
                          <a:solidFill>
                            <a:srgbClr val="203764"/>
                          </a:solidFill>
                          <a:effectLst/>
                          <a:latin typeface="Arial" panose="020B0604020202020204" pitchFamily="34" charset="0"/>
                        </a:rPr>
                        <a:t>$ 891.195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0" i="0" u="none" strike="noStrike">
                          <a:solidFill>
                            <a:srgbClr val="203764"/>
                          </a:solidFill>
                          <a:effectLst/>
                          <a:latin typeface="Arial" panose="020B0604020202020204" pitchFamily="34" charset="0"/>
                        </a:rPr>
                        <a:t>$ 924.000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0" i="0" u="none" strike="noStrike">
                          <a:solidFill>
                            <a:srgbClr val="203764"/>
                          </a:solidFill>
                          <a:effectLst/>
                          <a:latin typeface="Arial" panose="020B0604020202020204" pitchFamily="34" charset="0"/>
                        </a:rPr>
                        <a:t>$ 924.000</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0" i="0" u="none" strike="noStrike">
                          <a:solidFill>
                            <a:srgbClr val="203764"/>
                          </a:solidFill>
                          <a:effectLst/>
                          <a:latin typeface="Arial" panose="020B0604020202020204" pitchFamily="34" charset="0"/>
                        </a:rPr>
                        <a:t>$ 918.000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0" i="0" u="none" strike="noStrike">
                          <a:solidFill>
                            <a:srgbClr val="203764"/>
                          </a:solidFill>
                          <a:effectLst/>
                          <a:latin typeface="Arial" panose="020B0604020202020204" pitchFamily="34" charset="0"/>
                        </a:rPr>
                        <a:t>$ 918.000</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l" fontAlgn="ctr"/>
                      <a:r>
                        <a:rPr lang="es-CO" sz="1400" b="1"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1" i="0" u="none" strike="noStrike">
                          <a:solidFill>
                            <a:srgbClr val="203764"/>
                          </a:solidFill>
                          <a:effectLst/>
                          <a:latin typeface="Arial" panose="020B0604020202020204" pitchFamily="34" charset="0"/>
                        </a:rPr>
                        <a:t> </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rtl="0" fontAlgn="ctr"/>
                      <a:r>
                        <a:rPr lang="es-CO" sz="1300" b="1"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1"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1" i="0" u="none" strike="noStrike">
                          <a:solidFill>
                            <a:srgbClr val="203764"/>
                          </a:solidFill>
                          <a:effectLst/>
                          <a:latin typeface="Calibri" panose="020F0502020204030204" pitchFamily="34" charset="0"/>
                        </a:rPr>
                        <a:t>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1" i="0" u="none" strike="noStrike">
                          <a:solidFill>
                            <a:srgbClr val="203764"/>
                          </a:solidFill>
                          <a:effectLst/>
                          <a:latin typeface="Calibri" panose="020F0502020204030204" pitchFamily="34" charset="0"/>
                        </a:rPr>
                        <a:t>-1%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900270673"/>
                  </a:ext>
                </a:extLst>
              </a:tr>
              <a:tr h="239665">
                <a:tc>
                  <a:txBody>
                    <a:bodyPr/>
                    <a:lstStyle/>
                    <a:p>
                      <a:pPr algn="l" fontAlgn="ctr"/>
                      <a:r>
                        <a:rPr lang="es-CO" sz="18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l" rtl="0" fontAlgn="ctr"/>
                      <a:r>
                        <a:rPr lang="es-CO" sz="130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l"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l"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fontAlgn="ctr"/>
                      <a:r>
                        <a:rPr lang="es-CO" sz="1400" b="0" i="0" u="none" strike="noStrike">
                          <a:solidFill>
                            <a:srgbClr val="203764"/>
                          </a:solidFill>
                          <a:effectLst/>
                          <a:latin typeface="Arial" panose="020B0604020202020204" pitchFamily="34" charset="0"/>
                        </a:rPr>
                        <a:t>-$ 1.246.916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0" i="0" u="none" strike="noStrike">
                          <a:solidFill>
                            <a:srgbClr val="203764"/>
                          </a:solidFill>
                          <a:effectLst/>
                          <a:latin typeface="Arial" panose="020B0604020202020204" pitchFamily="34" charset="0"/>
                        </a:rPr>
                        <a:t>-$ 1.281.839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0" i="0" u="none" strike="noStrike">
                          <a:solidFill>
                            <a:srgbClr val="203764"/>
                          </a:solidFill>
                          <a:effectLst/>
                          <a:latin typeface="Arial" panose="020B0604020202020204" pitchFamily="34" charset="0"/>
                        </a:rPr>
                        <a:t>-$ 1.281.839</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fontAlgn="ctr"/>
                      <a:r>
                        <a:rPr lang="es-CO" sz="1400" b="0" i="0" u="none" strike="noStrike">
                          <a:solidFill>
                            <a:srgbClr val="203764"/>
                          </a:solidFill>
                          <a:effectLst/>
                          <a:latin typeface="Arial" panose="020B0604020202020204" pitchFamily="34" charset="0"/>
                        </a:rPr>
                        <a:t>-$ 1.375.847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0" i="0" u="none" strike="noStrike">
                          <a:solidFill>
                            <a:srgbClr val="203764"/>
                          </a:solidFill>
                          <a:effectLst/>
                          <a:latin typeface="Arial" panose="020B0604020202020204" pitchFamily="34" charset="0"/>
                        </a:rPr>
                        <a:t>-$ 1.375.847</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l" fontAlgn="ctr"/>
                      <a:r>
                        <a:rPr lang="es-CO" sz="1400" b="0" i="0" u="none" strike="noStrike">
                          <a:solidFill>
                            <a:srgbClr val="203764"/>
                          </a:solidFill>
                          <a:effectLst/>
                          <a:latin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gridSpan="2">
                  <a:txBody>
                    <a:bodyPr/>
                    <a:lstStyle/>
                    <a:p>
                      <a:pPr algn="r"/>
                      <a:r>
                        <a:rPr lang="es-CO" sz="1400" b="0" i="0" u="none" strike="noStrike">
                          <a:solidFill>
                            <a:srgbClr val="203764"/>
                          </a:solidFill>
                          <a:effectLst/>
                          <a:latin typeface="Arial" panose="020B0604020202020204" pitchFamily="34" charset="0"/>
                        </a:rPr>
                        <a:t> </a:t>
                      </a:r>
                      <a:endParaRPr lang="es-CO"/>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hMerge="1">
                  <a:txBody>
                    <a:bodyPr/>
                    <a:lstStyle/>
                    <a:p>
                      <a:pPr algn="r" rtl="0" fontAlgn="ctr"/>
                      <a:r>
                        <a:rPr lang="es-CO" sz="130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r" rtl="0" fontAlgn="ctr"/>
                      <a:r>
                        <a:rPr lang="es-CO" sz="1300" b="0" i="0" u="none" strike="noStrike">
                          <a:solidFill>
                            <a:srgbClr val="203764"/>
                          </a:solidFill>
                          <a:effectLst/>
                          <a:latin typeface="Calibri" panose="020F050202020403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633250366"/>
                  </a:ext>
                </a:extLst>
              </a:tr>
            </a:tbl>
          </a:graphicData>
        </a:graphic>
      </p:graphicFrame>
      <p:graphicFrame>
        <p:nvGraphicFramePr>
          <p:cNvPr id="3" name="Gráfico 2">
            <a:extLst>
              <a:ext uri="{FF2B5EF4-FFF2-40B4-BE49-F238E27FC236}">
                <a16:creationId xmlns:a16="http://schemas.microsoft.com/office/drawing/2014/main" id="{5A3E650B-3F5A-DD4E-95C7-3C24B9C0B2AC}"/>
              </a:ext>
            </a:extLst>
          </p:cNvPr>
          <p:cNvGraphicFramePr>
            <a:graphicFrameLocks/>
          </p:cNvGraphicFramePr>
          <p:nvPr>
            <p:extLst>
              <p:ext uri="{D42A27DB-BD31-4B8C-83A1-F6EECF244321}">
                <p14:modId xmlns:p14="http://schemas.microsoft.com/office/powerpoint/2010/main" val="3035686251"/>
              </p:ext>
            </p:extLst>
          </p:nvPr>
        </p:nvGraphicFramePr>
        <p:xfrm>
          <a:off x="284374" y="3533017"/>
          <a:ext cx="11623249" cy="316976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37399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EB0A19-75D6-70F0-F0F3-5B062ED0C414}"/>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3DAB9BDC-F58C-3D2B-C915-66A35EECDCA8}"/>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EA8D8D4A-E097-29EA-A97C-3D3265BD79FC}"/>
              </a:ext>
            </a:extLst>
          </p:cNvPr>
          <p:cNvSpPr txBox="1">
            <a:spLocks/>
          </p:cNvSpPr>
          <p:nvPr/>
        </p:nvSpPr>
        <p:spPr>
          <a:xfrm>
            <a:off x="423252" y="505670"/>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Sector de Ambiente</a:t>
            </a:r>
            <a:endParaRPr lang="es-CO" sz="2400" kern="100">
              <a:effectLst/>
              <a:latin typeface="Aptos" panose="020B0004020202020204" pitchFamily="34" charset="0"/>
              <a:ea typeface="Aptos" panose="020B0004020202020204" pitchFamily="34" charset="0"/>
              <a:cs typeface="Times New Roman" panose="02020603050405020304" pitchFamily="18" charset="0"/>
            </a:endParaRPr>
          </a:p>
          <a:p>
            <a:pPr lvl="0">
              <a:lnSpc>
                <a:spcPct val="100000"/>
              </a:lnSpc>
              <a:spcBef>
                <a:spcPts val="0"/>
              </a:spcBef>
              <a:defRPr/>
            </a:pPr>
            <a:r>
              <a:rPr lang="es-MX" sz="2400" b="1">
                <a:solidFill>
                  <a:srgbClr val="0051A5"/>
                </a:solidFill>
                <a:latin typeface="Helvetica"/>
                <a:ea typeface="Verdana"/>
                <a:cs typeface="Verdana" panose="020B0604030504040204" pitchFamily="34" charset="0"/>
              </a:rPr>
              <a:t> </a:t>
            </a:r>
          </a:p>
        </p:txBody>
      </p:sp>
      <p:pic>
        <p:nvPicPr>
          <p:cNvPr id="4" name="Graphic 6">
            <a:extLst>
              <a:ext uri="{FF2B5EF4-FFF2-40B4-BE49-F238E27FC236}">
                <a16:creationId xmlns:a16="http://schemas.microsoft.com/office/drawing/2014/main" id="{D9D51D75-290D-31B6-1F81-C51E6A194C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0959" y="682079"/>
            <a:ext cx="5426788" cy="98511"/>
          </a:xfrm>
          <a:prstGeom prst="rect">
            <a:avLst/>
          </a:prstGeom>
        </p:spPr>
      </p:pic>
      <p:sp>
        <p:nvSpPr>
          <p:cNvPr id="2" name="CuadroTexto 1">
            <a:extLst>
              <a:ext uri="{FF2B5EF4-FFF2-40B4-BE49-F238E27FC236}">
                <a16:creationId xmlns:a16="http://schemas.microsoft.com/office/drawing/2014/main" id="{F84E8217-CE12-3B11-1453-A0A43BF03E93}"/>
              </a:ext>
            </a:extLst>
          </p:cNvPr>
          <p:cNvSpPr txBox="1"/>
          <p:nvPr/>
        </p:nvSpPr>
        <p:spPr>
          <a:xfrm>
            <a:off x="423252" y="6234839"/>
            <a:ext cx="7788728" cy="276999"/>
          </a:xfrm>
          <a:prstGeom prst="rect">
            <a:avLst/>
          </a:prstGeom>
          <a:noFill/>
        </p:spPr>
        <p:txBody>
          <a:bodyPr wrap="square" rtlCol="0">
            <a:spAutoFit/>
          </a:bodyPr>
          <a:lstStyle/>
          <a:p>
            <a:r>
              <a:rPr lang="es-MX" sz="1200" b="1" kern="100">
                <a:effectLst/>
                <a:latin typeface="Aptos" panose="020B0004020202020204" pitchFamily="34" charset="0"/>
                <a:ea typeface="Aptos" panose="020B0004020202020204" pitchFamily="34" charset="0"/>
                <a:cs typeface="Times New Roman" panose="02020603050405020304" pitchFamily="18" charset="0"/>
              </a:rPr>
              <a:t>FONAM</a:t>
            </a:r>
            <a:r>
              <a:rPr lang="es-MX" sz="1200" kern="100">
                <a:effectLst/>
                <a:latin typeface="Aptos" panose="020B0004020202020204" pitchFamily="34" charset="0"/>
                <a:ea typeface="Aptos" panose="020B0004020202020204" pitchFamily="34" charset="0"/>
                <a:cs typeface="Times New Roman" panose="02020603050405020304" pitchFamily="18" charset="0"/>
              </a:rPr>
              <a:t>: ANLA $99.642  PNN $ 82.933 AMBIENTE $ 8191</a:t>
            </a:r>
            <a:endParaRPr lang="es-CO" sz="1200"/>
          </a:p>
        </p:txBody>
      </p:sp>
      <p:graphicFrame>
        <p:nvGraphicFramePr>
          <p:cNvPr id="6" name="Tabla 5">
            <a:extLst>
              <a:ext uri="{FF2B5EF4-FFF2-40B4-BE49-F238E27FC236}">
                <a16:creationId xmlns:a16="http://schemas.microsoft.com/office/drawing/2014/main" id="{B0CF99F0-1F6A-FA42-24A2-6D050319C552}"/>
              </a:ext>
            </a:extLst>
          </p:cNvPr>
          <p:cNvGraphicFramePr>
            <a:graphicFrameLocks noGrp="1"/>
          </p:cNvGraphicFramePr>
          <p:nvPr>
            <p:extLst>
              <p:ext uri="{D42A27DB-BD31-4B8C-83A1-F6EECF244321}">
                <p14:modId xmlns:p14="http://schemas.microsoft.com/office/powerpoint/2010/main" val="3676808402"/>
              </p:ext>
            </p:extLst>
          </p:nvPr>
        </p:nvGraphicFramePr>
        <p:xfrm>
          <a:off x="222270" y="645302"/>
          <a:ext cx="11806259" cy="5530619"/>
        </p:xfrm>
        <a:graphic>
          <a:graphicData uri="http://schemas.openxmlformats.org/drawingml/2006/table">
            <a:tbl>
              <a:tblPr/>
              <a:tblGrid>
                <a:gridCol w="1501705">
                  <a:extLst>
                    <a:ext uri="{9D8B030D-6E8A-4147-A177-3AD203B41FA5}">
                      <a16:colId xmlns:a16="http://schemas.microsoft.com/office/drawing/2014/main" val="290557254"/>
                    </a:ext>
                  </a:extLst>
                </a:gridCol>
                <a:gridCol w="322446">
                  <a:extLst>
                    <a:ext uri="{9D8B030D-6E8A-4147-A177-3AD203B41FA5}">
                      <a16:colId xmlns:a16="http://schemas.microsoft.com/office/drawing/2014/main" val="1274190371"/>
                    </a:ext>
                  </a:extLst>
                </a:gridCol>
                <a:gridCol w="311209">
                  <a:extLst>
                    <a:ext uri="{9D8B030D-6E8A-4147-A177-3AD203B41FA5}">
                      <a16:colId xmlns:a16="http://schemas.microsoft.com/office/drawing/2014/main" val="657398867"/>
                    </a:ext>
                  </a:extLst>
                </a:gridCol>
                <a:gridCol w="422770">
                  <a:extLst>
                    <a:ext uri="{9D8B030D-6E8A-4147-A177-3AD203B41FA5}">
                      <a16:colId xmlns:a16="http://schemas.microsoft.com/office/drawing/2014/main" val="203232720"/>
                    </a:ext>
                  </a:extLst>
                </a:gridCol>
                <a:gridCol w="151264">
                  <a:extLst>
                    <a:ext uri="{9D8B030D-6E8A-4147-A177-3AD203B41FA5}">
                      <a16:colId xmlns:a16="http://schemas.microsoft.com/office/drawing/2014/main" val="2967479565"/>
                    </a:ext>
                  </a:extLst>
                </a:gridCol>
                <a:gridCol w="582715">
                  <a:extLst>
                    <a:ext uri="{9D8B030D-6E8A-4147-A177-3AD203B41FA5}">
                      <a16:colId xmlns:a16="http://schemas.microsoft.com/office/drawing/2014/main" val="2959881097"/>
                    </a:ext>
                  </a:extLst>
                </a:gridCol>
                <a:gridCol w="733979">
                  <a:extLst>
                    <a:ext uri="{9D8B030D-6E8A-4147-A177-3AD203B41FA5}">
                      <a16:colId xmlns:a16="http://schemas.microsoft.com/office/drawing/2014/main" val="1893702389"/>
                    </a:ext>
                  </a:extLst>
                </a:gridCol>
                <a:gridCol w="733979">
                  <a:extLst>
                    <a:ext uri="{9D8B030D-6E8A-4147-A177-3AD203B41FA5}">
                      <a16:colId xmlns:a16="http://schemas.microsoft.com/office/drawing/2014/main" val="271901977"/>
                    </a:ext>
                  </a:extLst>
                </a:gridCol>
                <a:gridCol w="725344">
                  <a:extLst>
                    <a:ext uri="{9D8B030D-6E8A-4147-A177-3AD203B41FA5}">
                      <a16:colId xmlns:a16="http://schemas.microsoft.com/office/drawing/2014/main" val="3260144450"/>
                    </a:ext>
                  </a:extLst>
                </a:gridCol>
                <a:gridCol w="725344">
                  <a:extLst>
                    <a:ext uri="{9D8B030D-6E8A-4147-A177-3AD203B41FA5}">
                      <a16:colId xmlns:a16="http://schemas.microsoft.com/office/drawing/2014/main" val="2619529529"/>
                    </a:ext>
                  </a:extLst>
                </a:gridCol>
                <a:gridCol w="699438">
                  <a:extLst>
                    <a:ext uri="{9D8B030D-6E8A-4147-A177-3AD203B41FA5}">
                      <a16:colId xmlns:a16="http://schemas.microsoft.com/office/drawing/2014/main" val="3442597768"/>
                    </a:ext>
                  </a:extLst>
                </a:gridCol>
                <a:gridCol w="699438">
                  <a:extLst>
                    <a:ext uri="{9D8B030D-6E8A-4147-A177-3AD203B41FA5}">
                      <a16:colId xmlns:a16="http://schemas.microsoft.com/office/drawing/2014/main" val="3488536976"/>
                    </a:ext>
                  </a:extLst>
                </a:gridCol>
                <a:gridCol w="699438">
                  <a:extLst>
                    <a:ext uri="{9D8B030D-6E8A-4147-A177-3AD203B41FA5}">
                      <a16:colId xmlns:a16="http://schemas.microsoft.com/office/drawing/2014/main" val="3997668533"/>
                    </a:ext>
                  </a:extLst>
                </a:gridCol>
                <a:gridCol w="829477">
                  <a:extLst>
                    <a:ext uri="{9D8B030D-6E8A-4147-A177-3AD203B41FA5}">
                      <a16:colId xmlns:a16="http://schemas.microsoft.com/office/drawing/2014/main" val="548217144"/>
                    </a:ext>
                  </a:extLst>
                </a:gridCol>
                <a:gridCol w="569399">
                  <a:extLst>
                    <a:ext uri="{9D8B030D-6E8A-4147-A177-3AD203B41FA5}">
                      <a16:colId xmlns:a16="http://schemas.microsoft.com/office/drawing/2014/main" val="3449216476"/>
                    </a:ext>
                  </a:extLst>
                </a:gridCol>
                <a:gridCol w="844622">
                  <a:extLst>
                    <a:ext uri="{9D8B030D-6E8A-4147-A177-3AD203B41FA5}">
                      <a16:colId xmlns:a16="http://schemas.microsoft.com/office/drawing/2014/main" val="1211916520"/>
                    </a:ext>
                  </a:extLst>
                </a:gridCol>
                <a:gridCol w="554254">
                  <a:extLst>
                    <a:ext uri="{9D8B030D-6E8A-4147-A177-3AD203B41FA5}">
                      <a16:colId xmlns:a16="http://schemas.microsoft.com/office/drawing/2014/main" val="2529314573"/>
                    </a:ext>
                  </a:extLst>
                </a:gridCol>
                <a:gridCol w="699438">
                  <a:extLst>
                    <a:ext uri="{9D8B030D-6E8A-4147-A177-3AD203B41FA5}">
                      <a16:colId xmlns:a16="http://schemas.microsoft.com/office/drawing/2014/main" val="2904641880"/>
                    </a:ext>
                  </a:extLst>
                </a:gridCol>
              </a:tblGrid>
              <a:tr h="182538">
                <a:tc>
                  <a:txBody>
                    <a:bodyPr/>
                    <a:lstStyle/>
                    <a:p>
                      <a:pPr algn="l" rtl="0" fontAlgn="ctr"/>
                      <a:r>
                        <a:rPr lang="es-MX" sz="900" b="1" i="0" u="none" strike="noStrike">
                          <a:solidFill>
                            <a:srgbClr val="203764"/>
                          </a:solidFill>
                          <a:effectLst/>
                          <a:latin typeface="Calibri" panose="020F0502020204030204" pitchFamily="34" charset="0"/>
                        </a:rPr>
                        <a:t>Cifras en Millones de pesos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pPr algn="l" fontAlgn="ctr"/>
                      <a:endParaRPr lang="es-CO" sz="800" b="0" i="0" u="none" strike="noStrike">
                        <a:solidFill>
                          <a:srgbClr val="000000"/>
                        </a:solidFill>
                        <a:effectLst/>
                        <a:latin typeface="Calibri" panose="020F0502020204030204" pitchFamily="34" charset="0"/>
                      </a:endParaRP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gridSpan="2">
                  <a:txBody>
                    <a:bodyPr/>
                    <a:lstStyle/>
                    <a:p>
                      <a:pPr algn="l" fontAlgn="ctr"/>
                      <a:r>
                        <a:rPr lang="es-CO" sz="1100" b="0" i="0" u="none" strike="noStrike">
                          <a:solidFill>
                            <a:srgbClr val="000000"/>
                          </a:solidFill>
                          <a:effectLst/>
                          <a:latin typeface="Calibri" panose="020F050202020403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hMerge="1">
                  <a:txBody>
                    <a:bodyPr/>
                    <a:lstStyle/>
                    <a:p>
                      <a:pPr algn="l" fontAlgn="ctr"/>
                      <a:endParaRPr lang="es-CO" sz="1000" b="0" i="0" u="none" strike="noStrike">
                        <a:solidFill>
                          <a:srgbClr val="000000"/>
                        </a:solidFill>
                        <a:effectLst/>
                        <a:latin typeface="Calibri" panose="020F0502020204030204" pitchFamily="34" charset="0"/>
                      </a:endParaRP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12">
                  <a:txBody>
                    <a:bodyPr/>
                    <a:lstStyle/>
                    <a:p>
                      <a:pPr algn="ctr" rtl="0" fontAlgn="ctr"/>
                      <a:r>
                        <a:rPr lang="es-CO" sz="105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a:noFill/>
                    </a:lnR>
                    <a:lnT>
                      <a:noFill/>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117366419"/>
                  </a:ext>
                </a:extLst>
              </a:tr>
              <a:tr h="129644">
                <a:tc rowSpan="2">
                  <a:txBody>
                    <a:bodyPr/>
                    <a:lstStyle/>
                    <a:p>
                      <a:pPr algn="ctr" rtl="0" fontAlgn="ctr"/>
                      <a:r>
                        <a:rPr lang="es-CO" sz="1000" b="1" i="0" u="none" strike="noStrike">
                          <a:solidFill>
                            <a:srgbClr val="FFFFFF"/>
                          </a:solidFill>
                          <a:effectLst/>
                          <a:latin typeface="Calibri" panose="020F0502020204030204" pitchFamily="34" charset="0"/>
                        </a:rPr>
                        <a:t>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5">
                  <a:txBody>
                    <a:bodyPr/>
                    <a:lstStyle/>
                    <a:p>
                      <a:pPr algn="ctr" rtl="0" fontAlgn="ctr"/>
                      <a:r>
                        <a:rPr lang="es-CO" sz="10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pPr algn="ctr" rtl="0" fontAlgn="ctr"/>
                      <a:endParaRPr lang="es-CO" sz="800" b="1" i="0" u="none" strike="noStrike">
                        <a:solidFill>
                          <a:srgbClr val="FFFFFF"/>
                        </a:solidFill>
                        <a:effectLst/>
                        <a:latin typeface="Calibri" panose="020F0502020204030204" pitchFamily="34" charset="0"/>
                      </a:endParaRP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3">
                  <a:txBody>
                    <a:bodyPr/>
                    <a:lstStyle/>
                    <a:p>
                      <a:pPr algn="ctr" rtl="0" fontAlgn="ctr"/>
                      <a:r>
                        <a:rPr lang="es-CO" sz="10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10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10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gridSpan="3">
                  <a:txBody>
                    <a:bodyPr/>
                    <a:lstStyle/>
                    <a:p>
                      <a:pPr algn="ctr" rtl="0" fontAlgn="ctr"/>
                      <a:r>
                        <a:rPr lang="es-CO" sz="10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4019206092"/>
                  </a:ext>
                </a:extLst>
              </a:tr>
              <a:tr h="197058">
                <a:tc vMerge="1">
                  <a:txBody>
                    <a:bodyPr/>
                    <a:lstStyle/>
                    <a:p>
                      <a:endParaRPr lang="es-CO"/>
                    </a:p>
                  </a:txBody>
                  <a:tcPr/>
                </a:tc>
                <a:tc gridSpan="2">
                  <a:txBody>
                    <a:bodyPr/>
                    <a:lstStyle/>
                    <a:p>
                      <a:pPr algn="ctr" rtl="0" fontAlgn="ctr"/>
                      <a:r>
                        <a:rPr lang="es-CO" sz="10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pPr algn="ctr" rtl="0" fontAlgn="ctr"/>
                      <a:r>
                        <a:rPr lang="es-CO" sz="6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gridSpan="2">
                  <a:txBody>
                    <a:bodyPr/>
                    <a:lstStyle/>
                    <a:p>
                      <a:pPr algn="ctr" rtl="0" fontAlgn="ctr"/>
                      <a:r>
                        <a:rPr lang="es-CO" sz="10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pPr algn="ctr" rtl="0" fontAlgn="ctr"/>
                      <a:r>
                        <a:rPr lang="es-CO" sz="8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Nación</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Propios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Total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025123188"/>
                  </a:ext>
                </a:extLst>
              </a:tr>
              <a:tr h="518573">
                <a:tc>
                  <a:txBody>
                    <a:bodyPr/>
                    <a:lstStyle/>
                    <a:p>
                      <a:pPr algn="l" rtl="0" fontAlgn="ctr"/>
                      <a:r>
                        <a:rPr lang="es-MX" sz="1000" b="1" i="0" u="none" strike="noStrike">
                          <a:solidFill>
                            <a:srgbClr val="203764"/>
                          </a:solidFill>
                          <a:effectLst/>
                          <a:latin typeface="Calibri" panose="020F0502020204030204" pitchFamily="34" charset="0"/>
                        </a:rPr>
                        <a:t>Ministerio de Ambiente y Desarrollo Sostenible</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$ 103.024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$ 103.024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$ 103.024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$ 209.108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$ 209.108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$ 409.579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$ 409.579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$ 517.942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$ 517.942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$ 544.521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$ 544.521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634366288"/>
                  </a:ext>
                </a:extLst>
              </a:tr>
              <a:tr h="518573">
                <a:tc>
                  <a:txBody>
                    <a:bodyPr/>
                    <a:lstStyle/>
                    <a:p>
                      <a:pPr algn="l" rtl="0" fontAlgn="ctr"/>
                      <a:r>
                        <a:rPr lang="es-MX" sz="1000" b="1" i="0" u="none" strike="noStrike">
                          <a:solidFill>
                            <a:srgbClr val="203764"/>
                          </a:solidFill>
                          <a:effectLst/>
                          <a:latin typeface="Calibri" panose="020F0502020204030204" pitchFamily="34" charset="0"/>
                        </a:rPr>
                        <a:t>Institutos de Investigación Ambiental vinculados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$ 40.000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$ 40.000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$ 58.421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$ 58.421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$ 64.181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$ 64.181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$ 70.824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$ 70.824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$ 77.853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$ 77.853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987165725"/>
                  </a:ext>
                </a:extLst>
              </a:tr>
              <a:tr h="596359">
                <a:tc>
                  <a:txBody>
                    <a:bodyPr/>
                    <a:lstStyle/>
                    <a:p>
                      <a:pPr algn="l" rtl="0" fontAlgn="ctr"/>
                      <a:r>
                        <a:rPr lang="es-MX" sz="1000" b="1" i="0" u="none" strike="noStrike">
                          <a:solidFill>
                            <a:srgbClr val="203764"/>
                          </a:solidFill>
                          <a:effectLst/>
                          <a:latin typeface="Calibri" panose="020F0502020204030204" pitchFamily="34" charset="0"/>
                        </a:rPr>
                        <a:t>Fondo de Compensación Ambiental - FCA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$ 86.195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$ 86.195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$ 86.195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$ 107.713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$ 107.713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$ 110.945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$ 110.945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$ 114.273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$ 114.273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$ 117.702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$ 117.702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57464052"/>
                  </a:ext>
                </a:extLst>
              </a:tr>
              <a:tr h="259286">
                <a:tc>
                  <a:txBody>
                    <a:bodyPr/>
                    <a:lstStyle/>
                    <a:p>
                      <a:pPr algn="l" rtl="0" fontAlgn="ctr"/>
                      <a:r>
                        <a:rPr lang="es-MX" sz="1000" b="1" i="0" u="none" strike="noStrike">
                          <a:solidFill>
                            <a:srgbClr val="203764"/>
                          </a:solidFill>
                          <a:effectLst/>
                          <a:latin typeface="Calibri" panose="020F0502020204030204" pitchFamily="34" charset="0"/>
                        </a:rPr>
                        <a:t>Fondo para la Vida y la Biodiversidad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$ 424.040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$ 424.040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$ 424.040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$ 806.201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$ 806.201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$ 644.175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$ 644.175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$ 586.516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$ 586.516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$ 862.931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$ 862.931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18748536"/>
                  </a:ext>
                </a:extLst>
              </a:tr>
              <a:tr h="348481">
                <a:tc>
                  <a:txBody>
                    <a:bodyPr/>
                    <a:lstStyle/>
                    <a:p>
                      <a:pPr algn="l" rtl="0" fontAlgn="ctr"/>
                      <a:r>
                        <a:rPr lang="es-CO" sz="1000" b="1" i="0" u="none" strike="noStrike">
                          <a:solidFill>
                            <a:srgbClr val="203764"/>
                          </a:solidFill>
                          <a:effectLst/>
                          <a:latin typeface="Calibri" panose="020F0502020204030204" pitchFamily="34" charset="0"/>
                        </a:rPr>
                        <a:t>Parques Nacionales Naturales de Colombia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$ 84.943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$ 84.943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$ 84.943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$ 628.752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$ 628.752</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$ 648.483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$ 648.483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$ 668.806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$ 668.806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$ 689.738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$ 689.738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694490778"/>
                  </a:ext>
                </a:extLst>
              </a:tr>
              <a:tr h="518573">
                <a:tc>
                  <a:txBody>
                    <a:bodyPr/>
                    <a:lstStyle/>
                    <a:p>
                      <a:pPr algn="l" rtl="0" fontAlgn="ctr"/>
                      <a:r>
                        <a:rPr lang="es-CO" sz="1000" b="1" i="0" u="none" strike="noStrike">
                          <a:solidFill>
                            <a:srgbClr val="203764"/>
                          </a:solidFill>
                          <a:effectLst/>
                          <a:latin typeface="Calibri" panose="020F0502020204030204" pitchFamily="34" charset="0"/>
                        </a:rPr>
                        <a:t>Autoridad Nacional de Licencias Ambientales - ANLA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$ 29.263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$ 29.263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$ 29.263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$ 43.500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$ 43.500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$ 44.805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$ 44.805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$ 46.149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$ 46.149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$ 47.534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$ 47.534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994836846"/>
                  </a:ext>
                </a:extLst>
              </a:tr>
              <a:tr h="777861">
                <a:tc>
                  <a:txBody>
                    <a:bodyPr/>
                    <a:lstStyle/>
                    <a:p>
                      <a:pPr algn="l" rtl="0" fontAlgn="ctr"/>
                      <a:r>
                        <a:rPr lang="es-MX" sz="1000" b="1" i="0" u="none" strike="noStrike">
                          <a:solidFill>
                            <a:srgbClr val="203764"/>
                          </a:solidFill>
                          <a:effectLst/>
                          <a:latin typeface="Calibri" panose="020F0502020204030204" pitchFamily="34" charset="0"/>
                        </a:rPr>
                        <a:t>Instituto de Hidrología Meteorología y Estudios Ambientales - IDEAM</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$ 25.281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$ 6.718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$ 6.718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$ 31.999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$ 31.999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$ 90.080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$ 4.439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$ 94.519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$ 92.738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$ 4.617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$ 97.355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$ 95.497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$ 4.778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$ 100.276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$ 98.338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$ 4.945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$ 103.284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4712327"/>
                  </a:ext>
                </a:extLst>
              </a:tr>
              <a:tr h="388930">
                <a:tc>
                  <a:txBody>
                    <a:bodyPr/>
                    <a:lstStyle/>
                    <a:p>
                      <a:pPr algn="l" rtl="0" fontAlgn="ctr"/>
                      <a:r>
                        <a:rPr lang="es-CO" sz="1000" b="1" i="0" u="none" strike="noStrike">
                          <a:solidFill>
                            <a:srgbClr val="203764"/>
                          </a:solidFill>
                          <a:effectLst/>
                          <a:latin typeface="Calibri" panose="020F0502020204030204" pitchFamily="34" charset="0"/>
                        </a:rPr>
                        <a:t>Fondo Nacional Ambiental - FONAM</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$ 175.098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$ 175.098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$ 175.098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$ 175.098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$ 189.897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$ 189.897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$ 186.317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$ 186.317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$ 189.061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$ 189.061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$ 193.834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$ 193.834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296086759"/>
                  </a:ext>
                </a:extLst>
              </a:tr>
              <a:tr h="129644">
                <a:tc>
                  <a:txBody>
                    <a:bodyPr/>
                    <a:lstStyle/>
                    <a:p>
                      <a:pPr algn="l" rtl="0" fontAlgn="ctr"/>
                      <a:r>
                        <a:rPr lang="es-CO" sz="1000" b="1" i="0" u="none" strike="noStrike">
                          <a:solidFill>
                            <a:srgbClr val="203764"/>
                          </a:solidFill>
                          <a:effectLst/>
                          <a:latin typeface="Calibri" panose="020F0502020204030204" pitchFamily="34" charset="0"/>
                        </a:rPr>
                        <a:t>Corporaciones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$ 18.381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6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gridSpan="2">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hMerge="1">
                  <a:txBody>
                    <a:bodyPr/>
                    <a:lstStyle/>
                    <a:p>
                      <a:pPr algn="r" fontAlgn="ctr"/>
                      <a:r>
                        <a:rPr lang="es-CO" sz="800" b="1" i="0" u="none" strike="noStrike">
                          <a:solidFill>
                            <a:srgbClr val="000000"/>
                          </a:solidFill>
                          <a:effectLst/>
                          <a:latin typeface="Calibri" panose="020F0502020204030204" pitchFamily="34" charset="0"/>
                        </a:rPr>
                        <a:t>$ 18.381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$ 18.381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1" i="0" u="none" strike="noStrike">
                          <a:solidFill>
                            <a:srgbClr val="000000"/>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397045165"/>
                  </a:ext>
                </a:extLst>
              </a:tr>
              <a:tr h="259286">
                <a:tc>
                  <a:txBody>
                    <a:bodyPr/>
                    <a:lstStyle/>
                    <a:p>
                      <a:pPr algn="l" rtl="0" fontAlgn="ctr"/>
                      <a:r>
                        <a:rPr lang="es-CO" sz="1000" b="1" i="0" u="none" strike="noStrike">
                          <a:solidFill>
                            <a:srgbClr val="203764"/>
                          </a:solidFill>
                          <a:effectLst/>
                          <a:latin typeface="Calibri" panose="020F0502020204030204" pitchFamily="34" charset="0"/>
                        </a:rPr>
                        <a:t>Total Solicitado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gridSpan="2">
                  <a:txBody>
                    <a:bodyPr/>
                    <a:lstStyle/>
                    <a:p>
                      <a:pPr algn="r" fontAlgn="ctr"/>
                      <a:r>
                        <a:rPr lang="es-CO" sz="1000" b="1" i="0" u="none" strike="noStrike">
                          <a:solidFill>
                            <a:srgbClr val="203764"/>
                          </a:solidFill>
                          <a:effectLst/>
                          <a:latin typeface="Calibri" panose="020F0502020204030204" pitchFamily="34" charset="0"/>
                        </a:rPr>
                        <a:t>$ 811.128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hMerge="1">
                  <a:txBody>
                    <a:bodyPr/>
                    <a:lstStyle/>
                    <a:p>
                      <a:pPr algn="r" fontAlgn="ctr"/>
                      <a:r>
                        <a:rPr lang="es-CO" sz="600" b="1" i="0" u="none" strike="noStrike">
                          <a:solidFill>
                            <a:srgbClr val="203764"/>
                          </a:solidFill>
                          <a:effectLst/>
                          <a:latin typeface="Calibri" panose="020F0502020204030204" pitchFamily="34" charset="0"/>
                        </a:rPr>
                        <a:t>$ 181.817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gridSpan="2">
                  <a:txBody>
                    <a:bodyPr/>
                    <a:lstStyle/>
                    <a:p>
                      <a:pPr algn="r" fontAlgn="ctr"/>
                      <a:r>
                        <a:rPr lang="es-CO" sz="1000" b="1" i="0" u="none" strike="noStrike">
                          <a:solidFill>
                            <a:srgbClr val="203764"/>
                          </a:solidFill>
                          <a:effectLst/>
                          <a:latin typeface="Calibri" panose="020F0502020204030204" pitchFamily="34" charset="0"/>
                        </a:rPr>
                        <a:t>$ 181.817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hMerge="1">
                  <a:txBody>
                    <a:bodyPr/>
                    <a:lstStyle/>
                    <a:p>
                      <a:pPr algn="r" fontAlgn="ctr"/>
                      <a:r>
                        <a:rPr lang="es-CO" sz="800" b="1" i="0" u="none" strike="noStrike">
                          <a:solidFill>
                            <a:srgbClr val="203764"/>
                          </a:solidFill>
                          <a:effectLst/>
                          <a:latin typeface="Calibri" panose="020F0502020204030204" pitchFamily="34" charset="0"/>
                        </a:rPr>
                        <a:t>$ 992.944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$ 992.944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$ 1.943.775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$ 194.336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$ 2.138.111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$ 2.014.906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$ 190.933</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$ 2.205.839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$ 2.100.008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$ 193.839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$ 2.293.847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$ 2.438.618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$ 198.780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Calibri" panose="020F0502020204030204" pitchFamily="34" charset="0"/>
                        </a:rPr>
                        <a:t>$ 2.637.397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extLst>
                  <a:ext uri="{0D108BD9-81ED-4DB2-BD59-A6C34878D82A}">
                    <a16:rowId xmlns:a16="http://schemas.microsoft.com/office/drawing/2014/main" val="781019300"/>
                  </a:ext>
                </a:extLst>
              </a:tr>
              <a:tr h="264473">
                <a:tc>
                  <a:txBody>
                    <a:bodyPr/>
                    <a:lstStyle/>
                    <a:p>
                      <a:pPr algn="l" rtl="0" fontAlgn="ctr"/>
                      <a:r>
                        <a:rPr lang="es-CO" sz="1000" b="1" i="0" u="none" strike="noStrike">
                          <a:solidFill>
                            <a:srgbClr val="203764"/>
                          </a:solidFill>
                          <a:effectLst/>
                          <a:latin typeface="Calibri" panose="020F0502020204030204" pitchFamily="34" charset="0"/>
                        </a:rPr>
                        <a:t>MGMP 2025-2028 Inversión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gridSpan="2">
                  <a:txBody>
                    <a:bodyPr/>
                    <a:lstStyle/>
                    <a:p>
                      <a:pPr algn="r" rtl="0" fontAlgn="ctr"/>
                      <a:r>
                        <a:rPr lang="es-CO" sz="1000" b="0" i="0" u="none" strike="noStrike">
                          <a:solidFill>
                            <a:srgbClr val="203764"/>
                          </a:solidFill>
                          <a:effectLst/>
                          <a:latin typeface="Calibri" panose="020F0502020204030204" pitchFamily="34" charset="0"/>
                        </a:rPr>
                        <a:t>$ 811.128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pPr algn="r" rtl="0" fontAlgn="ctr"/>
                      <a:r>
                        <a:rPr lang="es-CO" sz="600" b="0" i="0" u="none" strike="noStrike">
                          <a:solidFill>
                            <a:srgbClr val="203764"/>
                          </a:solidFill>
                          <a:effectLst/>
                          <a:latin typeface="Calibri" panose="020F0502020204030204" pitchFamily="34" charset="0"/>
                        </a:rPr>
                        <a:t>$ 181.817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gridSpan="2">
                  <a:txBody>
                    <a:bodyPr/>
                    <a:lstStyle/>
                    <a:p>
                      <a:pPr algn="r" rtl="0" fontAlgn="ctr"/>
                      <a:r>
                        <a:rPr lang="es-CO" sz="1000" b="0" i="0" u="none" strike="noStrike">
                          <a:solidFill>
                            <a:srgbClr val="203764"/>
                          </a:solidFill>
                          <a:effectLst/>
                          <a:latin typeface="Calibri" panose="020F0502020204030204" pitchFamily="34" charset="0"/>
                        </a:rPr>
                        <a:t>$ 181.817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hMerge="1">
                  <a:txBody>
                    <a:bodyPr/>
                    <a:lstStyle/>
                    <a:p>
                      <a:pPr algn="r" rtl="0" fontAlgn="ctr"/>
                      <a:r>
                        <a:rPr lang="es-CO" sz="800" b="0" i="0" u="none" strike="noStrike">
                          <a:solidFill>
                            <a:srgbClr val="203764"/>
                          </a:solidFill>
                          <a:effectLst/>
                          <a:latin typeface="Calibri" panose="020F0502020204030204" pitchFamily="34" charset="0"/>
                        </a:rPr>
                        <a:t>$ 992.944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$ 992.944</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$ 702.195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$ 189.000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$ 891.195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$ 730.000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$ 194.000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$ 924.000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$ 718.000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$ 200.000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$ 918.000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tc>
                  <a:txBody>
                    <a:bodyPr/>
                    <a:lstStyle/>
                    <a:p>
                      <a:pPr algn="r" rtl="0" fontAlgn="ctr"/>
                      <a:r>
                        <a:rPr lang="es-CO" sz="1000" b="0" i="0" u="none" strike="noStrike">
                          <a:solidFill>
                            <a:srgbClr val="203764"/>
                          </a:solidFill>
                          <a:effectLst/>
                          <a:latin typeface="Calibri" panose="020F0502020204030204" pitchFamily="34" charset="0"/>
                        </a:rPr>
                        <a:t>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DDEBF7"/>
                    </a:solidFill>
                  </a:tcPr>
                </a:tc>
                <a:extLst>
                  <a:ext uri="{0D108BD9-81ED-4DB2-BD59-A6C34878D82A}">
                    <a16:rowId xmlns:a16="http://schemas.microsoft.com/office/drawing/2014/main" val="1680463537"/>
                  </a:ext>
                </a:extLst>
              </a:tr>
              <a:tr h="129644">
                <a:tc>
                  <a:txBody>
                    <a:bodyPr/>
                    <a:lstStyle/>
                    <a:p>
                      <a:pPr algn="l" rtl="0" fontAlgn="ctr"/>
                      <a:r>
                        <a:rPr lang="es-CO" sz="1000" b="1" i="0" u="none" strike="noStrike">
                          <a:solidFill>
                            <a:srgbClr val="203764"/>
                          </a:solidFill>
                          <a:effectLst/>
                          <a:latin typeface="Calibri" panose="020F0502020204030204" pitchFamily="34" charset="0"/>
                        </a:rPr>
                        <a:t>DIFERENCIA</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gridSpan="2">
                  <a:txBody>
                    <a:bodyPr/>
                    <a:lstStyle/>
                    <a:p>
                      <a:pPr algn="r" fontAlgn="ctr"/>
                      <a:r>
                        <a:rPr lang="es-CO" sz="100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hMerge="1">
                  <a:txBody>
                    <a:bodyPr/>
                    <a:lstStyle/>
                    <a:p>
                      <a:pPr algn="r" fontAlgn="ctr"/>
                      <a:r>
                        <a:rPr lang="es-CO" sz="60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gridSpan="2">
                  <a:txBody>
                    <a:bodyPr/>
                    <a:lstStyle/>
                    <a:p>
                      <a:pPr algn="r" fontAlgn="ctr"/>
                      <a:r>
                        <a:rPr lang="es-CO" sz="100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hMerge="1">
                  <a:txBody>
                    <a:bodyPr/>
                    <a:lstStyle/>
                    <a:p>
                      <a:pPr algn="r" fontAlgn="ctr"/>
                      <a:r>
                        <a:rPr lang="es-CO" sz="80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-$ 1.241.580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-$ 5.336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-$ 1.246.916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-$ 1.284.906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$ 3.067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-$ 1.281.839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-$ 1.382.008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$ 6.161</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-$ 1.375.847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-$ 2.438.618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-$ 198.780</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tc>
                  <a:txBody>
                    <a:bodyPr/>
                    <a:lstStyle/>
                    <a:p>
                      <a:pPr algn="r" fontAlgn="ctr"/>
                      <a:r>
                        <a:rPr lang="es-CO" sz="1000" b="0" i="0" u="none" strike="noStrike">
                          <a:solidFill>
                            <a:srgbClr val="203764"/>
                          </a:solidFill>
                          <a:effectLst/>
                          <a:latin typeface="Calibri" panose="020F0502020204030204" pitchFamily="34" charset="0"/>
                        </a:rPr>
                        <a:t>-$ 2.637.397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F2F2F2"/>
                    </a:solidFill>
                  </a:tcPr>
                </a:tc>
                <a:extLst>
                  <a:ext uri="{0D108BD9-81ED-4DB2-BD59-A6C34878D82A}">
                    <a16:rowId xmlns:a16="http://schemas.microsoft.com/office/drawing/2014/main" val="3116058534"/>
                  </a:ext>
                </a:extLst>
              </a:tr>
            </a:tbl>
          </a:graphicData>
        </a:graphic>
      </p:graphicFrame>
    </p:spTree>
    <p:extLst>
      <p:ext uri="{BB962C8B-B14F-4D97-AF65-F5344CB8AC3E}">
        <p14:creationId xmlns:p14="http://schemas.microsoft.com/office/powerpoint/2010/main" val="39460092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DE0B-4278-6061-BE71-34F3F5473182}"/>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9B0DCDD1-4C34-452D-2D36-6472780E9230}"/>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9C982F77-E8AE-8899-9385-5AC3A36D1071}"/>
              </a:ext>
            </a:extLst>
          </p:cNvPr>
          <p:cNvSpPr txBox="1">
            <a:spLocks/>
          </p:cNvSpPr>
          <p:nvPr/>
        </p:nvSpPr>
        <p:spPr>
          <a:xfrm>
            <a:off x="364450" y="64921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Principales Inversiones Sectoriales </a:t>
            </a:r>
            <a:r>
              <a:rPr lang="es-CO" sz="2400" b="1">
                <a:solidFill>
                  <a:srgbClr val="0051A5"/>
                </a:solidFill>
                <a:latin typeface="Helvetica"/>
                <a:ea typeface="Verdana"/>
              </a:rPr>
              <a:t>Sector de Ambiente y Desarrollo Sostenible</a:t>
            </a:r>
            <a:endParaRPr lang="es-MX" sz="2400" b="1">
              <a:solidFill>
                <a:srgbClr val="0051A5"/>
              </a:solidFill>
              <a:latin typeface="Helvetica"/>
              <a:ea typeface="Verdana"/>
              <a:cs typeface="Verdana" panose="020B0604030504040204" pitchFamily="34" charset="0"/>
            </a:endParaRPr>
          </a:p>
        </p:txBody>
      </p:sp>
      <p:sp>
        <p:nvSpPr>
          <p:cNvPr id="9" name="CuadroTexto 8">
            <a:extLst>
              <a:ext uri="{FF2B5EF4-FFF2-40B4-BE49-F238E27FC236}">
                <a16:creationId xmlns:a16="http://schemas.microsoft.com/office/drawing/2014/main" id="{890CFA0A-731D-B63B-25E6-9D12E6C0BACC}"/>
              </a:ext>
            </a:extLst>
          </p:cNvPr>
          <p:cNvSpPr txBox="1"/>
          <p:nvPr/>
        </p:nvSpPr>
        <p:spPr>
          <a:xfrm>
            <a:off x="544540" y="1298532"/>
            <a:ext cx="10909523" cy="369332"/>
          </a:xfrm>
          <a:prstGeom prst="rect">
            <a:avLst/>
          </a:prstGeom>
          <a:noFill/>
        </p:spPr>
        <p:txBody>
          <a:bodyPr wrap="square" lIns="91440" tIns="45720" rIns="91440" bIns="45720" rtlCol="0" anchor="t">
            <a:spAutoFit/>
          </a:bodyPr>
          <a:lstStyle/>
          <a:p>
            <a:r>
              <a:rPr lang="es-MX" b="1">
                <a:solidFill>
                  <a:srgbClr val="0051A5"/>
                </a:solidFill>
              </a:rPr>
              <a:t>Proyecciones – </a:t>
            </a:r>
            <a:endParaRPr lang="es-CO">
              <a:solidFill>
                <a:srgbClr val="0051A5"/>
              </a:solidFill>
              <a:cs typeface="Helvetica"/>
            </a:endParaRPr>
          </a:p>
        </p:txBody>
      </p:sp>
      <p:pic>
        <p:nvPicPr>
          <p:cNvPr id="11" name="Graphic 10">
            <a:extLst>
              <a:ext uri="{FF2B5EF4-FFF2-40B4-BE49-F238E27FC236}">
                <a16:creationId xmlns:a16="http://schemas.microsoft.com/office/drawing/2014/main" id="{364F6CA9-2B01-C152-6A11-E337C4DEE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40" y="1101066"/>
            <a:ext cx="7302165" cy="98580"/>
          </a:xfrm>
          <a:prstGeom prst="rect">
            <a:avLst/>
          </a:prstGeom>
        </p:spPr>
      </p:pic>
      <p:sp>
        <p:nvSpPr>
          <p:cNvPr id="6" name="CuadroTexto 5">
            <a:extLst>
              <a:ext uri="{FF2B5EF4-FFF2-40B4-BE49-F238E27FC236}">
                <a16:creationId xmlns:a16="http://schemas.microsoft.com/office/drawing/2014/main" id="{6052C279-5EC0-AC3B-F041-A788710A4A8C}"/>
              </a:ext>
            </a:extLst>
          </p:cNvPr>
          <p:cNvSpPr txBox="1"/>
          <p:nvPr/>
        </p:nvSpPr>
        <p:spPr>
          <a:xfrm>
            <a:off x="364450" y="6092485"/>
            <a:ext cx="7414788" cy="461665"/>
          </a:xfrm>
          <a:prstGeom prst="rect">
            <a:avLst/>
          </a:prstGeom>
          <a:noFill/>
        </p:spPr>
        <p:txBody>
          <a:bodyPr wrap="square" rtlCol="0">
            <a:spAutoFit/>
          </a:bodyPr>
          <a:lstStyle/>
          <a:p>
            <a:r>
              <a:rPr lang="es-MX" sz="1200"/>
              <a:t>Avance Proyectado al Cierre 2025 y 2026  – Matriz Adjunta</a:t>
            </a:r>
            <a:endParaRPr lang="es-ES" sz="1200"/>
          </a:p>
          <a:p>
            <a:r>
              <a:rPr lang="es-ES" sz="1200"/>
              <a:t>El balance- resultado  de las vigencias 2022 al 2024 se encuentra en la matriz adjunta al MGMP -2026-2029</a:t>
            </a:r>
            <a:endParaRPr lang="es-CO" sz="1200"/>
          </a:p>
        </p:txBody>
      </p:sp>
      <p:graphicFrame>
        <p:nvGraphicFramePr>
          <p:cNvPr id="3" name="Tabla 2">
            <a:extLst>
              <a:ext uri="{FF2B5EF4-FFF2-40B4-BE49-F238E27FC236}">
                <a16:creationId xmlns:a16="http://schemas.microsoft.com/office/drawing/2014/main" id="{0ADE90AF-C463-5974-1D1C-E22E941D0CAE}"/>
              </a:ext>
            </a:extLst>
          </p:cNvPr>
          <p:cNvGraphicFramePr>
            <a:graphicFrameLocks noGrp="1"/>
          </p:cNvGraphicFramePr>
          <p:nvPr>
            <p:extLst>
              <p:ext uri="{D42A27DB-BD31-4B8C-83A1-F6EECF244321}">
                <p14:modId xmlns:p14="http://schemas.microsoft.com/office/powerpoint/2010/main" val="359141528"/>
              </p:ext>
            </p:extLst>
          </p:nvPr>
        </p:nvGraphicFramePr>
        <p:xfrm>
          <a:off x="364450" y="1638311"/>
          <a:ext cx="11568471" cy="4454175"/>
        </p:xfrm>
        <a:graphic>
          <a:graphicData uri="http://schemas.openxmlformats.org/drawingml/2006/table">
            <a:tbl>
              <a:tblPr/>
              <a:tblGrid>
                <a:gridCol w="4291849">
                  <a:extLst>
                    <a:ext uri="{9D8B030D-6E8A-4147-A177-3AD203B41FA5}">
                      <a16:colId xmlns:a16="http://schemas.microsoft.com/office/drawing/2014/main" val="1500197750"/>
                    </a:ext>
                  </a:extLst>
                </a:gridCol>
                <a:gridCol w="1522037">
                  <a:extLst>
                    <a:ext uri="{9D8B030D-6E8A-4147-A177-3AD203B41FA5}">
                      <a16:colId xmlns:a16="http://schemas.microsoft.com/office/drawing/2014/main" val="79799805"/>
                    </a:ext>
                  </a:extLst>
                </a:gridCol>
                <a:gridCol w="1027870">
                  <a:extLst>
                    <a:ext uri="{9D8B030D-6E8A-4147-A177-3AD203B41FA5}">
                      <a16:colId xmlns:a16="http://schemas.microsoft.com/office/drawing/2014/main" val="626468444"/>
                    </a:ext>
                  </a:extLst>
                </a:gridCol>
                <a:gridCol w="1502270">
                  <a:extLst>
                    <a:ext uri="{9D8B030D-6E8A-4147-A177-3AD203B41FA5}">
                      <a16:colId xmlns:a16="http://schemas.microsoft.com/office/drawing/2014/main" val="3916568723"/>
                    </a:ext>
                  </a:extLst>
                </a:gridCol>
                <a:gridCol w="1027870">
                  <a:extLst>
                    <a:ext uri="{9D8B030D-6E8A-4147-A177-3AD203B41FA5}">
                      <a16:colId xmlns:a16="http://schemas.microsoft.com/office/drawing/2014/main" val="1614916205"/>
                    </a:ext>
                  </a:extLst>
                </a:gridCol>
                <a:gridCol w="1267540">
                  <a:extLst>
                    <a:ext uri="{9D8B030D-6E8A-4147-A177-3AD203B41FA5}">
                      <a16:colId xmlns:a16="http://schemas.microsoft.com/office/drawing/2014/main" val="2103323157"/>
                    </a:ext>
                  </a:extLst>
                </a:gridCol>
                <a:gridCol w="929035">
                  <a:extLst>
                    <a:ext uri="{9D8B030D-6E8A-4147-A177-3AD203B41FA5}">
                      <a16:colId xmlns:a16="http://schemas.microsoft.com/office/drawing/2014/main" val="2865163956"/>
                    </a:ext>
                  </a:extLst>
                </a:gridCol>
              </a:tblGrid>
              <a:tr h="202135">
                <a:tc>
                  <a:txBody>
                    <a:bodyPr/>
                    <a:lstStyle/>
                    <a:p>
                      <a:pPr algn="l" fontAlgn="ctr"/>
                      <a:r>
                        <a:rPr lang="es-CO" sz="1000" b="1" i="0" u="none" strike="noStrike">
                          <a:solidFill>
                            <a:srgbClr val="FFFFFF"/>
                          </a:solidFill>
                          <a:effectLst/>
                          <a:latin typeface="Arial" panose="020B0604020202020204" pitchFamily="34" charset="0"/>
                          <a:cs typeface="Arial" panose="020B0604020202020204" pitchFamily="34" charset="0"/>
                        </a:rPr>
                        <a:t>SECTOR</a:t>
                      </a:r>
                    </a:p>
                  </a:txBody>
                  <a:tcPr marL="0" marR="0" marT="0" marB="0" anchor="ctr">
                    <a:lnL>
                      <a:noFill/>
                    </a:lnL>
                    <a:lnR>
                      <a:noFill/>
                    </a:lnR>
                    <a:lnT>
                      <a:noFill/>
                    </a:lnT>
                    <a:lnB>
                      <a:noFill/>
                    </a:lnB>
                    <a:solidFill>
                      <a:srgbClr val="0051A5"/>
                    </a:solidFill>
                  </a:tcPr>
                </a:tc>
                <a:tc>
                  <a:txBody>
                    <a:bodyPr/>
                    <a:lstStyle/>
                    <a:p>
                      <a:pPr algn="l" fontAlgn="ctr"/>
                      <a:r>
                        <a:rPr lang="es-CO" sz="1000" b="1" i="0" u="none" strike="noStrike">
                          <a:solidFill>
                            <a:srgbClr val="203764"/>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a:noFill/>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a:noFill/>
                    </a:lnB>
                    <a:solidFill>
                      <a:srgbClr val="FFFFFF"/>
                    </a:solidFill>
                  </a:tcPr>
                </a:tc>
                <a:extLst>
                  <a:ext uri="{0D108BD9-81ED-4DB2-BD59-A6C34878D82A}">
                    <a16:rowId xmlns:a16="http://schemas.microsoft.com/office/drawing/2014/main" val="2946384403"/>
                  </a:ext>
                </a:extLst>
              </a:tr>
              <a:tr h="180477">
                <a:tc>
                  <a:txBody>
                    <a:bodyPr/>
                    <a:lstStyle/>
                    <a:p>
                      <a:pPr algn="l" fontAlgn="ctr"/>
                      <a:r>
                        <a:rPr lang="es-MX" sz="1000" b="1" i="0" u="none" strike="noStrike">
                          <a:solidFill>
                            <a:srgbClr val="203764"/>
                          </a:solidFill>
                          <a:effectLst/>
                          <a:latin typeface="Arial" panose="020B0604020202020204" pitchFamily="34" charset="0"/>
                          <a:cs typeface="Arial" panose="020B060402020202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203764"/>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89601327"/>
                  </a:ext>
                </a:extLst>
              </a:tr>
              <a:tr h="462022">
                <a:tc>
                  <a:txBody>
                    <a:bodyPr/>
                    <a:lstStyle/>
                    <a:p>
                      <a:pPr algn="ctr" fontAlgn="ctr"/>
                      <a:r>
                        <a:rPr lang="es-MX" sz="1000" b="1" i="0" u="none" strike="noStrike">
                          <a:solidFill>
                            <a:srgbClr val="FFFFFF"/>
                          </a:solidFill>
                          <a:effectLst/>
                          <a:latin typeface="Arial" panose="020B0604020202020204" pitchFamily="34" charset="0"/>
                          <a:cs typeface="Arial" panose="020B0604020202020204" pitchFamily="34" charset="0"/>
                        </a:rPr>
                        <a:t>Principales Inversiones Sectoriales (BPIN / 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BPIN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Valor Proyectado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BPIN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Valor Proyectado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Valor 2027 - 2029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extLst>
                  <a:ext uri="{0D108BD9-81ED-4DB2-BD59-A6C34878D82A}">
                    <a16:rowId xmlns:a16="http://schemas.microsoft.com/office/drawing/2014/main" val="923219670"/>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Apoyo financiero al desarrollo de planes, programas y proyectos a través del fondo para la vida y biodiversidad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202300000000294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$ 424.040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202300000000294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$ 493.000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$ 593.000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FONDO VIDA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762647567"/>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Recuperación de la selva amazónica y territorios estratégicos alrededor del agua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202500000022983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202500000022983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$ 164.493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$ 1.500.622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FONDO VIDA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21321822"/>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 gestión ambiental sectorial y urbana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202300000000177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$ 7.500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202300000000177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$ 14.304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$ 45.538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45317748"/>
                  </a:ext>
                </a:extLst>
              </a:tr>
              <a:tr h="54143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Transformación de la estrategia para el desarrollo de los negocios verdes y sostenibles, los instrumentos económicos e incentivos ambientales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202300000000267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$ 4.630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202300000000267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$ 13.860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$ 45.319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62614630"/>
                  </a:ext>
                </a:extLst>
              </a:tr>
              <a:tr h="180477">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a la contención de la deforestación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202400000000055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$ 4.375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202400000000055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$ 7.080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$ 32.051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48982234"/>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Conservación y uso sostenible de la biodiversidad en el territorio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202400000000071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$ 6.300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202400000000071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$ 39.477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$ 200.585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98202428"/>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Restauración , recuperación, y rehabilitación de ecosistemas degradados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202400000000054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$ 5.030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202400000000054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$ 10.704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$ 35.635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83739645"/>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capacidades de gobernanza y ordenamiento del territorio alrededor del ciclo del agua,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202400000000078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$ 15.980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202400000000078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$ 21.110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$ 104.589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37438394"/>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 acción climática territorial y sectorial del país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202300000000041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$ 7.335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202300000000041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$ 26.327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$ 56.950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77695702"/>
                  </a:ext>
                </a:extLst>
              </a:tr>
              <a:tr h="360954">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las capacidades ciudadanas en torno a la participación y a la consolidación de una ética ambiental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202400000000074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$ 8.890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202400000000074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$ 14.095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$ 44.872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4467815"/>
                  </a:ext>
                </a:extLst>
              </a:tr>
            </a:tbl>
          </a:graphicData>
        </a:graphic>
      </p:graphicFrame>
    </p:spTree>
    <p:extLst>
      <p:ext uri="{BB962C8B-B14F-4D97-AF65-F5344CB8AC3E}">
        <p14:creationId xmlns:p14="http://schemas.microsoft.com/office/powerpoint/2010/main" val="42559471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CFB9A-8DB6-D31C-9621-6C62D1BA734F}"/>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BDF11CF-2FBA-FAFA-A390-3C9C92498F81}"/>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5D96A68B-2913-21F3-2D71-FC31D4CC11C2}"/>
              </a:ext>
            </a:extLst>
          </p:cNvPr>
          <p:cNvSpPr txBox="1">
            <a:spLocks/>
          </p:cNvSpPr>
          <p:nvPr/>
        </p:nvSpPr>
        <p:spPr>
          <a:xfrm>
            <a:off x="342151" y="465695"/>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Principales Inversiones Sectoriales </a:t>
            </a:r>
            <a:r>
              <a:rPr lang="es-CO" sz="2400" b="1">
                <a:solidFill>
                  <a:srgbClr val="0051A5"/>
                </a:solidFill>
                <a:latin typeface="Helvetica"/>
                <a:ea typeface="Verdana"/>
              </a:rPr>
              <a:t>Sector de Ambiente y Desarrollo Sostenible</a:t>
            </a:r>
            <a:endParaRPr lang="es-MX" sz="2400" b="1">
              <a:solidFill>
                <a:srgbClr val="0051A5"/>
              </a:solidFill>
              <a:latin typeface="Helvetica"/>
              <a:ea typeface="Verdana"/>
              <a:cs typeface="Verdana" panose="020B0604030504040204" pitchFamily="34" charset="0"/>
            </a:endParaRPr>
          </a:p>
        </p:txBody>
      </p:sp>
      <p:sp>
        <p:nvSpPr>
          <p:cNvPr id="9" name="CuadroTexto 8">
            <a:extLst>
              <a:ext uri="{FF2B5EF4-FFF2-40B4-BE49-F238E27FC236}">
                <a16:creationId xmlns:a16="http://schemas.microsoft.com/office/drawing/2014/main" id="{ABBE6F75-E067-0E83-BD58-6E4183771017}"/>
              </a:ext>
            </a:extLst>
          </p:cNvPr>
          <p:cNvSpPr txBox="1"/>
          <p:nvPr/>
        </p:nvSpPr>
        <p:spPr>
          <a:xfrm>
            <a:off x="544540" y="1085992"/>
            <a:ext cx="10909523" cy="369332"/>
          </a:xfrm>
          <a:prstGeom prst="rect">
            <a:avLst/>
          </a:prstGeom>
          <a:noFill/>
        </p:spPr>
        <p:txBody>
          <a:bodyPr wrap="square" lIns="91440" tIns="45720" rIns="91440" bIns="45720" rtlCol="0" anchor="t">
            <a:spAutoFit/>
          </a:bodyPr>
          <a:lstStyle/>
          <a:p>
            <a:r>
              <a:rPr lang="es-MX" b="1">
                <a:solidFill>
                  <a:srgbClr val="0051A5"/>
                </a:solidFill>
              </a:rPr>
              <a:t>Proyecciones – </a:t>
            </a:r>
            <a:endParaRPr lang="es-CO">
              <a:solidFill>
                <a:srgbClr val="0051A5"/>
              </a:solidFill>
              <a:cs typeface="Helvetica"/>
            </a:endParaRPr>
          </a:p>
        </p:txBody>
      </p:sp>
      <p:pic>
        <p:nvPicPr>
          <p:cNvPr id="11" name="Graphic 10">
            <a:extLst>
              <a:ext uri="{FF2B5EF4-FFF2-40B4-BE49-F238E27FC236}">
                <a16:creationId xmlns:a16="http://schemas.microsoft.com/office/drawing/2014/main" id="{FE2674EE-39C3-6169-B80D-2F70E405B3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40" y="867732"/>
            <a:ext cx="7302165" cy="98580"/>
          </a:xfrm>
          <a:prstGeom prst="rect">
            <a:avLst/>
          </a:prstGeom>
        </p:spPr>
      </p:pic>
      <p:graphicFrame>
        <p:nvGraphicFramePr>
          <p:cNvPr id="3" name="Tabla 2">
            <a:extLst>
              <a:ext uri="{FF2B5EF4-FFF2-40B4-BE49-F238E27FC236}">
                <a16:creationId xmlns:a16="http://schemas.microsoft.com/office/drawing/2014/main" id="{C549E5F9-54A1-DA77-A9CE-6667E7A152E9}"/>
              </a:ext>
            </a:extLst>
          </p:cNvPr>
          <p:cNvGraphicFramePr>
            <a:graphicFrameLocks noGrp="1"/>
          </p:cNvGraphicFramePr>
          <p:nvPr>
            <p:extLst>
              <p:ext uri="{D42A27DB-BD31-4B8C-83A1-F6EECF244321}">
                <p14:modId xmlns:p14="http://schemas.microsoft.com/office/powerpoint/2010/main" val="1203747950"/>
              </p:ext>
            </p:extLst>
          </p:nvPr>
        </p:nvGraphicFramePr>
        <p:xfrm>
          <a:off x="274320" y="1455324"/>
          <a:ext cx="11722606" cy="5024123"/>
        </p:xfrm>
        <a:graphic>
          <a:graphicData uri="http://schemas.openxmlformats.org/drawingml/2006/table">
            <a:tbl>
              <a:tblPr/>
              <a:tblGrid>
                <a:gridCol w="4349031">
                  <a:extLst>
                    <a:ext uri="{9D8B030D-6E8A-4147-A177-3AD203B41FA5}">
                      <a16:colId xmlns:a16="http://schemas.microsoft.com/office/drawing/2014/main" val="3150301144"/>
                    </a:ext>
                  </a:extLst>
                </a:gridCol>
                <a:gridCol w="1542318">
                  <a:extLst>
                    <a:ext uri="{9D8B030D-6E8A-4147-A177-3AD203B41FA5}">
                      <a16:colId xmlns:a16="http://schemas.microsoft.com/office/drawing/2014/main" val="4111005807"/>
                    </a:ext>
                  </a:extLst>
                </a:gridCol>
                <a:gridCol w="1041564">
                  <a:extLst>
                    <a:ext uri="{9D8B030D-6E8A-4147-A177-3AD203B41FA5}">
                      <a16:colId xmlns:a16="http://schemas.microsoft.com/office/drawing/2014/main" val="35224533"/>
                    </a:ext>
                  </a:extLst>
                </a:gridCol>
                <a:gridCol w="1522286">
                  <a:extLst>
                    <a:ext uri="{9D8B030D-6E8A-4147-A177-3AD203B41FA5}">
                      <a16:colId xmlns:a16="http://schemas.microsoft.com/office/drawing/2014/main" val="2080540600"/>
                    </a:ext>
                  </a:extLst>
                </a:gridCol>
                <a:gridCol w="1041564">
                  <a:extLst>
                    <a:ext uri="{9D8B030D-6E8A-4147-A177-3AD203B41FA5}">
                      <a16:colId xmlns:a16="http://schemas.microsoft.com/office/drawing/2014/main" val="1963164477"/>
                    </a:ext>
                  </a:extLst>
                </a:gridCol>
                <a:gridCol w="1284429">
                  <a:extLst>
                    <a:ext uri="{9D8B030D-6E8A-4147-A177-3AD203B41FA5}">
                      <a16:colId xmlns:a16="http://schemas.microsoft.com/office/drawing/2014/main" val="4173651906"/>
                    </a:ext>
                  </a:extLst>
                </a:gridCol>
                <a:gridCol w="941414">
                  <a:extLst>
                    <a:ext uri="{9D8B030D-6E8A-4147-A177-3AD203B41FA5}">
                      <a16:colId xmlns:a16="http://schemas.microsoft.com/office/drawing/2014/main" val="1636293238"/>
                    </a:ext>
                  </a:extLst>
                </a:gridCol>
              </a:tblGrid>
              <a:tr h="366726">
                <a:tc>
                  <a:txBody>
                    <a:bodyPr/>
                    <a:lstStyle/>
                    <a:p>
                      <a:pPr algn="ctr" fontAlgn="ctr"/>
                      <a:r>
                        <a:rPr lang="es-MX" sz="1000" b="1" i="0" u="none" strike="noStrike">
                          <a:solidFill>
                            <a:srgbClr val="FFFFFF"/>
                          </a:solidFill>
                          <a:effectLst/>
                          <a:latin typeface="Arial" panose="020B0604020202020204" pitchFamily="34" charset="0"/>
                          <a:cs typeface="Arial" panose="020B0604020202020204" pitchFamily="34" charset="0"/>
                        </a:rPr>
                        <a:t>Principales Inversiones Sectoriales (BPIN / Proyecto)</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BPIN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Valor Proyectado 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BPIN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Valor Proyectado 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Valor 2027 - 2029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ENTIDAD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extLst>
                  <a:ext uri="{0D108BD9-81ED-4DB2-BD59-A6C34878D82A}">
                    <a16:rowId xmlns:a16="http://schemas.microsoft.com/office/drawing/2014/main" val="2225866510"/>
                  </a:ext>
                </a:extLst>
              </a:tr>
              <a:tr h="30841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Modernización institucional para la gestión y transformación ambiental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202400000000095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$ 38.254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202400000000095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$ 56.953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$ 188.401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MINISTERIO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69851125"/>
                  </a:ext>
                </a:extLst>
              </a:tr>
              <a:tr h="46262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Investigación científica transformativa para potenciar el bienestar, la conservación y la gobernanza ambiental en la amazonia colombiana. Amazonas, Caquetá, Guainía, Guaviare, Meta, Putumayo, Vaupés</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202300000000285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$ 8.200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202300000000285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$ 7.937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SINCHI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70541661"/>
                  </a:ext>
                </a:extLst>
              </a:tr>
              <a:tr h="30841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Investigación científica y gestión del conocimiento sobre la biodiversidad y sus contribuciones a la sociedad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2022011000013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$ 10.606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2022011000013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$ 13.896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$ 50.594</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HUMBOLD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9124042"/>
                  </a:ext>
                </a:extLst>
              </a:tr>
              <a:tr h="616829">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Investigación para la generación y la democratización del conocimiento, orientado a generar justicia ambiental, resiliencia climática, desarrollo sostenible y ordenamiento de los territorios marinos y costeros de interés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202300000000039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$ 7.400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202300000000039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$ 3.848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$ 12.806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br>
                        <a:rPr lang="es-CO" sz="1000" b="0" i="0" u="none" strike="noStrike">
                          <a:solidFill>
                            <a:srgbClr val="000000"/>
                          </a:solidFill>
                          <a:effectLst/>
                          <a:latin typeface="Arial" panose="020B0604020202020204" pitchFamily="34" charset="0"/>
                          <a:cs typeface="Arial" panose="020B0604020202020204" pitchFamily="34" charset="0"/>
                        </a:rPr>
                      </a:br>
                      <a:r>
                        <a:rPr lang="es-CO" sz="1000" b="0" i="0" u="none" strike="noStrike">
                          <a:solidFill>
                            <a:srgbClr val="000000"/>
                          </a:solidFill>
                          <a:effectLst/>
                          <a:latin typeface="Arial" panose="020B0604020202020204" pitchFamily="34" charset="0"/>
                          <a:cs typeface="Arial" panose="020B0604020202020204" pitchFamily="34" charset="0"/>
                        </a:rPr>
                        <a:t>INVEMAR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32468706"/>
                  </a:ext>
                </a:extLst>
              </a:tr>
              <a:tr h="573009">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los procesos de democratización de la información y el conocimiento como insumos para el tránsito hacia una economía regenerativa, la justicia social y ambiental del chocó biogeográfico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202300000000284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$ 5.000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202300000000284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$ 1.755</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$ 7.199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IIAP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07003362"/>
                  </a:ext>
                </a:extLst>
              </a:tr>
              <a:tr h="46262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OPTIMIZACIÓN DE LA EVALUACIÓN Y EL SEGUIMIENTO DE LAS LICENCIAS, PERMISOS Y TRÁMITES AMBIENTALES EN EL TERRITORIO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2020011000162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$ 91.208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202400000000216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$ 100.802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$ 319.836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ANLA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121829"/>
                  </a:ext>
                </a:extLst>
              </a:tr>
              <a:tr h="46262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 GESTIÓN INSTITUCIONAL Y TECNOLOGICA DE LA AUTORIDAD NACIONAL DE LICENCIAS AMBIENTALES EN TERRITORIO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2020011000167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$ 33.668</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202400000000213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$ 42.341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$ 123.390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ANLA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47597761"/>
                  </a:ext>
                </a:extLst>
              </a:tr>
              <a:tr h="30841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Conservación de la diversidad biológica de las áreas protegidas del SINAP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202300000000060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$ 128.622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202300000000060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$ 518.912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$ 1.652.021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PNN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2791639"/>
                  </a:ext>
                </a:extLst>
              </a:tr>
              <a:tr h="30841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Mejoramiento de la Infraestructura física en los Parques Nacionales Naturales de Colombia y sus áreas protegidas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202300000000304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$ 13.283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202300000000304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$ 164.993</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$ 525.277</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PNN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51074651"/>
                  </a:ext>
                </a:extLst>
              </a:tr>
              <a:tr h="30841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 capacidad institucional de Parques Nacionales Naturales a nivel Nacional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2019011000081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$ 21.236</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2019011000081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$ 27.780</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$ 88.441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PNN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4395952"/>
                  </a:ext>
                </a:extLst>
              </a:tr>
              <a:tr h="30841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del conocimiento e información para la conservación, recuperación y restauración ambiental.</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202300000000271 </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$ 21.559</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202300000000271 </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$ 65.442</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rtl="0" fontAlgn="ctr"/>
                      <a:r>
                        <a:rPr lang="es-CO" sz="1000" b="0" i="0" u="none" strike="noStrike">
                          <a:solidFill>
                            <a:srgbClr val="000000"/>
                          </a:solidFill>
                          <a:effectLst/>
                          <a:latin typeface="Arial" panose="020B0604020202020204" pitchFamily="34" charset="0"/>
                          <a:cs typeface="Arial" panose="020B0604020202020204" pitchFamily="34" charset="0"/>
                        </a:rPr>
                        <a:t>$ 207.631</a:t>
                      </a:r>
                    </a:p>
                  </a:txBody>
                  <a:tcPr marL="0" marR="0" marT="0"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CO" sz="1000" b="0" i="0" u="none" strike="noStrike">
                          <a:solidFill>
                            <a:srgbClr val="000000"/>
                          </a:solidFill>
                          <a:effectLst/>
                          <a:latin typeface="Arial" panose="020B0604020202020204" pitchFamily="34" charset="0"/>
                          <a:cs typeface="Arial" panose="020B0604020202020204" pitchFamily="34" charset="0"/>
                        </a:rPr>
                        <a:t>IDEAM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139151"/>
                  </a:ext>
                </a:extLst>
              </a:tr>
              <a:tr h="229203">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l" fontAlgn="ctr"/>
                      <a:r>
                        <a:rPr lang="es-CO" sz="1000" b="1" i="0" u="none" strike="noStrike">
                          <a:solidFill>
                            <a:srgbClr val="FFFFFF"/>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$ 863.116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$ 1.803.169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$ 5.842.695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tc>
                  <a:txBody>
                    <a:bodyPr/>
                    <a:lstStyle/>
                    <a:p>
                      <a:pPr algn="ctr" fontAlgn="ctr"/>
                      <a:r>
                        <a:rPr lang="es-CO" sz="1000" b="1" i="0" u="none" strike="noStrike">
                          <a:solidFill>
                            <a:srgbClr val="FFFFFF"/>
                          </a:solidFill>
                          <a:effectLst/>
                          <a:latin typeface="Arial" panose="020B0604020202020204" pitchFamily="34" charset="0"/>
                          <a:cs typeface="Arial" panose="020B060402020202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51A5"/>
                    </a:solidFill>
                  </a:tcPr>
                </a:tc>
                <a:extLst>
                  <a:ext uri="{0D108BD9-81ED-4DB2-BD59-A6C34878D82A}">
                    <a16:rowId xmlns:a16="http://schemas.microsoft.com/office/drawing/2014/main" val="980617330"/>
                  </a:ext>
                </a:extLst>
              </a:tr>
            </a:tbl>
          </a:graphicData>
        </a:graphic>
      </p:graphicFrame>
    </p:spTree>
    <p:extLst>
      <p:ext uri="{BB962C8B-B14F-4D97-AF65-F5344CB8AC3E}">
        <p14:creationId xmlns:p14="http://schemas.microsoft.com/office/powerpoint/2010/main" val="1731384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362BA7CB-B831-7D5F-0E8D-8A5B3E5FE9B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63990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1B3F-1366-08E7-2888-EA36EA68AF36}"/>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C290537-585C-7FCB-BF12-229B8DB32059}"/>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F8DF9662-269E-C570-86E1-FFAFCD3A12F1}"/>
              </a:ext>
            </a:extLst>
          </p:cNvPr>
          <p:cNvSpPr txBox="1">
            <a:spLocks/>
          </p:cNvSpPr>
          <p:nvPr/>
        </p:nvSpPr>
        <p:spPr>
          <a:xfrm>
            <a:off x="390019" y="475702"/>
            <a:ext cx="11411962" cy="929269"/>
          </a:xfrm>
          <a:prstGeom prst="rect">
            <a:avLst/>
          </a:prstGeom>
        </p:spPr>
        <p:txBody>
          <a:bodyPr vert="horz" lIns="91440" tIns="45720" rIns="91440" bIns="45720" rtlCol="0" anchor="b">
            <a:noAutofit/>
          </a:bodyPr>
          <a:lstStyle>
            <a:defPPr>
              <a:defRPr lang="es-CO"/>
            </a:defPPr>
            <a:lvl1pPr>
              <a:lnSpc>
                <a:spcPct val="100000"/>
              </a:lnSpc>
              <a:spcBef>
                <a:spcPts val="0"/>
              </a:spcBef>
              <a:buNone/>
              <a:defRPr sz="2400" b="1">
                <a:solidFill>
                  <a:srgbClr val="0051A5"/>
                </a:solidFill>
                <a:latin typeface="Helvetica"/>
                <a:ea typeface="Verdana"/>
                <a:cs typeface="Verdana" panose="020B0604030504040204" pitchFamily="34" charset="0"/>
              </a:defRPr>
            </a:lvl1pPr>
          </a:lstStyle>
          <a:p>
            <a:r>
              <a:rPr lang="es-MX"/>
              <a:t>Solicitud Inversión MGMP 2026 -2029 -Ministerio de Ambiente y Desarrollo Sostenible</a:t>
            </a:r>
          </a:p>
          <a:p>
            <a:endParaRPr lang="es-MX"/>
          </a:p>
        </p:txBody>
      </p:sp>
      <p:pic>
        <p:nvPicPr>
          <p:cNvPr id="9" name="Graphic 6">
            <a:extLst>
              <a:ext uri="{FF2B5EF4-FFF2-40B4-BE49-F238E27FC236}">
                <a16:creationId xmlns:a16="http://schemas.microsoft.com/office/drawing/2014/main" id="{A035A8AF-FC6B-D7E6-0BD2-D78246D5F2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9" y="940337"/>
            <a:ext cx="5426788" cy="98511"/>
          </a:xfrm>
          <a:prstGeom prst="rect">
            <a:avLst/>
          </a:prstGeom>
        </p:spPr>
      </p:pic>
      <p:graphicFrame>
        <p:nvGraphicFramePr>
          <p:cNvPr id="2" name="Tabla 1">
            <a:extLst>
              <a:ext uri="{FF2B5EF4-FFF2-40B4-BE49-F238E27FC236}">
                <a16:creationId xmlns:a16="http://schemas.microsoft.com/office/drawing/2014/main" id="{81008F50-6187-B61D-8682-745CFEE8B76E}"/>
              </a:ext>
            </a:extLst>
          </p:cNvPr>
          <p:cNvGraphicFramePr>
            <a:graphicFrameLocks noGrp="1"/>
          </p:cNvGraphicFramePr>
          <p:nvPr>
            <p:extLst>
              <p:ext uri="{D42A27DB-BD31-4B8C-83A1-F6EECF244321}">
                <p14:modId xmlns:p14="http://schemas.microsoft.com/office/powerpoint/2010/main" val="1227848868"/>
              </p:ext>
            </p:extLst>
          </p:nvPr>
        </p:nvGraphicFramePr>
        <p:xfrm>
          <a:off x="296010" y="1038848"/>
          <a:ext cx="11599980" cy="5665831"/>
        </p:xfrm>
        <a:graphic>
          <a:graphicData uri="http://schemas.openxmlformats.org/drawingml/2006/table">
            <a:tbl>
              <a:tblPr/>
              <a:tblGrid>
                <a:gridCol w="5711598">
                  <a:extLst>
                    <a:ext uri="{9D8B030D-6E8A-4147-A177-3AD203B41FA5}">
                      <a16:colId xmlns:a16="http://schemas.microsoft.com/office/drawing/2014/main" val="1954433023"/>
                    </a:ext>
                  </a:extLst>
                </a:gridCol>
                <a:gridCol w="795528">
                  <a:extLst>
                    <a:ext uri="{9D8B030D-6E8A-4147-A177-3AD203B41FA5}">
                      <a16:colId xmlns:a16="http://schemas.microsoft.com/office/drawing/2014/main" val="3893873728"/>
                    </a:ext>
                  </a:extLst>
                </a:gridCol>
                <a:gridCol w="722376">
                  <a:extLst>
                    <a:ext uri="{9D8B030D-6E8A-4147-A177-3AD203B41FA5}">
                      <a16:colId xmlns:a16="http://schemas.microsoft.com/office/drawing/2014/main" val="1713143221"/>
                    </a:ext>
                  </a:extLst>
                </a:gridCol>
                <a:gridCol w="914400">
                  <a:extLst>
                    <a:ext uri="{9D8B030D-6E8A-4147-A177-3AD203B41FA5}">
                      <a16:colId xmlns:a16="http://schemas.microsoft.com/office/drawing/2014/main" val="2917352447"/>
                    </a:ext>
                  </a:extLst>
                </a:gridCol>
                <a:gridCol w="758952">
                  <a:extLst>
                    <a:ext uri="{9D8B030D-6E8A-4147-A177-3AD203B41FA5}">
                      <a16:colId xmlns:a16="http://schemas.microsoft.com/office/drawing/2014/main" val="398554081"/>
                    </a:ext>
                  </a:extLst>
                </a:gridCol>
                <a:gridCol w="795528">
                  <a:extLst>
                    <a:ext uri="{9D8B030D-6E8A-4147-A177-3AD203B41FA5}">
                      <a16:colId xmlns:a16="http://schemas.microsoft.com/office/drawing/2014/main" val="489114097"/>
                    </a:ext>
                  </a:extLst>
                </a:gridCol>
                <a:gridCol w="539496">
                  <a:extLst>
                    <a:ext uri="{9D8B030D-6E8A-4147-A177-3AD203B41FA5}">
                      <a16:colId xmlns:a16="http://schemas.microsoft.com/office/drawing/2014/main" val="2755387123"/>
                    </a:ext>
                  </a:extLst>
                </a:gridCol>
                <a:gridCol w="475488">
                  <a:extLst>
                    <a:ext uri="{9D8B030D-6E8A-4147-A177-3AD203B41FA5}">
                      <a16:colId xmlns:a16="http://schemas.microsoft.com/office/drawing/2014/main" val="469560482"/>
                    </a:ext>
                  </a:extLst>
                </a:gridCol>
                <a:gridCol w="484632">
                  <a:extLst>
                    <a:ext uri="{9D8B030D-6E8A-4147-A177-3AD203B41FA5}">
                      <a16:colId xmlns:a16="http://schemas.microsoft.com/office/drawing/2014/main" val="2542419405"/>
                    </a:ext>
                  </a:extLst>
                </a:gridCol>
                <a:gridCol w="401982">
                  <a:extLst>
                    <a:ext uri="{9D8B030D-6E8A-4147-A177-3AD203B41FA5}">
                      <a16:colId xmlns:a16="http://schemas.microsoft.com/office/drawing/2014/main" val="3233361626"/>
                    </a:ext>
                  </a:extLst>
                </a:gridCol>
              </a:tblGrid>
              <a:tr h="176500">
                <a:tc>
                  <a:txBody>
                    <a:bodyPr/>
                    <a:lstStyle/>
                    <a:p>
                      <a:pPr algn="l" rtl="0" fontAlgn="ctr"/>
                      <a:r>
                        <a:rPr lang="es-MX" sz="1000" b="1" i="0" u="none" strike="noStrike">
                          <a:solidFill>
                            <a:srgbClr val="203764"/>
                          </a:solidFill>
                          <a:effectLst/>
                          <a:latin typeface="Arial" panose="020B0604020202020204" pitchFamily="34" charset="0"/>
                          <a:cs typeface="Arial" panose="020B060402020202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000" b="0" i="0" u="none" strike="noStrike">
                          <a:solidFill>
                            <a:srgbClr val="000000"/>
                          </a:solidFill>
                          <a:effectLst/>
                          <a:latin typeface="Arial" panose="020B0604020202020204" pitchFamily="34" charset="0"/>
                          <a:cs typeface="Arial" panose="020B060402020202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524788877"/>
                  </a:ext>
                </a:extLst>
              </a:tr>
              <a:tr h="199272">
                <a:tc rowSpan="2">
                  <a:txBody>
                    <a:bodyPr/>
                    <a:lstStyle/>
                    <a:p>
                      <a:pPr algn="l" rtl="0" fontAlgn="ctr"/>
                      <a:r>
                        <a:rPr lang="es-CO" sz="1000" b="1" i="0" u="none" strike="noStrike">
                          <a:solidFill>
                            <a:srgbClr val="FFFFFF"/>
                          </a:solidFill>
                          <a:effectLst/>
                          <a:latin typeface="Arial" panose="020B0604020202020204" pitchFamily="34" charset="0"/>
                          <a:cs typeface="Arial" panose="020B060402020202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509084427"/>
                  </a:ext>
                </a:extLst>
              </a:tr>
              <a:tr h="0">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vMerge="1">
                  <a:txBody>
                    <a:bodyPr/>
                    <a:lstStyle/>
                    <a:p>
                      <a:endParaRPr lang="es-CO"/>
                    </a:p>
                  </a:txBody>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Arial" panose="020B0604020202020204" pitchFamily="34" charset="0"/>
                          <a:cs typeface="Arial" panose="020B060402020202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233637857"/>
                  </a:ext>
                </a:extLst>
              </a:tr>
              <a:tr h="318837">
                <a:tc>
                  <a:txBody>
                    <a:bodyPr/>
                    <a:lstStyle/>
                    <a:p>
                      <a:pPr algn="just" rtl="0" fontAlgn="ctr"/>
                      <a:r>
                        <a:rPr lang="es-MX" sz="1000" b="1" i="0" u="none" strike="noStrike">
                          <a:solidFill>
                            <a:srgbClr val="203764"/>
                          </a:solidFill>
                          <a:effectLst/>
                          <a:latin typeface="Arial" panose="020B0604020202020204" pitchFamily="34" charset="0"/>
                          <a:cs typeface="Arial" panose="020B0604020202020204" pitchFamily="34" charset="0"/>
                        </a:rPr>
                        <a:t>Ministerio de Ambiente y Desarrollo Sostenible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$ 103.024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$ 209.108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$ 409.579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$ 517.942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$ 544.521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cs typeface="Arial" panose="020B0604020202020204" pitchFamily="34" charset="0"/>
                        </a:rPr>
                        <a:t>103%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cs typeface="Arial" panose="020B0604020202020204" pitchFamily="34" charset="0"/>
                        </a:rPr>
                        <a:t>96%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cs typeface="Arial" panose="020B0604020202020204" pitchFamily="34" charset="0"/>
                        </a:rPr>
                        <a:t>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1798454803"/>
                  </a:ext>
                </a:extLst>
              </a:tr>
              <a:tr h="284675">
                <a:tc>
                  <a:txBody>
                    <a:bodyPr/>
                    <a:lstStyle/>
                    <a:p>
                      <a:pPr algn="just" rtl="0" fontAlgn="ctr"/>
                      <a:r>
                        <a:rPr lang="es-MX" sz="1000" b="1" i="0" u="none" strike="noStrike">
                          <a:solidFill>
                            <a:srgbClr val="203764"/>
                          </a:solidFill>
                          <a:effectLst/>
                          <a:latin typeface="Arial" panose="020B0604020202020204" pitchFamily="34" charset="0"/>
                          <a:cs typeface="Arial" panose="020B0604020202020204" pitchFamily="34" charset="0"/>
                        </a:rPr>
                        <a:t>3201 – Fortalecimiento del desempeño ambiental de los sectores productivos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$ 12.130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$ 28.164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$ 208.682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$ 297.827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$ 298.610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132%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641%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783976577"/>
                  </a:ext>
                </a:extLst>
              </a:tr>
              <a:tr h="239127">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 GESTIÓN AMBIENTAL SECTORIAL Y URBANA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$ 7.500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$ 14.304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$ 194.092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$ 282.727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$ 282.981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91%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1257%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54433952"/>
                  </a:ext>
                </a:extLst>
              </a:tr>
              <a:tr h="478255">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TRANSFORMACIÓN DE LA ESTRATEGIA PARA EL DESARROLLO DE LOS NEGOCIOS VERDES Y SOSTENIBLES, LOS INSTRUMENTOS ECONÓMICOS E INCENTIVOS AMBIENTALES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$ 4.630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$ 13.860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$ 14.590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$ 15.100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$ 15.629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199%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28645589"/>
                  </a:ext>
                </a:extLst>
              </a:tr>
              <a:tr h="284675">
                <a:tc>
                  <a:txBody>
                    <a:bodyPr/>
                    <a:lstStyle/>
                    <a:p>
                      <a:pPr algn="just" rtl="0" fontAlgn="ctr"/>
                      <a:r>
                        <a:rPr lang="es-MX" sz="1000" b="1" i="0" u="none" strike="noStrike">
                          <a:solidFill>
                            <a:srgbClr val="203764"/>
                          </a:solidFill>
                          <a:effectLst/>
                          <a:latin typeface="Arial" panose="020B0604020202020204" pitchFamily="34" charset="0"/>
                          <a:cs typeface="Arial" panose="020B0604020202020204" pitchFamily="34" charset="0"/>
                        </a:rPr>
                        <a:t>3202 – Conservación de la biodiversidad y sus servicios ecosistémicos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$ 15.705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$ 57.260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$ 73.645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$ 89.088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$ 105.539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265%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4075687155"/>
                  </a:ext>
                </a:extLst>
              </a:tr>
              <a:tr h="239127">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A LA CONTENCIÓN DE LA DEFORESTACIÓN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$ 4.375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$ 7.080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$ 9.827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$ 10.678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$ 11.546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62%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39%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431128259"/>
                  </a:ext>
                </a:extLst>
              </a:tr>
              <a:tr h="239127">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CONSERVACIÓN Y USO SOSTENIBLE DE LA BIODIVERSIDAD EN EL TERRITORIO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$ 6.300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$ 39.477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$ 52.514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$ 66.541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$ 81.530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527%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33%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97375964"/>
                  </a:ext>
                </a:extLst>
              </a:tr>
              <a:tr h="239127">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RESTAURACIÓN , RECUPERACIÓN, Y REHABILITACIÓN DE ECOSISTEMAS DEGRADADOS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$ 5.030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$ 10.704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$ 11.304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$ 11.869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$ 12.462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113%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016621584"/>
                  </a:ext>
                </a:extLst>
              </a:tr>
              <a:tr h="142338">
                <a:tc>
                  <a:txBody>
                    <a:bodyPr/>
                    <a:lstStyle/>
                    <a:p>
                      <a:pPr algn="just" rtl="0" fontAlgn="ctr"/>
                      <a:r>
                        <a:rPr lang="es-CO" sz="1000" b="1" i="0" u="none" strike="noStrike">
                          <a:solidFill>
                            <a:srgbClr val="203764"/>
                          </a:solidFill>
                          <a:effectLst/>
                          <a:latin typeface="Arial" panose="020B0604020202020204" pitchFamily="34" charset="0"/>
                          <a:cs typeface="Arial" panose="020B0604020202020204" pitchFamily="34" charset="0"/>
                        </a:rPr>
                        <a:t>3205 – Ordenamiento ambiental territorial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$ 15.980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$ 22.310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$ 34.841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$ 35.884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$ 37.704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56%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563891655"/>
                  </a:ext>
                </a:extLst>
              </a:tr>
              <a:tr h="35869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CAPACIDADES DE GOBERNANZA Y ORDENAMIENTO DEL TERRITORIO ALREDEDOR DEL CICLO DEL AGUA, A NIVEL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$ 15.980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$ 22.310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$ 34.841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$ 35.884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$ 37.704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56%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19679418"/>
                  </a:ext>
                </a:extLst>
              </a:tr>
              <a:tr h="284675">
                <a:tc>
                  <a:txBody>
                    <a:bodyPr/>
                    <a:lstStyle/>
                    <a:p>
                      <a:pPr algn="just" rtl="0" fontAlgn="ctr"/>
                      <a:r>
                        <a:rPr lang="es-MX" sz="1000" b="1" i="0" u="none" strike="noStrike">
                          <a:solidFill>
                            <a:srgbClr val="203764"/>
                          </a:solidFill>
                          <a:effectLst/>
                          <a:latin typeface="Arial" panose="020B0604020202020204" pitchFamily="34" charset="0"/>
                          <a:cs typeface="Arial" panose="020B0604020202020204" pitchFamily="34" charset="0"/>
                        </a:rPr>
                        <a:t>3206 – Gestión del cambio climático para un desarrollo bajo en carbono y resiliente al clima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$ 7.335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$ 26.327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$ 16.537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$ 18.867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$ 21.547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259%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938010085"/>
                  </a:ext>
                </a:extLst>
              </a:tr>
              <a:tr h="341610">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 ACCIÓN CLIMÁTICA TERRITORIAL Y SECTORIAL DEL PAÍS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$ 7.335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$ 26.327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$ 16.537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$ 18.867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$ 21.547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259%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567084268"/>
                  </a:ext>
                </a:extLst>
              </a:tr>
              <a:tr h="142338">
                <a:tc>
                  <a:txBody>
                    <a:bodyPr/>
                    <a:lstStyle/>
                    <a:p>
                      <a:pPr algn="just" rtl="0" fontAlgn="ctr"/>
                      <a:r>
                        <a:rPr lang="es-CO" sz="1000" b="1" i="0" u="none" strike="noStrike">
                          <a:solidFill>
                            <a:srgbClr val="203764"/>
                          </a:solidFill>
                          <a:effectLst/>
                          <a:latin typeface="Arial" panose="020B0604020202020204" pitchFamily="34" charset="0"/>
                          <a:cs typeface="Arial" panose="020B0604020202020204" pitchFamily="34" charset="0"/>
                        </a:rPr>
                        <a:t>3208 – Educación Ambiental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$ 8.890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$ 14.095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$ 14.517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$ 14.953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$ 15.401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572318874"/>
                  </a:ext>
                </a:extLst>
              </a:tr>
              <a:tr h="35869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FORTALECIMIENTO DE LAS CAPACIDADES CIUDADANAS EN TORNO A LA PARTICIPACIÓN Y A LA CONSOLIDACIÓN DE UNA ÉTICA AMBIENTAL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$ 8.890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$ 14.095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$ 14.517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$ 14.953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$ 15.401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815060554"/>
                  </a:ext>
                </a:extLst>
              </a:tr>
              <a:tr h="284675">
                <a:tc>
                  <a:txBody>
                    <a:bodyPr/>
                    <a:lstStyle/>
                    <a:p>
                      <a:pPr algn="just" rtl="0" fontAlgn="ctr"/>
                      <a:r>
                        <a:rPr lang="es-MX" sz="1000" b="1" i="0" u="none" strike="noStrike">
                          <a:solidFill>
                            <a:srgbClr val="203764"/>
                          </a:solidFill>
                          <a:effectLst/>
                          <a:latin typeface="Arial" panose="020B0604020202020204" pitchFamily="34" charset="0"/>
                          <a:cs typeface="Arial" panose="020B0604020202020204" pitchFamily="34" charset="0"/>
                        </a:rPr>
                        <a:t>3299 – Fortalecimiento de la gestión y dirección del Sector Ambiente y Desarrollo Sostenible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$ 42.984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$ 60.953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$ 61.358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$ 61.323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rtl="0" fontAlgn="ctr"/>
                      <a:r>
                        <a:rPr lang="es-CO" sz="1000" b="1" i="0" u="none" strike="noStrike">
                          <a:solidFill>
                            <a:srgbClr val="203764"/>
                          </a:solidFill>
                          <a:effectLst/>
                          <a:latin typeface="Arial" panose="020B0604020202020204" pitchFamily="34" charset="0"/>
                          <a:cs typeface="Arial" panose="020B0604020202020204" pitchFamily="34" charset="0"/>
                        </a:rPr>
                        <a:t>$ 65.720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139215798"/>
                  </a:ext>
                </a:extLst>
              </a:tr>
              <a:tr h="239127">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MODERNIZACIÓN INSTITUCIONAL PARA LA GESTIÓN Y TRANSFORMACIÓN AMBIENTAL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$ 38.254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$ 56.953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$ 61.358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$ 61.323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$ 65.720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694062343"/>
                  </a:ext>
                </a:extLst>
              </a:tr>
              <a:tr h="358692">
                <a:tc>
                  <a:txBody>
                    <a:bodyPr/>
                    <a:lstStyle/>
                    <a:p>
                      <a:pPr algn="just" rtl="0" fontAlgn="ctr"/>
                      <a:r>
                        <a:rPr lang="es-MX" sz="1000" b="0" i="0" u="none" strike="noStrike">
                          <a:solidFill>
                            <a:srgbClr val="203764"/>
                          </a:solidFill>
                          <a:effectLst/>
                          <a:latin typeface="Arial" panose="020B0604020202020204" pitchFamily="34" charset="0"/>
                          <a:cs typeface="Arial" panose="020B0604020202020204" pitchFamily="34" charset="0"/>
                        </a:rPr>
                        <a:t>MODERNIZACIÓN INSTITUCIONAL PARA AUMENTAR LA EFICACIA DE LA GESTIÓN DEL MINISTERIO DE AMBIENTE Y DESARROLLO SOSTENIBLE NACIONAL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$ 4.730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$ 4.000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r" fontAlgn="ctr"/>
                      <a:r>
                        <a:rPr lang="es-CO" sz="1000" b="0" i="0" u="none" strike="noStrike">
                          <a:solidFill>
                            <a:srgbClr val="203764"/>
                          </a:solidFill>
                          <a:effectLst/>
                          <a:latin typeface="Arial" panose="020B0604020202020204" pitchFamily="34" charset="0"/>
                          <a:cs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cs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635946022"/>
                  </a:ext>
                </a:extLst>
              </a:tr>
              <a:tr h="119564">
                <a:tc>
                  <a:txBody>
                    <a:bodyPr/>
                    <a:lstStyle/>
                    <a:p>
                      <a:pPr algn="just" rtl="0" fontAlgn="ctr"/>
                      <a:r>
                        <a:rPr lang="es-CO" sz="1000" b="1" i="0" u="none" strike="noStrike">
                          <a:solidFill>
                            <a:srgbClr val="203764"/>
                          </a:solidFill>
                          <a:effectLst/>
                          <a:latin typeface="Arial" panose="020B0604020202020204" pitchFamily="34" charset="0"/>
                          <a:cs typeface="Arial" panose="020B060402020202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$ 103.024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$ 209.108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$ 409.579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$ 517.942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r" fontAlgn="ctr"/>
                      <a:r>
                        <a:rPr lang="es-CO" sz="1000" b="1" i="0" u="none" strike="noStrike">
                          <a:solidFill>
                            <a:srgbClr val="203764"/>
                          </a:solidFill>
                          <a:effectLst/>
                          <a:latin typeface="Arial" panose="020B0604020202020204" pitchFamily="34" charset="0"/>
                          <a:cs typeface="Arial" panose="020B0604020202020204" pitchFamily="34" charset="0"/>
                        </a:rPr>
                        <a:t>$ 544.521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103%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96%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cs typeface="Arial" panose="020B060402020202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425671137"/>
                  </a:ext>
                </a:extLst>
              </a:tr>
            </a:tbl>
          </a:graphicData>
        </a:graphic>
      </p:graphicFrame>
    </p:spTree>
    <p:extLst>
      <p:ext uri="{BB962C8B-B14F-4D97-AF65-F5344CB8AC3E}">
        <p14:creationId xmlns:p14="http://schemas.microsoft.com/office/powerpoint/2010/main" val="3177086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A88EA-0DB3-498C-50CA-28805D3ABC2B}"/>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406480C2-60E2-DB88-8CA1-88DCC7AFBC11}"/>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aphic 6">
            <a:extLst>
              <a:ext uri="{FF2B5EF4-FFF2-40B4-BE49-F238E27FC236}">
                <a16:creationId xmlns:a16="http://schemas.microsoft.com/office/drawing/2014/main" id="{01C62807-4667-1C18-7F4F-4AF650FC13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419" y="816013"/>
            <a:ext cx="5426788" cy="98511"/>
          </a:xfrm>
          <a:prstGeom prst="rect">
            <a:avLst/>
          </a:prstGeom>
        </p:spPr>
      </p:pic>
      <p:sp>
        <p:nvSpPr>
          <p:cNvPr id="2" name="Título 3">
            <a:extLst>
              <a:ext uri="{FF2B5EF4-FFF2-40B4-BE49-F238E27FC236}">
                <a16:creationId xmlns:a16="http://schemas.microsoft.com/office/drawing/2014/main" id="{3501A868-ACE6-74C2-848B-DCEC875332A0}"/>
              </a:ext>
            </a:extLst>
          </p:cNvPr>
          <p:cNvSpPr txBox="1">
            <a:spLocks/>
          </p:cNvSpPr>
          <p:nvPr/>
        </p:nvSpPr>
        <p:spPr>
          <a:xfrm>
            <a:off x="419419" y="3481"/>
            <a:ext cx="11411962" cy="929269"/>
          </a:xfrm>
          <a:prstGeom prst="rect">
            <a:avLst/>
          </a:prstGeom>
        </p:spPr>
        <p:txBody>
          <a:bodyPr vert="horz" lIns="91440" tIns="45720" rIns="91440" bIns="45720" rtlCol="0" anchor="b">
            <a:noAutofit/>
          </a:bodyPr>
          <a:lstStyle>
            <a:defPPr>
              <a:defRPr lang="es-CO"/>
            </a:defPPr>
            <a:lvl1pPr>
              <a:lnSpc>
                <a:spcPct val="100000"/>
              </a:lnSpc>
              <a:spcBef>
                <a:spcPts val="0"/>
              </a:spcBef>
              <a:buNone/>
              <a:defRPr sz="2400" b="1">
                <a:solidFill>
                  <a:srgbClr val="0051A5"/>
                </a:solidFill>
                <a:latin typeface="Helvetica"/>
                <a:ea typeface="Verdana"/>
                <a:cs typeface="Verdana" panose="020B0604030504040204" pitchFamily="34" charset="0"/>
              </a:defRPr>
            </a:lvl1pPr>
          </a:lstStyle>
          <a:p>
            <a:r>
              <a:rPr lang="es-MX"/>
              <a:t>Solicitud Inversión MGMP 2026 -2029 -Ministerio de Ambiente y Desarrollo Sostenible</a:t>
            </a:r>
          </a:p>
        </p:txBody>
      </p:sp>
      <p:sp>
        <p:nvSpPr>
          <p:cNvPr id="3" name="CuadroTexto 2">
            <a:extLst>
              <a:ext uri="{FF2B5EF4-FFF2-40B4-BE49-F238E27FC236}">
                <a16:creationId xmlns:a16="http://schemas.microsoft.com/office/drawing/2014/main" id="{38E4207B-5EE0-0C69-157E-84B03F7B8E33}"/>
              </a:ext>
            </a:extLst>
          </p:cNvPr>
          <p:cNvSpPr txBox="1"/>
          <p:nvPr/>
        </p:nvSpPr>
        <p:spPr>
          <a:xfrm>
            <a:off x="419419" y="1224555"/>
            <a:ext cx="11106762" cy="5386090"/>
          </a:xfrm>
          <a:prstGeom prst="rect">
            <a:avLst/>
          </a:prstGeom>
          <a:noFill/>
        </p:spPr>
        <p:txBody>
          <a:bodyPr wrap="square" rtlCol="0">
            <a:spAutoFit/>
          </a:bodyPr>
          <a:lstStyle/>
          <a:p>
            <a:pPr algn="just"/>
            <a:r>
              <a:rPr lang="es-MX" sz="1600">
                <a:latin typeface="Calibri" panose="020F0502020204030204" pitchFamily="34" charset="0"/>
              </a:rPr>
              <a:t>El año 2026 marca el último año de ejecución del Plan Nacional de Desarrollo 2022–2026, por lo cual se requiere asegurar los recursos necesarios para garantizar el cumplimiento de las metas y compromisos establecidos para el sector ambiente.</a:t>
            </a:r>
          </a:p>
          <a:p>
            <a:pPr algn="just"/>
            <a:r>
              <a:rPr lang="es-MX" sz="1600">
                <a:latin typeface="Calibri" panose="020F0502020204030204" pitchFamily="34" charset="0"/>
              </a:rPr>
              <a:t>En ese contexto, se propone una inversión escalonada  por para el período 2026 por valor de $207. 908, orientada a fortalecer las capacidades institucionales, operativas y técnicas de la entidad. Esta inversión estará enfocada en la gestión sostenible de los recursos naturales, la adaptación al cambio climático y la mejora de la calidad ambiental, en línea con los compromisos nacionales e internacionales en materia de desarrollo sostenible.</a:t>
            </a:r>
          </a:p>
          <a:p>
            <a:pPr algn="just"/>
            <a:endParaRPr lang="es-MX" sz="1600">
              <a:latin typeface="Calibri" panose="020F0502020204030204" pitchFamily="34" charset="0"/>
            </a:endParaRPr>
          </a:p>
          <a:p>
            <a:pPr algn="just"/>
            <a:r>
              <a:rPr lang="es-MX" sz="1600">
                <a:latin typeface="Calibri" panose="020F0502020204030204" pitchFamily="34" charset="0"/>
              </a:rPr>
              <a:t>Adicionalmente, se requieren recursos para la implementación de nuevas leyes y decretos, como son:</a:t>
            </a:r>
          </a:p>
          <a:p>
            <a:pPr algn="just"/>
            <a:r>
              <a:rPr lang="es-MX" sz="1600">
                <a:latin typeface="Calibri" panose="020F0502020204030204" pitchFamily="34" charset="0"/>
              </a:rPr>
              <a:t>i) Ley 2374 de 2024, para el Fondo SINAPYBA con el fin de iniciar la ejecución de un proyecto piloto de esterilización quirúrgica de perros y gatos, que contribuirá al bienestar animal y al control poblacional ($25,169 millones);</a:t>
            </a:r>
          </a:p>
          <a:p>
            <a:pPr algn="just"/>
            <a:r>
              <a:rPr lang="es-MX" sz="1600" err="1">
                <a:latin typeface="Calibri" panose="020F0502020204030204" pitchFamily="34" charset="0"/>
              </a:rPr>
              <a:t>ii</a:t>
            </a:r>
            <a:r>
              <a:rPr lang="es-MX" sz="1600">
                <a:latin typeface="Calibri" panose="020F0502020204030204" pitchFamily="34" charset="0"/>
              </a:rPr>
              <a:t>) Ley 2327 de 2023 para la gestión de pasivos ambientales, que incluye: sistema de información, desarrollo normativo, planes de intervención de Pasivos Ambientales, inventario nacional y capacitación autoridades ambientales, etc. ($2.800 millones);</a:t>
            </a:r>
          </a:p>
          <a:p>
            <a:pPr algn="just"/>
            <a:r>
              <a:rPr lang="es-MX" sz="1600" err="1">
                <a:latin typeface="Calibri" panose="020F0502020204030204" pitchFamily="34" charset="0"/>
              </a:rPr>
              <a:t>iii</a:t>
            </a:r>
            <a:r>
              <a:rPr lang="es-MX" sz="1600">
                <a:latin typeface="Calibri" panose="020F0502020204030204" pitchFamily="34" charset="0"/>
              </a:rPr>
              <a:t>) Decreto 1275 de 2024 para el alistamiento institucional y financiamiento de las actividades relacionadas con el funcionamiento de las competencias ambientales de las autoridades indígenas ($1.200 millones).</a:t>
            </a:r>
          </a:p>
          <a:p>
            <a:pPr algn="just"/>
            <a:endParaRPr lang="es-MX" sz="1200">
              <a:latin typeface="Calibri" panose="020F0502020204030204" pitchFamily="34" charset="0"/>
            </a:endParaRPr>
          </a:p>
          <a:p>
            <a:pPr algn="just"/>
            <a:r>
              <a:rPr lang="es-MX" sz="1600">
                <a:latin typeface="Calibri" panose="020F0502020204030204" pitchFamily="34" charset="0"/>
              </a:rPr>
              <a:t>Asimismo, deben atenderse las obligaciones derivadas de sentencias judiciales proferidas por las Altas Cortes y Tribunales y los compromisos adquiridos en el marco de las negociaciones con comunidades étnicas, en concordancia con las prioridades establecidas en el Plan Nacional de Desarrollo.</a:t>
            </a:r>
          </a:p>
          <a:p>
            <a:pPr algn="just"/>
            <a:endParaRPr lang="es-MX" sz="1200">
              <a:latin typeface="Calibri" panose="020F0502020204030204" pitchFamily="34" charset="0"/>
            </a:endParaRPr>
          </a:p>
          <a:p>
            <a:pPr algn="just"/>
            <a:r>
              <a:rPr lang="es-MX" sz="1600">
                <a:latin typeface="Calibri" panose="020F0502020204030204" pitchFamily="34" charset="0"/>
              </a:rPr>
              <a:t>Finalmente, se prevé un componente de fortalecimiento tecnológico, que contribuya a modernizar los sistemas de monitoreo, seguimiento y evaluación ambiental, optimizando la capacidad de respuesta institucional frente a desafíos territoriales y jurídicos en la implementación de políticas públicas del sector.</a:t>
            </a:r>
          </a:p>
        </p:txBody>
      </p:sp>
    </p:spTree>
    <p:extLst>
      <p:ext uri="{BB962C8B-B14F-4D97-AF65-F5344CB8AC3E}">
        <p14:creationId xmlns:p14="http://schemas.microsoft.com/office/powerpoint/2010/main" val="29548805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0F865-00FB-5ADE-7966-102F0C8C1936}"/>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E59B6AF9-C0F5-2312-7F89-5C989EDBB56B}"/>
              </a:ext>
            </a:extLst>
          </p:cNvPr>
          <p:cNvSpPr txBox="1">
            <a:spLocks/>
          </p:cNvSpPr>
          <p:nvPr/>
        </p:nvSpPr>
        <p:spPr>
          <a:xfrm>
            <a:off x="523856" y="1168051"/>
            <a:ext cx="11144288" cy="4942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800" b="1">
                <a:solidFill>
                  <a:srgbClr val="0051A5"/>
                </a:solidFill>
                <a:latin typeface="Helvetica"/>
                <a:ea typeface="Verdana"/>
                <a:cs typeface="Verdana" panose="020B0604030504040204" pitchFamily="34" charset="0"/>
              </a:rPr>
              <a:t>Solicitud Inversión MGMP 2026 -2029 -</a:t>
            </a:r>
            <a:r>
              <a:rPr lang="es-MX" sz="2800" b="1">
                <a:solidFill>
                  <a:srgbClr val="0051A5"/>
                </a:solidFill>
                <a:latin typeface="Helvetica"/>
                <a:ea typeface="Verdana"/>
              </a:rPr>
              <a:t>Fondo para la Vida y la Biodiversidad</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pic>
        <p:nvPicPr>
          <p:cNvPr id="9" name="Graphic 6">
            <a:extLst>
              <a:ext uri="{FF2B5EF4-FFF2-40B4-BE49-F238E27FC236}">
                <a16:creationId xmlns:a16="http://schemas.microsoft.com/office/drawing/2014/main" id="{73F2B508-BDC1-AEF2-23EC-45542A2006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2862" y="1415195"/>
            <a:ext cx="5426788" cy="98511"/>
          </a:xfrm>
          <a:prstGeom prst="rect">
            <a:avLst/>
          </a:prstGeom>
        </p:spPr>
      </p:pic>
      <p:graphicFrame>
        <p:nvGraphicFramePr>
          <p:cNvPr id="2" name="Tabla 1">
            <a:extLst>
              <a:ext uri="{FF2B5EF4-FFF2-40B4-BE49-F238E27FC236}">
                <a16:creationId xmlns:a16="http://schemas.microsoft.com/office/drawing/2014/main" id="{5D5EC4B0-D999-FC22-E10F-40E78A9A7263}"/>
              </a:ext>
            </a:extLst>
          </p:cNvPr>
          <p:cNvGraphicFramePr>
            <a:graphicFrameLocks noGrp="1"/>
          </p:cNvGraphicFramePr>
          <p:nvPr>
            <p:extLst>
              <p:ext uri="{D42A27DB-BD31-4B8C-83A1-F6EECF244321}">
                <p14:modId xmlns:p14="http://schemas.microsoft.com/office/powerpoint/2010/main" val="4247506517"/>
              </p:ext>
            </p:extLst>
          </p:nvPr>
        </p:nvGraphicFramePr>
        <p:xfrm>
          <a:off x="838200" y="1909482"/>
          <a:ext cx="10515599" cy="3963572"/>
        </p:xfrm>
        <a:graphic>
          <a:graphicData uri="http://schemas.openxmlformats.org/drawingml/2006/table">
            <a:tbl>
              <a:tblPr/>
              <a:tblGrid>
                <a:gridCol w="3785937">
                  <a:extLst>
                    <a:ext uri="{9D8B030D-6E8A-4147-A177-3AD203B41FA5}">
                      <a16:colId xmlns:a16="http://schemas.microsoft.com/office/drawing/2014/main" val="3299250341"/>
                    </a:ext>
                  </a:extLst>
                </a:gridCol>
                <a:gridCol w="930442">
                  <a:extLst>
                    <a:ext uri="{9D8B030D-6E8A-4147-A177-3AD203B41FA5}">
                      <a16:colId xmlns:a16="http://schemas.microsoft.com/office/drawing/2014/main" val="985255575"/>
                    </a:ext>
                  </a:extLst>
                </a:gridCol>
                <a:gridCol w="930442">
                  <a:extLst>
                    <a:ext uri="{9D8B030D-6E8A-4147-A177-3AD203B41FA5}">
                      <a16:colId xmlns:a16="http://schemas.microsoft.com/office/drawing/2014/main" val="1825713337"/>
                    </a:ext>
                  </a:extLst>
                </a:gridCol>
                <a:gridCol w="930442">
                  <a:extLst>
                    <a:ext uri="{9D8B030D-6E8A-4147-A177-3AD203B41FA5}">
                      <a16:colId xmlns:a16="http://schemas.microsoft.com/office/drawing/2014/main" val="1955771432"/>
                    </a:ext>
                  </a:extLst>
                </a:gridCol>
                <a:gridCol w="930442">
                  <a:extLst>
                    <a:ext uri="{9D8B030D-6E8A-4147-A177-3AD203B41FA5}">
                      <a16:colId xmlns:a16="http://schemas.microsoft.com/office/drawing/2014/main" val="2940852712"/>
                    </a:ext>
                  </a:extLst>
                </a:gridCol>
                <a:gridCol w="930442">
                  <a:extLst>
                    <a:ext uri="{9D8B030D-6E8A-4147-A177-3AD203B41FA5}">
                      <a16:colId xmlns:a16="http://schemas.microsoft.com/office/drawing/2014/main" val="2403416947"/>
                    </a:ext>
                  </a:extLst>
                </a:gridCol>
                <a:gridCol w="609600">
                  <a:extLst>
                    <a:ext uri="{9D8B030D-6E8A-4147-A177-3AD203B41FA5}">
                      <a16:colId xmlns:a16="http://schemas.microsoft.com/office/drawing/2014/main" val="371331901"/>
                    </a:ext>
                  </a:extLst>
                </a:gridCol>
                <a:gridCol w="505326">
                  <a:extLst>
                    <a:ext uri="{9D8B030D-6E8A-4147-A177-3AD203B41FA5}">
                      <a16:colId xmlns:a16="http://schemas.microsoft.com/office/drawing/2014/main" val="3970046203"/>
                    </a:ext>
                  </a:extLst>
                </a:gridCol>
                <a:gridCol w="481263">
                  <a:extLst>
                    <a:ext uri="{9D8B030D-6E8A-4147-A177-3AD203B41FA5}">
                      <a16:colId xmlns:a16="http://schemas.microsoft.com/office/drawing/2014/main" val="1758653869"/>
                    </a:ext>
                  </a:extLst>
                </a:gridCol>
                <a:gridCol w="481263">
                  <a:extLst>
                    <a:ext uri="{9D8B030D-6E8A-4147-A177-3AD203B41FA5}">
                      <a16:colId xmlns:a16="http://schemas.microsoft.com/office/drawing/2014/main" val="2309495341"/>
                    </a:ext>
                  </a:extLst>
                </a:gridCol>
              </a:tblGrid>
              <a:tr h="246042">
                <a:tc>
                  <a:txBody>
                    <a:bodyPr/>
                    <a:lstStyle/>
                    <a:p>
                      <a:pPr algn="l" rtl="0" fontAlgn="ctr"/>
                      <a:r>
                        <a:rPr lang="es-CO" sz="800" b="1" i="0" u="none" strike="noStrike">
                          <a:solidFill>
                            <a:srgbClr val="203764"/>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5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2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351123093"/>
                  </a:ext>
                </a:extLst>
              </a:tr>
              <a:tr h="280808">
                <a:tc rowSpan="2">
                  <a:txBody>
                    <a:bodyPr/>
                    <a:lstStyle/>
                    <a:p>
                      <a:pPr algn="ctr" rtl="0" fontAlgn="ctr"/>
                      <a:r>
                        <a:rPr lang="es-CO" sz="1200" b="1" i="0" u="none" strike="noStrike">
                          <a:solidFill>
                            <a:srgbClr val="FFFFFF"/>
                          </a:solidFill>
                          <a:effectLst/>
                          <a:latin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23072788"/>
                  </a:ext>
                </a:extLst>
              </a:tr>
              <a:tr h="401155">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05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05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179756104"/>
                  </a:ext>
                </a:extLst>
              </a:tr>
              <a:tr h="235344">
                <a:tc>
                  <a:txBody>
                    <a:bodyPr/>
                    <a:lstStyle/>
                    <a:p>
                      <a:pPr algn="just" rtl="0" fontAlgn="ctr"/>
                      <a:r>
                        <a:rPr lang="es-CO" sz="1300" b="1" i="0" u="none" strike="noStrike">
                          <a:solidFill>
                            <a:srgbClr val="203764"/>
                          </a:solidFill>
                          <a:effectLst/>
                          <a:latin typeface="Calibri" panose="020F0502020204030204" pitchFamily="34" charset="0"/>
                        </a:rPr>
                        <a:t>Fondo para la Vida y la Biodiversidad</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$ 424.040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$ 806.201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$ 644.175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$ 586.516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$ 862.931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351015172"/>
                  </a:ext>
                </a:extLst>
              </a:tr>
              <a:tr h="427898">
                <a:tc>
                  <a:txBody>
                    <a:bodyPr/>
                    <a:lstStyle/>
                    <a:p>
                      <a:pPr algn="just" rtl="0" fontAlgn="ctr"/>
                      <a:r>
                        <a:rPr lang="es-CO" sz="1200" b="1" i="0" u="none" strike="noStrike">
                          <a:solidFill>
                            <a:srgbClr val="203764"/>
                          </a:solidFill>
                          <a:effectLst/>
                          <a:latin typeface="Calibri" panose="020F0502020204030204" pitchFamily="34" charset="0"/>
                        </a:rPr>
                        <a:t>3201 – Fortalecimiento del desempeño ambiental de los sectores productivos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$ 424.040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$ 641.708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$ 343.000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$ 125.000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$ 125.000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51%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105453810"/>
                  </a:ext>
                </a:extLst>
              </a:tr>
              <a:tr h="545570">
                <a:tc>
                  <a:txBody>
                    <a:bodyPr/>
                    <a:lstStyle/>
                    <a:p>
                      <a:pPr algn="just" rtl="0" fontAlgn="ctr"/>
                      <a:r>
                        <a:rPr lang="es-CO" sz="1000" b="0" i="0" u="none" strike="noStrike">
                          <a:solidFill>
                            <a:srgbClr val="203764"/>
                          </a:solidFill>
                          <a:effectLst/>
                          <a:latin typeface="Calibri" panose="020F0502020204030204" pitchFamily="34" charset="0"/>
                        </a:rPr>
                        <a:t>APOYO FINANCIERO AL DESARROLLO DE PLANES, PROGRAMAS Y PROYECTOS A TRAVÉS DEL FONDO PARA LA VIDA Y BIODIVERSIDAD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$ 424.040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$ 641.708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$ 343.000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$ 125.000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$ 125.000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51%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831691818"/>
                  </a:ext>
                </a:extLst>
              </a:tr>
              <a:tr h="427898">
                <a:tc>
                  <a:txBody>
                    <a:bodyPr/>
                    <a:lstStyle/>
                    <a:p>
                      <a:pPr algn="just" rtl="0" fontAlgn="ctr"/>
                      <a:r>
                        <a:rPr lang="es-CO" sz="1200" b="1" i="0" u="none" strike="noStrike">
                          <a:solidFill>
                            <a:srgbClr val="203764"/>
                          </a:solidFill>
                          <a:effectLst/>
                          <a:latin typeface="Calibri" panose="020F0502020204030204" pitchFamily="34" charset="0"/>
                        </a:rPr>
                        <a:t>3202 – Conservación de la biodiversidad y sus servicios ecosistémicos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$ 164.493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$ 301.175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$ 461.516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$ 737.931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83%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278675971"/>
                  </a:ext>
                </a:extLst>
              </a:tr>
              <a:tr h="791612">
                <a:tc>
                  <a:txBody>
                    <a:bodyPr/>
                    <a:lstStyle/>
                    <a:p>
                      <a:pPr algn="just" rtl="0" fontAlgn="ctr"/>
                      <a:r>
                        <a:rPr lang="es-CO" sz="1000" b="0" i="0" u="none" strike="noStrike">
                          <a:solidFill>
                            <a:srgbClr val="203764"/>
                          </a:solidFill>
                          <a:effectLst/>
                          <a:latin typeface="Calibri" panose="020F0502020204030204" pitchFamily="34" charset="0"/>
                        </a:rPr>
                        <a:t>RECUPERACIÓN DE LA SELVA AMAZÓNICA Y TERRITORIOS VULNERABLES AMBIENTALMENTE EN EL ÁMBITO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$ 164.493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$ 301.175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$ 461.516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$ 737.931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83%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027988881"/>
                  </a:ext>
                </a:extLst>
              </a:tr>
              <a:tr h="181857">
                <a:tc>
                  <a:txBody>
                    <a:bodyPr/>
                    <a:lstStyle/>
                    <a:p>
                      <a:pPr algn="ctr" rtl="0" fontAlgn="ctr"/>
                      <a:r>
                        <a:rPr lang="es-CO" sz="1050" b="1" i="0" u="none" strike="noStrike">
                          <a:solidFill>
                            <a:srgbClr val="203764"/>
                          </a:solidFill>
                          <a:effectLst/>
                          <a:latin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$ 424.040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$ 806.201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$ 644.175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$ 586.516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$ 862.931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2385050"/>
                  </a:ext>
                </a:extLst>
              </a:tr>
              <a:tr h="181857">
                <a:tc>
                  <a:txBody>
                    <a:bodyPr/>
                    <a:lstStyle/>
                    <a:p>
                      <a:pPr algn="ctr" rtl="0" fontAlgn="ctr"/>
                      <a:r>
                        <a:rPr lang="es-CO" sz="1050" b="1" i="0" u="none" strike="noStrike">
                          <a:solidFill>
                            <a:srgbClr val="203764"/>
                          </a:solidFill>
                          <a:effectLst/>
                          <a:latin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493485522"/>
                  </a:ext>
                </a:extLst>
              </a:tr>
              <a:tr h="181857">
                <a:tc>
                  <a:txBody>
                    <a:bodyPr/>
                    <a:lstStyle/>
                    <a:p>
                      <a:pPr algn="ctr" rtl="0" fontAlgn="ctr"/>
                      <a:r>
                        <a:rPr lang="es-CO" sz="1050" b="1" i="0" u="none" strike="noStrike">
                          <a:solidFill>
                            <a:srgbClr val="203764"/>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$ 424.040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$ 806.201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$ 644.175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$ 586.516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$ 862.931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2553391064"/>
                  </a:ext>
                </a:extLst>
              </a:tr>
            </a:tbl>
          </a:graphicData>
        </a:graphic>
      </p:graphicFrame>
    </p:spTree>
    <p:extLst>
      <p:ext uri="{BB962C8B-B14F-4D97-AF65-F5344CB8AC3E}">
        <p14:creationId xmlns:p14="http://schemas.microsoft.com/office/powerpoint/2010/main" val="2330800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redondeado 7">
            <a:extLst>
              <a:ext uri="{FF2B5EF4-FFF2-40B4-BE49-F238E27FC236}">
                <a16:creationId xmlns:a16="http://schemas.microsoft.com/office/drawing/2014/main" id="{37177AEA-9E08-E4DA-D7D0-50B497745374}"/>
              </a:ext>
            </a:extLst>
          </p:cNvPr>
          <p:cNvSpPr/>
          <p:nvPr/>
        </p:nvSpPr>
        <p:spPr>
          <a:xfrm>
            <a:off x="-348300" y="0"/>
            <a:ext cx="3809255" cy="6858000"/>
          </a:xfrm>
          <a:prstGeom prst="roundRect">
            <a:avLst>
              <a:gd name="adj" fmla="val 10927"/>
            </a:avLst>
          </a:prstGeom>
          <a:solidFill>
            <a:schemeClr val="accent6">
              <a:lumMod val="50000"/>
              <a:alpha val="199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aphicFrame>
        <p:nvGraphicFramePr>
          <p:cNvPr id="5" name="Gráfico 4">
            <a:extLst>
              <a:ext uri="{FF2B5EF4-FFF2-40B4-BE49-F238E27FC236}">
                <a16:creationId xmlns:a16="http://schemas.microsoft.com/office/drawing/2014/main" id="{E3667EEF-1DF0-26BB-C2E7-8D24CFB10C22}"/>
              </a:ext>
            </a:extLst>
          </p:cNvPr>
          <p:cNvGraphicFramePr/>
          <p:nvPr>
            <p:extLst>
              <p:ext uri="{D42A27DB-BD31-4B8C-83A1-F6EECF244321}">
                <p14:modId xmlns:p14="http://schemas.microsoft.com/office/powerpoint/2010/main" val="1564640341"/>
              </p:ext>
            </p:extLst>
          </p:nvPr>
        </p:nvGraphicFramePr>
        <p:xfrm>
          <a:off x="0" y="2113936"/>
          <a:ext cx="3325091" cy="4102058"/>
        </p:xfrm>
        <a:graphic>
          <a:graphicData uri="http://schemas.openxmlformats.org/drawingml/2006/chart">
            <c:chart xmlns:c="http://schemas.openxmlformats.org/drawingml/2006/chart" xmlns:r="http://schemas.openxmlformats.org/officeDocument/2006/relationships" r:id="rId3"/>
          </a:graphicData>
        </a:graphic>
      </p:graphicFrame>
      <p:sp>
        <p:nvSpPr>
          <p:cNvPr id="7" name="CuadroTexto 6">
            <a:extLst>
              <a:ext uri="{FF2B5EF4-FFF2-40B4-BE49-F238E27FC236}">
                <a16:creationId xmlns:a16="http://schemas.microsoft.com/office/drawing/2014/main" id="{70A129D5-8309-2166-ED91-1FCC49CBAC95}"/>
              </a:ext>
            </a:extLst>
          </p:cNvPr>
          <p:cNvSpPr txBox="1"/>
          <p:nvPr/>
        </p:nvSpPr>
        <p:spPr>
          <a:xfrm>
            <a:off x="217203" y="566257"/>
            <a:ext cx="289068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4EA72E">
                    <a:lumMod val="50000"/>
                  </a:srgbClr>
                </a:solidFill>
                <a:effectLst/>
                <a:uLnTx/>
                <a:uFillTx/>
                <a:latin typeface="Aptos" panose="02110004020202020204"/>
                <a:ea typeface="+mn-ea"/>
                <a:cs typeface="+mn-cs"/>
              </a:rPr>
              <a:t>FONDO PARA LA VIDA Y AL BIODIVERSIDAD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srgbClr val="4EA72E">
                    <a:lumMod val="50000"/>
                  </a:srgbClr>
                </a:solidFill>
                <a:effectLst/>
                <a:uLnTx/>
                <a:uFillTx/>
                <a:latin typeface="Aptos" panose="02110004020202020204"/>
                <a:ea typeface="+mn-ea"/>
                <a:cs typeface="+mn-cs"/>
              </a:rPr>
              <a:t>2026</a:t>
            </a:r>
          </a:p>
        </p:txBody>
      </p:sp>
      <p:cxnSp>
        <p:nvCxnSpPr>
          <p:cNvPr id="10" name="Conector recto 9">
            <a:extLst>
              <a:ext uri="{FF2B5EF4-FFF2-40B4-BE49-F238E27FC236}">
                <a16:creationId xmlns:a16="http://schemas.microsoft.com/office/drawing/2014/main" id="{B2332789-5745-A864-233D-308A2DB87E19}"/>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2D5DED9C-423D-CB3F-4D6A-AC67C7C519CB}"/>
              </a:ext>
            </a:extLst>
          </p:cNvPr>
          <p:cNvSpPr txBox="1"/>
          <p:nvPr/>
        </p:nvSpPr>
        <p:spPr>
          <a:xfrm>
            <a:off x="3586480" y="106626"/>
            <a:ext cx="8524240" cy="63094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700" b="1" i="0" u="none" strike="noStrike" kern="1200" cap="none" spc="0" normalizeH="0" baseline="0" noProof="0">
                <a:ln>
                  <a:noFill/>
                </a:ln>
                <a:solidFill>
                  <a:prstClr val="black"/>
                </a:solidFill>
                <a:effectLst/>
                <a:uLnTx/>
                <a:uFillTx/>
                <a:latin typeface="Aptos" panose="02110004020202020204"/>
                <a:ea typeface="+mn-ea"/>
                <a:cs typeface="+mn-cs"/>
              </a:rPr>
              <a:t>SOLICITUD DE RECURSOS DEL FONDO PARA LA VIDA Y LA BIODIVERSIDAD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700" b="1" i="0" u="none" strike="noStrike" kern="1200" cap="none" spc="0" normalizeH="0" baseline="0" noProof="0">
                <a:ln>
                  <a:noFill/>
                </a:ln>
                <a:solidFill>
                  <a:prstClr val="black"/>
                </a:solidFill>
                <a:effectLst/>
                <a:uLnTx/>
                <a:uFillTx/>
                <a:latin typeface="Aptos" panose="02110004020202020204"/>
                <a:ea typeface="+mn-ea"/>
                <a:cs typeface="+mn-cs"/>
              </a:rPr>
              <a:t>VIGENCIA - 2026  </a:t>
            </a:r>
            <a:r>
              <a:rPr kumimoji="0" lang="es-ES_tradnl" sz="1800" b="1" i="0" u="none" strike="noStrike" kern="1200" cap="none" spc="0" normalizeH="0" baseline="0" noProof="0">
                <a:ln>
                  <a:noFill/>
                </a:ln>
                <a:effectLst/>
                <a:uLnTx/>
                <a:uFillTx/>
                <a:latin typeface="Aptos" panose="02110004020202020204"/>
                <a:ea typeface="+mn-ea"/>
                <a:cs typeface="+mn-cs"/>
              </a:rPr>
              <a:t>$ </a:t>
            </a:r>
            <a:r>
              <a:rPr kumimoji="0" lang="es-ES_tradnl" sz="1800" b="1" i="1" u="none" strike="noStrike" kern="1200" cap="none" spc="0" normalizeH="0" baseline="0" noProof="0">
                <a:ln>
                  <a:noFill/>
                </a:ln>
                <a:effectLst/>
                <a:uLnTx/>
                <a:uFillTx/>
                <a:latin typeface="Aptos" panose="02110004020202020204"/>
                <a:ea typeface="+mn-ea"/>
                <a:cs typeface="+mn-cs"/>
              </a:rPr>
              <a:t>806.201 MILLONES</a:t>
            </a:r>
            <a:endParaRPr kumimoji="0" lang="es-ES_tradnl" sz="1700" b="1" i="1" u="none" strike="noStrike" kern="1200" cap="none" spc="0" normalizeH="0" baseline="0" noProof="0">
              <a:ln>
                <a:noFill/>
              </a:ln>
              <a:effectLst/>
              <a:uLnTx/>
              <a:uFillTx/>
              <a:latin typeface="Aptos" panose="02110004020202020204"/>
              <a:ea typeface="+mn-ea"/>
              <a:cs typeface="+mn-cs"/>
            </a:endParaRPr>
          </a:p>
        </p:txBody>
      </p:sp>
      <p:sp>
        <p:nvSpPr>
          <p:cNvPr id="15" name="CuadroTexto 14">
            <a:extLst>
              <a:ext uri="{FF2B5EF4-FFF2-40B4-BE49-F238E27FC236}">
                <a16:creationId xmlns:a16="http://schemas.microsoft.com/office/drawing/2014/main" id="{B1D043E0-9C91-00B4-AE65-3A177B9E0F81}"/>
              </a:ext>
            </a:extLst>
          </p:cNvPr>
          <p:cNvSpPr txBox="1"/>
          <p:nvPr/>
        </p:nvSpPr>
        <p:spPr>
          <a:xfrm>
            <a:off x="217203" y="1778845"/>
            <a:ext cx="28906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800" b="1" i="0" u="none" strike="noStrike" kern="1200" cap="none" spc="0" normalizeH="0" baseline="0" noProof="0">
                <a:ln>
                  <a:noFill/>
                </a:ln>
                <a:solidFill>
                  <a:prstClr val="black"/>
                </a:solidFill>
                <a:effectLst/>
                <a:uLnTx/>
                <a:uFillTx/>
                <a:latin typeface="Aptos" panose="02110004020202020204"/>
                <a:ea typeface="+mn-ea"/>
                <a:cs typeface="+mn-cs"/>
              </a:rPr>
              <a:t>APROPIACIÓN HISTORICA</a:t>
            </a:r>
            <a:endParaRPr kumimoji="0" lang="es-ES_tradnl" sz="1800" b="1" i="0" u="none" strike="noStrike" kern="1200" cap="none" spc="0" normalizeH="0" baseline="0" noProof="0">
              <a:ln>
                <a:noFill/>
              </a:ln>
              <a:solidFill>
                <a:srgbClr val="4EA72E">
                  <a:lumMod val="50000"/>
                </a:srgbClr>
              </a:solidFill>
              <a:effectLst/>
              <a:uLnTx/>
              <a:uFillTx/>
              <a:latin typeface="Aptos" panose="02110004020202020204"/>
              <a:ea typeface="+mn-ea"/>
              <a:cs typeface="+mn-cs"/>
            </a:endParaRPr>
          </a:p>
        </p:txBody>
      </p:sp>
      <p:sp>
        <p:nvSpPr>
          <p:cNvPr id="18" name="CuadroTexto 17">
            <a:extLst>
              <a:ext uri="{FF2B5EF4-FFF2-40B4-BE49-F238E27FC236}">
                <a16:creationId xmlns:a16="http://schemas.microsoft.com/office/drawing/2014/main" id="{BB10D4F6-AF46-1838-AD7B-9C21659CD58F}"/>
              </a:ext>
            </a:extLst>
          </p:cNvPr>
          <p:cNvSpPr txBox="1"/>
          <p:nvPr/>
        </p:nvSpPr>
        <p:spPr>
          <a:xfrm>
            <a:off x="3615293" y="918303"/>
            <a:ext cx="8535798" cy="461665"/>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1" i="1" u="none" strike="noStrike" kern="1200" cap="none" spc="0" normalizeH="0" baseline="0" noProof="0">
                <a:ln>
                  <a:noFill/>
                </a:ln>
                <a:solidFill>
                  <a:srgbClr val="4EA72E">
                    <a:lumMod val="75000"/>
                  </a:srgbClr>
                </a:solidFill>
                <a:effectLst/>
                <a:uLnTx/>
                <a:uFillTx/>
                <a:latin typeface="Aptos" panose="02110004020202020204"/>
                <a:ea typeface="+mn-ea"/>
                <a:cs typeface="+mn-cs"/>
              </a:rPr>
              <a:t>Proyecto: APOYO FINANCIERO AL DESARROLLO DE PLANES, PROGRAMAS Y PROYECTOS A TRAVÉS DEL FONDO PARA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1" i="1" u="none" strike="noStrike" kern="1200" cap="none" spc="0" normalizeH="0" baseline="0" noProof="0">
                <a:ln>
                  <a:noFill/>
                </a:ln>
                <a:solidFill>
                  <a:srgbClr val="4EA72E">
                    <a:lumMod val="75000"/>
                  </a:srgbClr>
                </a:solidFill>
                <a:effectLst/>
                <a:uLnTx/>
                <a:uFillTx/>
                <a:latin typeface="Aptos" panose="02110004020202020204"/>
                <a:ea typeface="+mn-ea"/>
                <a:cs typeface="+mn-cs"/>
              </a:rPr>
              <a:t> LA VIDA  Y BIODIVERSIDAD   NACIONAL  </a:t>
            </a:r>
            <a:r>
              <a:rPr lang="es-ES_tradnl" sz="1200" b="1" i="1">
                <a:solidFill>
                  <a:srgbClr val="4EA72E">
                    <a:lumMod val="75000"/>
                  </a:srgbClr>
                </a:solidFill>
                <a:latin typeface="Aptos" panose="02110004020202020204"/>
              </a:rPr>
              <a:t>BPIN: </a:t>
            </a:r>
            <a:r>
              <a:rPr lang="es-CO" sz="1200" b="1" i="1">
                <a:solidFill>
                  <a:srgbClr val="4EA72E">
                    <a:lumMod val="75000"/>
                  </a:srgbClr>
                </a:solidFill>
                <a:latin typeface="Aptos" panose="02110004020202020204"/>
              </a:rPr>
              <a:t>202300000000294</a:t>
            </a:r>
          </a:p>
        </p:txBody>
      </p:sp>
      <p:sp>
        <p:nvSpPr>
          <p:cNvPr id="21" name="CuadroTexto 20">
            <a:extLst>
              <a:ext uri="{FF2B5EF4-FFF2-40B4-BE49-F238E27FC236}">
                <a16:creationId xmlns:a16="http://schemas.microsoft.com/office/drawing/2014/main" id="{9A229D14-251C-34BD-8976-58B3DC1DD912}"/>
              </a:ext>
            </a:extLst>
          </p:cNvPr>
          <p:cNvSpPr txBox="1"/>
          <p:nvPr/>
        </p:nvSpPr>
        <p:spPr>
          <a:xfrm>
            <a:off x="3615293" y="3768979"/>
            <a:ext cx="7913192" cy="646331"/>
          </a:xfrm>
          <a:prstGeom prst="rect">
            <a:avLst/>
          </a:prstGeom>
          <a:noFill/>
        </p:spPr>
        <p:txBody>
          <a:bodyPr wrap="none" rtlCol="0">
            <a:spAutoFit/>
          </a:bodyPr>
          <a:lstStyle/>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1" i="1" u="none" strike="noStrike" kern="1200" cap="none" spc="0" normalizeH="0" baseline="0" noProof="0">
                <a:ln>
                  <a:noFill/>
                </a:ln>
                <a:solidFill>
                  <a:srgbClr val="4EA72E">
                    <a:lumMod val="75000"/>
                  </a:srgbClr>
                </a:solidFill>
                <a:effectLst/>
                <a:uLnTx/>
                <a:uFillTx/>
                <a:latin typeface="Aptos" panose="02110004020202020204"/>
                <a:ea typeface="+mn-ea"/>
                <a:cs typeface="+mn-cs"/>
              </a:rPr>
              <a:t>Proyecto: RECUPERACIÓN DE LA SELVA AMAZONICA Y TERRITORIOS ESTRATEGICOS ALREDEDOR DEL AGUA </a:t>
            </a:r>
          </a:p>
          <a:p>
            <a:pPr marL="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1" i="1" u="none" strike="noStrike" kern="1200" cap="none" spc="0" normalizeH="0" baseline="0" noProof="0">
                <a:ln>
                  <a:noFill/>
                </a:ln>
                <a:solidFill>
                  <a:srgbClr val="4EA72E">
                    <a:lumMod val="75000"/>
                  </a:srgbClr>
                </a:solidFill>
                <a:effectLst/>
                <a:uLnTx/>
                <a:uFillTx/>
                <a:latin typeface="Aptos" panose="02110004020202020204"/>
                <a:ea typeface="+mn-ea"/>
                <a:cs typeface="+mn-cs"/>
              </a:rPr>
              <a:t>A NIVEL NACIONAL  BPIN 202500000022983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_tradnl" sz="1200" b="1" i="1"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23" name="Tabla 22">
            <a:extLst>
              <a:ext uri="{FF2B5EF4-FFF2-40B4-BE49-F238E27FC236}">
                <a16:creationId xmlns:a16="http://schemas.microsoft.com/office/drawing/2014/main" id="{1BBD1F6B-A726-ED54-9ACD-838C57143B6F}"/>
              </a:ext>
            </a:extLst>
          </p:cNvPr>
          <p:cNvGraphicFramePr>
            <a:graphicFrameLocks noGrp="1"/>
          </p:cNvGraphicFramePr>
          <p:nvPr>
            <p:extLst>
              <p:ext uri="{D42A27DB-BD31-4B8C-83A1-F6EECF244321}">
                <p14:modId xmlns:p14="http://schemas.microsoft.com/office/powerpoint/2010/main" val="522875397"/>
              </p:ext>
            </p:extLst>
          </p:nvPr>
        </p:nvGraphicFramePr>
        <p:xfrm>
          <a:off x="4220308" y="1925861"/>
          <a:ext cx="4568725" cy="1463040"/>
        </p:xfrm>
        <a:graphic>
          <a:graphicData uri="http://schemas.openxmlformats.org/drawingml/2006/table">
            <a:tbl>
              <a:tblPr/>
              <a:tblGrid>
                <a:gridCol w="3784791">
                  <a:extLst>
                    <a:ext uri="{9D8B030D-6E8A-4147-A177-3AD203B41FA5}">
                      <a16:colId xmlns:a16="http://schemas.microsoft.com/office/drawing/2014/main" val="3220303752"/>
                    </a:ext>
                  </a:extLst>
                </a:gridCol>
                <a:gridCol w="783934">
                  <a:extLst>
                    <a:ext uri="{9D8B030D-6E8A-4147-A177-3AD203B41FA5}">
                      <a16:colId xmlns:a16="http://schemas.microsoft.com/office/drawing/2014/main" val="1413143580"/>
                    </a:ext>
                  </a:extLst>
                </a:gridCol>
              </a:tblGrid>
              <a:tr h="0">
                <a:tc>
                  <a:txBody>
                    <a:bodyPr/>
                    <a:lstStyle/>
                    <a:p>
                      <a:pPr marL="171450" indent="-171450" algn="just" fontAlgn="t">
                        <a:buFont typeface="Arial" panose="020B0604020202020204" pitchFamily="34" charset="0"/>
                        <a:buChar char="•"/>
                      </a:pPr>
                      <a:r>
                        <a:rPr lang="es-CO" sz="1100" b="0" i="0" u="none" strike="noStrike">
                          <a:solidFill>
                            <a:srgbClr val="000000"/>
                          </a:solidFill>
                          <a:effectLst/>
                          <a:latin typeface="Arial Narrow" panose="020B0604020202020204" pitchFamily="34" charset="0"/>
                        </a:rPr>
                        <a:t>Políticas transversales </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00" rtl="0" eaLnBrk="1" fontAlgn="t" latinLnBrk="0" hangingPunct="1">
                        <a:buFont typeface="Arial" panose="020B0604020202020204" pitchFamily="34" charset="0"/>
                        <a:buNone/>
                      </a:pPr>
                      <a:r>
                        <a:rPr lang="es-CO" sz="1050" b="0" i="0" u="none" strike="noStrike" kern="1200">
                          <a:solidFill>
                            <a:srgbClr val="000000"/>
                          </a:solidFill>
                          <a:effectLst/>
                          <a:latin typeface="Arial Narrow" panose="020B0604020202020204" pitchFamily="34" charset="0"/>
                          <a:ea typeface="+mn-ea"/>
                          <a:cs typeface="+mn-cs"/>
                        </a:rPr>
                        <a:t>$ 133.120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73867142"/>
                  </a:ext>
                </a:extLst>
              </a:tr>
              <a:tr h="0">
                <a:tc>
                  <a:txBody>
                    <a:bodyPr/>
                    <a:lstStyle/>
                    <a:p>
                      <a:pPr marL="171450" indent="-171450" algn="just" fontAlgn="t">
                        <a:buFont typeface="Arial" panose="020B0604020202020204" pitchFamily="34" charset="0"/>
                        <a:buChar char="•"/>
                      </a:pPr>
                      <a:r>
                        <a:rPr lang="es-CO" sz="1100" b="0" i="0" u="none" strike="noStrike">
                          <a:solidFill>
                            <a:srgbClr val="000000"/>
                          </a:solidFill>
                          <a:effectLst/>
                          <a:latin typeface="Arial Narrow" panose="020B0604020202020204" pitchFamily="34" charset="0"/>
                        </a:rPr>
                        <a:t>Proyectos que contribuyan a la mitigación y adaptación al cambio climático</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ctr" defTabSz="914400" rtl="0" eaLnBrk="1" fontAlgn="t" latinLnBrk="0" hangingPunct="1">
                        <a:lnSpc>
                          <a:spcPct val="100000"/>
                        </a:lnSpc>
                        <a:spcBef>
                          <a:spcPts val="0"/>
                        </a:spcBef>
                        <a:spcAft>
                          <a:spcPts val="0"/>
                        </a:spcAft>
                        <a:buClrTx/>
                        <a:buSzTx/>
                        <a:buFont typeface="Arial" panose="020B0604020202020204" pitchFamily="34" charset="0"/>
                        <a:buNone/>
                        <a:tabLst/>
                        <a:defRPr/>
                      </a:pPr>
                      <a:r>
                        <a:rPr lang="es-CO" sz="1050" b="0" i="0" u="none" strike="noStrike" kern="1200">
                          <a:solidFill>
                            <a:srgbClr val="000000"/>
                          </a:solidFill>
                          <a:effectLst/>
                          <a:latin typeface="Arial Narrow" panose="020B0604020202020204" pitchFamily="34" charset="0"/>
                          <a:ea typeface="+mn-ea"/>
                          <a:cs typeface="+mn-cs"/>
                        </a:rPr>
                        <a:t>$ 379.853</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38880684"/>
                  </a:ext>
                </a:extLst>
              </a:tr>
              <a:tr h="0">
                <a:tc>
                  <a:txBody>
                    <a:bodyPr/>
                    <a:lstStyle/>
                    <a:p>
                      <a:pPr marL="171450" indent="-171450" algn="just" fontAlgn="t">
                        <a:buFont typeface="Arial" panose="020B0604020202020204" pitchFamily="34" charset="0"/>
                        <a:buChar char="•"/>
                      </a:pPr>
                      <a:r>
                        <a:rPr lang="es-CO" sz="1100" b="0" i="0" u="none" strike="noStrike">
                          <a:solidFill>
                            <a:srgbClr val="000000"/>
                          </a:solidFill>
                          <a:effectLst/>
                          <a:latin typeface="Arial Narrow" panose="020B0604020202020204" pitchFamily="34" charset="0"/>
                        </a:rPr>
                        <a:t>Financiar la operación del Fondo para la vida y la biodiversidad.</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00" rtl="0" eaLnBrk="1" fontAlgn="t" latinLnBrk="0" hangingPunct="1">
                        <a:buFont typeface="Arial" panose="020B0604020202020204" pitchFamily="34" charset="0"/>
                        <a:buNone/>
                      </a:pPr>
                      <a:r>
                        <a:rPr lang="es-CO" sz="1050" b="0" i="0" u="none" strike="noStrike" kern="1200">
                          <a:solidFill>
                            <a:srgbClr val="000000"/>
                          </a:solidFill>
                          <a:effectLst/>
                          <a:latin typeface="Arial Narrow" panose="020B0604020202020204" pitchFamily="34" charset="0"/>
                          <a:ea typeface="+mn-ea"/>
                          <a:cs typeface="+mn-cs"/>
                        </a:rPr>
                        <a:t>$ 7.500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4910189"/>
                  </a:ext>
                </a:extLst>
              </a:tr>
              <a:tr h="0">
                <a:tc>
                  <a:txBody>
                    <a:bodyPr/>
                    <a:lstStyle/>
                    <a:p>
                      <a:pPr marL="171450" indent="-171450" algn="just" fontAlgn="t">
                        <a:buFont typeface="Arial" panose="020B0604020202020204" pitchFamily="34" charset="0"/>
                        <a:buChar char="•"/>
                      </a:pPr>
                      <a:r>
                        <a:rPr lang="es-CO" sz="1100" b="0" i="0" u="none" strike="noStrike">
                          <a:solidFill>
                            <a:srgbClr val="000000"/>
                          </a:solidFill>
                          <a:effectLst/>
                          <a:latin typeface="Arial Narrow" panose="020B0604020202020204" pitchFamily="34" charset="0"/>
                        </a:rPr>
                        <a:t>Seguimiento a los recursos del Fondo para la vida y la biodiversidad</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00" rtl="0" eaLnBrk="1" fontAlgn="t" latinLnBrk="0" hangingPunct="1">
                        <a:buFont typeface="Arial" panose="020B0604020202020204" pitchFamily="34" charset="0"/>
                        <a:buNone/>
                      </a:pPr>
                      <a:r>
                        <a:rPr lang="es-CO" sz="1050" b="0" i="0" u="none" strike="noStrike" kern="1200">
                          <a:solidFill>
                            <a:srgbClr val="000000"/>
                          </a:solidFill>
                          <a:effectLst/>
                          <a:latin typeface="Arial Narrow" panose="020B0604020202020204" pitchFamily="34" charset="0"/>
                          <a:ea typeface="+mn-ea"/>
                          <a:cs typeface="+mn-cs"/>
                        </a:rPr>
                        <a:t>$ 8.750</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510314405"/>
                  </a:ext>
                </a:extLst>
              </a:tr>
              <a:tr h="0">
                <a:tc>
                  <a:txBody>
                    <a:bodyPr/>
                    <a:lstStyle/>
                    <a:p>
                      <a:pPr marL="171450" marR="0" lvl="0" indent="-171450" algn="just" defTabSz="914400" rtl="0" eaLnBrk="1" fontAlgn="t" latinLnBrk="0" hangingPunct="1">
                        <a:lnSpc>
                          <a:spcPct val="100000"/>
                        </a:lnSpc>
                        <a:spcBef>
                          <a:spcPts val="0"/>
                        </a:spcBef>
                        <a:spcAft>
                          <a:spcPts val="0"/>
                        </a:spcAft>
                        <a:buClrTx/>
                        <a:buSzTx/>
                        <a:buFont typeface="Arial" panose="020B0604020202020204" pitchFamily="34" charset="0"/>
                        <a:buChar char="•"/>
                        <a:tabLst/>
                        <a:defRPr/>
                      </a:pPr>
                      <a:r>
                        <a:rPr lang="es-CO" sz="1100" b="0" i="0" u="none" strike="noStrike">
                          <a:solidFill>
                            <a:srgbClr val="000000"/>
                          </a:solidFill>
                          <a:effectLst/>
                          <a:latin typeface="Arial Narrow" panose="020B0604020202020204" pitchFamily="34" charset="0"/>
                        </a:rPr>
                        <a:t>Cumplimiento sentencias</a:t>
                      </a: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indent="0" algn="ctr" defTabSz="914400" rtl="0" eaLnBrk="1" fontAlgn="t" latinLnBrk="0" hangingPunct="1">
                        <a:buFont typeface="Arial" panose="020B0604020202020204" pitchFamily="34" charset="0"/>
                        <a:buNone/>
                      </a:pPr>
                      <a:r>
                        <a:rPr lang="es-CO" sz="1050" b="0" i="0" u="none" strike="noStrike" kern="1200">
                          <a:solidFill>
                            <a:srgbClr val="000000"/>
                          </a:solidFill>
                          <a:effectLst/>
                          <a:latin typeface="Arial Narrow" panose="020B0604020202020204" pitchFamily="34" charset="0"/>
                          <a:ea typeface="+mn-ea"/>
                          <a:cs typeface="+mn-cs"/>
                        </a:rPr>
                        <a:t>$ 112.485</a:t>
                      </a: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54344023"/>
                  </a:ext>
                </a:extLst>
              </a:tr>
            </a:tbl>
          </a:graphicData>
        </a:graphic>
      </p:graphicFrame>
      <p:sp>
        <p:nvSpPr>
          <p:cNvPr id="25" name="CuadroTexto 24">
            <a:extLst>
              <a:ext uri="{FF2B5EF4-FFF2-40B4-BE49-F238E27FC236}">
                <a16:creationId xmlns:a16="http://schemas.microsoft.com/office/drawing/2014/main" id="{F9A6A19D-A764-8B1B-4AFC-BD69076C599D}"/>
              </a:ext>
            </a:extLst>
          </p:cNvPr>
          <p:cNvSpPr txBox="1"/>
          <p:nvPr/>
        </p:nvSpPr>
        <p:spPr>
          <a:xfrm>
            <a:off x="3004395" y="1568536"/>
            <a:ext cx="28906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rPr>
              <a:t>ACCIONES 2026</a:t>
            </a:r>
          </a:p>
        </p:txBody>
      </p:sp>
      <p:sp>
        <p:nvSpPr>
          <p:cNvPr id="26" name="CuadroTexto 25">
            <a:extLst>
              <a:ext uri="{FF2B5EF4-FFF2-40B4-BE49-F238E27FC236}">
                <a16:creationId xmlns:a16="http://schemas.microsoft.com/office/drawing/2014/main" id="{2CCB0F4A-2208-34CD-2123-85722EB2970C}"/>
              </a:ext>
            </a:extLst>
          </p:cNvPr>
          <p:cNvSpPr txBox="1"/>
          <p:nvPr/>
        </p:nvSpPr>
        <p:spPr>
          <a:xfrm>
            <a:off x="3004395" y="4253436"/>
            <a:ext cx="289068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rPr>
              <a:t>ACCIONES 2026</a:t>
            </a:r>
          </a:p>
        </p:txBody>
      </p:sp>
      <p:graphicFrame>
        <p:nvGraphicFramePr>
          <p:cNvPr id="29" name="Tabla 28">
            <a:extLst>
              <a:ext uri="{FF2B5EF4-FFF2-40B4-BE49-F238E27FC236}">
                <a16:creationId xmlns:a16="http://schemas.microsoft.com/office/drawing/2014/main" id="{61411FB6-1FFB-2AF2-403C-3CC3D5B0946E}"/>
              </a:ext>
            </a:extLst>
          </p:cNvPr>
          <p:cNvGraphicFramePr>
            <a:graphicFrameLocks noGrp="1"/>
          </p:cNvGraphicFramePr>
          <p:nvPr/>
        </p:nvGraphicFramePr>
        <p:xfrm>
          <a:off x="9431332" y="1789666"/>
          <a:ext cx="1954650" cy="1464624"/>
        </p:xfrm>
        <a:graphic>
          <a:graphicData uri="http://schemas.openxmlformats.org/drawingml/2006/table">
            <a:tbl>
              <a:tblPr/>
              <a:tblGrid>
                <a:gridCol w="857370">
                  <a:extLst>
                    <a:ext uri="{9D8B030D-6E8A-4147-A177-3AD203B41FA5}">
                      <a16:colId xmlns:a16="http://schemas.microsoft.com/office/drawing/2014/main" val="3367278499"/>
                    </a:ext>
                  </a:extLst>
                </a:gridCol>
                <a:gridCol w="1097280">
                  <a:extLst>
                    <a:ext uri="{9D8B030D-6E8A-4147-A177-3AD203B41FA5}">
                      <a16:colId xmlns:a16="http://schemas.microsoft.com/office/drawing/2014/main" val="1050372877"/>
                    </a:ext>
                  </a:extLst>
                </a:gridCol>
              </a:tblGrid>
              <a:tr h="162736">
                <a:tc>
                  <a:txBody>
                    <a:bodyPr/>
                    <a:lstStyle/>
                    <a:p>
                      <a:pPr algn="ctr" fontAlgn="ctr"/>
                      <a:r>
                        <a:rPr lang="es-CO" sz="900" b="0" i="0" u="none" strike="noStrike">
                          <a:solidFill>
                            <a:srgbClr val="000000"/>
                          </a:solidFill>
                          <a:effectLst/>
                          <a:latin typeface="Arial Narrow" panose="020B0604020202020204" pitchFamily="34" charset="0"/>
                        </a:rPr>
                        <a:t>CRIC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$ 3.500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55224821"/>
                  </a:ext>
                </a:extLst>
              </a:tr>
              <a:tr h="162736">
                <a:tc>
                  <a:txBody>
                    <a:bodyPr/>
                    <a:lstStyle/>
                    <a:p>
                      <a:pPr algn="ctr" fontAlgn="ctr"/>
                      <a:r>
                        <a:rPr lang="es-CO" sz="900" b="0" i="0" u="none" strike="noStrike">
                          <a:solidFill>
                            <a:srgbClr val="000000"/>
                          </a:solidFill>
                          <a:effectLst/>
                          <a:latin typeface="Arial Narrow" panose="020B0604020202020204" pitchFamily="34" charset="0"/>
                        </a:rPr>
                        <a:t>CRIDE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076013"/>
                  </a:ext>
                </a:extLst>
              </a:tr>
              <a:tr h="162736">
                <a:tc>
                  <a:txBody>
                    <a:bodyPr/>
                    <a:lstStyle/>
                    <a:p>
                      <a:pPr algn="ctr" fontAlgn="ctr"/>
                      <a:r>
                        <a:rPr lang="es-CO" sz="900" b="0" i="0" u="none" strike="noStrike">
                          <a:solidFill>
                            <a:srgbClr val="000000"/>
                          </a:solidFill>
                          <a:effectLst/>
                          <a:latin typeface="Arial Narrow" panose="020B0604020202020204" pitchFamily="34" charset="0"/>
                        </a:rPr>
                        <a:t>CRIHU</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$ 1.000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0830973"/>
                  </a:ext>
                </a:extLst>
              </a:tr>
              <a:tr h="162736">
                <a:tc>
                  <a:txBody>
                    <a:bodyPr/>
                    <a:lstStyle/>
                    <a:p>
                      <a:pPr algn="ctr" fontAlgn="ctr"/>
                      <a:r>
                        <a:rPr lang="es-CO" sz="900" b="0" i="0" u="none" strike="noStrike">
                          <a:solidFill>
                            <a:srgbClr val="000000"/>
                          </a:solidFill>
                          <a:effectLst/>
                          <a:latin typeface="Arial Narrow" panose="020B0604020202020204" pitchFamily="34" charset="0"/>
                        </a:rPr>
                        <a:t>INDÍGENA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$ 47.100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6810773"/>
                  </a:ext>
                </a:extLst>
              </a:tr>
              <a:tr h="162736">
                <a:tc>
                  <a:txBody>
                    <a:bodyPr/>
                    <a:lstStyle/>
                    <a:p>
                      <a:pPr algn="ctr" fontAlgn="ctr"/>
                      <a:r>
                        <a:rPr lang="es-CO" sz="900" b="0" i="0" u="none" strike="noStrike">
                          <a:solidFill>
                            <a:srgbClr val="000000"/>
                          </a:solidFill>
                          <a:effectLst/>
                          <a:latin typeface="Arial Narrow" panose="020B0604020202020204" pitchFamily="34" charset="0"/>
                        </a:rPr>
                        <a:t>MRA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$ 21.500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352618"/>
                  </a:ext>
                </a:extLst>
              </a:tr>
              <a:tr h="162736">
                <a:tc>
                  <a:txBody>
                    <a:bodyPr/>
                    <a:lstStyle/>
                    <a:p>
                      <a:pPr algn="ctr" fontAlgn="ctr"/>
                      <a:r>
                        <a:rPr lang="es-CO" sz="900" b="0" i="0" u="none" strike="noStrike">
                          <a:solidFill>
                            <a:srgbClr val="000000"/>
                          </a:solidFill>
                          <a:effectLst/>
                          <a:latin typeface="Arial Narrow" panose="020B0604020202020204" pitchFamily="34" charset="0"/>
                        </a:rPr>
                        <a:t>NARP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$ 49.200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18422958"/>
                  </a:ext>
                </a:extLst>
              </a:tr>
              <a:tr h="162736">
                <a:tc>
                  <a:txBody>
                    <a:bodyPr/>
                    <a:lstStyle/>
                    <a:p>
                      <a:pPr algn="ctr" fontAlgn="ctr"/>
                      <a:r>
                        <a:rPr lang="es-CO" sz="900" b="0" i="0" u="none" strike="noStrike">
                          <a:solidFill>
                            <a:srgbClr val="000000"/>
                          </a:solidFill>
                          <a:effectLst/>
                          <a:latin typeface="Arial Narrow" panose="020B0604020202020204" pitchFamily="34" charset="0"/>
                        </a:rPr>
                        <a:t>RROM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$ 450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59379593"/>
                  </a:ext>
                </a:extLst>
              </a:tr>
              <a:tr h="162736">
                <a:tc>
                  <a:txBody>
                    <a:bodyPr/>
                    <a:lstStyle/>
                    <a:p>
                      <a:pPr algn="ctr" fontAlgn="ctr"/>
                      <a:r>
                        <a:rPr lang="es-CO" sz="900" b="0" i="0" u="none" strike="noStrike">
                          <a:solidFill>
                            <a:srgbClr val="000000"/>
                          </a:solidFill>
                          <a:effectLst/>
                          <a:latin typeface="Arial Narrow" panose="020B0604020202020204" pitchFamily="34" charset="0"/>
                        </a:rPr>
                        <a:t>PAZ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0" i="0" u="none" strike="noStrike">
                          <a:solidFill>
                            <a:srgbClr val="000000"/>
                          </a:solidFill>
                          <a:effectLst/>
                          <a:latin typeface="Arial Narrow" panose="020B0604020202020204" pitchFamily="34" charset="0"/>
                        </a:rPr>
                        <a:t>$ 6.370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92420065"/>
                  </a:ext>
                </a:extLst>
              </a:tr>
              <a:tr h="162736">
                <a:tc>
                  <a:txBody>
                    <a:bodyPr/>
                    <a:lstStyle/>
                    <a:p>
                      <a:pPr algn="ctr" fontAlgn="ctr"/>
                      <a:r>
                        <a:rPr lang="es-CO" sz="900" b="1" i="0" u="none" strike="noStrike">
                          <a:solidFill>
                            <a:srgbClr val="000000"/>
                          </a:solidFill>
                          <a:effectLst/>
                          <a:latin typeface="Arial Narrow" panose="020B060402020202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s-CO" sz="900" b="1" i="0" u="none" strike="noStrike">
                          <a:solidFill>
                            <a:srgbClr val="000000"/>
                          </a:solidFill>
                          <a:effectLst/>
                          <a:latin typeface="Arial Narrow" panose="020B0604020202020204" pitchFamily="34" charset="0"/>
                        </a:rPr>
                        <a:t>$ 133.120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10874970"/>
                  </a:ext>
                </a:extLst>
              </a:tr>
            </a:tbl>
          </a:graphicData>
        </a:graphic>
      </p:graphicFrame>
      <p:sp>
        <p:nvSpPr>
          <p:cNvPr id="30" name="CuadroTexto 29">
            <a:extLst>
              <a:ext uri="{FF2B5EF4-FFF2-40B4-BE49-F238E27FC236}">
                <a16:creationId xmlns:a16="http://schemas.microsoft.com/office/drawing/2014/main" id="{3C5FF933-3B1E-D24F-D5AB-25832AE56915}"/>
              </a:ext>
            </a:extLst>
          </p:cNvPr>
          <p:cNvSpPr txBox="1"/>
          <p:nvPr/>
        </p:nvSpPr>
        <p:spPr>
          <a:xfrm>
            <a:off x="7268601" y="3530179"/>
            <a:ext cx="18011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rPr>
              <a:t>TOTAL       641.708</a:t>
            </a:r>
          </a:p>
        </p:txBody>
      </p:sp>
      <p:sp>
        <p:nvSpPr>
          <p:cNvPr id="31" name="CuadroTexto 30">
            <a:extLst>
              <a:ext uri="{FF2B5EF4-FFF2-40B4-BE49-F238E27FC236}">
                <a16:creationId xmlns:a16="http://schemas.microsoft.com/office/drawing/2014/main" id="{ED13D31C-FC25-3037-4194-4CC3F779B43A}"/>
              </a:ext>
            </a:extLst>
          </p:cNvPr>
          <p:cNvSpPr txBox="1"/>
          <p:nvPr/>
        </p:nvSpPr>
        <p:spPr>
          <a:xfrm>
            <a:off x="9836411" y="1478508"/>
            <a:ext cx="11014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prstClr val="black"/>
                </a:solidFill>
                <a:effectLst/>
                <a:uLnTx/>
                <a:uFillTx/>
                <a:latin typeface="Aptos" panose="02110004020202020204"/>
                <a:ea typeface="+mn-ea"/>
                <a:cs typeface="+mn-cs"/>
              </a:rPr>
              <a:t>TRAZADORES</a:t>
            </a:r>
          </a:p>
        </p:txBody>
      </p:sp>
      <p:cxnSp>
        <p:nvCxnSpPr>
          <p:cNvPr id="34" name="Conector recto 33">
            <a:extLst>
              <a:ext uri="{FF2B5EF4-FFF2-40B4-BE49-F238E27FC236}">
                <a16:creationId xmlns:a16="http://schemas.microsoft.com/office/drawing/2014/main" id="{A6840BE4-ECD8-1927-A618-629594FDD4BE}"/>
              </a:ext>
            </a:extLst>
          </p:cNvPr>
          <p:cNvCxnSpPr>
            <a:cxnSpLocks/>
          </p:cNvCxnSpPr>
          <p:nvPr/>
        </p:nvCxnSpPr>
        <p:spPr>
          <a:xfrm>
            <a:off x="5895079" y="3600573"/>
            <a:ext cx="1219184" cy="0"/>
          </a:xfrm>
          <a:prstGeom prst="line">
            <a:avLst/>
          </a:prstGeom>
        </p:spPr>
        <p:style>
          <a:lnRef idx="2">
            <a:schemeClr val="accent1"/>
          </a:lnRef>
          <a:fillRef idx="0">
            <a:schemeClr val="accent1"/>
          </a:fillRef>
          <a:effectRef idx="1">
            <a:schemeClr val="accent1"/>
          </a:effectRef>
          <a:fontRef idx="minor">
            <a:schemeClr val="tx1"/>
          </a:fontRef>
        </p:style>
      </p:cxnSp>
      <p:sp>
        <p:nvSpPr>
          <p:cNvPr id="36" name="CuadroTexto 35">
            <a:extLst>
              <a:ext uri="{FF2B5EF4-FFF2-40B4-BE49-F238E27FC236}">
                <a16:creationId xmlns:a16="http://schemas.microsoft.com/office/drawing/2014/main" id="{05CEC8CF-977B-F84A-6CB6-0920785B4C9D}"/>
              </a:ext>
            </a:extLst>
          </p:cNvPr>
          <p:cNvSpPr txBox="1"/>
          <p:nvPr/>
        </p:nvSpPr>
        <p:spPr>
          <a:xfrm>
            <a:off x="7571889" y="6289845"/>
            <a:ext cx="18011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black"/>
                </a:solidFill>
                <a:effectLst/>
                <a:uLnTx/>
                <a:uFillTx/>
                <a:latin typeface="Aptos" panose="02110004020202020204"/>
                <a:ea typeface="+mn-ea"/>
                <a:cs typeface="+mn-cs"/>
              </a:rPr>
              <a:t>TOTAL       $ 164.493</a:t>
            </a:r>
          </a:p>
        </p:txBody>
      </p:sp>
      <p:cxnSp>
        <p:nvCxnSpPr>
          <p:cNvPr id="44" name="Conector angular 43">
            <a:extLst>
              <a:ext uri="{FF2B5EF4-FFF2-40B4-BE49-F238E27FC236}">
                <a16:creationId xmlns:a16="http://schemas.microsoft.com/office/drawing/2014/main" id="{1050D604-ED15-F700-E67C-03940B32572D}"/>
              </a:ext>
            </a:extLst>
          </p:cNvPr>
          <p:cNvCxnSpPr>
            <a:cxnSpLocks/>
          </p:cNvCxnSpPr>
          <p:nvPr/>
        </p:nvCxnSpPr>
        <p:spPr>
          <a:xfrm flipV="1">
            <a:off x="8731047" y="1640624"/>
            <a:ext cx="1044324" cy="402474"/>
          </a:xfrm>
          <a:prstGeom prst="bentConnector3">
            <a:avLst/>
          </a:prstGeom>
          <a:ln>
            <a:tailEnd type="triangle"/>
          </a:ln>
        </p:spPr>
        <p:style>
          <a:lnRef idx="1">
            <a:schemeClr val="accent6"/>
          </a:lnRef>
          <a:fillRef idx="0">
            <a:schemeClr val="accent6"/>
          </a:fillRef>
          <a:effectRef idx="0">
            <a:schemeClr val="accent6"/>
          </a:effectRef>
          <a:fontRef idx="minor">
            <a:schemeClr val="tx1"/>
          </a:fontRef>
        </p:style>
      </p:cxnSp>
      <p:sp>
        <p:nvSpPr>
          <p:cNvPr id="56" name="CuadroTexto 55">
            <a:extLst>
              <a:ext uri="{FF2B5EF4-FFF2-40B4-BE49-F238E27FC236}">
                <a16:creationId xmlns:a16="http://schemas.microsoft.com/office/drawing/2014/main" id="{FE7871E8-E1D8-4A52-868C-C78F6B527B69}"/>
              </a:ext>
            </a:extLst>
          </p:cNvPr>
          <p:cNvSpPr txBox="1"/>
          <p:nvPr/>
        </p:nvSpPr>
        <p:spPr>
          <a:xfrm>
            <a:off x="9431332" y="4608103"/>
            <a:ext cx="195465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100" b="1" i="0" u="none" strike="noStrike" kern="1200" cap="none" spc="0" normalizeH="0" baseline="0" noProof="0">
                <a:ln>
                  <a:noFill/>
                </a:ln>
                <a:solidFill>
                  <a:prstClr val="black"/>
                </a:solidFill>
                <a:effectLst/>
                <a:uLnTx/>
                <a:uFillTx/>
                <a:latin typeface="Aptos" panose="02110004020202020204"/>
                <a:ea typeface="+mn-ea"/>
                <a:cs typeface="+mn-cs"/>
              </a:rPr>
              <a:t>PROYECTO ESTRATEGICO – INFRAESTRUCTURA VERDE</a:t>
            </a:r>
            <a:br>
              <a:rPr kumimoji="0" lang="es-ES_tradnl" sz="1100" b="1" i="0" u="none" strike="noStrike" kern="1200" cap="none" spc="0" normalizeH="0" baseline="0" noProof="0">
                <a:ln>
                  <a:noFill/>
                </a:ln>
                <a:solidFill>
                  <a:prstClr val="black"/>
                </a:solidFill>
                <a:effectLst/>
                <a:uLnTx/>
                <a:uFillTx/>
                <a:latin typeface="Aptos" panose="02110004020202020204"/>
                <a:ea typeface="+mn-ea"/>
                <a:cs typeface="+mn-cs"/>
              </a:rPr>
            </a:br>
            <a:br>
              <a:rPr kumimoji="0" lang="es-ES_tradnl" sz="1100" b="1" i="0" u="none" strike="noStrike" kern="1200" cap="none" spc="0" normalizeH="0" baseline="0" noProof="0">
                <a:ln>
                  <a:noFill/>
                </a:ln>
                <a:solidFill>
                  <a:prstClr val="black"/>
                </a:solidFill>
                <a:effectLst/>
                <a:uLnTx/>
                <a:uFillTx/>
                <a:latin typeface="Aptos" panose="02110004020202020204"/>
                <a:ea typeface="+mn-ea"/>
                <a:cs typeface="+mn-cs"/>
              </a:rPr>
            </a:br>
            <a:r>
              <a:rPr kumimoji="0" lang="es-ES_tradnl" sz="1100" b="1" i="0" u="none" strike="noStrike" kern="1200" cap="none" spc="0" normalizeH="0" baseline="0" noProof="0">
                <a:ln>
                  <a:noFill/>
                </a:ln>
                <a:solidFill>
                  <a:prstClr val="black"/>
                </a:solidFill>
                <a:effectLst/>
                <a:uLnTx/>
                <a:uFillTx/>
                <a:latin typeface="Aptos" panose="02110004020202020204"/>
                <a:ea typeface="+mn-ea"/>
                <a:cs typeface="+mn-cs"/>
              </a:rPr>
              <a:t>VIGENCIA FUTURA EXCEPCIONAL</a:t>
            </a:r>
          </a:p>
        </p:txBody>
      </p:sp>
      <p:sp>
        <p:nvSpPr>
          <p:cNvPr id="57" name="CuadroTexto 56">
            <a:extLst>
              <a:ext uri="{FF2B5EF4-FFF2-40B4-BE49-F238E27FC236}">
                <a16:creationId xmlns:a16="http://schemas.microsoft.com/office/drawing/2014/main" id="{8D4E1660-2F37-9C09-48B2-D99E5333584A}"/>
              </a:ext>
            </a:extLst>
          </p:cNvPr>
          <p:cNvSpPr txBox="1"/>
          <p:nvPr/>
        </p:nvSpPr>
        <p:spPr>
          <a:xfrm>
            <a:off x="10293929" y="6627168"/>
            <a:ext cx="195465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900" b="1" i="0" u="none" strike="noStrike" kern="1200" cap="none" spc="0" normalizeH="0" baseline="0" noProof="0">
                <a:ln>
                  <a:noFill/>
                </a:ln>
                <a:solidFill>
                  <a:prstClr val="black"/>
                </a:solidFill>
                <a:effectLst/>
                <a:uLnTx/>
                <a:uFillTx/>
                <a:latin typeface="Aptos" panose="02110004020202020204"/>
                <a:ea typeface="+mn-ea"/>
                <a:cs typeface="+mn-cs"/>
              </a:rPr>
              <a:t>CIFRAS EN MILLONES DE PESOS</a:t>
            </a:r>
          </a:p>
        </p:txBody>
      </p:sp>
      <p:sp>
        <p:nvSpPr>
          <p:cNvPr id="68" name="CuadroTexto 67">
            <a:extLst>
              <a:ext uri="{FF2B5EF4-FFF2-40B4-BE49-F238E27FC236}">
                <a16:creationId xmlns:a16="http://schemas.microsoft.com/office/drawing/2014/main" id="{50F466DD-0874-5580-62D0-9BE625CC651B}"/>
              </a:ext>
            </a:extLst>
          </p:cNvPr>
          <p:cNvSpPr txBox="1"/>
          <p:nvPr/>
        </p:nvSpPr>
        <p:spPr>
          <a:xfrm>
            <a:off x="8542890" y="5624199"/>
            <a:ext cx="36885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200" b="0" i="0" u="none" strike="noStrike" kern="1200" cap="none" spc="0" normalizeH="0" baseline="0" noProof="0">
                <a:ln>
                  <a:noFill/>
                </a:ln>
                <a:solidFill>
                  <a:prstClr val="black"/>
                </a:solidFill>
                <a:effectLst/>
                <a:uLnTx/>
                <a:uFillTx/>
                <a:latin typeface="Aptos" panose="02110004020202020204"/>
                <a:ea typeface="+mn-ea"/>
                <a:cs typeface="+mn-cs"/>
              </a:rPr>
              <a:t> Proyecto a 10 años por 12.6 billones</a:t>
            </a:r>
            <a:endParaRPr kumimoji="0" lang="es-ES_tradnl" sz="900" b="0" i="0" u="none" strike="noStrike" kern="1200" cap="none" spc="0" normalizeH="0" baseline="0" noProof="0">
              <a:ln>
                <a:noFill/>
              </a:ln>
              <a:solidFill>
                <a:prstClr val="black"/>
              </a:solidFill>
              <a:effectLst/>
              <a:uLnTx/>
              <a:uFillTx/>
              <a:latin typeface="Aptos" panose="02110004020202020204"/>
              <a:ea typeface="+mn-ea"/>
              <a:cs typeface="+mn-cs"/>
            </a:endParaRPr>
          </a:p>
        </p:txBody>
      </p:sp>
      <p:graphicFrame>
        <p:nvGraphicFramePr>
          <p:cNvPr id="2" name="Tabla 1">
            <a:extLst>
              <a:ext uri="{FF2B5EF4-FFF2-40B4-BE49-F238E27FC236}">
                <a16:creationId xmlns:a16="http://schemas.microsoft.com/office/drawing/2014/main" id="{77D64CB2-1D6B-FAF9-FEF8-BF3D26B2B5B7}"/>
              </a:ext>
            </a:extLst>
          </p:cNvPr>
          <p:cNvGraphicFramePr>
            <a:graphicFrameLocks noGrp="1"/>
          </p:cNvGraphicFramePr>
          <p:nvPr>
            <p:extLst>
              <p:ext uri="{D42A27DB-BD31-4B8C-83A1-F6EECF244321}">
                <p14:modId xmlns:p14="http://schemas.microsoft.com/office/powerpoint/2010/main" val="2066332866"/>
              </p:ext>
            </p:extLst>
          </p:nvPr>
        </p:nvGraphicFramePr>
        <p:xfrm>
          <a:off x="3907859" y="4714808"/>
          <a:ext cx="3081939" cy="1901190"/>
        </p:xfrm>
        <a:graphic>
          <a:graphicData uri="http://schemas.openxmlformats.org/drawingml/2006/table">
            <a:tbl>
              <a:tblPr/>
              <a:tblGrid>
                <a:gridCol w="2107007">
                  <a:extLst>
                    <a:ext uri="{9D8B030D-6E8A-4147-A177-3AD203B41FA5}">
                      <a16:colId xmlns:a16="http://schemas.microsoft.com/office/drawing/2014/main" val="3810044149"/>
                    </a:ext>
                  </a:extLst>
                </a:gridCol>
                <a:gridCol w="974932">
                  <a:extLst>
                    <a:ext uri="{9D8B030D-6E8A-4147-A177-3AD203B41FA5}">
                      <a16:colId xmlns:a16="http://schemas.microsoft.com/office/drawing/2014/main" val="2110294130"/>
                    </a:ext>
                  </a:extLst>
                </a:gridCol>
              </a:tblGrid>
              <a:tr h="294874">
                <a:tc>
                  <a:txBody>
                    <a:bodyPr/>
                    <a:lstStyle/>
                    <a:p>
                      <a:pPr algn="just" rtl="0" fontAlgn="t"/>
                      <a:r>
                        <a:rPr lang="es-CO" sz="1100">
                          <a:effectLst/>
                          <a:latin typeface="Arial" panose="020B0604020202020204" pitchFamily="34" charset="0"/>
                        </a:rPr>
                        <a:t>•</a:t>
                      </a:r>
                      <a:r>
                        <a:rPr lang="es-CO" sz="1100">
                          <a:effectLst/>
                          <a:latin typeface="Arial Narrow" panose="020B0606020202030204" pitchFamily="34" charset="0"/>
                        </a:rPr>
                        <a:t>Servicio de restauración de ecosistemas -  de áreas continentales </a:t>
                      </a:r>
                      <a:endParaRPr lang="es-CO" sz="1100">
                        <a:effectLst/>
                        <a:latin typeface="Arial" panose="020B0604020202020204" pitchFamily="34" charset="0"/>
                      </a:endParaRPr>
                    </a:p>
                  </a:txBody>
                  <a:tcPr marL="9525" marR="9525" marT="9525"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rtl="0" fontAlgn="t"/>
                      <a:r>
                        <a:rPr lang="es-CO" sz="1000">
                          <a:solidFill>
                            <a:srgbClr val="000000"/>
                          </a:solidFill>
                          <a:effectLst/>
                          <a:latin typeface="Arial Narrow" panose="020B0606020202030204" pitchFamily="34" charset="0"/>
                        </a:rPr>
                        <a:t>$ 111.551</a:t>
                      </a:r>
                    </a:p>
                  </a:txBody>
                  <a:tcPr marL="9525" marR="9525" marT="9525"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26550431"/>
                  </a:ext>
                </a:extLst>
              </a:tr>
              <a:tr h="294874">
                <a:tc>
                  <a:txBody>
                    <a:bodyPr/>
                    <a:lstStyle/>
                    <a:p>
                      <a:pPr algn="just" rtl="0" fontAlgn="t"/>
                      <a:r>
                        <a:rPr lang="es-ES" sz="1100">
                          <a:effectLst/>
                          <a:latin typeface="Arial" panose="020B0604020202020204" pitchFamily="34" charset="0"/>
                        </a:rPr>
                        <a:t>•</a:t>
                      </a:r>
                      <a:r>
                        <a:rPr lang="es-ES" sz="1100">
                          <a:effectLst/>
                          <a:latin typeface="Arial Narrow" panose="020B0606020202030204" pitchFamily="34" charset="0"/>
                        </a:rPr>
                        <a:t>Servicio de restauración multifuncional/productiva</a:t>
                      </a:r>
                      <a:endParaRPr lang="es-ES" sz="1100">
                        <a:effectLst/>
                        <a:latin typeface="Arial" panose="020B0604020202020204" pitchFamily="34" charset="0"/>
                      </a:endParaRP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s-CO" sz="1000">
                          <a:solidFill>
                            <a:srgbClr val="000000"/>
                          </a:solidFill>
                          <a:effectLst/>
                          <a:latin typeface="Arial Narrow" panose="020B0606020202030204" pitchFamily="34" charset="0"/>
                        </a:rPr>
                        <a:t>$ 26.095</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14983012"/>
                  </a:ext>
                </a:extLst>
              </a:tr>
              <a:tr h="294874">
                <a:tc>
                  <a:txBody>
                    <a:bodyPr/>
                    <a:lstStyle/>
                    <a:p>
                      <a:pPr algn="just" rtl="0" fontAlgn="t"/>
                      <a:r>
                        <a:rPr lang="es-CO" sz="1100">
                          <a:effectLst/>
                          <a:latin typeface="Arial" panose="020B0604020202020204" pitchFamily="34" charset="0"/>
                        </a:rPr>
                        <a:t>•</a:t>
                      </a:r>
                      <a:r>
                        <a:rPr lang="es-CO" sz="1100">
                          <a:effectLst/>
                          <a:latin typeface="Arial Narrow" panose="020B0606020202030204" pitchFamily="34" charset="0"/>
                        </a:rPr>
                        <a:t>Servicio de restauración de ecosistemas - de áreas marinas</a:t>
                      </a:r>
                      <a:endParaRPr lang="es-CO" sz="1100">
                        <a:effectLst/>
                        <a:latin typeface="Arial" panose="020B0604020202020204" pitchFamily="34" charset="0"/>
                      </a:endParaRP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s-CO" sz="1000">
                          <a:solidFill>
                            <a:srgbClr val="000000"/>
                          </a:solidFill>
                          <a:effectLst/>
                          <a:latin typeface="Arial Narrow" panose="020B0606020202030204" pitchFamily="34" charset="0"/>
                        </a:rPr>
                        <a:t>$ 5.116</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2038937"/>
                  </a:ext>
                </a:extLst>
              </a:tr>
              <a:tr h="294874">
                <a:tc>
                  <a:txBody>
                    <a:bodyPr/>
                    <a:lstStyle/>
                    <a:p>
                      <a:pPr algn="just" rtl="0" fontAlgn="t"/>
                      <a:r>
                        <a:rPr lang="es-ES" sz="1100">
                          <a:effectLst/>
                          <a:latin typeface="Arial" panose="020B0604020202020204" pitchFamily="34" charset="0"/>
                        </a:rPr>
                        <a:t>•</a:t>
                      </a:r>
                      <a:r>
                        <a:rPr lang="es-ES" sz="1100">
                          <a:effectLst/>
                          <a:latin typeface="Arial Narrow" panose="020B0606020202030204" pitchFamily="34" charset="0"/>
                        </a:rPr>
                        <a:t>Servicio de recuperación de cuerpos de agua lóticos</a:t>
                      </a:r>
                      <a:endParaRPr lang="es-ES" sz="1100">
                        <a:effectLst/>
                        <a:latin typeface="Arial" panose="020B0604020202020204" pitchFamily="34" charset="0"/>
                      </a:endParaRP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s-CO" sz="1000">
                          <a:solidFill>
                            <a:srgbClr val="000000"/>
                          </a:solidFill>
                          <a:effectLst/>
                          <a:latin typeface="Arial Narrow" panose="020B0606020202030204" pitchFamily="34" charset="0"/>
                        </a:rPr>
                        <a:t>$ 1.703</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67171450"/>
                  </a:ext>
                </a:extLst>
              </a:tr>
              <a:tr h="294874">
                <a:tc>
                  <a:txBody>
                    <a:bodyPr/>
                    <a:lstStyle/>
                    <a:p>
                      <a:pPr algn="just" rtl="0" fontAlgn="t"/>
                      <a:r>
                        <a:rPr lang="es-ES" sz="1100">
                          <a:effectLst/>
                          <a:latin typeface="Arial" panose="020B0604020202020204" pitchFamily="34" charset="0"/>
                        </a:rPr>
                        <a:t>•</a:t>
                      </a:r>
                      <a:r>
                        <a:rPr lang="es-ES" sz="1100">
                          <a:effectLst/>
                          <a:latin typeface="Arial Narrow" panose="020B0606020202030204" pitchFamily="34" charset="0"/>
                        </a:rPr>
                        <a:t>Infraestructura funcional para la Bioeconomía construida y dotada </a:t>
                      </a:r>
                      <a:endParaRPr lang="es-ES" sz="1100">
                        <a:effectLst/>
                        <a:latin typeface="Arial" panose="020B0604020202020204" pitchFamily="34" charset="0"/>
                      </a:endParaRP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s-CO" sz="1000">
                          <a:solidFill>
                            <a:srgbClr val="000000"/>
                          </a:solidFill>
                          <a:effectLst/>
                          <a:latin typeface="Arial Narrow" panose="020B0606020202030204" pitchFamily="34" charset="0"/>
                        </a:rPr>
                        <a:t>$ 20.028</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2223102"/>
                  </a:ext>
                </a:extLst>
              </a:tr>
              <a:tr h="151510">
                <a:tc>
                  <a:txBody>
                    <a:bodyPr/>
                    <a:lstStyle/>
                    <a:p>
                      <a:pPr algn="just" rtl="0" fontAlgn="t"/>
                      <a:r>
                        <a:rPr lang="es-CO" sz="1100">
                          <a:effectLst/>
                          <a:latin typeface="Arial" panose="020B0604020202020204" pitchFamily="34" charset="0"/>
                        </a:rPr>
                        <a:t>Total</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rtl="0" fontAlgn="t"/>
                      <a:r>
                        <a:rPr lang="es-CO" sz="1000">
                          <a:solidFill>
                            <a:srgbClr val="000000"/>
                          </a:solidFill>
                          <a:effectLst/>
                          <a:latin typeface="Arial Narrow" panose="020B0606020202030204" pitchFamily="34" charset="0"/>
                        </a:rPr>
                        <a:t>$ 164.493</a:t>
                      </a:r>
                    </a:p>
                  </a:txBody>
                  <a:tcPr marL="9525" marR="9525" marT="9525"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1554903"/>
                  </a:ext>
                </a:extLst>
              </a:tr>
            </a:tbl>
          </a:graphicData>
        </a:graphic>
      </p:graphicFrame>
      <p:sp>
        <p:nvSpPr>
          <p:cNvPr id="3" name="Rectangle 1">
            <a:extLst>
              <a:ext uri="{FF2B5EF4-FFF2-40B4-BE49-F238E27FC236}">
                <a16:creationId xmlns:a16="http://schemas.microsoft.com/office/drawing/2014/main" id="{E29DAF1D-DAF6-6528-C97A-E7DF043D900B}"/>
              </a:ext>
            </a:extLst>
          </p:cNvPr>
          <p:cNvSpPr>
            <a:spLocks noChangeArrowheads="1"/>
          </p:cNvSpPr>
          <p:nvPr/>
        </p:nvSpPr>
        <p:spPr bwMode="auto">
          <a:xfrm>
            <a:off x="4066263" y="4280912"/>
            <a:ext cx="12042992"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CO" altLang="es-CO" sz="1800" b="0" i="0" u="none" strike="noStrike" cap="none" normalizeH="0" baseline="0">
                <a:ln>
                  <a:noFill/>
                </a:ln>
                <a:solidFill>
                  <a:schemeClr val="tx1"/>
                </a:solidFill>
                <a:effectLst/>
                <a:latin typeface="Arial" panose="020B0604020202020204" pitchFamily="34" charset="0"/>
              </a:rPr>
            </a:br>
            <a:endParaRPr kumimoji="0" lang="es-CO" altLang="es-CO"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7435945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2E4CA9-2EAB-A783-4E45-53EC7A13A663}"/>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9964B940-15FD-B34A-F271-7649B9F46832}"/>
              </a:ext>
            </a:extLst>
          </p:cNvPr>
          <p:cNvSpPr txBox="1">
            <a:spLocks/>
          </p:cNvSpPr>
          <p:nvPr/>
        </p:nvSpPr>
        <p:spPr>
          <a:xfrm>
            <a:off x="553175" y="146850"/>
            <a:ext cx="10970468"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 Institutos de investigación </a:t>
            </a:r>
          </a:p>
        </p:txBody>
      </p:sp>
      <p:pic>
        <p:nvPicPr>
          <p:cNvPr id="9" name="Graphic 6">
            <a:extLst>
              <a:ext uri="{FF2B5EF4-FFF2-40B4-BE49-F238E27FC236}">
                <a16:creationId xmlns:a16="http://schemas.microsoft.com/office/drawing/2014/main" id="{DFF1B4FD-CF85-9577-A344-9D21F89D74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3175" y="681038"/>
            <a:ext cx="5426788" cy="98511"/>
          </a:xfrm>
          <a:prstGeom prst="rect">
            <a:avLst/>
          </a:prstGeom>
        </p:spPr>
      </p:pic>
      <p:graphicFrame>
        <p:nvGraphicFramePr>
          <p:cNvPr id="2" name="Tabla 1">
            <a:extLst>
              <a:ext uri="{FF2B5EF4-FFF2-40B4-BE49-F238E27FC236}">
                <a16:creationId xmlns:a16="http://schemas.microsoft.com/office/drawing/2014/main" id="{16A1B945-B0ED-3A64-5262-7B53D3FAAB81}"/>
              </a:ext>
            </a:extLst>
          </p:cNvPr>
          <p:cNvGraphicFramePr>
            <a:graphicFrameLocks noGrp="1"/>
          </p:cNvGraphicFramePr>
          <p:nvPr>
            <p:extLst>
              <p:ext uri="{D42A27DB-BD31-4B8C-83A1-F6EECF244321}">
                <p14:modId xmlns:p14="http://schemas.microsoft.com/office/powerpoint/2010/main" val="2634107243"/>
              </p:ext>
            </p:extLst>
          </p:nvPr>
        </p:nvGraphicFramePr>
        <p:xfrm>
          <a:off x="553175" y="862410"/>
          <a:ext cx="11097088" cy="5559942"/>
        </p:xfrm>
        <a:graphic>
          <a:graphicData uri="http://schemas.openxmlformats.org/drawingml/2006/table">
            <a:tbl>
              <a:tblPr/>
              <a:tblGrid>
                <a:gridCol w="4264250">
                  <a:extLst>
                    <a:ext uri="{9D8B030D-6E8A-4147-A177-3AD203B41FA5}">
                      <a16:colId xmlns:a16="http://schemas.microsoft.com/office/drawing/2014/main" val="4007121013"/>
                    </a:ext>
                  </a:extLst>
                </a:gridCol>
                <a:gridCol w="1083622">
                  <a:extLst>
                    <a:ext uri="{9D8B030D-6E8A-4147-A177-3AD203B41FA5}">
                      <a16:colId xmlns:a16="http://schemas.microsoft.com/office/drawing/2014/main" val="563876011"/>
                    </a:ext>
                  </a:extLst>
                </a:gridCol>
                <a:gridCol w="882950">
                  <a:extLst>
                    <a:ext uri="{9D8B030D-6E8A-4147-A177-3AD203B41FA5}">
                      <a16:colId xmlns:a16="http://schemas.microsoft.com/office/drawing/2014/main" val="3469163971"/>
                    </a:ext>
                  </a:extLst>
                </a:gridCol>
                <a:gridCol w="710150">
                  <a:extLst>
                    <a:ext uri="{9D8B030D-6E8A-4147-A177-3AD203B41FA5}">
                      <a16:colId xmlns:a16="http://schemas.microsoft.com/office/drawing/2014/main" val="3114700782"/>
                    </a:ext>
                  </a:extLst>
                </a:gridCol>
                <a:gridCol w="981895">
                  <a:extLst>
                    <a:ext uri="{9D8B030D-6E8A-4147-A177-3AD203B41FA5}">
                      <a16:colId xmlns:a16="http://schemas.microsoft.com/office/drawing/2014/main" val="1058020168"/>
                    </a:ext>
                  </a:extLst>
                </a:gridCol>
                <a:gridCol w="981895">
                  <a:extLst>
                    <a:ext uri="{9D8B030D-6E8A-4147-A177-3AD203B41FA5}">
                      <a16:colId xmlns:a16="http://schemas.microsoft.com/office/drawing/2014/main" val="1529517785"/>
                    </a:ext>
                  </a:extLst>
                </a:gridCol>
                <a:gridCol w="643308">
                  <a:extLst>
                    <a:ext uri="{9D8B030D-6E8A-4147-A177-3AD203B41FA5}">
                      <a16:colId xmlns:a16="http://schemas.microsoft.com/office/drawing/2014/main" val="4071812526"/>
                    </a:ext>
                  </a:extLst>
                </a:gridCol>
                <a:gridCol w="533268">
                  <a:extLst>
                    <a:ext uri="{9D8B030D-6E8A-4147-A177-3AD203B41FA5}">
                      <a16:colId xmlns:a16="http://schemas.microsoft.com/office/drawing/2014/main" val="66164241"/>
                    </a:ext>
                  </a:extLst>
                </a:gridCol>
                <a:gridCol w="507875">
                  <a:extLst>
                    <a:ext uri="{9D8B030D-6E8A-4147-A177-3AD203B41FA5}">
                      <a16:colId xmlns:a16="http://schemas.microsoft.com/office/drawing/2014/main" val="4167358870"/>
                    </a:ext>
                  </a:extLst>
                </a:gridCol>
                <a:gridCol w="507875">
                  <a:extLst>
                    <a:ext uri="{9D8B030D-6E8A-4147-A177-3AD203B41FA5}">
                      <a16:colId xmlns:a16="http://schemas.microsoft.com/office/drawing/2014/main" val="1926664271"/>
                    </a:ext>
                  </a:extLst>
                </a:gridCol>
              </a:tblGrid>
              <a:tr h="143271">
                <a:tc>
                  <a:txBody>
                    <a:bodyPr/>
                    <a:lstStyle/>
                    <a:p>
                      <a:pPr algn="ctr" rtl="0" fontAlgn="ctr"/>
                      <a:r>
                        <a:rPr lang="es-CO" sz="800" b="1" i="0" u="none" strike="noStrike">
                          <a:solidFill>
                            <a:srgbClr val="203764"/>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ctr" fontAlgn="ctr"/>
                      <a:r>
                        <a:rPr lang="es-CO" sz="11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509656169"/>
                  </a:ext>
                </a:extLst>
              </a:tr>
              <a:tr h="163515">
                <a:tc rowSpan="2">
                  <a:txBody>
                    <a:bodyPr/>
                    <a:lstStyle/>
                    <a:p>
                      <a:pPr algn="ctr" rtl="0" fontAlgn="ctr"/>
                      <a:r>
                        <a:rPr lang="es-CO" sz="1000" b="1" i="0" u="none" strike="noStrike">
                          <a:solidFill>
                            <a:srgbClr val="FFFFFF"/>
                          </a:solidFill>
                          <a:effectLst/>
                          <a:latin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054034550"/>
                  </a:ext>
                </a:extLst>
              </a:tr>
              <a:tr h="233594">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4161954993"/>
                  </a:ext>
                </a:extLst>
              </a:tr>
              <a:tr h="137041">
                <a:tc>
                  <a:txBody>
                    <a:bodyPr/>
                    <a:lstStyle/>
                    <a:p>
                      <a:pPr algn="l" rtl="0" fontAlgn="ctr"/>
                      <a:r>
                        <a:rPr lang="es-CO" sz="1050" b="1" i="0" u="none" strike="noStrike">
                          <a:solidFill>
                            <a:srgbClr val="203764"/>
                          </a:solidFill>
                          <a:effectLst/>
                          <a:latin typeface="Calibri" panose="020F0502020204030204" pitchFamily="34" charset="0"/>
                        </a:rPr>
                        <a:t>Institutos de Investigación Ambiental vinculados</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$ 40.000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$ 58.421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$ 64.181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$ 70.824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$ 77.853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3573079583"/>
                  </a:ext>
                </a:extLst>
              </a:tr>
              <a:tr h="249166">
                <a:tc>
                  <a:txBody>
                    <a:bodyPr/>
                    <a:lstStyle/>
                    <a:p>
                      <a:pPr algn="l" rtl="0" fontAlgn="ctr"/>
                      <a:r>
                        <a:rPr lang="es-CO" sz="1000" b="1" i="0" u="none" strike="noStrike">
                          <a:solidFill>
                            <a:srgbClr val="203764"/>
                          </a:solidFill>
                          <a:effectLst/>
                          <a:latin typeface="Calibri" panose="020F0502020204030204" pitchFamily="34" charset="0"/>
                        </a:rPr>
                        <a:t>3204 – Gestión de la información y el conocimiento ambiental </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$ 32.506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$ 41.381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1000" b="1" i="0" u="none" strike="noStrike" kern="1200">
                          <a:solidFill>
                            <a:srgbClr val="203764"/>
                          </a:solidFill>
                          <a:effectLst/>
                          <a:latin typeface="Calibri" panose="020F0502020204030204" pitchFamily="34" charset="0"/>
                          <a:ea typeface="+mn-ea"/>
                          <a:cs typeface="+mn-cs"/>
                        </a:rPr>
                        <a:t>$ 45.152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1000" b="1" i="0" u="none" strike="noStrike" kern="1200">
                          <a:solidFill>
                            <a:srgbClr val="203764"/>
                          </a:solidFill>
                          <a:effectLst/>
                          <a:latin typeface="Calibri" panose="020F0502020204030204" pitchFamily="34" charset="0"/>
                          <a:ea typeface="+mn-ea"/>
                          <a:cs typeface="+mn-cs"/>
                        </a:rPr>
                        <a:t>$ 50.217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1000" b="1" i="0" u="none" strike="noStrike" kern="1200">
                          <a:solidFill>
                            <a:srgbClr val="203764"/>
                          </a:solidFill>
                          <a:effectLst/>
                          <a:latin typeface="Calibri" panose="020F0502020204030204" pitchFamily="34" charset="0"/>
                          <a:ea typeface="+mn-ea"/>
                          <a:cs typeface="+mn-cs"/>
                        </a:rPr>
                        <a:t>$ 55.186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911821118"/>
                  </a:ext>
                </a:extLst>
              </a:tr>
              <a:tr h="423582">
                <a:tc>
                  <a:txBody>
                    <a:bodyPr/>
                    <a:lstStyle/>
                    <a:p>
                      <a:pPr algn="l" rtl="0" fontAlgn="ctr"/>
                      <a:r>
                        <a:rPr lang="es-CO" sz="900" b="0" i="0" u="none" strike="noStrike">
                          <a:solidFill>
                            <a:srgbClr val="203764"/>
                          </a:solidFill>
                          <a:effectLst/>
                          <a:latin typeface="Calibri" panose="020F0502020204030204" pitchFamily="34" charset="0"/>
                        </a:rPr>
                        <a:t>FORTALECIMIENTO DE LOS PROCESOS DE DEMOCRATIZACIÓN DE LA INFORMACIÓN Y EL CONOCIMIENTO COMO INSUMOS PARA EL TRÁNSITO HACIA UNA ECONOMÍA REGENERATIVA, LA JUSTICIA SOCIAL Y AMBIENTAL DEL CHOCÓ BIOGEOGRÁFICO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$ 5.000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$ 5.850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$ 6.750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$ 7.425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$ 8.168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102375727"/>
                  </a:ext>
                </a:extLst>
              </a:tr>
              <a:tr h="423582">
                <a:tc>
                  <a:txBody>
                    <a:bodyPr/>
                    <a:lstStyle/>
                    <a:p>
                      <a:pPr algn="l" rtl="0" fontAlgn="ctr"/>
                      <a:r>
                        <a:rPr lang="es-CO" sz="900" b="0" i="0" u="none" strike="noStrike">
                          <a:solidFill>
                            <a:srgbClr val="203764"/>
                          </a:solidFill>
                          <a:effectLst/>
                          <a:latin typeface="Calibri" panose="020F0502020204030204" pitchFamily="34" charset="0"/>
                        </a:rPr>
                        <a:t>INVESTIGACIÓN CIENTÍFICA TRANSFORMATIVA PARA POTENCIAR EL BIENESTAR, LA CONSERVACIÓN Y LA GOBERNANZA AMBIENTAL EN LA AMAZONIA COLOMBIANA. AMAZONAS, CAQUETÁ, GUAINÍA, GUAVIARE, META, PUTUMAYO, VAUPÉS</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$ 8.200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$ 12.000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$ 13.001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$ 15.355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$ 17.370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061831807"/>
                  </a:ext>
                </a:extLst>
              </a:tr>
              <a:tr h="317687">
                <a:tc>
                  <a:txBody>
                    <a:bodyPr/>
                    <a:lstStyle/>
                    <a:p>
                      <a:pPr algn="l" rtl="0" fontAlgn="ctr"/>
                      <a:r>
                        <a:rPr lang="es-CO" sz="900" b="0" i="0" u="none" strike="noStrike">
                          <a:solidFill>
                            <a:srgbClr val="203764"/>
                          </a:solidFill>
                          <a:effectLst/>
                          <a:latin typeface="Calibri" panose="020F0502020204030204" pitchFamily="34" charset="0"/>
                        </a:rPr>
                        <a:t>INVESTIGACIÓN CIENTÍFICA Y GESTIÓN DEL CONOCIMIENTO SOBRE LA BIODIVERSIDAD Y SUS CONTRIBUCIONES A LA SOCIEDAD A NIVEL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$ 10.606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$ 13.896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900" b="0" i="0" u="none" strike="noStrike" kern="1200">
                          <a:solidFill>
                            <a:srgbClr val="203764"/>
                          </a:solidFill>
                          <a:effectLst/>
                          <a:latin typeface="Arial" panose="020B0604020202020204" pitchFamily="34" charset="0"/>
                          <a:ea typeface="+mn-ea"/>
                          <a:cs typeface="+mn-cs"/>
                        </a:rPr>
                        <a:t>$ 15.285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900" b="0" i="0" u="none" strike="noStrike" kern="1200">
                          <a:solidFill>
                            <a:srgbClr val="203764"/>
                          </a:solidFill>
                          <a:effectLst/>
                          <a:latin typeface="Arial" panose="020B0604020202020204" pitchFamily="34" charset="0"/>
                          <a:ea typeface="+mn-ea"/>
                          <a:cs typeface="+mn-cs"/>
                        </a:rPr>
                        <a:t>$ 16.814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900" b="0" i="0" u="none" strike="noStrike" kern="1200">
                          <a:solidFill>
                            <a:srgbClr val="203764"/>
                          </a:solidFill>
                          <a:effectLst/>
                          <a:latin typeface="Arial" panose="020B0604020202020204" pitchFamily="34" charset="0"/>
                          <a:ea typeface="+mn-ea"/>
                          <a:cs typeface="+mn-cs"/>
                        </a:rPr>
                        <a:t>$ 18.495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775771741"/>
                  </a:ext>
                </a:extLst>
              </a:tr>
              <a:tr h="529477">
                <a:tc>
                  <a:txBody>
                    <a:bodyPr/>
                    <a:lstStyle/>
                    <a:p>
                      <a:pPr algn="l" rtl="0" fontAlgn="ctr"/>
                      <a:r>
                        <a:rPr lang="es-CO" sz="900" b="0" i="0" u="none" strike="noStrike">
                          <a:solidFill>
                            <a:srgbClr val="203764"/>
                          </a:solidFill>
                          <a:effectLst/>
                          <a:latin typeface="Calibri" panose="020F0502020204030204" pitchFamily="34" charset="0"/>
                        </a:rPr>
                        <a:t>INVESTIGACIÓN PARA LA GENERACIÓN Y LA DEMOCRATIZACIÓN DEL CONOCIMIENTO, ORIENTADO A GENERAR JUSTICIA AMBIENTAL, RESILIENCIA CLIMÁTICA, DESARROLLO SOSTENIBLE Y ORDENAMIENTO DE LOS TERRITORIOS MARINOS Y COSTEROS DE INTERÉS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$ 7.400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$ 8.140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$ 8.547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$ 8.974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$ 9.423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831715245"/>
                  </a:ext>
                </a:extLst>
              </a:tr>
              <a:tr h="317687">
                <a:tc>
                  <a:txBody>
                    <a:bodyPr/>
                    <a:lstStyle/>
                    <a:p>
                      <a:pPr algn="l" rtl="0" fontAlgn="ctr"/>
                      <a:r>
                        <a:rPr lang="es-CO" sz="900" b="0" i="0" u="none" strike="noStrike">
                          <a:solidFill>
                            <a:srgbClr val="203764"/>
                          </a:solidFill>
                          <a:effectLst/>
                          <a:latin typeface="Calibri" panose="020F0502020204030204" pitchFamily="34" charset="0"/>
                        </a:rPr>
                        <a:t>GENERACIÓN DE OPERACIONES ESTADÍSTICAS SOBRE EL ESTADO DE LOS AMBIENTES Y RECURSOS MARINOS Y COSTEROS DE INTERÉS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$ 1.300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$ 1.495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$ 1.570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$ 1.648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$ 1.731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778927267"/>
                  </a:ext>
                </a:extLst>
              </a:tr>
              <a:tr h="249166">
                <a:tc>
                  <a:txBody>
                    <a:bodyPr/>
                    <a:lstStyle/>
                    <a:p>
                      <a:pPr algn="l" rtl="0" fontAlgn="ctr"/>
                      <a:r>
                        <a:rPr lang="es-CO" sz="1000" b="1" i="0" u="none" strike="noStrike">
                          <a:solidFill>
                            <a:srgbClr val="203764"/>
                          </a:solidFill>
                          <a:effectLst/>
                          <a:latin typeface="Calibri" panose="020F0502020204030204" pitchFamily="34" charset="0"/>
                        </a:rPr>
                        <a:t>3299 – Fortalecimiento de la gestión y dirección del Sector Ambiente y Desarrollo Sostenible </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$ 7.494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$ 17.040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1000" b="1" i="0" u="none" strike="noStrike" kern="1200">
                          <a:solidFill>
                            <a:srgbClr val="203764"/>
                          </a:solidFill>
                          <a:effectLst/>
                          <a:latin typeface="Calibri" panose="020F0502020204030204" pitchFamily="34" charset="0"/>
                          <a:ea typeface="+mn-ea"/>
                          <a:cs typeface="+mn-cs"/>
                        </a:rPr>
                        <a:t>$ 19.029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1000" b="1" i="0" u="none" strike="noStrike" kern="1200">
                          <a:solidFill>
                            <a:srgbClr val="203764"/>
                          </a:solidFill>
                          <a:effectLst/>
                          <a:latin typeface="Calibri" panose="020F0502020204030204" pitchFamily="34" charset="0"/>
                          <a:ea typeface="+mn-ea"/>
                          <a:cs typeface="+mn-cs"/>
                        </a:rPr>
                        <a:t>$ 20.608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1000" b="1" i="0" u="none" strike="noStrike" kern="1200">
                          <a:solidFill>
                            <a:srgbClr val="203764"/>
                          </a:solidFill>
                          <a:effectLst/>
                          <a:latin typeface="Calibri" panose="020F0502020204030204" pitchFamily="34" charset="0"/>
                          <a:ea typeface="+mn-ea"/>
                          <a:cs typeface="+mn-cs"/>
                        </a:rPr>
                        <a:t>$ 22.667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504616218"/>
                  </a:ext>
                </a:extLst>
              </a:tr>
              <a:tr h="529477">
                <a:tc>
                  <a:txBody>
                    <a:bodyPr/>
                    <a:lstStyle/>
                    <a:p>
                      <a:pPr algn="l" rtl="0" fontAlgn="ctr"/>
                      <a:r>
                        <a:rPr lang="es-CO" sz="900" b="0" i="0" u="none" strike="noStrike">
                          <a:solidFill>
                            <a:srgbClr val="203764"/>
                          </a:solidFill>
                          <a:effectLst/>
                          <a:latin typeface="Calibri" panose="020F0502020204030204" pitchFamily="34" charset="0"/>
                        </a:rPr>
                        <a:t>FORTALECIMIENTO DE LA CAPACIDAD TÉCNICA, TECNOLÓGICA E INFRAESTRUCTURA FÍSICA DEL IIAP, NECESARIA EN LA GENERACIÓN Y DEMOCRATIZACIÓN OPORTUNA DE LA INFORMACIÓN Y EL CONOCIMIENTO DEL CHOCÓ BIOGEOGRÁFICO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$ 1.755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$ 2.045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$ 2.393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$ 2.761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815106783"/>
                  </a:ext>
                </a:extLst>
              </a:tr>
              <a:tr h="423582">
                <a:tc>
                  <a:txBody>
                    <a:bodyPr/>
                    <a:lstStyle/>
                    <a:p>
                      <a:pPr algn="l" rtl="0" fontAlgn="ctr"/>
                      <a:r>
                        <a:rPr lang="es-CO" sz="900" b="0" i="0" u="none" strike="noStrike">
                          <a:solidFill>
                            <a:srgbClr val="203764"/>
                          </a:solidFill>
                          <a:effectLst/>
                          <a:latin typeface="Calibri" panose="020F0502020204030204" pitchFamily="34" charset="0"/>
                        </a:rPr>
                        <a:t>FORTALECIMIENTO DE LA GESTIÓN Y MODERNIZACIÓN DE LAS CAPACIDADES INSTITUCIONALES PARA LA INVESTIGACIÓN CIENTÍFICA TRANSFORMATIVA EN LA AMAZONIA COLOMBIANA. AMAZONAS, CAQUETÁ, GUAINÍA, GUAVIARE, PUTUMAYO, VAUPÉS</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$ 1.200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$ 2.482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$ 2.559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$ 2.896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716536590"/>
                  </a:ext>
                </a:extLst>
              </a:tr>
              <a:tr h="317687">
                <a:tc>
                  <a:txBody>
                    <a:bodyPr/>
                    <a:lstStyle/>
                    <a:p>
                      <a:pPr algn="l" rtl="0" fontAlgn="ctr"/>
                      <a:r>
                        <a:rPr lang="es-CO" sz="900" b="0" i="0" u="none" strike="noStrike">
                          <a:solidFill>
                            <a:srgbClr val="203764"/>
                          </a:solidFill>
                          <a:effectLst/>
                          <a:latin typeface="Calibri" panose="020F0502020204030204" pitchFamily="34" charset="0"/>
                        </a:rPr>
                        <a:t>FORTALECIMIENTO INSTITUCIONAL PARA LA GENERACIÓN DE CONOCIMIENTO EN BIODIVERSIDAD Y LAS CONTRIBUCIONES DE LA NATURALEZA A LA SOCIEDAD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$ 2.394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$ 9.437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900" b="0" i="0" u="none" strike="noStrike" kern="1200">
                          <a:solidFill>
                            <a:srgbClr val="203764"/>
                          </a:solidFill>
                          <a:effectLst/>
                          <a:latin typeface="Arial" panose="020B0604020202020204" pitchFamily="34" charset="0"/>
                          <a:ea typeface="+mn-ea"/>
                          <a:cs typeface="+mn-cs"/>
                        </a:rPr>
                        <a:t>$ 10.381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900" b="0" i="0" u="none" strike="noStrike" kern="1200">
                          <a:solidFill>
                            <a:srgbClr val="203764"/>
                          </a:solidFill>
                          <a:effectLst/>
                          <a:latin typeface="Arial" panose="020B0604020202020204" pitchFamily="34" charset="0"/>
                          <a:ea typeface="+mn-ea"/>
                          <a:cs typeface="+mn-cs"/>
                        </a:rPr>
                        <a:t>$ 11.419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marL="0" algn="ctr" defTabSz="914400" rtl="0" eaLnBrk="1" fontAlgn="ctr" latinLnBrk="0" hangingPunct="1"/>
                      <a:r>
                        <a:rPr lang="es-CO" sz="900" b="0" i="0" u="none" strike="noStrike" kern="1200">
                          <a:solidFill>
                            <a:srgbClr val="203764"/>
                          </a:solidFill>
                          <a:effectLst/>
                          <a:latin typeface="Arial" panose="020B0604020202020204" pitchFamily="34" charset="0"/>
                          <a:ea typeface="+mn-ea"/>
                          <a:cs typeface="+mn-cs"/>
                        </a:rPr>
                        <a:t>$ 12.561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294%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410790122"/>
                  </a:ext>
                </a:extLst>
              </a:tr>
              <a:tr h="317687">
                <a:tc>
                  <a:txBody>
                    <a:bodyPr/>
                    <a:lstStyle/>
                    <a:p>
                      <a:pPr algn="l" rtl="0" fontAlgn="ctr"/>
                      <a:r>
                        <a:rPr lang="es-CO" sz="900" b="0" i="0" u="none" strike="noStrike">
                          <a:solidFill>
                            <a:srgbClr val="203764"/>
                          </a:solidFill>
                          <a:effectLst/>
                          <a:latin typeface="Calibri" panose="020F0502020204030204" pitchFamily="34" charset="0"/>
                        </a:rPr>
                        <a:t>MODERNIZACIÓN DE LA INFRAESTRUCTURA ADMINISTRATIVA, FÍSICA Y TECNOLÓGICA DE LAS SEDES DEL INVEMAR A NIVEL NACIONAL</a:t>
                      </a:r>
                    </a:p>
                  </a:txBody>
                  <a:tcPr marL="144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$ 2.400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$ 3.848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$ 4.120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$ 4.237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900" b="0" i="0" u="none" strike="noStrike">
                          <a:solidFill>
                            <a:srgbClr val="203764"/>
                          </a:solidFill>
                          <a:effectLst/>
                          <a:latin typeface="Arial" panose="020B0604020202020204" pitchFamily="34" charset="0"/>
                        </a:rPr>
                        <a:t>$ 4.449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900" b="0" i="0" u="none" strike="noStrike">
                          <a:solidFill>
                            <a:srgbClr val="203764"/>
                          </a:solidFill>
                          <a:effectLst/>
                          <a:latin typeface="Calibri" panose="020F0502020204030204" pitchFamily="34" charset="0"/>
                        </a:rPr>
                        <a:t>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042828851"/>
                  </a:ext>
                </a:extLst>
              </a:tr>
              <a:tr h="105896">
                <a:tc>
                  <a:txBody>
                    <a:bodyPr/>
                    <a:lstStyle/>
                    <a:p>
                      <a:pPr algn="ctr" rtl="0" fontAlgn="ctr"/>
                      <a:r>
                        <a:rPr lang="es-CO" sz="900" b="1" i="0" u="none" strike="noStrike">
                          <a:solidFill>
                            <a:srgbClr val="203764"/>
                          </a:solidFill>
                          <a:effectLst/>
                          <a:latin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$ 40.000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$ 58.421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$ 64.181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$ 70.824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$ 77.853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02125883"/>
                  </a:ext>
                </a:extLst>
              </a:tr>
              <a:tr h="105896">
                <a:tc>
                  <a:txBody>
                    <a:bodyPr/>
                    <a:lstStyle/>
                    <a:p>
                      <a:pPr algn="ctr" rtl="0" fontAlgn="ctr"/>
                      <a:r>
                        <a:rPr lang="es-CO" sz="900" b="1" i="0" u="none" strike="noStrike">
                          <a:solidFill>
                            <a:srgbClr val="203764"/>
                          </a:solidFill>
                          <a:effectLst/>
                          <a:latin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638276825"/>
                  </a:ext>
                </a:extLst>
              </a:tr>
              <a:tr h="105896">
                <a:tc>
                  <a:txBody>
                    <a:bodyPr/>
                    <a:lstStyle/>
                    <a:p>
                      <a:pPr algn="ctr" rtl="0" fontAlgn="ctr"/>
                      <a:r>
                        <a:rPr lang="es-CO" sz="900" b="1" i="0" u="none" strike="noStrike">
                          <a:solidFill>
                            <a:srgbClr val="203764"/>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$ 40.000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$ 58.421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$ 64.181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$ 70.824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900" b="1" i="0" u="none" strike="noStrike">
                          <a:solidFill>
                            <a:srgbClr val="203764"/>
                          </a:solidFill>
                          <a:effectLst/>
                          <a:latin typeface="Arial" panose="020B0604020202020204" pitchFamily="34" charset="0"/>
                        </a:rPr>
                        <a:t>$ 77.853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Arial" panose="020B0604020202020204" pitchFamily="34" charset="0"/>
                        </a:rPr>
                        <a:t>46%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900" b="1" i="0" u="none" strike="noStrike">
                          <a:solidFill>
                            <a:srgbClr val="203764"/>
                          </a:solidFill>
                          <a:effectLst/>
                          <a:latin typeface="Arial" panose="020B0604020202020204" pitchFamily="34" charset="0"/>
                        </a:rPr>
                        <a:t>10%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98533690"/>
                  </a:ext>
                </a:extLst>
              </a:tr>
            </a:tbl>
          </a:graphicData>
        </a:graphic>
      </p:graphicFrame>
    </p:spTree>
    <p:extLst>
      <p:ext uri="{BB962C8B-B14F-4D97-AF65-F5344CB8AC3E}">
        <p14:creationId xmlns:p14="http://schemas.microsoft.com/office/powerpoint/2010/main" val="687143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D222B-6063-146E-3E03-A028FBC79F89}"/>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DFAF801E-0CF1-F6F5-0A56-F3809E36CD3E}"/>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Graphic 6">
            <a:extLst>
              <a:ext uri="{FF2B5EF4-FFF2-40B4-BE49-F238E27FC236}">
                <a16:creationId xmlns:a16="http://schemas.microsoft.com/office/drawing/2014/main" id="{E6349D88-97F6-AD08-9661-B82A597A55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0019" y="1113403"/>
            <a:ext cx="5426788" cy="98511"/>
          </a:xfrm>
          <a:prstGeom prst="rect">
            <a:avLst/>
          </a:prstGeom>
        </p:spPr>
      </p:pic>
      <p:sp>
        <p:nvSpPr>
          <p:cNvPr id="2" name="Título 3">
            <a:extLst>
              <a:ext uri="{FF2B5EF4-FFF2-40B4-BE49-F238E27FC236}">
                <a16:creationId xmlns:a16="http://schemas.microsoft.com/office/drawing/2014/main" id="{30447E3A-106E-6735-C369-7BBAFE2BD9A4}"/>
              </a:ext>
            </a:extLst>
          </p:cNvPr>
          <p:cNvSpPr txBox="1">
            <a:spLocks/>
          </p:cNvSpPr>
          <p:nvPr/>
        </p:nvSpPr>
        <p:spPr>
          <a:xfrm>
            <a:off x="390019" y="475702"/>
            <a:ext cx="11411962" cy="929269"/>
          </a:xfrm>
          <a:prstGeom prst="rect">
            <a:avLst/>
          </a:prstGeom>
        </p:spPr>
        <p:txBody>
          <a:bodyPr vert="horz" lIns="91440" tIns="45720" rIns="91440" bIns="45720" rtlCol="0" anchor="b">
            <a:noAutofit/>
          </a:bodyPr>
          <a:lstStyle>
            <a:defPPr>
              <a:defRPr lang="es-CO"/>
            </a:defPPr>
            <a:lvl1pPr>
              <a:lnSpc>
                <a:spcPct val="100000"/>
              </a:lnSpc>
              <a:spcBef>
                <a:spcPts val="0"/>
              </a:spcBef>
              <a:buNone/>
              <a:defRPr sz="2400" b="1">
                <a:solidFill>
                  <a:srgbClr val="0051A5"/>
                </a:solidFill>
                <a:latin typeface="Helvetica"/>
                <a:ea typeface="Verdana"/>
                <a:cs typeface="Verdana" panose="020B0604030504040204" pitchFamily="34" charset="0"/>
              </a:defRPr>
            </a:lvl1pPr>
          </a:lstStyle>
          <a:p>
            <a:r>
              <a:rPr lang="es-MX"/>
              <a:t>Solicitud Inversión MGMP 2026 -2029 - </a:t>
            </a:r>
            <a:r>
              <a:rPr lang="es-MX" sz="2400" b="1">
                <a:solidFill>
                  <a:srgbClr val="0051A5"/>
                </a:solidFill>
                <a:latin typeface="Helvetica"/>
                <a:ea typeface="Verdana"/>
                <a:cs typeface="Verdana" panose="020B0604030504040204" pitchFamily="34" charset="0"/>
              </a:rPr>
              <a:t>Institutos de investigación </a:t>
            </a:r>
            <a:endParaRPr lang="es-MX"/>
          </a:p>
          <a:p>
            <a:endParaRPr lang="es-MX"/>
          </a:p>
        </p:txBody>
      </p:sp>
      <p:sp>
        <p:nvSpPr>
          <p:cNvPr id="3" name="CuadroTexto 2">
            <a:extLst>
              <a:ext uri="{FF2B5EF4-FFF2-40B4-BE49-F238E27FC236}">
                <a16:creationId xmlns:a16="http://schemas.microsoft.com/office/drawing/2014/main" id="{4E3A0540-53F4-2043-01EC-ADF987C6B87B}"/>
              </a:ext>
            </a:extLst>
          </p:cNvPr>
          <p:cNvSpPr txBox="1"/>
          <p:nvPr/>
        </p:nvSpPr>
        <p:spPr>
          <a:xfrm>
            <a:off x="593271" y="1502227"/>
            <a:ext cx="10450285" cy="4247317"/>
          </a:xfrm>
          <a:prstGeom prst="rect">
            <a:avLst/>
          </a:prstGeom>
          <a:noFill/>
        </p:spPr>
        <p:txBody>
          <a:bodyPr wrap="square" rtlCol="0">
            <a:spAutoFit/>
          </a:bodyPr>
          <a:lstStyle/>
          <a:p>
            <a:pPr algn="just" fontAlgn="ctr">
              <a:buNone/>
            </a:pPr>
            <a:r>
              <a:rPr lang="es-ES">
                <a:latin typeface="Calibri" panose="020F0502020204030204" pitchFamily="34" charset="0"/>
              </a:rPr>
              <a:t>Los institutos de investigación adscritos y vinculados al sector ambiente desempeñan un papel estratégico en la generación de conocimiento científico, soporte técnico a la gestión ambiental, monitoreo de recursos naturales, y desarrollo de tecnologías para la adaptación al cambio climático.</a:t>
            </a:r>
          </a:p>
          <a:p>
            <a:pPr algn="just" fontAlgn="ctr">
              <a:buNone/>
            </a:pPr>
            <a:endParaRPr lang="es-ES">
              <a:latin typeface="Calibri" panose="020F0502020204030204" pitchFamily="34" charset="0"/>
            </a:endParaRPr>
          </a:p>
          <a:p>
            <a:pPr algn="just" fontAlgn="ctr"/>
            <a:r>
              <a:rPr lang="es-ES">
                <a:latin typeface="Calibri" panose="020F0502020204030204" pitchFamily="34" charset="0"/>
              </a:rPr>
              <a:t>Sin embargo, las brechas presupuestales han limitado su capacidad operativa, renovación tecnológica y expansión territorial. Es indispensable contar con recursos de inversión que fortalezcan su infraestructura, equipos, talento humano especializado y capacidad de respuesta frente a retos como la pérdida de biodiversidad, la gestión de riesgos ambientales y el cumplimiento de compromisos internacionales.</a:t>
            </a:r>
          </a:p>
          <a:p>
            <a:pPr algn="just" fontAlgn="ctr"/>
            <a:r>
              <a:rPr lang="es-ES">
                <a:latin typeface="Calibri" panose="020F0502020204030204" pitchFamily="34" charset="0"/>
              </a:rPr>
              <a:t>Fortalecer las capacidades técnicas, tecnológicas y científicas de los institutos de investigación del sector ambiente para contribuir de manera efectiva a la formulación, implementación y evaluación de políticas públicas ambientales.</a:t>
            </a:r>
          </a:p>
          <a:p>
            <a:pPr algn="just" fontAlgn="ctr"/>
            <a:endParaRPr lang="es-ES">
              <a:latin typeface="Calibri" panose="020F0502020204030204" pitchFamily="34" charset="0"/>
            </a:endParaRPr>
          </a:p>
          <a:p>
            <a:pPr algn="just" fontAlgn="ctr"/>
            <a:r>
              <a:rPr lang="es-ES">
                <a:latin typeface="Calibri" panose="020F0502020204030204" pitchFamily="34" charset="0"/>
              </a:rPr>
              <a:t>La inversión solicitada es clave para consolidar un sistema nacional de ciencia y tecnología ambiental que soporte técnicamente la toma de decisiones, fortalezca la gobernanza del sector y promueva el cumplimiento de los compromisos nacionales e internacionales en desarrollo sostenible, biodiversidad y acción climática</a:t>
            </a:r>
            <a:r>
              <a:rPr lang="es-ES">
                <a:solidFill>
                  <a:srgbClr val="203764"/>
                </a:solidFill>
                <a:latin typeface="Calibri" panose="020F0502020204030204" pitchFamily="34" charset="0"/>
              </a:rPr>
              <a:t>.</a:t>
            </a:r>
            <a:endParaRPr lang="es-CO">
              <a:solidFill>
                <a:srgbClr val="203764"/>
              </a:solidFill>
              <a:latin typeface="Calibri" panose="020F0502020204030204" pitchFamily="34" charset="0"/>
            </a:endParaRPr>
          </a:p>
        </p:txBody>
      </p:sp>
    </p:spTree>
    <p:extLst>
      <p:ext uri="{BB962C8B-B14F-4D97-AF65-F5344CB8AC3E}">
        <p14:creationId xmlns:p14="http://schemas.microsoft.com/office/powerpoint/2010/main" val="1228210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7C8AE-E92F-8A0D-523B-07B7CE21E1A4}"/>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B4EFFDA9-776B-87B6-C6EC-5BB6C6171E97}"/>
              </a:ext>
            </a:extLst>
          </p:cNvPr>
          <p:cNvSpPr txBox="1">
            <a:spLocks/>
          </p:cNvSpPr>
          <p:nvPr/>
        </p:nvSpPr>
        <p:spPr>
          <a:xfrm>
            <a:off x="350499" y="957541"/>
            <a:ext cx="10841375"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rPr>
              <a:t>Solicitud Inversión MGMP 2026 -2029 -</a:t>
            </a:r>
            <a:r>
              <a:rPr lang="es-CO" sz="2400" b="1">
                <a:solidFill>
                  <a:srgbClr val="0051A5"/>
                </a:solidFill>
                <a:latin typeface="Helvetica"/>
                <a:ea typeface="Verdana"/>
              </a:rPr>
              <a:t>Parques Nacionales Naturales de Colombia</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pic>
        <p:nvPicPr>
          <p:cNvPr id="9" name="Graphic 6">
            <a:extLst>
              <a:ext uri="{FF2B5EF4-FFF2-40B4-BE49-F238E27FC236}">
                <a16:creationId xmlns:a16="http://schemas.microsoft.com/office/drawing/2014/main" id="{CB4E69C7-F495-F599-9C98-D3F84E5ED4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2051" y="957541"/>
            <a:ext cx="5426788" cy="98511"/>
          </a:xfrm>
          <a:prstGeom prst="rect">
            <a:avLst/>
          </a:prstGeom>
        </p:spPr>
      </p:pic>
      <p:graphicFrame>
        <p:nvGraphicFramePr>
          <p:cNvPr id="8" name="Tabla 7">
            <a:extLst>
              <a:ext uri="{FF2B5EF4-FFF2-40B4-BE49-F238E27FC236}">
                <a16:creationId xmlns:a16="http://schemas.microsoft.com/office/drawing/2014/main" id="{48A795BD-5370-14D6-E9EE-C19144AD5F4B}"/>
              </a:ext>
            </a:extLst>
          </p:cNvPr>
          <p:cNvGraphicFramePr>
            <a:graphicFrameLocks noGrp="1"/>
          </p:cNvGraphicFramePr>
          <p:nvPr>
            <p:extLst>
              <p:ext uri="{D42A27DB-BD31-4B8C-83A1-F6EECF244321}">
                <p14:modId xmlns:p14="http://schemas.microsoft.com/office/powerpoint/2010/main" val="1858565764"/>
              </p:ext>
            </p:extLst>
          </p:nvPr>
        </p:nvGraphicFramePr>
        <p:xfrm>
          <a:off x="838200" y="1524876"/>
          <a:ext cx="10515599" cy="4018656"/>
        </p:xfrm>
        <a:graphic>
          <a:graphicData uri="http://schemas.openxmlformats.org/drawingml/2006/table">
            <a:tbl>
              <a:tblPr/>
              <a:tblGrid>
                <a:gridCol w="3785937">
                  <a:extLst>
                    <a:ext uri="{9D8B030D-6E8A-4147-A177-3AD203B41FA5}">
                      <a16:colId xmlns:a16="http://schemas.microsoft.com/office/drawing/2014/main" val="9706606"/>
                    </a:ext>
                  </a:extLst>
                </a:gridCol>
                <a:gridCol w="930442">
                  <a:extLst>
                    <a:ext uri="{9D8B030D-6E8A-4147-A177-3AD203B41FA5}">
                      <a16:colId xmlns:a16="http://schemas.microsoft.com/office/drawing/2014/main" val="1816935965"/>
                    </a:ext>
                  </a:extLst>
                </a:gridCol>
                <a:gridCol w="930442">
                  <a:extLst>
                    <a:ext uri="{9D8B030D-6E8A-4147-A177-3AD203B41FA5}">
                      <a16:colId xmlns:a16="http://schemas.microsoft.com/office/drawing/2014/main" val="604116091"/>
                    </a:ext>
                  </a:extLst>
                </a:gridCol>
                <a:gridCol w="930442">
                  <a:extLst>
                    <a:ext uri="{9D8B030D-6E8A-4147-A177-3AD203B41FA5}">
                      <a16:colId xmlns:a16="http://schemas.microsoft.com/office/drawing/2014/main" val="1241755217"/>
                    </a:ext>
                  </a:extLst>
                </a:gridCol>
                <a:gridCol w="930442">
                  <a:extLst>
                    <a:ext uri="{9D8B030D-6E8A-4147-A177-3AD203B41FA5}">
                      <a16:colId xmlns:a16="http://schemas.microsoft.com/office/drawing/2014/main" val="2635254842"/>
                    </a:ext>
                  </a:extLst>
                </a:gridCol>
                <a:gridCol w="820129">
                  <a:extLst>
                    <a:ext uri="{9D8B030D-6E8A-4147-A177-3AD203B41FA5}">
                      <a16:colId xmlns:a16="http://schemas.microsoft.com/office/drawing/2014/main" val="457017862"/>
                    </a:ext>
                  </a:extLst>
                </a:gridCol>
                <a:gridCol w="719913">
                  <a:extLst>
                    <a:ext uri="{9D8B030D-6E8A-4147-A177-3AD203B41FA5}">
                      <a16:colId xmlns:a16="http://schemas.microsoft.com/office/drawing/2014/main" val="2666207980"/>
                    </a:ext>
                  </a:extLst>
                </a:gridCol>
                <a:gridCol w="505326">
                  <a:extLst>
                    <a:ext uri="{9D8B030D-6E8A-4147-A177-3AD203B41FA5}">
                      <a16:colId xmlns:a16="http://schemas.microsoft.com/office/drawing/2014/main" val="1611919598"/>
                    </a:ext>
                  </a:extLst>
                </a:gridCol>
                <a:gridCol w="481263">
                  <a:extLst>
                    <a:ext uri="{9D8B030D-6E8A-4147-A177-3AD203B41FA5}">
                      <a16:colId xmlns:a16="http://schemas.microsoft.com/office/drawing/2014/main" val="2621843896"/>
                    </a:ext>
                  </a:extLst>
                </a:gridCol>
                <a:gridCol w="481263">
                  <a:extLst>
                    <a:ext uri="{9D8B030D-6E8A-4147-A177-3AD203B41FA5}">
                      <a16:colId xmlns:a16="http://schemas.microsoft.com/office/drawing/2014/main" val="3082236428"/>
                    </a:ext>
                  </a:extLst>
                </a:gridCol>
              </a:tblGrid>
              <a:tr h="246042">
                <a:tc>
                  <a:txBody>
                    <a:bodyPr/>
                    <a:lstStyle/>
                    <a:p>
                      <a:pPr algn="l" rtl="0" fontAlgn="ctr"/>
                      <a:r>
                        <a:rPr lang="es-CO" sz="800" b="1" i="0" u="none" strike="noStrike">
                          <a:solidFill>
                            <a:srgbClr val="203764"/>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5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2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2430579873"/>
                  </a:ext>
                </a:extLst>
              </a:tr>
              <a:tr h="280808">
                <a:tc rowSpan="2">
                  <a:txBody>
                    <a:bodyPr/>
                    <a:lstStyle/>
                    <a:p>
                      <a:pPr algn="ctr" rtl="0" fontAlgn="ctr"/>
                      <a:r>
                        <a:rPr lang="es-CO" sz="1400" b="1" i="0" u="none" strike="noStrike">
                          <a:solidFill>
                            <a:srgbClr val="FFFFFF"/>
                          </a:solidFill>
                          <a:effectLst/>
                          <a:latin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809726763"/>
                  </a:ext>
                </a:extLst>
              </a:tr>
              <a:tr h="401155">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2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844563885"/>
                  </a:ext>
                </a:extLst>
              </a:tr>
              <a:tr h="235344">
                <a:tc>
                  <a:txBody>
                    <a:bodyPr/>
                    <a:lstStyle/>
                    <a:p>
                      <a:pPr algn="just" rtl="0" fontAlgn="ctr"/>
                      <a:r>
                        <a:rPr lang="es-CO" sz="1300" b="1" i="0" u="none" strike="noStrike">
                          <a:solidFill>
                            <a:srgbClr val="203764"/>
                          </a:solidFill>
                          <a:effectLst/>
                          <a:latin typeface="Calibri" panose="020F0502020204030204" pitchFamily="34" charset="0"/>
                        </a:rPr>
                        <a:t>Parques Nacionales Naturales de Colombia</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$ 84.943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$ 628.752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$ 648.483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$ 668.806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$ 689.738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640%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3853841249"/>
                  </a:ext>
                </a:extLst>
              </a:tr>
              <a:tr h="427898">
                <a:tc>
                  <a:txBody>
                    <a:bodyPr/>
                    <a:lstStyle/>
                    <a:p>
                      <a:pPr algn="just" rtl="0" fontAlgn="ctr"/>
                      <a:r>
                        <a:rPr lang="es-CO" sz="1200" b="1" i="0" u="none" strike="noStrike">
                          <a:solidFill>
                            <a:srgbClr val="203764"/>
                          </a:solidFill>
                          <a:effectLst/>
                          <a:latin typeface="Calibri" panose="020F0502020204030204" pitchFamily="34" charset="0"/>
                        </a:rPr>
                        <a:t>3202 – Conservación de la biodiversidad y sus servicios ecosistémicos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$ 58.611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$ 435.979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$ 449.926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$ 464.292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$ 479.090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644%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003186613"/>
                  </a:ext>
                </a:extLst>
              </a:tr>
              <a:tr h="363714">
                <a:tc>
                  <a:txBody>
                    <a:bodyPr/>
                    <a:lstStyle/>
                    <a:p>
                      <a:pPr algn="just" rtl="0" fontAlgn="ctr"/>
                      <a:r>
                        <a:rPr lang="es-CO" sz="1000" b="0" i="0" u="none" strike="noStrike">
                          <a:solidFill>
                            <a:srgbClr val="203764"/>
                          </a:solidFill>
                          <a:effectLst/>
                          <a:latin typeface="Calibri" panose="020F0502020204030204" pitchFamily="34" charset="0"/>
                        </a:rPr>
                        <a:t>CONSERVACIÓN DE LA DIVERSIDAD BIOLÓGICA DE LAS ÁREAS PROTEGIDAS DEL SINAP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$ 58.611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$ 435.979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$ 449.926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$ 464.292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$ 479.090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644%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839290166"/>
                  </a:ext>
                </a:extLst>
              </a:tr>
              <a:tr h="427898">
                <a:tc>
                  <a:txBody>
                    <a:bodyPr/>
                    <a:lstStyle/>
                    <a:p>
                      <a:pPr algn="just" rtl="0" fontAlgn="ctr"/>
                      <a:r>
                        <a:rPr lang="es-CO" sz="1200" b="1" i="0" u="none" strike="noStrike">
                          <a:solidFill>
                            <a:srgbClr val="203764"/>
                          </a:solidFill>
                          <a:effectLst/>
                          <a:latin typeface="Calibri" panose="020F0502020204030204" pitchFamily="34" charset="0"/>
                        </a:rPr>
                        <a:t>3299 – Fortalecimiento de la gestión y dirección del Sector Ambiente y Desarrollo Sostenible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$ 26.332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$ 192.773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$ 198.556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$ 204.513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$ 210.649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632%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87210214"/>
                  </a:ext>
                </a:extLst>
              </a:tr>
              <a:tr h="363714">
                <a:tc>
                  <a:txBody>
                    <a:bodyPr/>
                    <a:lstStyle/>
                    <a:p>
                      <a:pPr algn="just" rtl="0" fontAlgn="ctr"/>
                      <a:r>
                        <a:rPr lang="es-CO" sz="1000" b="0" i="0" u="none" strike="noStrike">
                          <a:solidFill>
                            <a:srgbClr val="203764"/>
                          </a:solidFill>
                          <a:effectLst/>
                          <a:latin typeface="Calibri" panose="020F0502020204030204" pitchFamily="34" charset="0"/>
                        </a:rPr>
                        <a:t>FORTALECIMIENTO DE LA CAPACIDAD INSTITUCIONAL DE PARQUES NACIONALES NATURALES A NIVEL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$ 21.236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$ 27.780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$ 28.613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$ 29.472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$ 30.356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050241891"/>
                  </a:ext>
                </a:extLst>
              </a:tr>
              <a:tr h="545570">
                <a:tc>
                  <a:txBody>
                    <a:bodyPr/>
                    <a:lstStyle/>
                    <a:p>
                      <a:pPr algn="just" rtl="0" fontAlgn="ctr"/>
                      <a:r>
                        <a:rPr lang="es-CO" sz="1000" b="0" i="0" u="none" strike="noStrike">
                          <a:solidFill>
                            <a:srgbClr val="203764"/>
                          </a:solidFill>
                          <a:effectLst/>
                          <a:latin typeface="Calibri" panose="020F0502020204030204" pitchFamily="34" charset="0"/>
                        </a:rPr>
                        <a:t>MEJORAMIENTO DE LA INFRAESTRUCTURA FÍSICA EN LOS PARQUES NACIONALES NATURALES DE COLOMBIA Y SUS ÁREAS PROTEGIDAS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$ 5.097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$ 164.993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$ 169.943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$ 175.041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$ 180.293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3137%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909632856"/>
                  </a:ext>
                </a:extLst>
              </a:tr>
              <a:tr h="181857">
                <a:tc>
                  <a:txBody>
                    <a:bodyPr/>
                    <a:lstStyle/>
                    <a:p>
                      <a:pPr algn="ctr" rtl="0" fontAlgn="ctr"/>
                      <a:r>
                        <a:rPr lang="es-CO" sz="1000" b="1" i="0" u="none" strike="noStrike">
                          <a:solidFill>
                            <a:srgbClr val="203764"/>
                          </a:solidFill>
                          <a:effectLst/>
                          <a:latin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$ 84.943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$ 628.752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$ 648.483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$ 668.806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$ 689.738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640%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499473766"/>
                  </a:ext>
                </a:extLst>
              </a:tr>
              <a:tr h="181857">
                <a:tc>
                  <a:txBody>
                    <a:bodyPr/>
                    <a:lstStyle/>
                    <a:p>
                      <a:pPr algn="ctr" rtl="0" fontAlgn="ctr"/>
                      <a:r>
                        <a:rPr lang="es-CO" sz="1000" b="1" i="0" u="none" strike="noStrike">
                          <a:solidFill>
                            <a:srgbClr val="203764"/>
                          </a:solidFill>
                          <a:effectLst/>
                          <a:latin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378573377"/>
                  </a:ext>
                </a:extLst>
              </a:tr>
              <a:tr h="181857">
                <a:tc>
                  <a:txBody>
                    <a:bodyPr/>
                    <a:lstStyle/>
                    <a:p>
                      <a:pPr algn="ctr" rtl="0" fontAlgn="ctr"/>
                      <a:r>
                        <a:rPr lang="es-CO" sz="1000" b="1" i="0" u="none" strike="noStrike">
                          <a:solidFill>
                            <a:srgbClr val="203764"/>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$ 84.943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$ 628.752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$ 648.483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$ 668.806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$ 689.738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640%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670133629"/>
                  </a:ext>
                </a:extLst>
              </a:tr>
            </a:tbl>
          </a:graphicData>
        </a:graphic>
      </p:graphicFrame>
    </p:spTree>
    <p:extLst>
      <p:ext uri="{BB962C8B-B14F-4D97-AF65-F5344CB8AC3E}">
        <p14:creationId xmlns:p14="http://schemas.microsoft.com/office/powerpoint/2010/main" val="4375541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A50F3-FAC6-D8D4-423F-750709AC5467}"/>
            </a:ext>
          </a:extLst>
        </p:cNvPr>
        <p:cNvGrpSpPr/>
        <p:nvPr/>
      </p:nvGrpSpPr>
      <p:grpSpPr>
        <a:xfrm>
          <a:off x="0" y="0"/>
          <a:ext cx="0" cy="0"/>
          <a:chOff x="0" y="0"/>
          <a:chExt cx="0" cy="0"/>
        </a:xfrm>
      </p:grpSpPr>
      <p:pic>
        <p:nvPicPr>
          <p:cNvPr id="9" name="Graphic 6">
            <a:extLst>
              <a:ext uri="{FF2B5EF4-FFF2-40B4-BE49-F238E27FC236}">
                <a16:creationId xmlns:a16="http://schemas.microsoft.com/office/drawing/2014/main" id="{1FC49A6A-0E17-559F-8D54-49EA78440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3477" y="589014"/>
            <a:ext cx="5426788" cy="98511"/>
          </a:xfrm>
          <a:prstGeom prst="rect">
            <a:avLst/>
          </a:prstGeom>
        </p:spPr>
      </p:pic>
      <p:graphicFrame>
        <p:nvGraphicFramePr>
          <p:cNvPr id="3" name="Tabla 2">
            <a:extLst>
              <a:ext uri="{FF2B5EF4-FFF2-40B4-BE49-F238E27FC236}">
                <a16:creationId xmlns:a16="http://schemas.microsoft.com/office/drawing/2014/main" id="{E4333EE0-994C-72C5-DF8A-F7D464195249}"/>
              </a:ext>
            </a:extLst>
          </p:cNvPr>
          <p:cNvGraphicFramePr>
            <a:graphicFrameLocks noGrp="1"/>
          </p:cNvGraphicFramePr>
          <p:nvPr>
            <p:extLst>
              <p:ext uri="{D42A27DB-BD31-4B8C-83A1-F6EECF244321}">
                <p14:modId xmlns:p14="http://schemas.microsoft.com/office/powerpoint/2010/main" val="3104077702"/>
              </p:ext>
            </p:extLst>
          </p:nvPr>
        </p:nvGraphicFramePr>
        <p:xfrm>
          <a:off x="386796" y="774609"/>
          <a:ext cx="11126939" cy="5990845"/>
        </p:xfrm>
        <a:graphic>
          <a:graphicData uri="http://schemas.openxmlformats.org/drawingml/2006/table">
            <a:tbl>
              <a:tblPr/>
              <a:tblGrid>
                <a:gridCol w="11126939">
                  <a:extLst>
                    <a:ext uri="{9D8B030D-6E8A-4147-A177-3AD203B41FA5}">
                      <a16:colId xmlns:a16="http://schemas.microsoft.com/office/drawing/2014/main" val="427079931"/>
                    </a:ext>
                  </a:extLst>
                </a:gridCol>
              </a:tblGrid>
              <a:tr h="1996828">
                <a:tc>
                  <a:txBody>
                    <a:bodyPr/>
                    <a:lstStyle/>
                    <a:p>
                      <a:pPr algn="just" fontAlgn="t"/>
                      <a:r>
                        <a:rPr lang="es-MX" sz="1400" b="0" i="0" u="none" strike="noStrike">
                          <a:solidFill>
                            <a:srgbClr val="203764"/>
                          </a:solidFill>
                          <a:effectLst/>
                          <a:latin typeface="Calibri" panose="020F0502020204030204" pitchFamily="34" charset="0"/>
                        </a:rPr>
                        <a:t>Se requiere un presupuesto de $711.685.003  que corresponde a un incremento de $548.544.861.103  con respecto al presupuesto de 2025 . Este incremento en la inversión solicitada para 2026 obedece principalmente a los siguientes aspectos:</a:t>
                      </a:r>
                      <a:br>
                        <a:rPr lang="es-MX" sz="1400" b="0" i="0" u="none" strike="noStrike">
                          <a:solidFill>
                            <a:srgbClr val="203764"/>
                          </a:solidFill>
                          <a:effectLst/>
                          <a:latin typeface="Calibri" panose="020F0502020204030204" pitchFamily="34" charset="0"/>
                        </a:rPr>
                      </a:br>
                      <a:br>
                        <a:rPr lang="es-MX" sz="1400" b="0" i="0" u="none" strike="noStrike">
                          <a:solidFill>
                            <a:srgbClr val="203764"/>
                          </a:solidFill>
                          <a:effectLst/>
                          <a:latin typeface="Calibri" panose="020F0502020204030204" pitchFamily="34" charset="0"/>
                        </a:rPr>
                      </a:br>
                      <a:r>
                        <a:rPr lang="es-MX" sz="1400" b="0" i="0" u="none" strike="noStrike">
                          <a:solidFill>
                            <a:srgbClr val="203764"/>
                          </a:solidFill>
                          <a:effectLst/>
                          <a:latin typeface="Calibri" panose="020F0502020204030204" pitchFamily="34" charset="0"/>
                        </a:rPr>
                        <a:t>Inversión para cubrir las acciones de</a:t>
                      </a:r>
                      <a:r>
                        <a:rPr lang="es-MX" sz="1400" b="1" i="0" u="none" strike="noStrike">
                          <a:solidFill>
                            <a:srgbClr val="203764"/>
                          </a:solidFill>
                          <a:effectLst/>
                          <a:latin typeface="Calibri" panose="020F0502020204030204" pitchFamily="34" charset="0"/>
                        </a:rPr>
                        <a:t> Prevención, vigilancia y control- PVC</a:t>
                      </a:r>
                      <a:r>
                        <a:rPr lang="es-MX" sz="1400" b="0" i="0" u="none" strike="noStrike">
                          <a:solidFill>
                            <a:srgbClr val="203764"/>
                          </a:solidFill>
                          <a:effectLst/>
                          <a:latin typeface="Calibri" panose="020F0502020204030204" pitchFamily="34" charset="0"/>
                        </a:rPr>
                        <a:t> ,teniendo en cuenta que PNNC administra más de 50 millones de Ha. Los recursos solicitados para cubrir 299.389,16 Ha en 2026 en el ejercicio PVC es de </a:t>
                      </a:r>
                      <a:r>
                        <a:rPr lang="es-MX" sz="1400" b="1" i="0" u="none" strike="noStrike">
                          <a:solidFill>
                            <a:srgbClr val="203764"/>
                          </a:solidFill>
                          <a:effectLst/>
                          <a:latin typeface="Calibri" panose="020F0502020204030204" pitchFamily="34" charset="0"/>
                        </a:rPr>
                        <a:t>$57 mil millones</a:t>
                      </a:r>
                      <a:r>
                        <a:rPr lang="es-MX" sz="1400" b="0" i="0" u="none" strike="noStrike">
                          <a:solidFill>
                            <a:srgbClr val="203764"/>
                          </a:solidFill>
                          <a:effectLst/>
                          <a:latin typeface="Calibri" panose="020F0502020204030204" pitchFamily="34" charset="0"/>
                        </a:rPr>
                        <a:t>. Así mismo, para esta función de prevención, vigilancia y control en las áreas protegidas, se requiere contar con vehículos motorizados (carros, motos, lanchas) para adelantar las jornadas de protección y resguardo de las zonas más afectadas. Estos vehículos requieren mantenimiento, seguros, combustible, entre otros, y el presupuesto asignando a PNN no es suficiente para cumplir dichas funciones esenciales.</a:t>
                      </a:r>
                    </a:p>
                  </a:txBody>
                  <a:tcPr marL="0" marR="0" marT="0" marB="0">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386878430"/>
                  </a:ext>
                </a:extLst>
              </a:tr>
              <a:tr h="996770">
                <a:tc>
                  <a:txBody>
                    <a:bodyPr/>
                    <a:lstStyle/>
                    <a:p>
                      <a:pPr algn="just" fontAlgn="t"/>
                      <a:r>
                        <a:rPr lang="es-MX" sz="1400" b="0" i="0" u="none" strike="noStrike">
                          <a:solidFill>
                            <a:srgbClr val="203764"/>
                          </a:solidFill>
                          <a:effectLst/>
                          <a:latin typeface="Calibri" panose="020F0502020204030204" pitchFamily="34" charset="0"/>
                        </a:rPr>
                        <a:t>Con respecto a la meta de </a:t>
                      </a:r>
                      <a:r>
                        <a:rPr lang="es-MX" sz="1400" b="1" i="0" u="none" strike="noStrike">
                          <a:solidFill>
                            <a:srgbClr val="203764"/>
                          </a:solidFill>
                          <a:effectLst/>
                          <a:latin typeface="Calibri" panose="020F0502020204030204" pitchFamily="34" charset="0"/>
                        </a:rPr>
                        <a:t>restauración ecológica (34.000 hectáreas</a:t>
                      </a:r>
                      <a:r>
                        <a:rPr lang="es-MX" sz="1400" b="0" i="0" u="none" strike="noStrike">
                          <a:solidFill>
                            <a:srgbClr val="203764"/>
                          </a:solidFill>
                          <a:effectLst/>
                          <a:latin typeface="Calibri" panose="020F0502020204030204" pitchFamily="34" charset="0"/>
                        </a:rPr>
                        <a:t>), se requieren</a:t>
                      </a:r>
                      <a:r>
                        <a:rPr lang="es-MX" sz="1400" b="1" i="0" u="none" strike="noStrike">
                          <a:solidFill>
                            <a:srgbClr val="203764"/>
                          </a:solidFill>
                          <a:effectLst/>
                          <a:latin typeface="Calibri" panose="020F0502020204030204" pitchFamily="34" charset="0"/>
                        </a:rPr>
                        <a:t> $253 mil millones</a:t>
                      </a:r>
                      <a:r>
                        <a:rPr lang="es-MX" sz="1400" b="0" i="0" u="none" strike="noStrike">
                          <a:solidFill>
                            <a:srgbClr val="203764"/>
                          </a:solidFill>
                          <a:effectLst/>
                          <a:latin typeface="Calibri" panose="020F0502020204030204" pitchFamily="34" charset="0"/>
                        </a:rPr>
                        <a:t> para cumplir esta meta que es compromiso de PND 2022-2026. Este ejercicio comprende restaurar el estado de conservación de los ecosistemas que han sido transformados, degradados, dañados o destruidos,  lo cual permite contribuir con la recuperación de la biodiversidad, mejoramiento de la calidad del aire y el agua, fortalecimiento de la resiliencia frente al cambio climático, aumento de la capacidad de los ecosistemas para proporcionar servicios ambientales y generación de beneficios económicos sostenibles. </a:t>
                      </a:r>
                    </a:p>
                  </a:txBody>
                  <a:tcPr marL="0" marR="0" marT="0" marB="0">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625821418"/>
                  </a:ext>
                </a:extLst>
              </a:tr>
              <a:tr h="797416">
                <a:tc>
                  <a:txBody>
                    <a:bodyPr/>
                    <a:lstStyle/>
                    <a:p>
                      <a:pPr algn="just" fontAlgn="t"/>
                      <a:r>
                        <a:rPr lang="es-MX" sz="1400" b="0" i="0" u="none" strike="noStrike">
                          <a:solidFill>
                            <a:srgbClr val="203764"/>
                          </a:solidFill>
                          <a:effectLst/>
                          <a:latin typeface="Calibri" panose="020F0502020204030204" pitchFamily="34" charset="0"/>
                        </a:rPr>
                        <a:t>Adicionalmente, la Entidad debe asignar recursos para atender sentencias judiciales de obligatorio cumplimiento, como la realización de consultas previas que garanticen los derechos de las comunidades que están en territorios de grupos étnicos (indígenas, afrodescendientes, raizales y palenqueros). Implementar rutas metodológicas concertadas desde la preconsulta, estas acciones buscan cumplir la misión de conservación y respetar los derechos de los grupos étnicos en áreas protegidas. Los recursos requeridos son</a:t>
                      </a:r>
                      <a:r>
                        <a:rPr lang="es-MX" sz="1400" b="1" i="0" u="none" strike="noStrike">
                          <a:solidFill>
                            <a:srgbClr val="203764"/>
                          </a:solidFill>
                          <a:effectLst/>
                          <a:latin typeface="Calibri" panose="020F0502020204030204" pitchFamily="34" charset="0"/>
                        </a:rPr>
                        <a:t> $22 mil millones.</a:t>
                      </a:r>
                      <a:endParaRPr lang="es-MX" sz="1400" b="0" i="0" u="none" strike="noStrike">
                        <a:solidFill>
                          <a:srgbClr val="203764"/>
                        </a:solidFill>
                        <a:effectLst/>
                        <a:latin typeface="Calibri" panose="020F0502020204030204" pitchFamily="34" charset="0"/>
                      </a:endParaRPr>
                    </a:p>
                  </a:txBody>
                  <a:tcPr marL="0" marR="0" marT="0" marB="0">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1863066"/>
                  </a:ext>
                </a:extLst>
              </a:tr>
              <a:tr h="1594832">
                <a:tc>
                  <a:txBody>
                    <a:bodyPr/>
                    <a:lstStyle/>
                    <a:p>
                      <a:pPr algn="just" fontAlgn="t"/>
                      <a:r>
                        <a:rPr lang="es-MX" sz="1400" b="0" i="0" u="none" strike="noStrike">
                          <a:solidFill>
                            <a:srgbClr val="203764"/>
                          </a:solidFill>
                          <a:effectLst/>
                          <a:latin typeface="Calibri" panose="020F0502020204030204" pitchFamily="34" charset="0"/>
                        </a:rPr>
                        <a:t>De otra parte, para realizar el</a:t>
                      </a:r>
                      <a:r>
                        <a:rPr lang="es-MX" sz="1400" b="1" i="0" u="none" strike="noStrike">
                          <a:solidFill>
                            <a:srgbClr val="203764"/>
                          </a:solidFill>
                          <a:effectLst/>
                          <a:latin typeface="Calibri" panose="020F0502020204030204" pitchFamily="34" charset="0"/>
                        </a:rPr>
                        <a:t> mantenimiento y adecuación de sedes</a:t>
                      </a:r>
                      <a:r>
                        <a:rPr lang="es-MX" sz="1400" b="0" i="0" u="none" strike="noStrike">
                          <a:solidFill>
                            <a:srgbClr val="203764"/>
                          </a:solidFill>
                          <a:effectLst/>
                          <a:latin typeface="Calibri" panose="020F0502020204030204" pitchFamily="34" charset="0"/>
                        </a:rPr>
                        <a:t>, que requiere adelantar obras civiles que permitan adecuar y mejorar la infraestructura física de las sedes de PNN que actualmente cuentan con un estado de deterioro y en su mayoría requieren intervenciones en techos, senderos, ventanería, cableado eléctrico, pintura, entre otros. Es importante  precisar  que PNN cuenta a lo largo del territorio nacional con mas de 400 infraestructuras (sedes administrativas, casetas de PVC, infraestructura para ecoturismo), las cuales requieren mantenimiento permanente y adecuaciones para evitar que se sigan deteriorando. Para la vigencia 2026 se proyecta 11 sedes mantenidas y 64 sedes adecuadas por un valor aproximado de </a:t>
                      </a:r>
                      <a:r>
                        <a:rPr lang="es-MX" sz="1400" b="1" i="0" u="none" strike="noStrike">
                          <a:solidFill>
                            <a:srgbClr val="203764"/>
                          </a:solidFill>
                          <a:effectLst/>
                          <a:latin typeface="Calibri" panose="020F0502020204030204" pitchFamily="34" charset="0"/>
                        </a:rPr>
                        <a:t>$90 mil millones</a:t>
                      </a:r>
                      <a:r>
                        <a:rPr lang="es-MX" sz="1400" b="0" i="0" u="none" strike="noStrike">
                          <a:solidFill>
                            <a:srgbClr val="203764"/>
                          </a:solidFill>
                          <a:effectLst/>
                          <a:latin typeface="Calibri" panose="020F0502020204030204" pitchFamily="34" charset="0"/>
                        </a:rPr>
                        <a:t>. Así mismo se proyectan</a:t>
                      </a:r>
                      <a:r>
                        <a:rPr lang="es-MX" sz="1400" b="1" i="0" u="none" strike="noStrike">
                          <a:solidFill>
                            <a:srgbClr val="203764"/>
                          </a:solidFill>
                          <a:effectLst/>
                          <a:latin typeface="Calibri" panose="020F0502020204030204" pitchFamily="34" charset="0"/>
                        </a:rPr>
                        <a:t> $64 mil millones</a:t>
                      </a:r>
                      <a:r>
                        <a:rPr lang="es-MX" sz="1400" b="0" i="0" u="none" strike="noStrike">
                          <a:solidFill>
                            <a:srgbClr val="203764"/>
                          </a:solidFill>
                          <a:effectLst/>
                          <a:latin typeface="Calibri" panose="020F0502020204030204" pitchFamily="34" charset="0"/>
                        </a:rPr>
                        <a:t> adicionales para la adquisición de una sede para el nivel central de PNN, toda vez que la sede actual es una sede en arriendo que no cumple con los requerimientos técnicos de espacio, iluminación y demás requerimientos que establece la norma NTC60472013.</a:t>
                      </a:r>
                    </a:p>
                  </a:txBody>
                  <a:tcPr marL="0" marR="0" marT="0" marB="0">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3254932849"/>
                  </a:ext>
                </a:extLst>
              </a:tr>
              <a:tr h="366897">
                <a:tc>
                  <a:txBody>
                    <a:bodyPr/>
                    <a:lstStyle/>
                    <a:p>
                      <a:pPr algn="just" fontAlgn="t"/>
                      <a:r>
                        <a:rPr lang="es-MX" sz="1400" b="0" i="0" u="none" strike="noStrike">
                          <a:solidFill>
                            <a:srgbClr val="203764"/>
                          </a:solidFill>
                          <a:effectLst/>
                          <a:latin typeface="Calibri" panose="020F0502020204030204" pitchFamily="34" charset="0"/>
                        </a:rPr>
                        <a:t>Para el fortalecimiento Institucional de la Entidad, se programan</a:t>
                      </a:r>
                      <a:r>
                        <a:rPr lang="es-MX" sz="1400" b="1" i="0" u="none" strike="noStrike">
                          <a:solidFill>
                            <a:srgbClr val="203764"/>
                          </a:solidFill>
                          <a:effectLst/>
                          <a:latin typeface="Calibri" panose="020F0502020204030204" pitchFamily="34" charset="0"/>
                        </a:rPr>
                        <a:t> $27.589 millones</a:t>
                      </a:r>
                      <a:endParaRPr lang="es-MX" sz="1400" b="0" i="0" u="none" strike="noStrike">
                        <a:solidFill>
                          <a:srgbClr val="203764"/>
                        </a:solidFill>
                        <a:effectLst/>
                        <a:latin typeface="Calibri" panose="020F0502020204030204" pitchFamily="34" charset="0"/>
                      </a:endParaRPr>
                    </a:p>
                  </a:txBody>
                  <a:tcPr marL="0" marR="0" marT="0" marB="0">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w="12700" cap="flat" cmpd="sng" algn="ctr">
                      <a:solidFill>
                        <a:srgbClr val="305496"/>
                      </a:solidFill>
                      <a:prstDash val="solid"/>
                      <a:round/>
                      <a:headEnd type="none" w="med" len="med"/>
                      <a:tailEnd type="none" w="med" len="med"/>
                    </a:lnB>
                    <a:solidFill>
                      <a:srgbClr val="FFFFFF"/>
                    </a:solidFill>
                  </a:tcPr>
                </a:tc>
                <a:extLst>
                  <a:ext uri="{0D108BD9-81ED-4DB2-BD59-A6C34878D82A}">
                    <a16:rowId xmlns:a16="http://schemas.microsoft.com/office/drawing/2014/main" val="2898972335"/>
                  </a:ext>
                </a:extLst>
              </a:tr>
            </a:tbl>
          </a:graphicData>
        </a:graphic>
      </p:graphicFrame>
      <p:sp>
        <p:nvSpPr>
          <p:cNvPr id="2" name="Título 3">
            <a:extLst>
              <a:ext uri="{FF2B5EF4-FFF2-40B4-BE49-F238E27FC236}">
                <a16:creationId xmlns:a16="http://schemas.microsoft.com/office/drawing/2014/main" id="{82775DF6-14A9-A438-32A1-EE8C7DC6B6CD}"/>
              </a:ext>
            </a:extLst>
          </p:cNvPr>
          <p:cNvSpPr txBox="1">
            <a:spLocks/>
          </p:cNvSpPr>
          <p:nvPr/>
        </p:nvSpPr>
        <p:spPr>
          <a:xfrm>
            <a:off x="386796" y="589014"/>
            <a:ext cx="11642757" cy="37119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000" b="1">
                <a:solidFill>
                  <a:srgbClr val="0051A5"/>
                </a:solidFill>
                <a:latin typeface="Helvetica"/>
                <a:ea typeface="Verdana"/>
              </a:rPr>
              <a:t>Solicitud Inversión MGMP 2026 -2029 -</a:t>
            </a:r>
            <a:r>
              <a:rPr lang="es-CO" sz="2000" b="1">
                <a:solidFill>
                  <a:srgbClr val="0051A5"/>
                </a:solidFill>
                <a:latin typeface="Helvetica"/>
                <a:ea typeface="Verdana"/>
              </a:rPr>
              <a:t>Parques Nacionales Naturales de Colombia</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spTree>
    <p:extLst>
      <p:ext uri="{BB962C8B-B14F-4D97-AF65-F5344CB8AC3E}">
        <p14:creationId xmlns:p14="http://schemas.microsoft.com/office/powerpoint/2010/main" val="8551486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A7AC5-374D-C9AF-F17B-AE9FF7C4324D}"/>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2B554B9D-0EAC-CF21-2CD0-222180D92535}"/>
              </a:ext>
            </a:extLst>
          </p:cNvPr>
          <p:cNvSpPr txBox="1">
            <a:spLocks/>
          </p:cNvSpPr>
          <p:nvPr/>
        </p:nvSpPr>
        <p:spPr>
          <a:xfrm>
            <a:off x="379735" y="807158"/>
            <a:ext cx="10507339"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a:t>
            </a:r>
            <a:r>
              <a:rPr lang="es-CO" sz="2400" b="1" i="0" u="none" strike="noStrike">
                <a:solidFill>
                  <a:srgbClr val="0051A5"/>
                </a:solidFill>
                <a:effectLst/>
                <a:latin typeface="Calibri" panose="020F0502020204030204" pitchFamily="34" charset="0"/>
              </a:rPr>
              <a:t>Autoridad Nacional de Licencias Ambientales - ANLA</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pic>
        <p:nvPicPr>
          <p:cNvPr id="9" name="Graphic 6">
            <a:extLst>
              <a:ext uri="{FF2B5EF4-FFF2-40B4-BE49-F238E27FC236}">
                <a16:creationId xmlns:a16="http://schemas.microsoft.com/office/drawing/2014/main" id="{71B00E93-853E-CDA3-DEA9-079022FBF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9735" y="807158"/>
            <a:ext cx="5426788" cy="98511"/>
          </a:xfrm>
          <a:prstGeom prst="rect">
            <a:avLst/>
          </a:prstGeom>
        </p:spPr>
      </p:pic>
      <p:graphicFrame>
        <p:nvGraphicFramePr>
          <p:cNvPr id="8" name="Tabla 7">
            <a:extLst>
              <a:ext uri="{FF2B5EF4-FFF2-40B4-BE49-F238E27FC236}">
                <a16:creationId xmlns:a16="http://schemas.microsoft.com/office/drawing/2014/main" id="{56DB8F3C-FC65-F321-5490-D0DB0332CCE4}"/>
              </a:ext>
            </a:extLst>
          </p:cNvPr>
          <p:cNvGraphicFramePr>
            <a:graphicFrameLocks noGrp="1"/>
          </p:cNvGraphicFramePr>
          <p:nvPr>
            <p:extLst>
              <p:ext uri="{D42A27DB-BD31-4B8C-83A1-F6EECF244321}">
                <p14:modId xmlns:p14="http://schemas.microsoft.com/office/powerpoint/2010/main" val="2742414948"/>
              </p:ext>
            </p:extLst>
          </p:nvPr>
        </p:nvGraphicFramePr>
        <p:xfrm>
          <a:off x="885385" y="1131333"/>
          <a:ext cx="10421229" cy="5178484"/>
        </p:xfrm>
        <a:graphic>
          <a:graphicData uri="http://schemas.openxmlformats.org/drawingml/2006/table">
            <a:tbl>
              <a:tblPr/>
              <a:tblGrid>
                <a:gridCol w="3751961">
                  <a:extLst>
                    <a:ext uri="{9D8B030D-6E8A-4147-A177-3AD203B41FA5}">
                      <a16:colId xmlns:a16="http://schemas.microsoft.com/office/drawing/2014/main" val="2159198465"/>
                    </a:ext>
                  </a:extLst>
                </a:gridCol>
                <a:gridCol w="922092">
                  <a:extLst>
                    <a:ext uri="{9D8B030D-6E8A-4147-A177-3AD203B41FA5}">
                      <a16:colId xmlns:a16="http://schemas.microsoft.com/office/drawing/2014/main" val="3248389345"/>
                    </a:ext>
                  </a:extLst>
                </a:gridCol>
                <a:gridCol w="922092">
                  <a:extLst>
                    <a:ext uri="{9D8B030D-6E8A-4147-A177-3AD203B41FA5}">
                      <a16:colId xmlns:a16="http://schemas.microsoft.com/office/drawing/2014/main" val="3495230406"/>
                    </a:ext>
                  </a:extLst>
                </a:gridCol>
                <a:gridCol w="922092">
                  <a:extLst>
                    <a:ext uri="{9D8B030D-6E8A-4147-A177-3AD203B41FA5}">
                      <a16:colId xmlns:a16="http://schemas.microsoft.com/office/drawing/2014/main" val="1849645092"/>
                    </a:ext>
                  </a:extLst>
                </a:gridCol>
                <a:gridCol w="922092">
                  <a:extLst>
                    <a:ext uri="{9D8B030D-6E8A-4147-A177-3AD203B41FA5}">
                      <a16:colId xmlns:a16="http://schemas.microsoft.com/office/drawing/2014/main" val="3288837225"/>
                    </a:ext>
                  </a:extLst>
                </a:gridCol>
                <a:gridCol w="922092">
                  <a:extLst>
                    <a:ext uri="{9D8B030D-6E8A-4147-A177-3AD203B41FA5}">
                      <a16:colId xmlns:a16="http://schemas.microsoft.com/office/drawing/2014/main" val="3815938281"/>
                    </a:ext>
                  </a:extLst>
                </a:gridCol>
                <a:gridCol w="604130">
                  <a:extLst>
                    <a:ext uri="{9D8B030D-6E8A-4147-A177-3AD203B41FA5}">
                      <a16:colId xmlns:a16="http://schemas.microsoft.com/office/drawing/2014/main" val="4178297644"/>
                    </a:ext>
                  </a:extLst>
                </a:gridCol>
                <a:gridCol w="500790">
                  <a:extLst>
                    <a:ext uri="{9D8B030D-6E8A-4147-A177-3AD203B41FA5}">
                      <a16:colId xmlns:a16="http://schemas.microsoft.com/office/drawing/2014/main" val="2511241100"/>
                    </a:ext>
                  </a:extLst>
                </a:gridCol>
                <a:gridCol w="476944">
                  <a:extLst>
                    <a:ext uri="{9D8B030D-6E8A-4147-A177-3AD203B41FA5}">
                      <a16:colId xmlns:a16="http://schemas.microsoft.com/office/drawing/2014/main" val="669957562"/>
                    </a:ext>
                  </a:extLst>
                </a:gridCol>
                <a:gridCol w="476944">
                  <a:extLst>
                    <a:ext uri="{9D8B030D-6E8A-4147-A177-3AD203B41FA5}">
                      <a16:colId xmlns:a16="http://schemas.microsoft.com/office/drawing/2014/main" val="1342916716"/>
                    </a:ext>
                  </a:extLst>
                </a:gridCol>
              </a:tblGrid>
              <a:tr h="227656">
                <a:tc>
                  <a:txBody>
                    <a:bodyPr/>
                    <a:lstStyle/>
                    <a:p>
                      <a:pPr algn="l" rtl="0" fontAlgn="ctr"/>
                      <a:r>
                        <a:rPr lang="es-CO" sz="1000" b="1" i="0" u="none" strike="noStrike">
                          <a:solidFill>
                            <a:srgbClr val="203764"/>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2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0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3726906001"/>
                  </a:ext>
                </a:extLst>
              </a:tr>
              <a:tr h="259825">
                <a:tc rowSpan="2">
                  <a:txBody>
                    <a:bodyPr/>
                    <a:lstStyle/>
                    <a:p>
                      <a:pPr algn="l" rtl="0" fontAlgn="ctr"/>
                      <a:r>
                        <a:rPr lang="es-CO" sz="1000" b="1" i="0" u="none" strike="noStrike">
                          <a:solidFill>
                            <a:srgbClr val="FFFFFF"/>
                          </a:solidFill>
                          <a:effectLst/>
                          <a:latin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801757846"/>
                  </a:ext>
                </a:extLst>
              </a:tr>
              <a:tr h="371179">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2786007681"/>
                  </a:ext>
                </a:extLst>
              </a:tr>
              <a:tr h="435516">
                <a:tc>
                  <a:txBody>
                    <a:bodyPr/>
                    <a:lstStyle/>
                    <a:p>
                      <a:pPr algn="just" rtl="0" fontAlgn="ctr"/>
                      <a:r>
                        <a:rPr lang="es-CO" sz="1400" b="1" i="0" u="none" strike="noStrike">
                          <a:solidFill>
                            <a:srgbClr val="203764"/>
                          </a:solidFill>
                          <a:effectLst/>
                          <a:latin typeface="Calibri" panose="020F0502020204030204" pitchFamily="34" charset="0"/>
                        </a:rPr>
                        <a:t>Autoridad Nacional de Licencias Ambientales - ANLA</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$ 29.263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$ 43.500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$ 44.805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$ 46.149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$ 47.534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320640280"/>
                  </a:ext>
                </a:extLst>
              </a:tr>
              <a:tr h="395924">
                <a:tc>
                  <a:txBody>
                    <a:bodyPr/>
                    <a:lstStyle/>
                    <a:p>
                      <a:pPr algn="just" rtl="0" fontAlgn="ctr"/>
                      <a:r>
                        <a:rPr lang="es-CO" sz="1100" b="1" i="0" u="none" strike="noStrike">
                          <a:solidFill>
                            <a:srgbClr val="203764"/>
                          </a:solidFill>
                          <a:effectLst/>
                          <a:latin typeface="Calibri" panose="020F0502020204030204" pitchFamily="34" charset="0"/>
                        </a:rPr>
                        <a:t>3201 – Fortalecimiento del desempeño ambiental de los sectores productivos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$ 16.338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$ 23.500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$ 24.205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$ 24.931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$ 25.679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44%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983329587"/>
                  </a:ext>
                </a:extLst>
              </a:tr>
              <a:tr h="504803">
                <a:tc>
                  <a:txBody>
                    <a:bodyPr/>
                    <a:lstStyle/>
                    <a:p>
                      <a:pPr algn="just" rtl="0" fontAlgn="ctr"/>
                      <a:r>
                        <a:rPr lang="es-CO" sz="1000" b="0" i="0" u="none" strike="noStrike">
                          <a:solidFill>
                            <a:srgbClr val="203764"/>
                          </a:solidFill>
                          <a:effectLst/>
                          <a:latin typeface="Calibri" panose="020F0502020204030204" pitchFamily="34" charset="0"/>
                        </a:rPr>
                        <a:t>FORTALECIMIENTO DE LOS PROCESOS DE LA EVALUACION Y EL SEGUIMIENTO DE LAS LICENCIAS, PERMISOS Y TRAMITES AMBIENTALES EN EL TERRITORIO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$ 16.338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392162702"/>
                  </a:ext>
                </a:extLst>
              </a:tr>
              <a:tr h="673070">
                <a:tc>
                  <a:txBody>
                    <a:bodyPr/>
                    <a:lstStyle/>
                    <a:p>
                      <a:pPr algn="just" rtl="0" fontAlgn="ctr"/>
                      <a:r>
                        <a:rPr lang="es-CO" sz="1000" b="0" i="0" u="none" strike="noStrike">
                          <a:solidFill>
                            <a:srgbClr val="203764"/>
                          </a:solidFill>
                          <a:effectLst/>
                          <a:latin typeface="Calibri" panose="020F0502020204030204" pitchFamily="34" charset="0"/>
                        </a:rPr>
                        <a:t>OPTIMIZACIÓN DE LA EVALUACIÓN Y EL SEGUIMIENTO DE LAS LICENCIAS, PERMISOS Y TRÁMITES AMBIENTALES EN EL TERRITORIO NACIONAL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$ 23.500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$ 24.205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$ 24.931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$ 25.679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470387931"/>
                  </a:ext>
                </a:extLst>
              </a:tr>
              <a:tr h="395924">
                <a:tc>
                  <a:txBody>
                    <a:bodyPr/>
                    <a:lstStyle/>
                    <a:p>
                      <a:pPr algn="just" rtl="0" fontAlgn="ctr"/>
                      <a:r>
                        <a:rPr lang="es-CO" sz="1100" b="1" i="0" u="none" strike="noStrike">
                          <a:solidFill>
                            <a:srgbClr val="203764"/>
                          </a:solidFill>
                          <a:effectLst/>
                          <a:latin typeface="Calibri" panose="020F0502020204030204" pitchFamily="34" charset="0"/>
                        </a:rPr>
                        <a:t>3299 – Fortalecimiento de la gestión y dirección del Sector Ambiente y Desarrollo Sostenible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$ 12.925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$ 20.600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$ 21.218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$ 21.855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609275644"/>
                  </a:ext>
                </a:extLst>
              </a:tr>
              <a:tr h="504803">
                <a:tc>
                  <a:txBody>
                    <a:bodyPr/>
                    <a:lstStyle/>
                    <a:p>
                      <a:pPr algn="just" rtl="0" fontAlgn="ctr"/>
                      <a:r>
                        <a:rPr lang="es-CO" sz="1000" b="0" i="0" u="none" strike="noStrike">
                          <a:solidFill>
                            <a:srgbClr val="203764"/>
                          </a:solidFill>
                          <a:effectLst/>
                          <a:latin typeface="Calibri" panose="020F0502020204030204" pitchFamily="34" charset="0"/>
                        </a:rPr>
                        <a:t>FORTALECIMIENTO DE LA GESTION INSTITUCIONAL Y TECNOLOGICA DE LA AUTORIDAD NACIONAL DE LICENCIAS AMBIENTALES EN EL TERRITORIO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$ 12.925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973550371"/>
                  </a:ext>
                </a:extLst>
              </a:tr>
              <a:tr h="673070">
                <a:tc>
                  <a:txBody>
                    <a:bodyPr/>
                    <a:lstStyle/>
                    <a:p>
                      <a:pPr algn="just" rtl="0" fontAlgn="ctr"/>
                      <a:r>
                        <a:rPr lang="es-CO" sz="1000" b="0" i="0" u="none" strike="noStrike">
                          <a:solidFill>
                            <a:srgbClr val="203764"/>
                          </a:solidFill>
                          <a:effectLst/>
                          <a:latin typeface="Calibri" panose="020F0502020204030204" pitchFamily="34" charset="0"/>
                        </a:rPr>
                        <a:t>FORTALECIMIENTO DE LA GESTIÓN INSTITUCIONAL Y TECNOLOGICA DE LA AUTORIDAD NACIONAL DE LICENCIASAMBIENTALES EN TERRITORIO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$ 20.000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$ 20.600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$ 21.218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100" b="0" i="0" u="none" strike="noStrike">
                          <a:solidFill>
                            <a:srgbClr val="203764"/>
                          </a:solidFill>
                          <a:effectLst/>
                          <a:latin typeface="Arial" panose="020B0604020202020204" pitchFamily="34" charset="0"/>
                        </a:rPr>
                        <a:t>$ 21.855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1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96189705"/>
                  </a:ext>
                </a:extLst>
              </a:tr>
              <a:tr h="168268">
                <a:tc>
                  <a:txBody>
                    <a:bodyPr/>
                    <a:lstStyle/>
                    <a:p>
                      <a:pPr algn="ctr" rtl="0" fontAlgn="ctr"/>
                      <a:r>
                        <a:rPr lang="es-CO" sz="1000" b="1" i="0" u="none" strike="noStrike">
                          <a:solidFill>
                            <a:srgbClr val="203764"/>
                          </a:solidFill>
                          <a:effectLst/>
                          <a:latin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$ 29.263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$ 43.500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$ 44.805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$ 46.149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$ 47.534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485803969"/>
                  </a:ext>
                </a:extLst>
              </a:tr>
              <a:tr h="168268">
                <a:tc>
                  <a:txBody>
                    <a:bodyPr/>
                    <a:lstStyle/>
                    <a:p>
                      <a:pPr algn="ctr" rtl="0" fontAlgn="ctr"/>
                      <a:r>
                        <a:rPr lang="es-CO" sz="1000" b="1" i="0" u="none" strike="noStrike">
                          <a:solidFill>
                            <a:srgbClr val="203764"/>
                          </a:solidFill>
                          <a:effectLst/>
                          <a:latin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651718320"/>
                  </a:ext>
                </a:extLst>
              </a:tr>
              <a:tr h="168268">
                <a:tc>
                  <a:txBody>
                    <a:bodyPr/>
                    <a:lstStyle/>
                    <a:p>
                      <a:pPr algn="ctr" rtl="0" fontAlgn="ctr"/>
                      <a:r>
                        <a:rPr lang="es-CO" sz="1000" b="1" i="0" u="none" strike="noStrike">
                          <a:solidFill>
                            <a:srgbClr val="203764"/>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$ 29.263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$ 43.500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$ 44.805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$ 46.149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100" b="1" i="0" u="none" strike="noStrike">
                          <a:solidFill>
                            <a:srgbClr val="203764"/>
                          </a:solidFill>
                          <a:effectLst/>
                          <a:latin typeface="Arial" panose="020B0604020202020204" pitchFamily="34" charset="0"/>
                        </a:rPr>
                        <a:t>$ 47.534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49%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1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801672771"/>
                  </a:ext>
                </a:extLst>
              </a:tr>
            </a:tbl>
          </a:graphicData>
        </a:graphic>
      </p:graphicFrame>
    </p:spTree>
    <p:extLst>
      <p:ext uri="{BB962C8B-B14F-4D97-AF65-F5344CB8AC3E}">
        <p14:creationId xmlns:p14="http://schemas.microsoft.com/office/powerpoint/2010/main" val="35486970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97C6F-F3EB-E121-9A60-FE603DF41780}"/>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AC0437F5-1EEF-3085-0A75-D8EB6FCEBC58}"/>
              </a:ext>
            </a:extLst>
          </p:cNvPr>
          <p:cNvSpPr/>
          <p:nvPr/>
        </p:nvSpPr>
        <p:spPr>
          <a:xfrm>
            <a:off x="-114804" y="-43227"/>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Título 3">
            <a:extLst>
              <a:ext uri="{FF2B5EF4-FFF2-40B4-BE49-F238E27FC236}">
                <a16:creationId xmlns:a16="http://schemas.microsoft.com/office/drawing/2014/main" id="{8F29B625-0944-D030-F60D-3DF08076E146}"/>
              </a:ext>
            </a:extLst>
          </p:cNvPr>
          <p:cNvSpPr txBox="1">
            <a:spLocks/>
          </p:cNvSpPr>
          <p:nvPr/>
        </p:nvSpPr>
        <p:spPr>
          <a:xfrm>
            <a:off x="379735" y="612672"/>
            <a:ext cx="10271935"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a:t>
            </a:r>
            <a:r>
              <a:rPr lang="es-CO" sz="2400" b="1" i="0" u="none" strike="noStrike">
                <a:solidFill>
                  <a:srgbClr val="0051A5"/>
                </a:solidFill>
                <a:effectLst/>
                <a:latin typeface="Calibri" panose="020F0502020204030204" pitchFamily="34" charset="0"/>
              </a:rPr>
              <a:t>Autoridad Nacional de Licencias Ambientales - ANLA</a:t>
            </a:r>
            <a:endParaRPr lang="es-MX" sz="2400" b="1">
              <a:solidFill>
                <a:srgbClr val="0051A5"/>
              </a:solidFill>
              <a:latin typeface="Helvetica"/>
              <a:ea typeface="Verdana"/>
              <a:cs typeface="Verdana" panose="020B0604030504040204" pitchFamily="34" charset="0"/>
            </a:endParaRPr>
          </a:p>
        </p:txBody>
      </p:sp>
      <p:pic>
        <p:nvPicPr>
          <p:cNvPr id="9" name="Graphic 6">
            <a:extLst>
              <a:ext uri="{FF2B5EF4-FFF2-40B4-BE49-F238E27FC236}">
                <a16:creationId xmlns:a16="http://schemas.microsoft.com/office/drawing/2014/main" id="{B9A42195-65E8-A6D3-5CF6-2B17D8B6C9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1177" y="1082287"/>
            <a:ext cx="5426788" cy="98511"/>
          </a:xfrm>
          <a:prstGeom prst="rect">
            <a:avLst/>
          </a:prstGeom>
        </p:spPr>
      </p:pic>
      <p:graphicFrame>
        <p:nvGraphicFramePr>
          <p:cNvPr id="6" name="Tabla 5">
            <a:extLst>
              <a:ext uri="{FF2B5EF4-FFF2-40B4-BE49-F238E27FC236}">
                <a16:creationId xmlns:a16="http://schemas.microsoft.com/office/drawing/2014/main" id="{FCBF630E-B2BE-BB52-5650-6604324C57D6}"/>
              </a:ext>
            </a:extLst>
          </p:cNvPr>
          <p:cNvGraphicFramePr>
            <a:graphicFrameLocks noGrp="1"/>
          </p:cNvGraphicFramePr>
          <p:nvPr>
            <p:extLst>
              <p:ext uri="{D42A27DB-BD31-4B8C-83A1-F6EECF244321}">
                <p14:modId xmlns:p14="http://schemas.microsoft.com/office/powerpoint/2010/main" val="1651671218"/>
              </p:ext>
            </p:extLst>
          </p:nvPr>
        </p:nvGraphicFramePr>
        <p:xfrm>
          <a:off x="466344" y="1501053"/>
          <a:ext cx="10936224" cy="4846320"/>
        </p:xfrm>
        <a:graphic>
          <a:graphicData uri="http://schemas.openxmlformats.org/drawingml/2006/table">
            <a:tbl>
              <a:tblPr/>
              <a:tblGrid>
                <a:gridCol w="3564626">
                  <a:extLst>
                    <a:ext uri="{9D8B030D-6E8A-4147-A177-3AD203B41FA5}">
                      <a16:colId xmlns:a16="http://schemas.microsoft.com/office/drawing/2014/main" val="154147625"/>
                    </a:ext>
                  </a:extLst>
                </a:gridCol>
                <a:gridCol w="535198">
                  <a:extLst>
                    <a:ext uri="{9D8B030D-6E8A-4147-A177-3AD203B41FA5}">
                      <a16:colId xmlns:a16="http://schemas.microsoft.com/office/drawing/2014/main" val="3396043243"/>
                    </a:ext>
                  </a:extLst>
                </a:gridCol>
                <a:gridCol w="585688">
                  <a:extLst>
                    <a:ext uri="{9D8B030D-6E8A-4147-A177-3AD203B41FA5}">
                      <a16:colId xmlns:a16="http://schemas.microsoft.com/office/drawing/2014/main" val="2057892115"/>
                    </a:ext>
                  </a:extLst>
                </a:gridCol>
                <a:gridCol w="446839">
                  <a:extLst>
                    <a:ext uri="{9D8B030D-6E8A-4147-A177-3AD203B41FA5}">
                      <a16:colId xmlns:a16="http://schemas.microsoft.com/office/drawing/2014/main" val="4233134129"/>
                    </a:ext>
                  </a:extLst>
                </a:gridCol>
                <a:gridCol w="446839">
                  <a:extLst>
                    <a:ext uri="{9D8B030D-6E8A-4147-A177-3AD203B41FA5}">
                      <a16:colId xmlns:a16="http://schemas.microsoft.com/office/drawing/2014/main" val="3844470078"/>
                    </a:ext>
                  </a:extLst>
                </a:gridCol>
                <a:gridCol w="446839">
                  <a:extLst>
                    <a:ext uri="{9D8B030D-6E8A-4147-A177-3AD203B41FA5}">
                      <a16:colId xmlns:a16="http://schemas.microsoft.com/office/drawing/2014/main" val="1131991111"/>
                    </a:ext>
                  </a:extLst>
                </a:gridCol>
                <a:gridCol w="446839">
                  <a:extLst>
                    <a:ext uri="{9D8B030D-6E8A-4147-A177-3AD203B41FA5}">
                      <a16:colId xmlns:a16="http://schemas.microsoft.com/office/drawing/2014/main" val="2669864176"/>
                    </a:ext>
                  </a:extLst>
                </a:gridCol>
                <a:gridCol w="464512">
                  <a:extLst>
                    <a:ext uri="{9D8B030D-6E8A-4147-A177-3AD203B41FA5}">
                      <a16:colId xmlns:a16="http://schemas.microsoft.com/office/drawing/2014/main" val="244002598"/>
                    </a:ext>
                  </a:extLst>
                </a:gridCol>
                <a:gridCol w="3998844">
                  <a:extLst>
                    <a:ext uri="{9D8B030D-6E8A-4147-A177-3AD203B41FA5}">
                      <a16:colId xmlns:a16="http://schemas.microsoft.com/office/drawing/2014/main" val="3300145260"/>
                    </a:ext>
                  </a:extLst>
                </a:gridCol>
              </a:tblGrid>
              <a:tr h="230858">
                <a:tc gridSpan="3">
                  <a:txBody>
                    <a:bodyPr/>
                    <a:lstStyle/>
                    <a:p>
                      <a:pPr algn="l" fontAlgn="ctr"/>
                      <a:r>
                        <a:rPr lang="es-MX" sz="1400" b="0" i="0" u="none" strike="noStrike">
                          <a:solidFill>
                            <a:srgbClr val="203764"/>
                          </a:solidFill>
                          <a:effectLst/>
                          <a:latin typeface="Calibri" panose="020F0502020204030204" pitchFamily="34" charset="0"/>
                        </a:rPr>
                        <a:t>La ANLA necesita más recursos de la Nación para: </a:t>
                      </a:r>
                    </a:p>
                  </a:txBody>
                  <a:tcPr marL="45720" marR="45720" anchor="ctr">
                    <a:lnL w="12700" cap="flat" cmpd="sng" algn="ctr">
                      <a:solidFill>
                        <a:srgbClr val="305496"/>
                      </a:solidFill>
                      <a:prstDash val="solid"/>
                      <a:round/>
                      <a:headEnd type="none" w="med" len="med"/>
                      <a:tailEnd type="none" w="med" len="med"/>
                    </a:lnL>
                    <a:lnR>
                      <a:noFill/>
                    </a:lnR>
                    <a:lnT w="12700" cap="flat" cmpd="sng" algn="ctr">
                      <a:solidFill>
                        <a:srgbClr val="305496"/>
                      </a:solidFill>
                      <a:prstDash val="solid"/>
                      <a:round/>
                      <a:headEnd type="none" w="med" len="med"/>
                      <a:tailEnd type="none" w="med" len="med"/>
                    </a:lnT>
                    <a:lnB>
                      <a:noFill/>
                    </a:lnB>
                    <a:noFill/>
                  </a:tcPr>
                </a:tc>
                <a:tc hMerge="1">
                  <a:txBody>
                    <a:bodyPr/>
                    <a:lstStyle/>
                    <a:p>
                      <a:endParaRPr lang="es-CO"/>
                    </a:p>
                  </a:txBody>
                  <a:tcPr/>
                </a:tc>
                <a:tc hMerge="1">
                  <a:txBody>
                    <a:bodyPr/>
                    <a:lstStyle/>
                    <a:p>
                      <a:endParaRPr lang="es-CO"/>
                    </a:p>
                  </a:txBody>
                  <a:tcPr/>
                </a:tc>
                <a:tc>
                  <a:txBody>
                    <a:bodyPr/>
                    <a:lstStyle/>
                    <a:p>
                      <a:pPr algn="l" fontAlgn="ctr"/>
                      <a:r>
                        <a:rPr lang="es-CO" sz="1400" b="0" i="0" u="none" strike="noStrike">
                          <a:solidFill>
                            <a:srgbClr val="000000"/>
                          </a:solidFill>
                          <a:effectLst/>
                          <a:latin typeface="Calibri" panose="020F0502020204030204" pitchFamily="34" charset="0"/>
                        </a:rPr>
                        <a:t> </a:t>
                      </a:r>
                    </a:p>
                  </a:txBody>
                  <a:tcPr marL="45720" marR="45720" anchor="ctr">
                    <a:lnL>
                      <a:noFill/>
                    </a:lnL>
                    <a:lnR>
                      <a:noFill/>
                    </a:lnR>
                    <a:lnT w="12700" cap="flat" cmpd="sng" algn="ctr">
                      <a:solidFill>
                        <a:srgbClr val="305496"/>
                      </a:solidFill>
                      <a:prstDash val="solid"/>
                      <a:round/>
                      <a:headEnd type="none" w="med" len="med"/>
                      <a:tailEnd type="none" w="med" len="med"/>
                    </a:lnT>
                    <a:lnB>
                      <a:noFill/>
                    </a:lnB>
                    <a:noFill/>
                  </a:tcPr>
                </a:tc>
                <a:tc>
                  <a:txBody>
                    <a:bodyPr/>
                    <a:lstStyle/>
                    <a:p>
                      <a:pPr algn="l" fontAlgn="ctr"/>
                      <a:r>
                        <a:rPr lang="es-CO" sz="1400" b="0" i="0" u="none" strike="noStrike">
                          <a:solidFill>
                            <a:srgbClr val="000000"/>
                          </a:solidFill>
                          <a:effectLst/>
                          <a:latin typeface="Calibri" panose="020F0502020204030204" pitchFamily="34" charset="0"/>
                        </a:rPr>
                        <a:t> </a:t>
                      </a:r>
                    </a:p>
                  </a:txBody>
                  <a:tcPr marL="45720" marR="45720" anchor="ctr">
                    <a:lnL>
                      <a:noFill/>
                    </a:lnL>
                    <a:lnR>
                      <a:noFill/>
                    </a:lnR>
                    <a:lnT w="12700" cap="flat" cmpd="sng" algn="ctr">
                      <a:solidFill>
                        <a:srgbClr val="305496"/>
                      </a:solidFill>
                      <a:prstDash val="solid"/>
                      <a:round/>
                      <a:headEnd type="none" w="med" len="med"/>
                      <a:tailEnd type="none" w="med" len="med"/>
                    </a:lnT>
                    <a:lnB>
                      <a:noFill/>
                    </a:lnB>
                    <a:noFill/>
                  </a:tcPr>
                </a:tc>
                <a:tc>
                  <a:txBody>
                    <a:bodyPr/>
                    <a:lstStyle/>
                    <a:p>
                      <a:pPr algn="l" fontAlgn="ctr"/>
                      <a:r>
                        <a:rPr lang="es-CO" sz="1400" b="0" i="0" u="none" strike="noStrike">
                          <a:solidFill>
                            <a:srgbClr val="000000"/>
                          </a:solidFill>
                          <a:effectLst/>
                          <a:latin typeface="Calibri" panose="020F0502020204030204" pitchFamily="34" charset="0"/>
                        </a:rPr>
                        <a:t> </a:t>
                      </a:r>
                    </a:p>
                  </a:txBody>
                  <a:tcPr marL="45720" marR="45720" anchor="ctr">
                    <a:lnL>
                      <a:noFill/>
                    </a:lnL>
                    <a:lnR>
                      <a:noFill/>
                    </a:lnR>
                    <a:lnT w="12700" cap="flat" cmpd="sng" algn="ctr">
                      <a:solidFill>
                        <a:srgbClr val="305496"/>
                      </a:solidFill>
                      <a:prstDash val="solid"/>
                      <a:round/>
                      <a:headEnd type="none" w="med" len="med"/>
                      <a:tailEnd type="none" w="med" len="med"/>
                    </a:lnT>
                    <a:lnB>
                      <a:noFill/>
                    </a:lnB>
                    <a:noFill/>
                  </a:tcPr>
                </a:tc>
                <a:tc>
                  <a:txBody>
                    <a:bodyPr/>
                    <a:lstStyle/>
                    <a:p>
                      <a:pPr algn="l" fontAlgn="ctr"/>
                      <a:r>
                        <a:rPr lang="es-CO" sz="1400" b="0" i="0" u="none" strike="noStrike">
                          <a:solidFill>
                            <a:srgbClr val="000000"/>
                          </a:solidFill>
                          <a:effectLst/>
                          <a:latin typeface="Calibri" panose="020F0502020204030204" pitchFamily="34" charset="0"/>
                        </a:rPr>
                        <a:t> </a:t>
                      </a:r>
                    </a:p>
                  </a:txBody>
                  <a:tcPr marL="45720" marR="45720" anchor="ctr">
                    <a:lnL>
                      <a:noFill/>
                    </a:lnL>
                    <a:lnR>
                      <a:noFill/>
                    </a:lnR>
                    <a:lnT w="12700" cap="flat" cmpd="sng" algn="ctr">
                      <a:solidFill>
                        <a:srgbClr val="305496"/>
                      </a:solidFill>
                      <a:prstDash val="solid"/>
                      <a:round/>
                      <a:headEnd type="none" w="med" len="med"/>
                      <a:tailEnd type="none" w="med" len="med"/>
                    </a:lnT>
                    <a:lnB>
                      <a:noFill/>
                    </a:lnB>
                    <a:noFill/>
                  </a:tcPr>
                </a:tc>
                <a:tc>
                  <a:txBody>
                    <a:bodyPr/>
                    <a:lstStyle/>
                    <a:p>
                      <a:pPr algn="l" fontAlgn="ctr"/>
                      <a:r>
                        <a:rPr lang="es-CO" sz="1400" b="0" i="0" u="none" strike="noStrike">
                          <a:solidFill>
                            <a:srgbClr val="000000"/>
                          </a:solidFill>
                          <a:effectLst/>
                          <a:latin typeface="Calibri" panose="020F0502020204030204" pitchFamily="34" charset="0"/>
                        </a:rPr>
                        <a:t> </a:t>
                      </a:r>
                    </a:p>
                  </a:txBody>
                  <a:tcPr marL="45720" marR="45720" anchor="ctr">
                    <a:lnL>
                      <a:noFill/>
                    </a:lnL>
                    <a:lnR>
                      <a:noFill/>
                    </a:lnR>
                    <a:lnT w="12700" cap="flat" cmpd="sng" algn="ctr">
                      <a:solidFill>
                        <a:srgbClr val="305496"/>
                      </a:solidFill>
                      <a:prstDash val="solid"/>
                      <a:round/>
                      <a:headEnd type="none" w="med" len="med"/>
                      <a:tailEnd type="none" w="med" len="med"/>
                    </a:lnT>
                    <a:lnB>
                      <a:noFill/>
                    </a:lnB>
                    <a:noFill/>
                  </a:tcPr>
                </a:tc>
                <a:tc>
                  <a:txBody>
                    <a:bodyPr/>
                    <a:lstStyle/>
                    <a:p>
                      <a:pPr algn="l" fontAlgn="ctr"/>
                      <a:r>
                        <a:rPr lang="es-CO" sz="1400" b="0" i="0" u="none" strike="noStrike">
                          <a:solidFill>
                            <a:srgbClr val="000000"/>
                          </a:solidFill>
                          <a:effectLst/>
                          <a:latin typeface="Calibri" panose="020F0502020204030204" pitchFamily="34" charset="0"/>
                        </a:rPr>
                        <a:t> </a:t>
                      </a:r>
                    </a:p>
                  </a:txBody>
                  <a:tcPr marL="45720" marR="45720" anchor="ctr">
                    <a:lnL>
                      <a:noFill/>
                    </a:lnL>
                    <a:lnR w="12700" cap="flat" cmpd="sng" algn="ctr">
                      <a:solidFill>
                        <a:srgbClr val="305496"/>
                      </a:solidFill>
                      <a:prstDash val="solid"/>
                      <a:round/>
                      <a:headEnd type="none" w="med" len="med"/>
                      <a:tailEnd type="none" w="med" len="med"/>
                    </a:lnR>
                    <a:lnT w="12700" cap="flat" cmpd="sng" algn="ctr">
                      <a:solidFill>
                        <a:srgbClr val="305496"/>
                      </a:solidFill>
                      <a:prstDash val="solid"/>
                      <a:round/>
                      <a:headEnd type="none" w="med" len="med"/>
                      <a:tailEnd type="none" w="med" len="med"/>
                    </a:lnT>
                    <a:lnB>
                      <a:noFill/>
                    </a:lnB>
                    <a:noFill/>
                  </a:tcPr>
                </a:tc>
                <a:extLst>
                  <a:ext uri="{0D108BD9-81ED-4DB2-BD59-A6C34878D82A}">
                    <a16:rowId xmlns:a16="http://schemas.microsoft.com/office/drawing/2014/main" val="4240424268"/>
                  </a:ext>
                </a:extLst>
              </a:tr>
              <a:tr h="230858">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w="12700" cap="flat" cmpd="sng" algn="ctr">
                      <a:solidFill>
                        <a:srgbClr val="305496"/>
                      </a:solidFill>
                      <a:prstDash val="solid"/>
                      <a:round/>
                      <a:headEnd type="none" w="med" len="med"/>
                      <a:tailEnd type="none" w="med" len="med"/>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w="12700" cap="flat" cmpd="sng" algn="ctr">
                      <a:solidFill>
                        <a:srgbClr val="305496"/>
                      </a:solidFill>
                      <a:prstDash val="solid"/>
                      <a:round/>
                      <a:headEnd type="none" w="med" len="med"/>
                      <a:tailEnd type="none" w="med" len="med"/>
                    </a:lnR>
                    <a:lnT>
                      <a:noFill/>
                    </a:lnT>
                    <a:lnB>
                      <a:noFill/>
                    </a:lnB>
                    <a:noFill/>
                  </a:tcPr>
                </a:tc>
                <a:extLst>
                  <a:ext uri="{0D108BD9-81ED-4DB2-BD59-A6C34878D82A}">
                    <a16:rowId xmlns:a16="http://schemas.microsoft.com/office/drawing/2014/main" val="3369864667"/>
                  </a:ext>
                </a:extLst>
              </a:tr>
              <a:tr h="461716">
                <a:tc gridSpan="9">
                  <a:txBody>
                    <a:bodyPr/>
                    <a:lstStyle/>
                    <a:p>
                      <a:pPr algn="l" fontAlgn="ctr"/>
                      <a:r>
                        <a:rPr lang="es-MX" sz="1400" b="0" i="0" u="none" strike="noStrike">
                          <a:solidFill>
                            <a:srgbClr val="203764"/>
                          </a:solidFill>
                          <a:effectLst/>
                          <a:latin typeface="Calibri" panose="020F0502020204030204" pitchFamily="34" charset="0"/>
                        </a:rPr>
                        <a:t>1- Transición Energética: La ANLA debe asumir la evaluación y el seguimiento de los proyectos de generación de energía a partir de 50 MW, lo que implica una ampliación de sus competencias (Decreto 852 de 2024) lo que , incrementará significativamente las solicitudes de licenciamiento de proyectos de FNCER.</a:t>
                      </a:r>
                    </a:p>
                  </a:txBody>
                  <a:tcPr marL="45720" marR="4572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3153191"/>
                  </a:ext>
                </a:extLst>
              </a:tr>
              <a:tr h="230858">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w="12700" cap="flat" cmpd="sng" algn="ctr">
                      <a:solidFill>
                        <a:srgbClr val="305496"/>
                      </a:solidFill>
                      <a:prstDash val="solid"/>
                      <a:round/>
                      <a:headEnd type="none" w="med" len="med"/>
                      <a:tailEnd type="none" w="med" len="med"/>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w="12700" cap="flat" cmpd="sng" algn="ctr">
                      <a:solidFill>
                        <a:srgbClr val="305496"/>
                      </a:solidFill>
                      <a:prstDash val="solid"/>
                      <a:round/>
                      <a:headEnd type="none" w="med" len="med"/>
                      <a:tailEnd type="none" w="med" len="med"/>
                    </a:lnR>
                    <a:lnT>
                      <a:noFill/>
                    </a:lnT>
                    <a:lnB>
                      <a:noFill/>
                    </a:lnB>
                    <a:noFill/>
                  </a:tcPr>
                </a:tc>
                <a:extLst>
                  <a:ext uri="{0D108BD9-81ED-4DB2-BD59-A6C34878D82A}">
                    <a16:rowId xmlns:a16="http://schemas.microsoft.com/office/drawing/2014/main" val="1262686699"/>
                  </a:ext>
                </a:extLst>
              </a:tr>
              <a:tr h="461716">
                <a:tc gridSpan="9">
                  <a:txBody>
                    <a:bodyPr/>
                    <a:lstStyle/>
                    <a:p>
                      <a:pPr algn="l" fontAlgn="ctr"/>
                      <a:r>
                        <a:rPr lang="es-MX" sz="1400" b="0" i="0" u="none" strike="noStrike">
                          <a:solidFill>
                            <a:srgbClr val="203764"/>
                          </a:solidFill>
                          <a:effectLst/>
                          <a:latin typeface="Calibri" panose="020F0502020204030204" pitchFamily="34" charset="0"/>
                        </a:rPr>
                        <a:t>2-Atender la alta demanda de trámites gratuitos: Más de 29,000 solicitudes anuales de permisos y trámites ambientales (18 de evaluación y 3 de seguimiento) no generan ingresos para la entidad </a:t>
                      </a:r>
                    </a:p>
                  </a:txBody>
                  <a:tcPr marL="45720" marR="4572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2211806189"/>
                  </a:ext>
                </a:extLst>
              </a:tr>
              <a:tr h="230858">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w="12700" cap="flat" cmpd="sng" algn="ctr">
                      <a:solidFill>
                        <a:srgbClr val="305496"/>
                      </a:solidFill>
                      <a:prstDash val="solid"/>
                      <a:round/>
                      <a:headEnd type="none" w="med" len="med"/>
                      <a:tailEnd type="none" w="med" len="med"/>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w="12700" cap="flat" cmpd="sng" algn="ctr">
                      <a:solidFill>
                        <a:srgbClr val="305496"/>
                      </a:solidFill>
                      <a:prstDash val="solid"/>
                      <a:round/>
                      <a:headEnd type="none" w="med" len="med"/>
                      <a:tailEnd type="none" w="med" len="med"/>
                    </a:lnR>
                    <a:lnT>
                      <a:noFill/>
                    </a:lnT>
                    <a:lnB>
                      <a:noFill/>
                    </a:lnB>
                    <a:noFill/>
                  </a:tcPr>
                </a:tc>
                <a:extLst>
                  <a:ext uri="{0D108BD9-81ED-4DB2-BD59-A6C34878D82A}">
                    <a16:rowId xmlns:a16="http://schemas.microsoft.com/office/drawing/2014/main" val="2983598868"/>
                  </a:ext>
                </a:extLst>
              </a:tr>
              <a:tr h="258812">
                <a:tc gridSpan="9">
                  <a:txBody>
                    <a:bodyPr/>
                    <a:lstStyle/>
                    <a:p>
                      <a:pPr algn="l" fontAlgn="t"/>
                      <a:r>
                        <a:rPr lang="es-MX" sz="1400" b="0" i="0" u="none" strike="noStrike">
                          <a:solidFill>
                            <a:srgbClr val="203764"/>
                          </a:solidFill>
                          <a:effectLst/>
                          <a:latin typeface="Calibri" panose="020F0502020204030204" pitchFamily="34" charset="0"/>
                        </a:rPr>
                        <a:t>Durante el actual periodo de gobierno, estas solicitudes han aumentado en un 22%, lo que equivale a 5.338 trámites adicionales, incrementando la carga operativa sin recursos asociados.</a:t>
                      </a:r>
                    </a:p>
                  </a:txBody>
                  <a:tcPr marL="45720" marR="45720">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542257754"/>
                  </a:ext>
                </a:extLst>
              </a:tr>
              <a:tr h="461716">
                <a:tc gridSpan="9">
                  <a:txBody>
                    <a:bodyPr/>
                    <a:lstStyle/>
                    <a:p>
                      <a:pPr algn="l" fontAlgn="ctr"/>
                      <a:r>
                        <a:rPr lang="es-MX" sz="1400" b="0" i="0" u="none" strike="noStrike">
                          <a:solidFill>
                            <a:srgbClr val="203764"/>
                          </a:solidFill>
                          <a:effectLst/>
                          <a:latin typeface="Calibri" panose="020F0502020204030204" pitchFamily="34" charset="0"/>
                        </a:rPr>
                        <a:t>3-Cubrir costos de actividades sin cobro: Esto incluye procesos de consulta previa, seguimiento a sentencias judiciales, acompañamiento a entes de control (Defensoría, Contraloría, Procuraduría), mesas técnicas de licenciamiento y seguimiento judicial a proyectos licenciados. </a:t>
                      </a:r>
                    </a:p>
                  </a:txBody>
                  <a:tcPr marL="45720" marR="4572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887424278"/>
                  </a:ext>
                </a:extLst>
              </a:tr>
              <a:tr h="230858">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w="12700" cap="flat" cmpd="sng" algn="ctr">
                      <a:solidFill>
                        <a:srgbClr val="305496"/>
                      </a:solidFill>
                      <a:prstDash val="solid"/>
                      <a:round/>
                      <a:headEnd type="none" w="med" len="med"/>
                      <a:tailEnd type="none" w="med" len="med"/>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a:noFill/>
                    </a:lnR>
                    <a:lnT>
                      <a:noFill/>
                    </a:lnT>
                    <a:lnB>
                      <a:noFill/>
                    </a:lnB>
                    <a:noFill/>
                  </a:tcPr>
                </a:tc>
                <a:tc>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a:noFill/>
                    </a:lnL>
                    <a:lnR w="12700" cap="flat" cmpd="sng" algn="ctr">
                      <a:solidFill>
                        <a:srgbClr val="305496"/>
                      </a:solidFill>
                      <a:prstDash val="solid"/>
                      <a:round/>
                      <a:headEnd type="none" w="med" len="med"/>
                      <a:tailEnd type="none" w="med" len="med"/>
                    </a:lnR>
                    <a:lnT>
                      <a:noFill/>
                    </a:lnT>
                    <a:lnB>
                      <a:noFill/>
                    </a:lnB>
                    <a:noFill/>
                  </a:tcPr>
                </a:tc>
                <a:extLst>
                  <a:ext uri="{0D108BD9-81ED-4DB2-BD59-A6C34878D82A}">
                    <a16:rowId xmlns:a16="http://schemas.microsoft.com/office/drawing/2014/main" val="1991084150"/>
                  </a:ext>
                </a:extLst>
              </a:tr>
              <a:tr h="461716">
                <a:tc gridSpan="9">
                  <a:txBody>
                    <a:bodyPr/>
                    <a:lstStyle/>
                    <a:p>
                      <a:pPr algn="l" fontAlgn="ctr"/>
                      <a:r>
                        <a:rPr lang="es-MX" sz="1400" b="0" i="0" u="none" strike="noStrike">
                          <a:solidFill>
                            <a:srgbClr val="203764"/>
                          </a:solidFill>
                          <a:effectLst/>
                          <a:latin typeface="Calibri" panose="020F0502020204030204" pitchFamily="34" charset="0"/>
                        </a:rPr>
                        <a:t>4-Sostener la gestión ambiental a nivel regional: Mantener grupos regionales para el control y seguimiento de proyectos, considerando impactos y sensibilidad territorial. También para cumplir compromisos del Acuerdo de Escazú, denuncias ambientales, cambio climático y participación de terceros en el seguimiento.</a:t>
                      </a:r>
                    </a:p>
                  </a:txBody>
                  <a:tcPr marL="45720" marR="4572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a:noFill/>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64553204"/>
                  </a:ext>
                </a:extLst>
              </a:tr>
              <a:tr h="230858">
                <a:tc gridSpan="9">
                  <a:txBody>
                    <a:bodyPr/>
                    <a:lstStyle/>
                    <a:p>
                      <a:pPr algn="l" fontAlgn="ctr"/>
                      <a:r>
                        <a:rPr lang="es-CO" sz="1400" b="0" i="0" u="none" strike="noStrike">
                          <a:solidFill>
                            <a:srgbClr val="203764"/>
                          </a:solidFill>
                          <a:effectLst/>
                          <a:latin typeface="Calibri" panose="020F0502020204030204" pitchFamily="34" charset="0"/>
                        </a:rPr>
                        <a:t> </a:t>
                      </a:r>
                    </a:p>
                  </a:txBody>
                  <a:tcPr marL="45720" marR="45720" anchor="ctr">
                    <a:lnL w="12700" cap="flat" cmpd="sng" algn="ctr">
                      <a:solidFill>
                        <a:srgbClr val="305496"/>
                      </a:solidFill>
                      <a:prstDash val="solid"/>
                      <a:round/>
                      <a:headEnd type="none" w="med" len="med"/>
                      <a:tailEnd type="none" w="med" len="med"/>
                    </a:lnL>
                    <a:lnR w="12700" cap="flat" cmpd="sng" algn="ctr">
                      <a:solidFill>
                        <a:srgbClr val="305496"/>
                      </a:solidFill>
                      <a:prstDash val="solid"/>
                      <a:round/>
                      <a:headEnd type="none" w="med" len="med"/>
                      <a:tailEnd type="none" w="med" len="med"/>
                    </a:lnR>
                    <a:lnT>
                      <a:noFill/>
                    </a:lnT>
                    <a:lnB w="12700" cap="flat" cmpd="sng" algn="ctr">
                      <a:solidFill>
                        <a:srgbClr val="305496"/>
                      </a:solidFill>
                      <a:prstDash val="solid"/>
                      <a:round/>
                      <a:headEnd type="none" w="med" len="med"/>
                      <a:tailEnd type="none" w="med" len="med"/>
                    </a:lnB>
                    <a:noFill/>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786561814"/>
                  </a:ext>
                </a:extLst>
              </a:tr>
            </a:tbl>
          </a:graphicData>
        </a:graphic>
      </p:graphicFrame>
    </p:spTree>
    <p:extLst>
      <p:ext uri="{BB962C8B-B14F-4D97-AF65-F5344CB8AC3E}">
        <p14:creationId xmlns:p14="http://schemas.microsoft.com/office/powerpoint/2010/main" val="10287334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213974-01F6-45C8-8AB0-8B88ED70B5DA}"/>
              </a:ext>
            </a:extLst>
          </p:cNvPr>
          <p:cNvSpPr txBox="1">
            <a:spLocks/>
          </p:cNvSpPr>
          <p:nvPr/>
        </p:nvSpPr>
        <p:spPr>
          <a:xfrm>
            <a:off x="1455339" y="304312"/>
            <a:ext cx="7417135" cy="759717"/>
          </a:xfrm>
          <a:prstGeom prst="rect">
            <a:avLst/>
          </a:prstGeom>
        </p:spPr>
        <p:txBody>
          <a:bodyPr anchor="ctr"/>
          <a:lstStyle>
            <a:defPPr>
              <a:defRPr lang="es-CO"/>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s-ES" sz="2200" b="1">
                <a:latin typeface="Verdana" panose="020B0604030504040204" pitchFamily="34" charset="0"/>
                <a:ea typeface="Verdana" panose="020B0604030504040204" pitchFamily="34" charset="0"/>
              </a:rPr>
              <a:t>Plan Nacional de Desarrollo 2022-2026</a:t>
            </a:r>
          </a:p>
          <a:p>
            <a:pPr algn="ctr"/>
            <a:r>
              <a:rPr lang="es-ES" sz="2200" b="1">
                <a:latin typeface="Verdana" panose="020B0604030504040204" pitchFamily="34" charset="0"/>
                <a:ea typeface="Verdana" panose="020B0604030504040204" pitchFamily="34" charset="0"/>
              </a:rPr>
              <a:t>Sector Ambiente</a:t>
            </a:r>
            <a:endParaRPr lang="es-CO" sz="2200" b="1">
              <a:latin typeface="Verdana" panose="020B0604030504040204" pitchFamily="34" charset="0"/>
              <a:ea typeface="Verdana" panose="020B0604030504040204" pitchFamily="34" charset="0"/>
            </a:endParaRPr>
          </a:p>
        </p:txBody>
      </p:sp>
      <p:pic>
        <p:nvPicPr>
          <p:cNvPr id="78" name="Imagen 77">
            <a:extLst>
              <a:ext uri="{FF2B5EF4-FFF2-40B4-BE49-F238E27FC236}">
                <a16:creationId xmlns:a16="http://schemas.microsoft.com/office/drawing/2014/main" id="{F28C0664-1B71-47A1-A0D4-A0ECF47FBE26}"/>
              </a:ext>
            </a:extLst>
          </p:cNvPr>
          <p:cNvPicPr>
            <a:picLocks noChangeAspect="1"/>
          </p:cNvPicPr>
          <p:nvPr/>
        </p:nvPicPr>
        <p:blipFill>
          <a:blip r:embed="rId2"/>
          <a:stretch>
            <a:fillRect/>
          </a:stretch>
        </p:blipFill>
        <p:spPr>
          <a:xfrm>
            <a:off x="127499" y="2035903"/>
            <a:ext cx="11937003" cy="4241073"/>
          </a:xfrm>
          <a:prstGeom prst="rect">
            <a:avLst/>
          </a:prstGeom>
        </p:spPr>
      </p:pic>
      <p:sp>
        <p:nvSpPr>
          <p:cNvPr id="79" name="CuadroTexto 78">
            <a:extLst>
              <a:ext uri="{FF2B5EF4-FFF2-40B4-BE49-F238E27FC236}">
                <a16:creationId xmlns:a16="http://schemas.microsoft.com/office/drawing/2014/main" id="{716065F9-410F-4EC6-8AB9-D841B7006329}"/>
              </a:ext>
            </a:extLst>
          </p:cNvPr>
          <p:cNvSpPr txBox="1"/>
          <p:nvPr/>
        </p:nvSpPr>
        <p:spPr>
          <a:xfrm>
            <a:off x="1363774" y="1308814"/>
            <a:ext cx="9464450" cy="338554"/>
          </a:xfrm>
          <a:prstGeom prst="rect">
            <a:avLst/>
          </a:prstGeom>
          <a:noFill/>
        </p:spPr>
        <p:txBody>
          <a:bodyPr wrap="square" rtlCol="0">
            <a:spAutoFit/>
          </a:bodyPr>
          <a:lstStyle>
            <a:defPPr>
              <a:defRPr lang="es-CO"/>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r>
              <a:rPr lang="es-MX" sz="1600">
                <a:latin typeface="Verdana" panose="020B0604030504040204" pitchFamily="34" charset="0"/>
                <a:ea typeface="Verdana" panose="020B0604030504040204" pitchFamily="34" charset="0"/>
              </a:rPr>
              <a:t>El sector ambiente tiene 6 metas en el Plan Nacional de Desarrollo 2022 - 2026</a:t>
            </a:r>
            <a:endParaRPr lang="es-CO" sz="1600">
              <a:latin typeface="Verdana" panose="020B0604030504040204" pitchFamily="34" charset="0"/>
              <a:ea typeface="Verdana" panose="020B0604030504040204" pitchFamily="34" charset="0"/>
            </a:endParaRPr>
          </a:p>
        </p:txBody>
      </p:sp>
      <p:grpSp>
        <p:nvGrpSpPr>
          <p:cNvPr id="3" name="Grupo 2">
            <a:extLst>
              <a:ext uri="{FF2B5EF4-FFF2-40B4-BE49-F238E27FC236}">
                <a16:creationId xmlns:a16="http://schemas.microsoft.com/office/drawing/2014/main" id="{3D08BE44-A6D0-BCCA-1F88-ED39DAD1B355}"/>
              </a:ext>
            </a:extLst>
          </p:cNvPr>
          <p:cNvGrpSpPr/>
          <p:nvPr/>
        </p:nvGrpSpPr>
        <p:grpSpPr>
          <a:xfrm>
            <a:off x="8306868" y="101771"/>
            <a:ext cx="1500188" cy="1010057"/>
            <a:chOff x="16072703" y="22290"/>
            <a:chExt cx="3000375" cy="2020113"/>
          </a:xfrm>
        </p:grpSpPr>
        <p:pic>
          <p:nvPicPr>
            <p:cNvPr id="4" name="Imagen 3">
              <a:extLst>
                <a:ext uri="{FF2B5EF4-FFF2-40B4-BE49-F238E27FC236}">
                  <a16:creationId xmlns:a16="http://schemas.microsoft.com/office/drawing/2014/main" id="{5634C375-103D-9E19-ABBB-B769C9184B2E}"/>
                </a:ext>
              </a:extLst>
            </p:cNvPr>
            <p:cNvPicPr>
              <a:picLocks noChangeAspect="1"/>
            </p:cNvPicPr>
            <p:nvPr/>
          </p:nvPicPr>
          <p:blipFill>
            <a:blip r:embed="rId3"/>
            <a:stretch>
              <a:fillRect/>
            </a:stretch>
          </p:blipFill>
          <p:spPr>
            <a:xfrm>
              <a:off x="16072703" y="22290"/>
              <a:ext cx="3000375" cy="1000125"/>
            </a:xfrm>
            <a:prstGeom prst="rect">
              <a:avLst/>
            </a:prstGeom>
          </p:spPr>
        </p:pic>
        <p:pic>
          <p:nvPicPr>
            <p:cNvPr id="5" name="Picture 4" descr="Ministerio de Ambiente y Desarrollo Sostenible - Wikipedia ...">
              <a:extLst>
                <a:ext uri="{FF2B5EF4-FFF2-40B4-BE49-F238E27FC236}">
                  <a16:creationId xmlns:a16="http://schemas.microsoft.com/office/drawing/2014/main" id="{69CB0265-1002-F92A-39F2-418936229E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63365" y="793228"/>
              <a:ext cx="2909713" cy="1249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8263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4E91-2DB0-6674-9126-AA7A8F5A070B}"/>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05E44BBD-E2A8-1CD7-9039-ECA27234ABAD}"/>
              </a:ext>
            </a:extLst>
          </p:cNvPr>
          <p:cNvSpPr txBox="1">
            <a:spLocks/>
          </p:cNvSpPr>
          <p:nvPr/>
        </p:nvSpPr>
        <p:spPr>
          <a:xfrm>
            <a:off x="313053" y="467830"/>
            <a:ext cx="11263251" cy="76089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a:t>
            </a:r>
            <a:r>
              <a:rPr lang="es-MX" sz="2400" b="1" i="0" u="none" strike="noStrike">
                <a:solidFill>
                  <a:srgbClr val="0051A5"/>
                </a:solidFill>
                <a:effectLst/>
                <a:latin typeface="Calibri" panose="020F0502020204030204" pitchFamily="34" charset="0"/>
              </a:rPr>
              <a:t>Instituto de Hidrología Meteorología y Estudios Ambientales - IDEAM</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pic>
        <p:nvPicPr>
          <p:cNvPr id="9" name="Graphic 6">
            <a:extLst>
              <a:ext uri="{FF2B5EF4-FFF2-40B4-BE49-F238E27FC236}">
                <a16:creationId xmlns:a16="http://schemas.microsoft.com/office/drawing/2014/main" id="{3C2783DA-DB7B-42B3-03C6-4A71E387B8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5128" y="941938"/>
            <a:ext cx="5426788" cy="98511"/>
          </a:xfrm>
          <a:prstGeom prst="rect">
            <a:avLst/>
          </a:prstGeom>
        </p:spPr>
      </p:pic>
      <p:graphicFrame>
        <p:nvGraphicFramePr>
          <p:cNvPr id="6" name="Tabla 5">
            <a:extLst>
              <a:ext uri="{FF2B5EF4-FFF2-40B4-BE49-F238E27FC236}">
                <a16:creationId xmlns:a16="http://schemas.microsoft.com/office/drawing/2014/main" id="{3450F468-AF53-E29A-8C0B-A5A64172D411}"/>
              </a:ext>
            </a:extLst>
          </p:cNvPr>
          <p:cNvGraphicFramePr>
            <a:graphicFrameLocks noGrp="1"/>
          </p:cNvGraphicFramePr>
          <p:nvPr>
            <p:extLst>
              <p:ext uri="{D42A27DB-BD31-4B8C-83A1-F6EECF244321}">
                <p14:modId xmlns:p14="http://schemas.microsoft.com/office/powerpoint/2010/main" val="3707022470"/>
              </p:ext>
            </p:extLst>
          </p:nvPr>
        </p:nvGraphicFramePr>
        <p:xfrm>
          <a:off x="872212" y="1514557"/>
          <a:ext cx="10704092" cy="4338559"/>
        </p:xfrm>
        <a:graphic>
          <a:graphicData uri="http://schemas.openxmlformats.org/drawingml/2006/table">
            <a:tbl>
              <a:tblPr/>
              <a:tblGrid>
                <a:gridCol w="3853801">
                  <a:extLst>
                    <a:ext uri="{9D8B030D-6E8A-4147-A177-3AD203B41FA5}">
                      <a16:colId xmlns:a16="http://schemas.microsoft.com/office/drawing/2014/main" val="358868855"/>
                    </a:ext>
                  </a:extLst>
                </a:gridCol>
                <a:gridCol w="947120">
                  <a:extLst>
                    <a:ext uri="{9D8B030D-6E8A-4147-A177-3AD203B41FA5}">
                      <a16:colId xmlns:a16="http://schemas.microsoft.com/office/drawing/2014/main" val="924548764"/>
                    </a:ext>
                  </a:extLst>
                </a:gridCol>
                <a:gridCol w="947120">
                  <a:extLst>
                    <a:ext uri="{9D8B030D-6E8A-4147-A177-3AD203B41FA5}">
                      <a16:colId xmlns:a16="http://schemas.microsoft.com/office/drawing/2014/main" val="4249502350"/>
                    </a:ext>
                  </a:extLst>
                </a:gridCol>
                <a:gridCol w="947120">
                  <a:extLst>
                    <a:ext uri="{9D8B030D-6E8A-4147-A177-3AD203B41FA5}">
                      <a16:colId xmlns:a16="http://schemas.microsoft.com/office/drawing/2014/main" val="855827254"/>
                    </a:ext>
                  </a:extLst>
                </a:gridCol>
                <a:gridCol w="947120">
                  <a:extLst>
                    <a:ext uri="{9D8B030D-6E8A-4147-A177-3AD203B41FA5}">
                      <a16:colId xmlns:a16="http://schemas.microsoft.com/office/drawing/2014/main" val="3717558140"/>
                    </a:ext>
                  </a:extLst>
                </a:gridCol>
                <a:gridCol w="947120">
                  <a:extLst>
                    <a:ext uri="{9D8B030D-6E8A-4147-A177-3AD203B41FA5}">
                      <a16:colId xmlns:a16="http://schemas.microsoft.com/office/drawing/2014/main" val="3379623256"/>
                    </a:ext>
                  </a:extLst>
                </a:gridCol>
                <a:gridCol w="620527">
                  <a:extLst>
                    <a:ext uri="{9D8B030D-6E8A-4147-A177-3AD203B41FA5}">
                      <a16:colId xmlns:a16="http://schemas.microsoft.com/office/drawing/2014/main" val="470127946"/>
                    </a:ext>
                  </a:extLst>
                </a:gridCol>
                <a:gridCol w="514384">
                  <a:extLst>
                    <a:ext uri="{9D8B030D-6E8A-4147-A177-3AD203B41FA5}">
                      <a16:colId xmlns:a16="http://schemas.microsoft.com/office/drawing/2014/main" val="3101881100"/>
                    </a:ext>
                  </a:extLst>
                </a:gridCol>
                <a:gridCol w="489890">
                  <a:extLst>
                    <a:ext uri="{9D8B030D-6E8A-4147-A177-3AD203B41FA5}">
                      <a16:colId xmlns:a16="http://schemas.microsoft.com/office/drawing/2014/main" val="4144189008"/>
                    </a:ext>
                  </a:extLst>
                </a:gridCol>
                <a:gridCol w="489890">
                  <a:extLst>
                    <a:ext uri="{9D8B030D-6E8A-4147-A177-3AD203B41FA5}">
                      <a16:colId xmlns:a16="http://schemas.microsoft.com/office/drawing/2014/main" val="2307075901"/>
                    </a:ext>
                  </a:extLst>
                </a:gridCol>
              </a:tblGrid>
              <a:tr h="261865">
                <a:tc>
                  <a:txBody>
                    <a:bodyPr/>
                    <a:lstStyle/>
                    <a:p>
                      <a:pPr algn="l" rtl="0" fontAlgn="ctr"/>
                      <a:r>
                        <a:rPr lang="es-CO" sz="1050" b="1" i="0" u="none" strike="noStrike">
                          <a:solidFill>
                            <a:srgbClr val="203764"/>
                          </a:solidFill>
                          <a:effectLst/>
                          <a:latin typeface="Calibri" panose="020F0502020204030204" pitchFamily="34" charset="0"/>
                        </a:rPr>
                        <a:t>Cifras en millones de pesos corrientes</a:t>
                      </a:r>
                    </a:p>
                  </a:txBody>
                  <a:tcPr marL="0" marR="0" marT="0" marB="0" anchor="ctr">
                    <a:lnL>
                      <a:noFill/>
                    </a:lnL>
                    <a:lnR>
                      <a:noFill/>
                    </a:lnR>
                    <a:lnT>
                      <a:noFill/>
                    </a:lnT>
                    <a:lnB w="6350" cap="flat" cmpd="sng" algn="ctr">
                      <a:solidFill>
                        <a:srgbClr val="2F75B5"/>
                      </a:solidFill>
                      <a:prstDash val="solid"/>
                      <a:round/>
                      <a:headEnd type="none" w="med" len="med"/>
                      <a:tailEnd type="none" w="med" len="med"/>
                    </a:lnB>
                    <a:solidFill>
                      <a:srgbClr val="FFFFFF"/>
                    </a:solidFill>
                  </a:tcPr>
                </a:tc>
                <a:tc>
                  <a:txBody>
                    <a:bodyPr/>
                    <a:lstStyle/>
                    <a:p>
                      <a:pPr algn="l" fontAlgn="ctr"/>
                      <a:r>
                        <a:rPr lang="es-CO" sz="1500" b="0" i="0" u="none" strike="noStrike">
                          <a:solidFill>
                            <a:srgbClr val="000000"/>
                          </a:solidFill>
                          <a:effectLst/>
                          <a:latin typeface="Arial" panose="020B0604020202020204" pitchFamily="34" charset="0"/>
                        </a:rPr>
                        <a:t> </a:t>
                      </a:r>
                    </a:p>
                  </a:txBody>
                  <a:tcPr marL="0" marR="0" marT="0" marB="0" anchor="ctr">
                    <a:lnL>
                      <a:noFill/>
                    </a:lnL>
                    <a:lnR w="6350" cap="flat" cmpd="sng" algn="ctr">
                      <a:solidFill>
                        <a:srgbClr val="2F75B5"/>
                      </a:solidFill>
                      <a:prstDash val="solid"/>
                      <a:round/>
                      <a:headEnd type="none" w="med" len="med"/>
                      <a:tailEnd type="none" w="med" len="med"/>
                    </a:lnR>
                    <a:lnT>
                      <a:noFill/>
                    </a:lnT>
                    <a:lnB w="6350" cap="flat" cmpd="sng" algn="ctr">
                      <a:solidFill>
                        <a:srgbClr val="2F75B5"/>
                      </a:solidFill>
                      <a:prstDash val="solid"/>
                      <a:round/>
                      <a:headEnd type="none" w="med" len="med"/>
                      <a:tailEnd type="none" w="med" len="med"/>
                    </a:lnB>
                    <a:solidFill>
                      <a:srgbClr val="FFFFFF"/>
                    </a:solidFill>
                  </a:tcPr>
                </a:tc>
                <a:tc gridSpan="8">
                  <a:txBody>
                    <a:bodyPr/>
                    <a:lstStyle/>
                    <a:p>
                      <a:pPr algn="ctr" rtl="0" fontAlgn="ctr"/>
                      <a:r>
                        <a:rPr lang="es-CO" sz="1200" b="1" i="0" u="none" strike="noStrike">
                          <a:solidFill>
                            <a:srgbClr val="FFFFFF"/>
                          </a:solidFill>
                          <a:effectLst/>
                          <a:latin typeface="Calibri" panose="020F0502020204030204" pitchFamily="34" charset="0"/>
                        </a:rPr>
                        <a:t>MGMP 2026-2029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3778979131"/>
                  </a:ext>
                </a:extLst>
              </a:tr>
              <a:tr h="298866">
                <a:tc rowSpan="2">
                  <a:txBody>
                    <a:bodyPr/>
                    <a:lstStyle/>
                    <a:p>
                      <a:pPr algn="ctr" rtl="0" fontAlgn="ctr"/>
                      <a:r>
                        <a:rPr lang="es-CO" sz="1200" b="1" i="0" u="none" strike="noStrike">
                          <a:solidFill>
                            <a:srgbClr val="FFFFFF"/>
                          </a:solidFill>
                          <a:effectLst/>
                          <a:latin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12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172900919"/>
                  </a:ext>
                </a:extLst>
              </a:tr>
              <a:tr h="426953">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2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611717287"/>
                  </a:ext>
                </a:extLst>
              </a:tr>
              <a:tr h="500957">
                <a:tc>
                  <a:txBody>
                    <a:bodyPr/>
                    <a:lstStyle/>
                    <a:p>
                      <a:pPr algn="just" rtl="0" fontAlgn="ctr"/>
                      <a:r>
                        <a:rPr lang="es-CO" sz="1300" b="1" i="0" u="none" strike="noStrike">
                          <a:solidFill>
                            <a:srgbClr val="203764"/>
                          </a:solidFill>
                          <a:effectLst/>
                          <a:latin typeface="Calibri" panose="020F0502020204030204" pitchFamily="34" charset="0"/>
                        </a:rPr>
                        <a:t>Instituto de Hidrología Meteorología y Estudios Ambientales - IDEAM</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$ 31.999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$ 94.519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$ 97.355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$ 100.276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$ 103.284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4030576180"/>
                  </a:ext>
                </a:extLst>
              </a:tr>
              <a:tr h="455415">
                <a:tc>
                  <a:txBody>
                    <a:bodyPr/>
                    <a:lstStyle/>
                    <a:p>
                      <a:pPr algn="just" rtl="0" fontAlgn="ctr"/>
                      <a:r>
                        <a:rPr lang="es-CO" sz="1200" b="1" i="0" u="none" strike="noStrike">
                          <a:solidFill>
                            <a:srgbClr val="203764"/>
                          </a:solidFill>
                          <a:effectLst/>
                          <a:latin typeface="Calibri" panose="020F0502020204030204" pitchFamily="34" charset="0"/>
                        </a:rPr>
                        <a:t>3204 – Gestión de la información y el conocimiento ambiental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$ 21.559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$ 65.442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$ 67.175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$ 69.190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$ 71.266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204%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443883229"/>
                  </a:ext>
                </a:extLst>
              </a:tr>
              <a:tr h="580655">
                <a:tc>
                  <a:txBody>
                    <a:bodyPr/>
                    <a:lstStyle/>
                    <a:p>
                      <a:pPr algn="just" rtl="0" fontAlgn="ctr"/>
                      <a:r>
                        <a:rPr lang="es-CO" sz="1000" b="0" i="0" u="none" strike="noStrike">
                          <a:solidFill>
                            <a:srgbClr val="203764"/>
                          </a:solidFill>
                          <a:effectLst/>
                          <a:latin typeface="Calibri" panose="020F0502020204030204" pitchFamily="34" charset="0"/>
                        </a:rPr>
                        <a:t>FORTALECIMIENTO DEL CONOCIMIENTO E INFORMACIÓN PARA LA CONSERVACIÓN, RECUPERACIÓN Y RESTAURACIÓN AMBIENTAL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$ 21.559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$ 65.442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$ 67.175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$ 69.190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$ 71.266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204%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345068010"/>
                  </a:ext>
                </a:extLst>
              </a:tr>
              <a:tr h="455415">
                <a:tc>
                  <a:txBody>
                    <a:bodyPr/>
                    <a:lstStyle/>
                    <a:p>
                      <a:pPr algn="just" rtl="0" fontAlgn="ctr"/>
                      <a:r>
                        <a:rPr lang="es-CO" sz="1200" b="1" i="0" u="none" strike="noStrike">
                          <a:solidFill>
                            <a:srgbClr val="203764"/>
                          </a:solidFill>
                          <a:effectLst/>
                          <a:latin typeface="Calibri" panose="020F0502020204030204" pitchFamily="34" charset="0"/>
                        </a:rPr>
                        <a:t>3299 – Fortalecimiento de la gestión y dirección del Sector Ambiente y Desarrollo Sostenible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$ 10.440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$ 29.077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$ 30.180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$ 31.085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$ 32.018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179%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742314868"/>
                  </a:ext>
                </a:extLst>
              </a:tr>
              <a:tr h="774207">
                <a:tc>
                  <a:txBody>
                    <a:bodyPr/>
                    <a:lstStyle/>
                    <a:p>
                      <a:pPr algn="just" rtl="0" fontAlgn="ctr"/>
                      <a:r>
                        <a:rPr lang="es-CO" sz="1000" b="0" i="0" u="none" strike="noStrike">
                          <a:solidFill>
                            <a:srgbClr val="203764"/>
                          </a:solidFill>
                          <a:effectLst/>
                          <a:latin typeface="Calibri" panose="020F0502020204030204" pitchFamily="34" charset="0"/>
                        </a:rPr>
                        <a:t>MEJORAMIENTO DE LA CAPACIDAD INSTITUCIONAL EN INFRAESTRUCTURA TECNOLÓGICA Y FÍSICA, PARA EL MEJORAMIENTO DE LA DISPONIBILIDAD Y DIVULGACIÓN DE LA INFORMACIÓN.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$ 10.440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$ 29.077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$ 30.180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$ 31.085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rgbClr val="203764"/>
                          </a:solidFill>
                          <a:effectLst/>
                          <a:latin typeface="Arial" panose="020B0604020202020204" pitchFamily="34" charset="0"/>
                        </a:rPr>
                        <a:t>$ 32.018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179%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837189311"/>
                  </a:ext>
                </a:extLst>
              </a:tr>
              <a:tr h="193552">
                <a:tc>
                  <a:txBody>
                    <a:bodyPr/>
                    <a:lstStyle/>
                    <a:p>
                      <a:pPr algn="ctr" rtl="0" fontAlgn="ctr"/>
                      <a:r>
                        <a:rPr lang="es-CO" sz="1200" b="1" i="0" u="none" strike="noStrike">
                          <a:solidFill>
                            <a:srgbClr val="203764"/>
                          </a:solidFill>
                          <a:effectLst/>
                          <a:latin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$ 25.281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$ 90.080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$ 92.738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$ 95.497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$ 98.338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256%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523597684"/>
                  </a:ext>
                </a:extLst>
              </a:tr>
              <a:tr h="193552">
                <a:tc>
                  <a:txBody>
                    <a:bodyPr/>
                    <a:lstStyle/>
                    <a:p>
                      <a:pPr algn="ctr" rtl="0" fontAlgn="ctr"/>
                      <a:r>
                        <a:rPr lang="es-CO" sz="1200" b="1" i="0" u="none" strike="noStrike">
                          <a:solidFill>
                            <a:srgbClr val="203764"/>
                          </a:solidFill>
                          <a:effectLst/>
                          <a:latin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$ 6.718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$ 4.439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$ 4.617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$ 4.778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$ 4.945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716927702"/>
                  </a:ext>
                </a:extLst>
              </a:tr>
              <a:tr h="193552">
                <a:tc>
                  <a:txBody>
                    <a:bodyPr/>
                    <a:lstStyle/>
                    <a:p>
                      <a:pPr algn="ctr" rtl="0" fontAlgn="ctr"/>
                      <a:r>
                        <a:rPr lang="es-CO" sz="1200" b="1" i="0" u="none" strike="noStrike">
                          <a:solidFill>
                            <a:srgbClr val="203764"/>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$ 31.999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$ 94.519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$ 97.355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$ 100.276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rgbClr val="203764"/>
                          </a:solidFill>
                          <a:effectLst/>
                          <a:latin typeface="Arial" panose="020B0604020202020204" pitchFamily="34" charset="0"/>
                        </a:rPr>
                        <a:t>$ 103.284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Arial" panose="020B0604020202020204" pitchFamily="34" charset="0"/>
                        </a:rPr>
                        <a:t>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668065534"/>
                  </a:ext>
                </a:extLst>
              </a:tr>
            </a:tbl>
          </a:graphicData>
        </a:graphic>
      </p:graphicFrame>
    </p:spTree>
    <p:extLst>
      <p:ext uri="{BB962C8B-B14F-4D97-AF65-F5344CB8AC3E}">
        <p14:creationId xmlns:p14="http://schemas.microsoft.com/office/powerpoint/2010/main" val="5242476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60437-853E-FE15-3029-2FD31EF5CDA4}"/>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6018A5A7-AA0F-8EAF-46D2-6F87160B87DF}"/>
              </a:ext>
            </a:extLst>
          </p:cNvPr>
          <p:cNvSpPr txBox="1">
            <a:spLocks/>
          </p:cNvSpPr>
          <p:nvPr/>
        </p:nvSpPr>
        <p:spPr>
          <a:xfrm>
            <a:off x="156527" y="1747990"/>
            <a:ext cx="11878946" cy="225664"/>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a:t>
            </a:r>
            <a:r>
              <a:rPr lang="es-MX" sz="2400" b="1" i="0" u="none" strike="noStrike">
                <a:solidFill>
                  <a:srgbClr val="0051A5"/>
                </a:solidFill>
                <a:effectLst/>
                <a:latin typeface="Calibri" panose="020F0502020204030204" pitchFamily="34" charset="0"/>
              </a:rPr>
              <a:t>Instituto de Hidrología Meteorología y Estudios Ambientales - IDEAM</a:t>
            </a:r>
          </a:p>
          <a:p>
            <a:pPr lvl="0">
              <a:lnSpc>
                <a:spcPct val="100000"/>
              </a:lnSpc>
              <a:spcBef>
                <a:spcPts val="0"/>
              </a:spcBef>
              <a:defRPr/>
            </a:pPr>
            <a:endParaRPr lang="es-MX" sz="2400" b="1">
              <a:solidFill>
                <a:srgbClr val="0051A5"/>
              </a:solidFill>
              <a:latin typeface="Helvetica"/>
              <a:ea typeface="Verdana"/>
              <a:cs typeface="Verdana" panose="020B0604030504040204" pitchFamily="34" charset="0"/>
            </a:endParaRPr>
          </a:p>
        </p:txBody>
      </p:sp>
      <p:pic>
        <p:nvPicPr>
          <p:cNvPr id="9" name="Graphic 6">
            <a:extLst>
              <a:ext uri="{FF2B5EF4-FFF2-40B4-BE49-F238E27FC236}">
                <a16:creationId xmlns:a16="http://schemas.microsoft.com/office/drawing/2014/main" id="{532F84CD-9FBF-940F-F81A-24B040502F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7635" y="1649479"/>
            <a:ext cx="5426788" cy="98511"/>
          </a:xfrm>
          <a:prstGeom prst="rect">
            <a:avLst/>
          </a:prstGeom>
        </p:spPr>
      </p:pic>
      <p:sp>
        <p:nvSpPr>
          <p:cNvPr id="3" name="CuadroTexto 2">
            <a:extLst>
              <a:ext uri="{FF2B5EF4-FFF2-40B4-BE49-F238E27FC236}">
                <a16:creationId xmlns:a16="http://schemas.microsoft.com/office/drawing/2014/main" id="{E4DB2A5E-D204-78DB-96E2-C4D0DCF779F2}"/>
              </a:ext>
            </a:extLst>
          </p:cNvPr>
          <p:cNvSpPr txBox="1"/>
          <p:nvPr/>
        </p:nvSpPr>
        <p:spPr>
          <a:xfrm>
            <a:off x="561315" y="1973654"/>
            <a:ext cx="10366217" cy="3416320"/>
          </a:xfrm>
          <a:prstGeom prst="rect">
            <a:avLst/>
          </a:prstGeom>
          <a:noFill/>
        </p:spPr>
        <p:txBody>
          <a:bodyPr wrap="square">
            <a:spAutoFit/>
          </a:bodyPr>
          <a:lstStyle/>
          <a:p>
            <a:pPr algn="just" fontAlgn="base">
              <a:buNone/>
            </a:pPr>
            <a:r>
              <a:rPr lang="es-ES" b="0" i="0">
                <a:solidFill>
                  <a:srgbClr val="242424"/>
                </a:solidFill>
                <a:effectLst/>
                <a:latin typeface="Aptos" panose="020B0004020202020204" pitchFamily="34" charset="0"/>
              </a:rPr>
              <a:t>La solicitud de recursos, que supera el techo indicativo asignado para inversión en 2026, se fundamenta la necesidad de dar cumplimiento de metas institucionales alineados a los requerimientos estratégicos del Plan Nacional de Desarrollo 2022–2026, así como compromisos normativos y apuestas internacionales enfocadas en la entrega de información oportuna y de calidad.</a:t>
            </a:r>
          </a:p>
          <a:p>
            <a:pPr algn="just" fontAlgn="base">
              <a:buNone/>
            </a:pPr>
            <a:r>
              <a:rPr lang="es-ES" b="0" i="0">
                <a:solidFill>
                  <a:srgbClr val="242424"/>
                </a:solidFill>
                <a:effectLst/>
                <a:latin typeface="Aptos" panose="020B0004020202020204" pitchFamily="34" charset="0"/>
              </a:rPr>
              <a:t>Las metas misionales para 2026 incluyen:</a:t>
            </a:r>
          </a:p>
          <a:p>
            <a:pPr algn="just" fontAlgn="base">
              <a:buNone/>
            </a:pPr>
            <a:r>
              <a:rPr lang="es-ES" b="0" i="0">
                <a:solidFill>
                  <a:srgbClr val="242424"/>
                </a:solidFill>
                <a:effectLst/>
                <a:latin typeface="Aptos" panose="020B0004020202020204" pitchFamily="34" charset="0"/>
              </a:rPr>
              <a:t>• Mantenimiento, operación y optimización de la red hidrometereológica con una inversión proyectada de $38.745 millones.</a:t>
            </a:r>
          </a:p>
          <a:p>
            <a:pPr algn="just" fontAlgn="base">
              <a:buNone/>
            </a:pPr>
            <a:r>
              <a:rPr lang="es-ES" b="0" i="0">
                <a:solidFill>
                  <a:srgbClr val="242424"/>
                </a:solidFill>
                <a:effectLst/>
                <a:latin typeface="Aptos" panose="020B0004020202020204" pitchFamily="34" charset="0"/>
              </a:rPr>
              <a:t>• Fortalecimiento del monitoreo ecosistémico: inversión de $13.562 millones.</a:t>
            </a:r>
          </a:p>
          <a:p>
            <a:pPr algn="just" fontAlgn="base">
              <a:buNone/>
            </a:pPr>
            <a:r>
              <a:rPr lang="es-ES" b="0" i="0">
                <a:solidFill>
                  <a:srgbClr val="242424"/>
                </a:solidFill>
                <a:effectLst/>
                <a:latin typeface="Aptos" panose="020B0004020202020204" pitchFamily="34" charset="0"/>
              </a:rPr>
              <a:t>• Mejoramiento del monitoreo y datos climáticos: $6.112 millones.</a:t>
            </a:r>
          </a:p>
          <a:p>
            <a:pPr algn="just" fontAlgn="base">
              <a:buNone/>
            </a:pPr>
            <a:r>
              <a:rPr lang="es-ES" b="0" i="0">
                <a:solidFill>
                  <a:srgbClr val="242424"/>
                </a:solidFill>
                <a:effectLst/>
                <a:latin typeface="Aptos" panose="020B0004020202020204" pitchFamily="34" charset="0"/>
              </a:rPr>
              <a:t>• Modernización tecnológica institucional: $21.357 millones.</a:t>
            </a:r>
          </a:p>
          <a:p>
            <a:pPr algn="just" fontAlgn="base"/>
            <a:r>
              <a:rPr lang="es-ES" b="0" i="0">
                <a:solidFill>
                  <a:srgbClr val="242424"/>
                </a:solidFill>
                <a:effectLst/>
                <a:latin typeface="Aptos" panose="020B0004020202020204" pitchFamily="34" charset="0"/>
              </a:rPr>
              <a:t>Adicionalmente, inversiones en infraestructura institucional por $4.000 millones, que incluyen adecuación de sedes, mantenimiento, dotación técnica y fortalecimiento de sistemas de gestión</a:t>
            </a:r>
          </a:p>
        </p:txBody>
      </p:sp>
    </p:spTree>
    <p:extLst>
      <p:ext uri="{BB962C8B-B14F-4D97-AF65-F5344CB8AC3E}">
        <p14:creationId xmlns:p14="http://schemas.microsoft.com/office/powerpoint/2010/main" val="40252685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C8C29-5AAC-F828-7F70-92A69F03AC75}"/>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1DD78A7E-B418-4239-1684-AA703997A87F}"/>
              </a:ext>
            </a:extLst>
          </p:cNvPr>
          <p:cNvSpPr txBox="1">
            <a:spLocks/>
          </p:cNvSpPr>
          <p:nvPr/>
        </p:nvSpPr>
        <p:spPr>
          <a:xfrm>
            <a:off x="437138" y="94375"/>
            <a:ext cx="8122968"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 FONAM -FCA</a:t>
            </a:r>
          </a:p>
        </p:txBody>
      </p:sp>
      <p:pic>
        <p:nvPicPr>
          <p:cNvPr id="9" name="Graphic 6">
            <a:extLst>
              <a:ext uri="{FF2B5EF4-FFF2-40B4-BE49-F238E27FC236}">
                <a16:creationId xmlns:a16="http://schemas.microsoft.com/office/drawing/2014/main" id="{B1CD363C-6F62-B20C-2E71-A3E5829B65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8" y="543749"/>
            <a:ext cx="5426788" cy="98511"/>
          </a:xfrm>
          <a:prstGeom prst="rect">
            <a:avLst/>
          </a:prstGeom>
        </p:spPr>
      </p:pic>
      <p:graphicFrame>
        <p:nvGraphicFramePr>
          <p:cNvPr id="3" name="Tabla 2">
            <a:extLst>
              <a:ext uri="{FF2B5EF4-FFF2-40B4-BE49-F238E27FC236}">
                <a16:creationId xmlns:a16="http://schemas.microsoft.com/office/drawing/2014/main" id="{E926A568-98E2-0C00-9CA9-AE7CD2CCCF4E}"/>
              </a:ext>
            </a:extLst>
          </p:cNvPr>
          <p:cNvGraphicFramePr>
            <a:graphicFrameLocks noGrp="1"/>
          </p:cNvGraphicFramePr>
          <p:nvPr>
            <p:extLst>
              <p:ext uri="{D42A27DB-BD31-4B8C-83A1-F6EECF244321}">
                <p14:modId xmlns:p14="http://schemas.microsoft.com/office/powerpoint/2010/main" val="568324058"/>
              </p:ext>
            </p:extLst>
          </p:nvPr>
        </p:nvGraphicFramePr>
        <p:xfrm>
          <a:off x="460958" y="818806"/>
          <a:ext cx="11117772" cy="5707058"/>
        </p:xfrm>
        <a:graphic>
          <a:graphicData uri="http://schemas.openxmlformats.org/drawingml/2006/table">
            <a:tbl>
              <a:tblPr/>
              <a:tblGrid>
                <a:gridCol w="4474599">
                  <a:extLst>
                    <a:ext uri="{9D8B030D-6E8A-4147-A177-3AD203B41FA5}">
                      <a16:colId xmlns:a16="http://schemas.microsoft.com/office/drawing/2014/main" val="567154607"/>
                    </a:ext>
                  </a:extLst>
                </a:gridCol>
                <a:gridCol w="705079">
                  <a:extLst>
                    <a:ext uri="{9D8B030D-6E8A-4147-A177-3AD203B41FA5}">
                      <a16:colId xmlns:a16="http://schemas.microsoft.com/office/drawing/2014/main" val="3567489421"/>
                    </a:ext>
                  </a:extLst>
                </a:gridCol>
                <a:gridCol w="958468">
                  <a:extLst>
                    <a:ext uri="{9D8B030D-6E8A-4147-A177-3AD203B41FA5}">
                      <a16:colId xmlns:a16="http://schemas.microsoft.com/office/drawing/2014/main" val="2392965256"/>
                    </a:ext>
                  </a:extLst>
                </a:gridCol>
                <a:gridCol w="947450">
                  <a:extLst>
                    <a:ext uri="{9D8B030D-6E8A-4147-A177-3AD203B41FA5}">
                      <a16:colId xmlns:a16="http://schemas.microsoft.com/office/drawing/2014/main" val="2799912026"/>
                    </a:ext>
                  </a:extLst>
                </a:gridCol>
                <a:gridCol w="1057619">
                  <a:extLst>
                    <a:ext uri="{9D8B030D-6E8A-4147-A177-3AD203B41FA5}">
                      <a16:colId xmlns:a16="http://schemas.microsoft.com/office/drawing/2014/main" val="1609892856"/>
                    </a:ext>
                  </a:extLst>
                </a:gridCol>
                <a:gridCol w="778141">
                  <a:extLst>
                    <a:ext uri="{9D8B030D-6E8A-4147-A177-3AD203B41FA5}">
                      <a16:colId xmlns:a16="http://schemas.microsoft.com/office/drawing/2014/main" val="1935724582"/>
                    </a:ext>
                  </a:extLst>
                </a:gridCol>
                <a:gridCol w="644508">
                  <a:extLst>
                    <a:ext uri="{9D8B030D-6E8A-4147-A177-3AD203B41FA5}">
                      <a16:colId xmlns:a16="http://schemas.microsoft.com/office/drawing/2014/main" val="4143658567"/>
                    </a:ext>
                  </a:extLst>
                </a:gridCol>
                <a:gridCol w="534264">
                  <a:extLst>
                    <a:ext uri="{9D8B030D-6E8A-4147-A177-3AD203B41FA5}">
                      <a16:colId xmlns:a16="http://schemas.microsoft.com/office/drawing/2014/main" val="1241480550"/>
                    </a:ext>
                  </a:extLst>
                </a:gridCol>
                <a:gridCol w="508822">
                  <a:extLst>
                    <a:ext uri="{9D8B030D-6E8A-4147-A177-3AD203B41FA5}">
                      <a16:colId xmlns:a16="http://schemas.microsoft.com/office/drawing/2014/main" val="2208092937"/>
                    </a:ext>
                  </a:extLst>
                </a:gridCol>
                <a:gridCol w="508822">
                  <a:extLst>
                    <a:ext uri="{9D8B030D-6E8A-4147-A177-3AD203B41FA5}">
                      <a16:colId xmlns:a16="http://schemas.microsoft.com/office/drawing/2014/main" val="3376200606"/>
                    </a:ext>
                  </a:extLst>
                </a:gridCol>
              </a:tblGrid>
              <a:tr h="175688">
                <a:tc rowSpan="2">
                  <a:txBody>
                    <a:bodyPr/>
                    <a:lstStyle/>
                    <a:p>
                      <a:pPr algn="l" rtl="0" fontAlgn="ctr"/>
                      <a:r>
                        <a:rPr lang="es-CO" sz="1000" b="1" i="0" u="none" strike="noStrike">
                          <a:solidFill>
                            <a:srgbClr val="FFFFFF"/>
                          </a:solidFill>
                          <a:effectLst/>
                          <a:latin typeface="Calibri" panose="020F0502020204030204" pitchFamily="34" charset="0"/>
                        </a:rPr>
                        <a:t>Inversión/Entidad</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rowSpan="2">
                  <a:txBody>
                    <a:bodyPr/>
                    <a:lstStyle/>
                    <a:p>
                      <a:pPr algn="ctr" rtl="0" fontAlgn="ctr"/>
                      <a:r>
                        <a:rPr lang="es-CO" sz="900" b="1" i="0" u="none" strike="noStrike">
                          <a:solidFill>
                            <a:srgbClr val="FFFFFF"/>
                          </a:solidFill>
                          <a:effectLst/>
                          <a:latin typeface="Calibri" panose="020F0502020204030204" pitchFamily="34" charset="0"/>
                        </a:rPr>
                        <a:t>2029</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Calibri" panose="020F0502020204030204" pitchFamily="34" charset="0"/>
                        </a:rPr>
                        <a:t>Var%</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1127567297"/>
                  </a:ext>
                </a:extLst>
              </a:tr>
              <a:tr h="250983">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0" marR="0" marT="0" marB="0" anchor="ctr">
                    <a:lnL w="6350" cap="flat" cmpd="sng" algn="ctr">
                      <a:solidFill>
                        <a:srgbClr val="2F75B5"/>
                      </a:solidFill>
                      <a:prstDash val="solid"/>
                      <a:round/>
                      <a:headEnd type="none" w="med" len="med"/>
                      <a:tailEnd type="none" w="med" len="med"/>
                    </a:lnL>
                    <a:lnR w="6350" cap="flat" cmpd="sng" algn="ctr">
                      <a:solidFill>
                        <a:srgbClr val="2F75B5"/>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2F75B5"/>
                      </a:solidFill>
                      <a:prstDash val="solid"/>
                      <a:round/>
                      <a:headEnd type="none" w="med" len="med"/>
                      <a:tailEnd type="none" w="med" len="med"/>
                    </a:lnB>
                    <a:solidFill>
                      <a:srgbClr val="0051A5"/>
                    </a:solidFill>
                  </a:tcPr>
                </a:tc>
                <a:extLst>
                  <a:ext uri="{0D108BD9-81ED-4DB2-BD59-A6C34878D82A}">
                    <a16:rowId xmlns:a16="http://schemas.microsoft.com/office/drawing/2014/main" val="3892996520"/>
                  </a:ext>
                </a:extLst>
              </a:tr>
              <a:tr h="147243">
                <a:tc>
                  <a:txBody>
                    <a:bodyPr/>
                    <a:lstStyle/>
                    <a:p>
                      <a:pPr algn="just" rtl="0" fontAlgn="ctr"/>
                      <a:r>
                        <a:rPr lang="es-CO" sz="1050" b="1" i="0" u="none" strike="noStrike">
                          <a:solidFill>
                            <a:srgbClr val="203764"/>
                          </a:solidFill>
                          <a:effectLst/>
                          <a:latin typeface="Calibri" panose="020F0502020204030204" pitchFamily="34" charset="0"/>
                        </a:rPr>
                        <a:t>Fondo de Compensación Ambiental - FCA</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$ 86.195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$ 107.713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$ 110.945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$ 114.273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$ 117.702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2F75B5"/>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3452079211"/>
                  </a:ext>
                </a:extLst>
              </a:tr>
              <a:tr h="267716">
                <a:tc>
                  <a:txBody>
                    <a:bodyPr/>
                    <a:lstStyle/>
                    <a:p>
                      <a:pPr algn="just" rtl="0" fontAlgn="ctr"/>
                      <a:r>
                        <a:rPr lang="es-CO" sz="1000" b="1" i="0" u="none" strike="noStrike">
                          <a:solidFill>
                            <a:srgbClr val="203764"/>
                          </a:solidFill>
                          <a:effectLst/>
                          <a:latin typeface="Calibri" panose="020F0502020204030204" pitchFamily="34" charset="0"/>
                        </a:rPr>
                        <a:t>3201 – Fortalecimiento del desempeño ambiental de los sectores productivos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$ 86.195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$ 107.713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$ 110.945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$ 114.273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$ 117.702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938942246"/>
                  </a:ext>
                </a:extLst>
              </a:tr>
              <a:tr h="341337">
                <a:tc>
                  <a:txBody>
                    <a:bodyPr/>
                    <a:lstStyle/>
                    <a:p>
                      <a:pPr algn="just" rtl="0" fontAlgn="ctr"/>
                      <a:r>
                        <a:rPr lang="es-CO" sz="900" b="0" i="0" u="none" strike="noStrike">
                          <a:solidFill>
                            <a:srgbClr val="203764"/>
                          </a:solidFill>
                          <a:effectLst/>
                          <a:latin typeface="Calibri" panose="020F0502020204030204" pitchFamily="34" charset="0"/>
                        </a:rPr>
                        <a:t>APOYO FINANCIERO A LAS CORPORACIONES AUTÓNOMAS REGIONALES Y DE DESARROLLO SOSTENIBLE BENEFICIARIAS DEL FONDO DE COMPENSACIÓN AMBIENTAL – FCA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$ 86.195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$ 107.713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$ 110.945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$ 114.273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$ 117.702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199166578"/>
                  </a:ext>
                </a:extLst>
              </a:tr>
              <a:tr h="113780">
                <a:tc>
                  <a:txBody>
                    <a:bodyPr/>
                    <a:lstStyle/>
                    <a:p>
                      <a:pPr algn="ctr" rtl="0" fontAlgn="ctr"/>
                      <a:r>
                        <a:rPr lang="es-CO" sz="900" b="1" i="0" u="none" strike="noStrike">
                          <a:solidFill>
                            <a:srgbClr val="203764"/>
                          </a:solidFill>
                          <a:effectLst/>
                          <a:latin typeface="Calibri" panose="020F0502020204030204" pitchFamily="34" charset="0"/>
                        </a:rPr>
                        <a:t>Total Nación</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$ 86.195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$ 107.713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$ 110.945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$ 114.273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$ 117.702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2682470294"/>
                  </a:ext>
                </a:extLst>
              </a:tr>
              <a:tr h="113780">
                <a:tc>
                  <a:txBody>
                    <a:bodyPr/>
                    <a:lstStyle/>
                    <a:p>
                      <a:pPr algn="ctr" rtl="0" fontAlgn="ctr"/>
                      <a:r>
                        <a:rPr lang="es-CO" sz="900" b="1" i="0" u="none" strike="noStrike">
                          <a:solidFill>
                            <a:srgbClr val="203764"/>
                          </a:solidFill>
                          <a:effectLst/>
                          <a:latin typeface="Calibri" panose="020F0502020204030204" pitchFamily="34" charset="0"/>
                        </a:rPr>
                        <a:t>Total Propios</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4082365528"/>
                  </a:ext>
                </a:extLst>
              </a:tr>
              <a:tr h="113780">
                <a:tc>
                  <a:txBody>
                    <a:bodyPr/>
                    <a:lstStyle/>
                    <a:p>
                      <a:pPr algn="ctr" rtl="0" fontAlgn="ctr"/>
                      <a:r>
                        <a:rPr lang="es-CO" sz="900" b="1" i="0" u="none" strike="noStrike">
                          <a:solidFill>
                            <a:srgbClr val="203764"/>
                          </a:solidFill>
                          <a:effectLst/>
                          <a:latin typeface="Calibri" panose="020F0502020204030204" pitchFamily="34" charset="0"/>
                        </a:rPr>
                        <a:t>Total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$ 86.195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$ 107.713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$ 110.945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$ 114.273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$ 117.702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285459458"/>
                  </a:ext>
                </a:extLst>
              </a:tr>
              <a:tr h="147243">
                <a:tc>
                  <a:txBody>
                    <a:bodyPr/>
                    <a:lstStyle/>
                    <a:p>
                      <a:pPr algn="just" rtl="0" fontAlgn="ctr"/>
                      <a:r>
                        <a:rPr lang="es-CO" sz="1050" b="1" i="0" u="none" strike="noStrike">
                          <a:solidFill>
                            <a:srgbClr val="203764"/>
                          </a:solidFill>
                          <a:effectLst/>
                          <a:latin typeface="Calibri" panose="020F0502020204030204" pitchFamily="34" charset="0"/>
                        </a:rPr>
                        <a:t>Fondo Nacional Ambiental - FONAM</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$ 175.098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$ 189.897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$ 186.317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$ 189.061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$ 193.834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2192431699"/>
                  </a:ext>
                </a:extLst>
              </a:tr>
              <a:tr h="267716">
                <a:tc>
                  <a:txBody>
                    <a:bodyPr/>
                    <a:lstStyle/>
                    <a:p>
                      <a:pPr algn="just" rtl="0" fontAlgn="ctr"/>
                      <a:r>
                        <a:rPr lang="es-CO" sz="1000" b="1" i="0" u="none" strike="noStrike">
                          <a:solidFill>
                            <a:srgbClr val="203764"/>
                          </a:solidFill>
                          <a:effectLst/>
                          <a:latin typeface="Calibri" panose="020F0502020204030204" pitchFamily="34" charset="0"/>
                        </a:rPr>
                        <a:t>3201 – Fortalecimiento del desempeño ambiental de los sectores productivos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$ 74.870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$ 77.302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$ 79.621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$ 81.477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$ 83.922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472380440"/>
                  </a:ext>
                </a:extLst>
              </a:tr>
              <a:tr h="341337">
                <a:tc>
                  <a:txBody>
                    <a:bodyPr/>
                    <a:lstStyle/>
                    <a:p>
                      <a:pPr algn="just" rtl="0" fontAlgn="ctr"/>
                      <a:r>
                        <a:rPr lang="es-CO" sz="900" b="0" i="0" u="none" strike="noStrike">
                          <a:solidFill>
                            <a:srgbClr val="203764"/>
                          </a:solidFill>
                          <a:effectLst/>
                          <a:latin typeface="Calibri" panose="020F0502020204030204" pitchFamily="34" charset="0"/>
                        </a:rPr>
                        <a:t>FORTALECIMIENTO DE LOS PROCESOS DE LA EVALUACION Y EL SEGUIMIENTO DE LAS LICENCIAS, PERMISOS Y TRAMITES AMBIENTALES EN EL TERRITORIO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$ 74.870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020568696"/>
                  </a:ext>
                </a:extLst>
              </a:tr>
              <a:tr h="341337">
                <a:tc>
                  <a:txBody>
                    <a:bodyPr/>
                    <a:lstStyle/>
                    <a:p>
                      <a:pPr algn="just" rtl="0" fontAlgn="ctr"/>
                      <a:r>
                        <a:rPr lang="es-CO" sz="900" b="0" i="0" u="none" strike="noStrike">
                          <a:solidFill>
                            <a:srgbClr val="203764"/>
                          </a:solidFill>
                          <a:effectLst/>
                          <a:latin typeface="Calibri" panose="020F0502020204030204" pitchFamily="34" charset="0"/>
                        </a:rPr>
                        <a:t>OPTIMIZACIÓN DE LA EVALUACIÓN Y EL SEGUIMIENTO DE LAS LICENCIAS, PERMISOS Y TRÁMITES AMBIENTALES EN EL TERRITORIO NACIONAL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$ 77.302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$ 79.621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$ 81.477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$ 83.922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314118065"/>
                  </a:ext>
                </a:extLst>
              </a:tr>
              <a:tr h="267716">
                <a:tc>
                  <a:txBody>
                    <a:bodyPr/>
                    <a:lstStyle/>
                    <a:p>
                      <a:pPr algn="just" rtl="0" fontAlgn="ctr"/>
                      <a:r>
                        <a:rPr lang="es-CO" sz="1000" b="1" i="0" u="none" strike="noStrike">
                          <a:solidFill>
                            <a:srgbClr val="203764"/>
                          </a:solidFill>
                          <a:effectLst/>
                          <a:latin typeface="Calibri" panose="020F0502020204030204" pitchFamily="34" charset="0"/>
                        </a:rPr>
                        <a:t>3202 – Conservación de la biodiversidad y sus servicios ecosistémicos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$ 71.299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$ 90.254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$ 87.428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$ 87.657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$ 89.389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27%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95036148"/>
                  </a:ext>
                </a:extLst>
              </a:tr>
              <a:tr h="227557">
                <a:tc>
                  <a:txBody>
                    <a:bodyPr/>
                    <a:lstStyle/>
                    <a:p>
                      <a:pPr algn="just" rtl="0" fontAlgn="ctr"/>
                      <a:r>
                        <a:rPr lang="es-CO" sz="900" b="0" i="0" u="none" strike="noStrike">
                          <a:solidFill>
                            <a:srgbClr val="203764"/>
                          </a:solidFill>
                          <a:effectLst/>
                          <a:latin typeface="Calibri" panose="020F0502020204030204" pitchFamily="34" charset="0"/>
                        </a:rPr>
                        <a:t>CONSERVACIÓN DE LA DIVERSIDAD BIOLÓGICA DE LAS ÁREAS PROTEGIDAS DEL SINAP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$ 70.011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$ 82.933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$ 84.553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$ 86.221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$ 87.939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675862380"/>
                  </a:ext>
                </a:extLst>
              </a:tr>
              <a:tr h="341337">
                <a:tc>
                  <a:txBody>
                    <a:bodyPr/>
                    <a:lstStyle/>
                    <a:p>
                      <a:pPr algn="just" rtl="0" fontAlgn="ctr"/>
                      <a:r>
                        <a:rPr lang="es-CO" sz="900" b="0" i="0" u="none" strike="noStrike">
                          <a:solidFill>
                            <a:srgbClr val="203764"/>
                          </a:solidFill>
                          <a:effectLst/>
                          <a:latin typeface="Calibri" panose="020F0502020204030204" pitchFamily="34" charset="0"/>
                        </a:rPr>
                        <a:t>CONSERVACIÓN Y RESTAURACIÓN EN CUENCAS HIDROGRÁFICAS ABASTECEDORAS DE ACUEDUCTOS MUNICIPALES A NIVEL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$ 1.128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$ 7.115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$ 2.664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$ 1.218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$ 1.225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531%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-63%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-54%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3883602108"/>
                  </a:ext>
                </a:extLst>
              </a:tr>
              <a:tr h="227557">
                <a:tc>
                  <a:txBody>
                    <a:bodyPr/>
                    <a:lstStyle/>
                    <a:p>
                      <a:pPr algn="just" rtl="0" fontAlgn="ctr"/>
                      <a:r>
                        <a:rPr lang="es-CO" sz="900" b="0" i="0" u="none" strike="noStrike">
                          <a:solidFill>
                            <a:srgbClr val="203764"/>
                          </a:solidFill>
                          <a:effectLst/>
                          <a:latin typeface="Calibri" panose="020F0502020204030204" pitchFamily="34" charset="0"/>
                        </a:rPr>
                        <a:t>FORTALECIMIENTO A LA PROTECCIÓN Y AL USO SOSTENIBLE DE LAS ESPECIES CITES EN EL TERRITORIO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$ 160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$ 206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$ 212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$ 218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$ 225</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29%</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0"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4121909732"/>
                  </a:ext>
                </a:extLst>
              </a:tr>
              <a:tr h="267716">
                <a:tc>
                  <a:txBody>
                    <a:bodyPr/>
                    <a:lstStyle/>
                    <a:p>
                      <a:pPr algn="just" rtl="0" fontAlgn="ctr"/>
                      <a:r>
                        <a:rPr lang="es-CO" sz="1000" b="1" i="0" u="none" strike="noStrike">
                          <a:solidFill>
                            <a:srgbClr val="203764"/>
                          </a:solidFill>
                          <a:effectLst/>
                          <a:latin typeface="Calibri" panose="020F0502020204030204" pitchFamily="34" charset="0"/>
                        </a:rPr>
                        <a:t>3299 – Fortalecimiento de la gestión y dirección del Sector Ambiente y Desarrollo Sostenible </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$ 28.930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$ 22.341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$ 19.267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$ 19.926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$ 20.524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-23%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790828065"/>
                  </a:ext>
                </a:extLst>
              </a:tr>
              <a:tr h="341337">
                <a:tc>
                  <a:txBody>
                    <a:bodyPr/>
                    <a:lstStyle/>
                    <a:p>
                      <a:pPr algn="just" rtl="0" fontAlgn="ctr"/>
                      <a:r>
                        <a:rPr lang="es-CO" sz="900" b="0" i="0" u="none" strike="noStrike">
                          <a:solidFill>
                            <a:srgbClr val="203764"/>
                          </a:solidFill>
                          <a:effectLst/>
                          <a:latin typeface="Calibri" panose="020F0502020204030204" pitchFamily="34" charset="0"/>
                        </a:rPr>
                        <a:t>MEJORAMIENTO DE LA INFRAESTRUCTURA FÍSICA EN LOS PARQUES NACIONALES NATURALES DE COLOMBIA Y SUS ÁREAS PROTEGIDAS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$ 8.186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179794796"/>
                  </a:ext>
                </a:extLst>
              </a:tr>
              <a:tr h="341337">
                <a:tc>
                  <a:txBody>
                    <a:bodyPr/>
                    <a:lstStyle/>
                    <a:p>
                      <a:pPr algn="just" rtl="0" fontAlgn="ctr"/>
                      <a:r>
                        <a:rPr lang="es-CO" sz="900" b="0" i="0" u="none" strike="noStrike">
                          <a:solidFill>
                            <a:srgbClr val="203764"/>
                          </a:solidFill>
                          <a:effectLst/>
                          <a:latin typeface="Calibri" panose="020F0502020204030204" pitchFamily="34" charset="0"/>
                        </a:rPr>
                        <a:t>FORTALECIMIENTO DE LA GESTION INSTITUCIONAL Y TECNOLOGICA DE LA AUTORIDAD NACIONAL DE LICENCIAS AMBIENTALES EN EL TERRITORIO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$ 20.743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220611522"/>
                  </a:ext>
                </a:extLst>
              </a:tr>
              <a:tr h="341337">
                <a:tc>
                  <a:txBody>
                    <a:bodyPr/>
                    <a:lstStyle/>
                    <a:p>
                      <a:pPr algn="just" rtl="0" fontAlgn="ctr"/>
                      <a:r>
                        <a:rPr lang="es-CO" sz="900" b="0" i="0" u="none" strike="noStrike">
                          <a:solidFill>
                            <a:srgbClr val="203764"/>
                          </a:solidFill>
                          <a:effectLst/>
                          <a:latin typeface="Calibri" panose="020F0502020204030204" pitchFamily="34" charset="0"/>
                        </a:rPr>
                        <a:t>FORTALECIMIENTO DE LA GESTIÓN INSTITUCIONAL Y TECNOLOGICA DE LA AUTORIDAD NACIONAL DE LICENCIASAMBIENTALES EN TERRITORIO NACIONAL</a:t>
                      </a:r>
                    </a:p>
                  </a:txBody>
                  <a:tcPr marL="10800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$ 22.341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$ 19.267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$ 19.926</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$ 20.524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100%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-14%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000" b="0"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489919714"/>
                  </a:ext>
                </a:extLst>
              </a:tr>
              <a:tr h="113780">
                <a:tc>
                  <a:txBody>
                    <a:bodyPr/>
                    <a:lstStyle/>
                    <a:p>
                      <a:pPr algn="ctr" rtl="0" fontAlgn="ctr"/>
                      <a:r>
                        <a:rPr lang="es-CO" sz="900" b="1" i="0" u="none" strike="noStrike">
                          <a:solidFill>
                            <a:srgbClr val="203764"/>
                          </a:solidFill>
                          <a:effectLst/>
                          <a:latin typeface="Calibri" panose="020F0502020204030204" pitchFamily="34" charset="0"/>
                        </a:rPr>
                        <a:t>Total Nación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0%</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2522473475"/>
                  </a:ext>
                </a:extLst>
              </a:tr>
              <a:tr h="113780">
                <a:tc>
                  <a:txBody>
                    <a:bodyPr/>
                    <a:lstStyle/>
                    <a:p>
                      <a:pPr algn="ctr" rtl="0" fontAlgn="ctr"/>
                      <a:r>
                        <a:rPr lang="es-CO" sz="900" b="1" i="0" u="none" strike="noStrike">
                          <a:solidFill>
                            <a:srgbClr val="203764"/>
                          </a:solidFill>
                          <a:effectLst/>
                          <a:latin typeface="Calibri" panose="020F0502020204030204" pitchFamily="34" charset="0"/>
                        </a:rPr>
                        <a:t>Total Propios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$ 175.098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$ 189.897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$ 186.317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$ 189.061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$ 193.834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Calibri" panose="020F050202020403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611636947"/>
                  </a:ext>
                </a:extLst>
              </a:tr>
              <a:tr h="113780">
                <a:tc>
                  <a:txBody>
                    <a:bodyPr/>
                    <a:lstStyle/>
                    <a:p>
                      <a:pPr algn="ctr" rtl="0" fontAlgn="ctr"/>
                      <a:r>
                        <a:rPr lang="es-CO" sz="900" b="1" i="0" u="none" strike="noStrike">
                          <a:solidFill>
                            <a:srgbClr val="203764"/>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$ 175.098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$ 189.897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$ 186.317</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$ 189.061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000" b="1" i="0" u="none" strike="noStrike">
                          <a:solidFill>
                            <a:srgbClr val="203764"/>
                          </a:solidFill>
                          <a:effectLst/>
                          <a:latin typeface="Arial" panose="020B0604020202020204" pitchFamily="34" charset="0"/>
                        </a:rPr>
                        <a:t>$ 193.834</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8%</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-2%</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1%</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000" b="1" i="0" u="none" strike="noStrike">
                          <a:solidFill>
                            <a:srgbClr val="203764"/>
                          </a:solidFill>
                          <a:effectLst/>
                          <a:latin typeface="Arial" panose="020B0604020202020204" pitchFamily="34" charset="0"/>
                        </a:rPr>
                        <a:t>3%</a:t>
                      </a:r>
                    </a:p>
                  </a:txBody>
                  <a:tcPr marL="0" marR="0" marT="0"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3903429250"/>
                  </a:ext>
                </a:extLst>
              </a:tr>
            </a:tbl>
          </a:graphicData>
        </a:graphic>
      </p:graphicFrame>
    </p:spTree>
    <p:extLst>
      <p:ext uri="{BB962C8B-B14F-4D97-AF65-F5344CB8AC3E}">
        <p14:creationId xmlns:p14="http://schemas.microsoft.com/office/powerpoint/2010/main" val="17591163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605F9-0E05-5F31-AB84-7E44F2634959}"/>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8AEC1E20-A799-891A-FFE1-3DBA4D05561A}"/>
              </a:ext>
            </a:extLst>
          </p:cNvPr>
          <p:cNvSpPr txBox="1">
            <a:spLocks/>
          </p:cNvSpPr>
          <p:nvPr/>
        </p:nvSpPr>
        <p:spPr>
          <a:xfrm>
            <a:off x="460958" y="195672"/>
            <a:ext cx="8122968"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MGMP 2026 -2029 – PNN / FONAM</a:t>
            </a:r>
          </a:p>
        </p:txBody>
      </p:sp>
      <p:pic>
        <p:nvPicPr>
          <p:cNvPr id="5" name="Graphic 6">
            <a:extLst>
              <a:ext uri="{FF2B5EF4-FFF2-40B4-BE49-F238E27FC236}">
                <a16:creationId xmlns:a16="http://schemas.microsoft.com/office/drawing/2014/main" id="{588CBB54-C049-2B52-5CAF-6F4DB3AFD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958" y="688105"/>
            <a:ext cx="5426788" cy="98511"/>
          </a:xfrm>
          <a:prstGeom prst="rect">
            <a:avLst/>
          </a:prstGeom>
        </p:spPr>
      </p:pic>
      <p:graphicFrame>
        <p:nvGraphicFramePr>
          <p:cNvPr id="3" name="Tabla 2">
            <a:extLst>
              <a:ext uri="{FF2B5EF4-FFF2-40B4-BE49-F238E27FC236}">
                <a16:creationId xmlns:a16="http://schemas.microsoft.com/office/drawing/2014/main" id="{FB94EC97-6054-B634-9BBB-98993F65DB25}"/>
              </a:ext>
            </a:extLst>
          </p:cNvPr>
          <p:cNvGraphicFramePr>
            <a:graphicFrameLocks noGrp="1"/>
          </p:cNvGraphicFramePr>
          <p:nvPr>
            <p:extLst>
              <p:ext uri="{D42A27DB-BD31-4B8C-83A1-F6EECF244321}">
                <p14:modId xmlns:p14="http://schemas.microsoft.com/office/powerpoint/2010/main" val="2665367521"/>
              </p:ext>
            </p:extLst>
          </p:nvPr>
        </p:nvGraphicFramePr>
        <p:xfrm>
          <a:off x="733097" y="813416"/>
          <a:ext cx="11131955" cy="2295503"/>
        </p:xfrm>
        <a:graphic>
          <a:graphicData uri="http://schemas.openxmlformats.org/drawingml/2006/table">
            <a:tbl>
              <a:tblPr/>
              <a:tblGrid>
                <a:gridCol w="4496825">
                  <a:extLst>
                    <a:ext uri="{9D8B030D-6E8A-4147-A177-3AD203B41FA5}">
                      <a16:colId xmlns:a16="http://schemas.microsoft.com/office/drawing/2014/main" val="2305534662"/>
                    </a:ext>
                  </a:extLst>
                </a:gridCol>
                <a:gridCol w="758283">
                  <a:extLst>
                    <a:ext uri="{9D8B030D-6E8A-4147-A177-3AD203B41FA5}">
                      <a16:colId xmlns:a16="http://schemas.microsoft.com/office/drawing/2014/main" val="1093890204"/>
                    </a:ext>
                  </a:extLst>
                </a:gridCol>
                <a:gridCol w="947854">
                  <a:extLst>
                    <a:ext uri="{9D8B030D-6E8A-4147-A177-3AD203B41FA5}">
                      <a16:colId xmlns:a16="http://schemas.microsoft.com/office/drawing/2014/main" val="3398019642"/>
                    </a:ext>
                  </a:extLst>
                </a:gridCol>
                <a:gridCol w="759817">
                  <a:extLst>
                    <a:ext uri="{9D8B030D-6E8A-4147-A177-3AD203B41FA5}">
                      <a16:colId xmlns:a16="http://schemas.microsoft.com/office/drawing/2014/main" val="2419154070"/>
                    </a:ext>
                  </a:extLst>
                </a:gridCol>
                <a:gridCol w="984978">
                  <a:extLst>
                    <a:ext uri="{9D8B030D-6E8A-4147-A177-3AD203B41FA5}">
                      <a16:colId xmlns:a16="http://schemas.microsoft.com/office/drawing/2014/main" val="2400566830"/>
                    </a:ext>
                  </a:extLst>
                </a:gridCol>
                <a:gridCol w="984978">
                  <a:extLst>
                    <a:ext uri="{9D8B030D-6E8A-4147-A177-3AD203B41FA5}">
                      <a16:colId xmlns:a16="http://schemas.microsoft.com/office/drawing/2014/main" val="3300910055"/>
                    </a:ext>
                  </a:extLst>
                </a:gridCol>
                <a:gridCol w="645331">
                  <a:extLst>
                    <a:ext uri="{9D8B030D-6E8A-4147-A177-3AD203B41FA5}">
                      <a16:colId xmlns:a16="http://schemas.microsoft.com/office/drawing/2014/main" val="2982796292"/>
                    </a:ext>
                  </a:extLst>
                </a:gridCol>
                <a:gridCol w="534945">
                  <a:extLst>
                    <a:ext uri="{9D8B030D-6E8A-4147-A177-3AD203B41FA5}">
                      <a16:colId xmlns:a16="http://schemas.microsoft.com/office/drawing/2014/main" val="3354584693"/>
                    </a:ext>
                  </a:extLst>
                </a:gridCol>
                <a:gridCol w="509472">
                  <a:extLst>
                    <a:ext uri="{9D8B030D-6E8A-4147-A177-3AD203B41FA5}">
                      <a16:colId xmlns:a16="http://schemas.microsoft.com/office/drawing/2014/main" val="1031644300"/>
                    </a:ext>
                  </a:extLst>
                </a:gridCol>
                <a:gridCol w="509472">
                  <a:extLst>
                    <a:ext uri="{9D8B030D-6E8A-4147-A177-3AD203B41FA5}">
                      <a16:colId xmlns:a16="http://schemas.microsoft.com/office/drawing/2014/main" val="426653921"/>
                    </a:ext>
                  </a:extLst>
                </a:gridCol>
              </a:tblGrid>
              <a:tr h="224022">
                <a:tc>
                  <a:txBody>
                    <a:bodyPr/>
                    <a:lstStyle/>
                    <a:p>
                      <a:pPr algn="l" rtl="0" fontAlgn="ctr"/>
                      <a:r>
                        <a:rPr lang="es-CO" sz="1100" b="1" i="0" u="none" strike="noStrike">
                          <a:solidFill>
                            <a:srgbClr val="51154A"/>
                          </a:solidFill>
                          <a:effectLst/>
                          <a:latin typeface="Calibri" panose="020F0502020204030204" pitchFamily="34" charset="0"/>
                        </a:rPr>
                        <a:t>Cifras en millones de pesos corrientes</a:t>
                      </a:r>
                    </a:p>
                  </a:txBody>
                  <a:tcPr marL="8023" marR="8023" marT="8023" marB="0" anchor="ctr">
                    <a:lnL>
                      <a:noFill/>
                    </a:lnL>
                    <a:lnR>
                      <a:noFill/>
                    </a:lnR>
                    <a:lnT>
                      <a:noFill/>
                    </a:lnT>
                    <a:lnB w="6350" cap="flat" cmpd="sng" algn="ctr">
                      <a:solidFill>
                        <a:srgbClr val="104861"/>
                      </a:solidFill>
                      <a:prstDash val="solid"/>
                      <a:round/>
                      <a:headEnd type="none" w="med" len="med"/>
                      <a:tailEnd type="none" w="med" len="med"/>
                    </a:lnB>
                    <a:solidFill>
                      <a:srgbClr val="FFFFFF"/>
                    </a:solidFill>
                  </a:tcPr>
                </a:tc>
                <a:tc>
                  <a:txBody>
                    <a:bodyPr/>
                    <a:lstStyle/>
                    <a:p>
                      <a:pPr algn="l" fontAlgn="ctr"/>
                      <a:r>
                        <a:rPr lang="es-CO" sz="1100" b="0" i="0" u="none" strike="noStrike">
                          <a:solidFill>
                            <a:srgbClr val="000000"/>
                          </a:solidFill>
                          <a:effectLst/>
                          <a:latin typeface="Arial" panose="020B0604020202020204" pitchFamily="34" charset="0"/>
                        </a:rPr>
                        <a:t> </a:t>
                      </a:r>
                    </a:p>
                  </a:txBody>
                  <a:tcPr marL="8023" marR="8023" marT="8023" marB="0" anchor="ctr">
                    <a:lnL>
                      <a:noFill/>
                    </a:lnL>
                    <a:lnR w="6350" cap="flat" cmpd="sng" algn="ctr">
                      <a:solidFill>
                        <a:srgbClr val="104861"/>
                      </a:solidFill>
                      <a:prstDash val="solid"/>
                      <a:round/>
                      <a:headEnd type="none" w="med" len="med"/>
                      <a:tailEnd type="none" w="med" len="med"/>
                    </a:lnR>
                    <a:lnT>
                      <a:noFill/>
                    </a:lnT>
                    <a:lnB w="6350" cap="flat" cmpd="sng" algn="ctr">
                      <a:solidFill>
                        <a:srgbClr val="104861"/>
                      </a:solidFill>
                      <a:prstDash val="solid"/>
                      <a:round/>
                      <a:headEnd type="none" w="med" len="med"/>
                      <a:tailEnd type="none" w="med" len="med"/>
                    </a:lnB>
                    <a:solidFill>
                      <a:srgbClr val="FFFFFF"/>
                    </a:solidFill>
                  </a:tcPr>
                </a:tc>
                <a:tc gridSpan="8">
                  <a:txBody>
                    <a:bodyPr/>
                    <a:lstStyle/>
                    <a:p>
                      <a:pPr algn="ctr" rtl="0" fontAlgn="ctr"/>
                      <a:r>
                        <a:rPr lang="es-CO" sz="1100" b="1" i="0" u="none" strike="noStrike">
                          <a:solidFill>
                            <a:srgbClr val="FFFFFF"/>
                          </a:solidFill>
                          <a:effectLst/>
                          <a:latin typeface="Calibri" panose="020F0502020204030204" pitchFamily="34" charset="0"/>
                        </a:rPr>
                        <a:t>MGMP 2026-2029</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1832454063"/>
                  </a:ext>
                </a:extLst>
              </a:tr>
              <a:tr h="345916">
                <a:tc rowSpan="2">
                  <a:txBody>
                    <a:bodyPr/>
                    <a:lstStyle/>
                    <a:p>
                      <a:pPr algn="ctr" rtl="0" fontAlgn="ctr"/>
                      <a:r>
                        <a:rPr lang="es-CO" sz="1100" b="1" i="0" u="none" strike="noStrike">
                          <a:solidFill>
                            <a:srgbClr val="FFFFFF"/>
                          </a:solidFill>
                          <a:effectLst/>
                          <a:latin typeface="Calibri" panose="020F0502020204030204" pitchFamily="34" charset="0"/>
                        </a:rPr>
                        <a:t>Inversión/Entidad</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2025*</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2026</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2027</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2028</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100" b="1" i="0" u="none" strike="noStrike">
                          <a:solidFill>
                            <a:srgbClr val="FFFFFF"/>
                          </a:solidFill>
                          <a:effectLst/>
                          <a:latin typeface="Calibri" panose="020F0502020204030204" pitchFamily="34" charset="0"/>
                        </a:rPr>
                        <a:t>2029</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extLst>
                  <a:ext uri="{0D108BD9-81ED-4DB2-BD59-A6C34878D82A}">
                    <a16:rowId xmlns:a16="http://schemas.microsoft.com/office/drawing/2014/main" val="1717919418"/>
                  </a:ext>
                </a:extLst>
              </a:tr>
              <a:tr h="171982">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1100" b="1" i="0" u="none" strike="noStrike">
                          <a:solidFill>
                            <a:srgbClr val="FFFFFF"/>
                          </a:solidFill>
                          <a:effectLst/>
                          <a:latin typeface="Calibri" panose="020F0502020204030204" pitchFamily="34" charset="0"/>
                        </a:rPr>
                        <a:t>26/25</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27/26</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28/27</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100" b="1" i="0" u="none" strike="noStrike">
                          <a:solidFill>
                            <a:srgbClr val="FFFFFF"/>
                          </a:solidFill>
                          <a:effectLst/>
                          <a:latin typeface="Calibri" panose="020F0502020204030204" pitchFamily="34" charset="0"/>
                        </a:rPr>
                        <a:t>29/28</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extLst>
                  <a:ext uri="{0D108BD9-81ED-4DB2-BD59-A6C34878D82A}">
                    <a16:rowId xmlns:a16="http://schemas.microsoft.com/office/drawing/2014/main" val="944763501"/>
                  </a:ext>
                </a:extLst>
              </a:tr>
              <a:tr h="224022">
                <a:tc>
                  <a:txBody>
                    <a:bodyPr/>
                    <a:lstStyle/>
                    <a:p>
                      <a:pPr algn="ctr" rtl="0" fontAlgn="ctr"/>
                      <a:r>
                        <a:rPr lang="es-CO" sz="1400" b="1" i="0" u="none" strike="noStrike">
                          <a:solidFill>
                            <a:schemeClr val="tx1"/>
                          </a:solidFill>
                          <a:effectLst/>
                          <a:latin typeface="Calibri" panose="020F0502020204030204" pitchFamily="34" charset="0"/>
                        </a:rPr>
                        <a:t>Fondo Nacional Ambiental – FONAM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$ 78.197</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$ 82.933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$ 84.553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$ 86.221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$ 87.939</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6%</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3825969963"/>
                  </a:ext>
                </a:extLst>
              </a:tr>
              <a:tr h="0">
                <a:tc>
                  <a:txBody>
                    <a:bodyPr/>
                    <a:lstStyle/>
                    <a:p>
                      <a:pPr algn="just" rtl="0" fontAlgn="ctr"/>
                      <a:r>
                        <a:rPr lang="es-CO" sz="1100" b="0" i="0" u="none" strike="noStrike">
                          <a:solidFill>
                            <a:schemeClr val="tx1"/>
                          </a:solidFill>
                          <a:effectLst/>
                          <a:latin typeface="Calibri" panose="020F0502020204030204" pitchFamily="34" charset="0"/>
                        </a:rPr>
                        <a:t>CONSERVACIÓN DE LA DIVERSIDAD BIOLÓGICA DE LAS ÁREAS PROTEGIDAS DEL SINAP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$ 70.011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$ 82.933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$ 84.553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$ 86.221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$ 87.939</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18%</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570893074"/>
                  </a:ext>
                </a:extLst>
              </a:tr>
              <a:tr h="331585">
                <a:tc>
                  <a:txBody>
                    <a:bodyPr/>
                    <a:lstStyle/>
                    <a:p>
                      <a:pPr algn="just" rtl="0" fontAlgn="ctr"/>
                      <a:r>
                        <a:rPr lang="es-CO" sz="1100" b="0" i="0" u="none" strike="noStrike">
                          <a:solidFill>
                            <a:schemeClr val="tx1"/>
                          </a:solidFill>
                          <a:effectLst/>
                          <a:latin typeface="Calibri" panose="020F0502020204030204" pitchFamily="34" charset="0"/>
                        </a:rPr>
                        <a:t>MEJORAMIENTO DE LA INFRAESTRUCTURA FÍSICA EN LOS PARQUES NACIONALES NATURALES DE COLOMBIA Y SUS ÁREAS PROTEGIDAS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$ 8.186</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-100%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532664867"/>
                  </a:ext>
                </a:extLst>
              </a:tr>
              <a:tr h="224022">
                <a:tc>
                  <a:txBody>
                    <a:bodyPr/>
                    <a:lstStyle/>
                    <a:p>
                      <a:pPr algn="ctr" rtl="0" fontAlgn="ctr"/>
                      <a:r>
                        <a:rPr lang="es-CO" sz="1100" b="1" i="0" u="none" strike="noStrike">
                          <a:solidFill>
                            <a:schemeClr val="tx1"/>
                          </a:solidFill>
                          <a:effectLst/>
                          <a:latin typeface="Calibri" panose="020F0502020204030204" pitchFamily="34" charset="0"/>
                        </a:rPr>
                        <a:t>Total Propios</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$ 78.197</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$ 82.933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$ 84.553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$ 86.221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$ 87.939</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6%</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950433378"/>
                  </a:ext>
                </a:extLst>
              </a:tr>
            </a:tbl>
          </a:graphicData>
        </a:graphic>
      </p:graphicFrame>
      <p:sp>
        <p:nvSpPr>
          <p:cNvPr id="8" name="Título 3">
            <a:extLst>
              <a:ext uri="{FF2B5EF4-FFF2-40B4-BE49-F238E27FC236}">
                <a16:creationId xmlns:a16="http://schemas.microsoft.com/office/drawing/2014/main" id="{0798F707-DA27-A2FE-15F1-011F30943947}"/>
              </a:ext>
            </a:extLst>
          </p:cNvPr>
          <p:cNvSpPr txBox="1">
            <a:spLocks/>
          </p:cNvSpPr>
          <p:nvPr/>
        </p:nvSpPr>
        <p:spPr>
          <a:xfrm>
            <a:off x="460958" y="3244444"/>
            <a:ext cx="8122968"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000" b="1">
                <a:solidFill>
                  <a:srgbClr val="0051A5"/>
                </a:solidFill>
                <a:latin typeface="Helvetica"/>
                <a:ea typeface="Verdana"/>
                <a:cs typeface="Verdana" panose="020B0604030504040204" pitchFamily="34" charset="0"/>
              </a:rPr>
              <a:t>Solicitud Inversión MGMP 2026 -2029 – ANLA / FONAM</a:t>
            </a:r>
          </a:p>
        </p:txBody>
      </p:sp>
      <p:graphicFrame>
        <p:nvGraphicFramePr>
          <p:cNvPr id="10" name="Tabla 9">
            <a:extLst>
              <a:ext uri="{FF2B5EF4-FFF2-40B4-BE49-F238E27FC236}">
                <a16:creationId xmlns:a16="http://schemas.microsoft.com/office/drawing/2014/main" id="{F355E769-58C8-E1E6-F8EB-ED87AE93F62A}"/>
              </a:ext>
            </a:extLst>
          </p:cNvPr>
          <p:cNvGraphicFramePr>
            <a:graphicFrameLocks noGrp="1"/>
          </p:cNvGraphicFramePr>
          <p:nvPr>
            <p:extLst>
              <p:ext uri="{D42A27DB-BD31-4B8C-83A1-F6EECF244321}">
                <p14:modId xmlns:p14="http://schemas.microsoft.com/office/powerpoint/2010/main" val="311256934"/>
              </p:ext>
            </p:extLst>
          </p:nvPr>
        </p:nvGraphicFramePr>
        <p:xfrm>
          <a:off x="733097" y="3794802"/>
          <a:ext cx="11131955" cy="2702907"/>
        </p:xfrm>
        <a:graphic>
          <a:graphicData uri="http://schemas.openxmlformats.org/drawingml/2006/table">
            <a:tbl>
              <a:tblPr/>
              <a:tblGrid>
                <a:gridCol w="4440746">
                  <a:extLst>
                    <a:ext uri="{9D8B030D-6E8A-4147-A177-3AD203B41FA5}">
                      <a16:colId xmlns:a16="http://schemas.microsoft.com/office/drawing/2014/main" val="83532420"/>
                    </a:ext>
                  </a:extLst>
                </a:gridCol>
                <a:gridCol w="797236">
                  <a:extLst>
                    <a:ext uri="{9D8B030D-6E8A-4147-A177-3AD203B41FA5}">
                      <a16:colId xmlns:a16="http://schemas.microsoft.com/office/drawing/2014/main" val="1026580107"/>
                    </a:ext>
                  </a:extLst>
                </a:gridCol>
                <a:gridCol w="996546">
                  <a:extLst>
                    <a:ext uri="{9D8B030D-6E8A-4147-A177-3AD203B41FA5}">
                      <a16:colId xmlns:a16="http://schemas.microsoft.com/office/drawing/2014/main" val="1239805992"/>
                    </a:ext>
                  </a:extLst>
                </a:gridCol>
                <a:gridCol w="786746">
                  <a:extLst>
                    <a:ext uri="{9D8B030D-6E8A-4147-A177-3AD203B41FA5}">
                      <a16:colId xmlns:a16="http://schemas.microsoft.com/office/drawing/2014/main" val="2893651494"/>
                    </a:ext>
                  </a:extLst>
                </a:gridCol>
                <a:gridCol w="933606">
                  <a:extLst>
                    <a:ext uri="{9D8B030D-6E8A-4147-A177-3AD203B41FA5}">
                      <a16:colId xmlns:a16="http://schemas.microsoft.com/office/drawing/2014/main" val="501310317"/>
                    </a:ext>
                  </a:extLst>
                </a:gridCol>
                <a:gridCol w="996545">
                  <a:extLst>
                    <a:ext uri="{9D8B030D-6E8A-4147-A177-3AD203B41FA5}">
                      <a16:colId xmlns:a16="http://schemas.microsoft.com/office/drawing/2014/main" val="2618476032"/>
                    </a:ext>
                  </a:extLst>
                </a:gridCol>
                <a:gridCol w="626643">
                  <a:extLst>
                    <a:ext uri="{9D8B030D-6E8A-4147-A177-3AD203B41FA5}">
                      <a16:colId xmlns:a16="http://schemas.microsoft.com/office/drawing/2014/main" val="4110213502"/>
                    </a:ext>
                  </a:extLst>
                </a:gridCol>
                <a:gridCol w="534945">
                  <a:extLst>
                    <a:ext uri="{9D8B030D-6E8A-4147-A177-3AD203B41FA5}">
                      <a16:colId xmlns:a16="http://schemas.microsoft.com/office/drawing/2014/main" val="1895417327"/>
                    </a:ext>
                  </a:extLst>
                </a:gridCol>
                <a:gridCol w="509471">
                  <a:extLst>
                    <a:ext uri="{9D8B030D-6E8A-4147-A177-3AD203B41FA5}">
                      <a16:colId xmlns:a16="http://schemas.microsoft.com/office/drawing/2014/main" val="2199723659"/>
                    </a:ext>
                  </a:extLst>
                </a:gridCol>
                <a:gridCol w="509471">
                  <a:extLst>
                    <a:ext uri="{9D8B030D-6E8A-4147-A177-3AD203B41FA5}">
                      <a16:colId xmlns:a16="http://schemas.microsoft.com/office/drawing/2014/main" val="4152365781"/>
                    </a:ext>
                  </a:extLst>
                </a:gridCol>
              </a:tblGrid>
              <a:tr h="0">
                <a:tc>
                  <a:txBody>
                    <a:bodyPr/>
                    <a:lstStyle/>
                    <a:p>
                      <a:pPr algn="l" rtl="0" fontAlgn="ctr"/>
                      <a:r>
                        <a:rPr lang="es-CO" sz="800" b="1" i="0" u="none" strike="noStrike">
                          <a:solidFill>
                            <a:srgbClr val="51154A"/>
                          </a:solidFill>
                          <a:effectLst/>
                          <a:latin typeface="Calibri" panose="020F0502020204030204" pitchFamily="34" charset="0"/>
                        </a:rPr>
                        <a:t>Cifras en millones de pesos corrientes</a:t>
                      </a:r>
                    </a:p>
                  </a:txBody>
                  <a:tcPr marL="8023" marR="8023" marT="8023" marB="0" anchor="ctr">
                    <a:lnL>
                      <a:noFill/>
                    </a:lnL>
                    <a:lnR>
                      <a:noFill/>
                    </a:lnR>
                    <a:lnT>
                      <a:noFill/>
                    </a:lnT>
                    <a:lnB w="6350" cap="flat" cmpd="sng" algn="ctr">
                      <a:solidFill>
                        <a:srgbClr val="104861"/>
                      </a:solidFill>
                      <a:prstDash val="solid"/>
                      <a:round/>
                      <a:headEnd type="none" w="med" len="med"/>
                      <a:tailEnd type="none" w="med" len="med"/>
                    </a:lnB>
                    <a:solidFill>
                      <a:srgbClr val="FFFFFF"/>
                    </a:solidFill>
                  </a:tcPr>
                </a:tc>
                <a:tc>
                  <a:txBody>
                    <a:bodyPr/>
                    <a:lstStyle/>
                    <a:p>
                      <a:pPr algn="l" fontAlgn="ctr"/>
                      <a:r>
                        <a:rPr lang="es-CO" sz="1500" b="0" i="0" u="none" strike="noStrike">
                          <a:solidFill>
                            <a:srgbClr val="000000"/>
                          </a:solidFill>
                          <a:effectLst/>
                          <a:latin typeface="Arial" panose="020B0604020202020204" pitchFamily="34" charset="0"/>
                        </a:rPr>
                        <a:t> </a:t>
                      </a:r>
                    </a:p>
                  </a:txBody>
                  <a:tcPr marL="8023" marR="8023" marT="8023" marB="0" anchor="ctr">
                    <a:lnL>
                      <a:noFill/>
                    </a:lnL>
                    <a:lnR w="6350" cap="flat" cmpd="sng" algn="ctr">
                      <a:solidFill>
                        <a:srgbClr val="104861"/>
                      </a:solidFill>
                      <a:prstDash val="solid"/>
                      <a:round/>
                      <a:headEnd type="none" w="med" len="med"/>
                      <a:tailEnd type="none" w="med" len="med"/>
                    </a:lnR>
                    <a:lnT>
                      <a:noFill/>
                    </a:lnT>
                    <a:lnB w="6350" cap="flat" cmpd="sng" algn="ctr">
                      <a:solidFill>
                        <a:srgbClr val="104861"/>
                      </a:solidFill>
                      <a:prstDash val="solid"/>
                      <a:round/>
                      <a:headEnd type="none" w="med" len="med"/>
                      <a:tailEnd type="none" w="med" len="med"/>
                    </a:lnB>
                    <a:solidFill>
                      <a:srgbClr val="FFFFFF"/>
                    </a:solidFill>
                  </a:tcPr>
                </a:tc>
                <a:tc gridSpan="8">
                  <a:txBody>
                    <a:bodyPr/>
                    <a:lstStyle/>
                    <a:p>
                      <a:pPr algn="ctr" rtl="0" fontAlgn="ctr"/>
                      <a:r>
                        <a:rPr lang="es-CO" sz="1200" b="1" i="0" u="none" strike="noStrike">
                          <a:solidFill>
                            <a:srgbClr val="FFFFFF"/>
                          </a:solidFill>
                          <a:effectLst/>
                          <a:latin typeface="Calibri" panose="020F0502020204030204" pitchFamily="34" charset="0"/>
                        </a:rPr>
                        <a:t>MGMP 2026-2029</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tc hMerge="1">
                  <a:txBody>
                    <a:bodyPr/>
                    <a:lstStyle/>
                    <a:p>
                      <a:endParaRPr lang="es-ES_tradnl"/>
                    </a:p>
                  </a:txBody>
                  <a:tcPr/>
                </a:tc>
                <a:extLst>
                  <a:ext uri="{0D108BD9-81ED-4DB2-BD59-A6C34878D82A}">
                    <a16:rowId xmlns:a16="http://schemas.microsoft.com/office/drawing/2014/main" val="411596676"/>
                  </a:ext>
                </a:extLst>
              </a:tr>
              <a:tr h="280808">
                <a:tc rowSpan="2">
                  <a:txBody>
                    <a:bodyPr/>
                    <a:lstStyle/>
                    <a:p>
                      <a:pPr algn="l" rtl="0" fontAlgn="ctr"/>
                      <a:r>
                        <a:rPr lang="es-CO" sz="1200" b="1" i="0" u="none" strike="noStrike">
                          <a:solidFill>
                            <a:srgbClr val="FFFFFF"/>
                          </a:solidFill>
                          <a:effectLst/>
                          <a:latin typeface="Calibri" panose="020F0502020204030204" pitchFamily="34" charset="0"/>
                        </a:rPr>
                        <a:t>Inversión/Entidad</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2025*</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2026</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2027</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2028</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rowSpan="2">
                  <a:txBody>
                    <a:bodyPr/>
                    <a:lstStyle/>
                    <a:p>
                      <a:pPr algn="ctr" rtl="0" fontAlgn="ctr"/>
                      <a:r>
                        <a:rPr lang="es-CO" sz="1000" b="1" i="0" u="none" strike="noStrike">
                          <a:solidFill>
                            <a:srgbClr val="FFFFFF"/>
                          </a:solidFill>
                          <a:effectLst/>
                          <a:latin typeface="Calibri" panose="020F0502020204030204" pitchFamily="34" charset="0"/>
                        </a:rPr>
                        <a:t>2029</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1000" b="1" i="0" u="none" strike="noStrike">
                          <a:solidFill>
                            <a:srgbClr val="FFFFFF"/>
                          </a:solidFill>
                          <a:effectLst/>
                          <a:latin typeface="Calibri" panose="020F0502020204030204" pitchFamily="34" charset="0"/>
                        </a:rPr>
                        <a:t>Var%</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extLst>
                  <a:ext uri="{0D108BD9-81ED-4DB2-BD59-A6C34878D82A}">
                    <a16:rowId xmlns:a16="http://schemas.microsoft.com/office/drawing/2014/main" val="3056336277"/>
                  </a:ext>
                </a:extLst>
              </a:tr>
              <a:tr h="0">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vMerge="1">
                  <a:txBody>
                    <a:bodyPr/>
                    <a:lstStyle/>
                    <a:p>
                      <a:endParaRPr lang="es-ES_tradnl"/>
                    </a:p>
                  </a:txBody>
                  <a:tcPr/>
                </a:tc>
                <a:tc>
                  <a:txBody>
                    <a:bodyPr/>
                    <a:lstStyle/>
                    <a:p>
                      <a:pPr algn="ctr" rtl="0" fontAlgn="ctr"/>
                      <a:r>
                        <a:rPr lang="es-CO" sz="800" b="1" i="0" u="none" strike="noStrike">
                          <a:solidFill>
                            <a:srgbClr val="FFFFFF"/>
                          </a:solidFill>
                          <a:effectLst/>
                          <a:latin typeface="Calibri" panose="020F0502020204030204" pitchFamily="34" charset="0"/>
                        </a:rPr>
                        <a:t>26/25</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27/26</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28/27</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Calibri" panose="020F0502020204030204" pitchFamily="34" charset="0"/>
                        </a:rPr>
                        <a:t>29/28</a:t>
                      </a:r>
                    </a:p>
                  </a:txBody>
                  <a:tcPr marL="8023" marR="8023" marT="8023"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104861"/>
                      </a:solidFill>
                      <a:prstDash val="solid"/>
                      <a:round/>
                      <a:headEnd type="none" w="med" len="med"/>
                      <a:tailEnd type="none" w="med" len="med"/>
                    </a:lnB>
                    <a:solidFill>
                      <a:srgbClr val="0051A5"/>
                    </a:solidFill>
                  </a:tcPr>
                </a:tc>
                <a:extLst>
                  <a:ext uri="{0D108BD9-81ED-4DB2-BD59-A6C34878D82A}">
                    <a16:rowId xmlns:a16="http://schemas.microsoft.com/office/drawing/2014/main" val="1369848722"/>
                  </a:ext>
                </a:extLst>
              </a:tr>
              <a:tr h="235344">
                <a:tc>
                  <a:txBody>
                    <a:bodyPr/>
                    <a:lstStyle/>
                    <a:p>
                      <a:pPr algn="ctr" rtl="0" fontAlgn="ctr"/>
                      <a:r>
                        <a:rPr lang="es-CO" sz="1300" b="1" i="0" u="none" strike="noStrike">
                          <a:solidFill>
                            <a:schemeClr val="tx1"/>
                          </a:solidFill>
                          <a:effectLst/>
                          <a:latin typeface="Calibri" panose="020F0502020204030204" pitchFamily="34" charset="0"/>
                        </a:rPr>
                        <a:t>Fondo Nacional Ambiental - FONAM</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$ 95.613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$ 77.302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$ 79.621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$ 81.477</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$ 83.922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-19%</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tc>
                  <a:txBody>
                    <a:bodyPr/>
                    <a:lstStyle/>
                    <a:p>
                      <a:pPr algn="ctr" fontAlgn="ctr"/>
                      <a:r>
                        <a:rPr lang="es-CO" sz="1200" b="1" i="0" u="none" strike="noStrike">
                          <a:solidFill>
                            <a:schemeClr val="tx1"/>
                          </a:solidFill>
                          <a:effectLst/>
                          <a:latin typeface="Arial" panose="020B0604020202020204" pitchFamily="34" charset="0"/>
                        </a:rPr>
                        <a:t>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104861"/>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F2F2F2"/>
                    </a:solidFill>
                  </a:tcPr>
                </a:tc>
                <a:extLst>
                  <a:ext uri="{0D108BD9-81ED-4DB2-BD59-A6C34878D82A}">
                    <a16:rowId xmlns:a16="http://schemas.microsoft.com/office/drawing/2014/main" val="2366841927"/>
                  </a:ext>
                </a:extLst>
              </a:tr>
              <a:tr h="237818">
                <a:tc>
                  <a:txBody>
                    <a:bodyPr/>
                    <a:lstStyle/>
                    <a:p>
                      <a:pPr algn="just" rtl="0" fontAlgn="ctr"/>
                      <a:r>
                        <a:rPr lang="es-CO" sz="1000" b="0" i="0" u="none" strike="noStrike">
                          <a:solidFill>
                            <a:schemeClr val="tx1"/>
                          </a:solidFill>
                          <a:effectLst/>
                          <a:latin typeface="Calibri" panose="020F0502020204030204" pitchFamily="34" charset="0"/>
                        </a:rPr>
                        <a:t>FORTALECIMIENTO DE LOS PROCESOS DE LA EVALUACION Y EL SEGUIMIENTO DE LAS LICENCIAS, PERMISOS Y TRAMITES AMBIENTALES EN EL TERRITORIO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chemeClr val="tx1"/>
                          </a:solidFill>
                          <a:effectLst/>
                          <a:latin typeface="Calibri" panose="020F0502020204030204" pitchFamily="34" charset="0"/>
                        </a:rPr>
                        <a:t>$ 74.870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1"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-100%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025804513"/>
                  </a:ext>
                </a:extLst>
              </a:tr>
              <a:tr h="348557">
                <a:tc>
                  <a:txBody>
                    <a:bodyPr/>
                    <a:lstStyle/>
                    <a:p>
                      <a:pPr algn="just" rtl="0" fontAlgn="ctr"/>
                      <a:r>
                        <a:rPr lang="es-CO" sz="1000" b="0" i="0" u="none" strike="noStrike">
                          <a:solidFill>
                            <a:schemeClr val="tx1"/>
                          </a:solidFill>
                          <a:effectLst/>
                          <a:latin typeface="Calibri" panose="020F0502020204030204" pitchFamily="34" charset="0"/>
                        </a:rPr>
                        <a:t>OPTIMIZACIÓN DE LA EVALUACIÓN Y EL SEGUIMIENTO DE LAS LICENCIAS, PERMISOS Y TRÁMITES AMBIENTALES EN EL TERRITORIO NACIONAL </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$ 77.302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$ 79.621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$ 81.477</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$ 83.922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100%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2%</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209340974"/>
                  </a:ext>
                </a:extLst>
              </a:tr>
              <a:tr h="440566">
                <a:tc>
                  <a:txBody>
                    <a:bodyPr/>
                    <a:lstStyle/>
                    <a:p>
                      <a:pPr algn="just" rtl="0" fontAlgn="ctr"/>
                      <a:r>
                        <a:rPr lang="es-CO" sz="1000" b="0" i="0" u="none" strike="noStrike">
                          <a:solidFill>
                            <a:schemeClr val="tx1"/>
                          </a:solidFill>
                          <a:effectLst/>
                          <a:latin typeface="Calibri" panose="020F0502020204030204" pitchFamily="34" charset="0"/>
                        </a:rPr>
                        <a:t>FORTALECIMIENTO DE LA GESTION INSTITUCIONAL Y TECNOLOGICA DE LA AUTORIDAD NACIONAL DE LICENCIAS AMBIENTALES EN EL TERRITORIO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$ 20.743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-100%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1873389095"/>
                  </a:ext>
                </a:extLst>
              </a:tr>
              <a:tr h="374072">
                <a:tc>
                  <a:txBody>
                    <a:bodyPr/>
                    <a:lstStyle/>
                    <a:p>
                      <a:pPr algn="just" rtl="0" fontAlgn="ctr"/>
                      <a:r>
                        <a:rPr lang="es-CO" sz="1000" b="0" i="0" u="none" strike="noStrike">
                          <a:solidFill>
                            <a:schemeClr val="tx1"/>
                          </a:solidFill>
                          <a:effectLst/>
                          <a:latin typeface="Calibri" panose="020F0502020204030204" pitchFamily="34" charset="0"/>
                        </a:rPr>
                        <a:t>FORTALECIMIENTO DE LA GESTIÓN INSTITUCIONAL Y TECNOLOGICA DE LA AUTORIDAD NACIONAL DE LICENCIASAMBIENTALES EN TERRITORIO NACIONAL</a:t>
                      </a:r>
                    </a:p>
                  </a:txBody>
                  <a:tcPr marL="45720" marR="4572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$ 0</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$ 22.341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$ 19.267</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$ 19.926</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fontAlgn="ctr"/>
                      <a:r>
                        <a:rPr lang="es-CO" sz="1200" b="0" i="0" u="none" strike="noStrike">
                          <a:solidFill>
                            <a:schemeClr val="tx1"/>
                          </a:solidFill>
                          <a:effectLst/>
                          <a:latin typeface="Arial" panose="020B0604020202020204" pitchFamily="34" charset="0"/>
                        </a:rPr>
                        <a:t>$ 20.524</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tc>
                  <a:txBody>
                    <a:bodyPr/>
                    <a:lstStyle/>
                    <a:p>
                      <a:pPr algn="ctr" rtl="0" fontAlgn="ctr"/>
                      <a:r>
                        <a:rPr lang="es-CO" sz="1200" b="0" i="0" u="none" strike="noStrike">
                          <a:solidFill>
                            <a:schemeClr val="tx1"/>
                          </a:solidFill>
                          <a:effectLst/>
                          <a:latin typeface="Calibri" panose="020F0502020204030204" pitchFamily="34" charset="0"/>
                        </a:rPr>
                        <a:t> </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noFill/>
                  </a:tcPr>
                </a:tc>
                <a:extLst>
                  <a:ext uri="{0D108BD9-81ED-4DB2-BD59-A6C34878D82A}">
                    <a16:rowId xmlns:a16="http://schemas.microsoft.com/office/drawing/2014/main" val="2362206212"/>
                  </a:ext>
                </a:extLst>
              </a:tr>
              <a:tr h="124691">
                <a:tc>
                  <a:txBody>
                    <a:bodyPr/>
                    <a:lstStyle/>
                    <a:p>
                      <a:pPr algn="ctr" rtl="0" fontAlgn="ctr"/>
                      <a:r>
                        <a:rPr lang="es-CO" sz="1000" b="1" i="0" u="none" strike="noStrike">
                          <a:solidFill>
                            <a:schemeClr val="tx1"/>
                          </a:solidFill>
                          <a:effectLst/>
                          <a:latin typeface="Calibri" panose="020F0502020204030204" pitchFamily="34" charset="0"/>
                        </a:rPr>
                        <a:t>Total Propios</a:t>
                      </a:r>
                    </a:p>
                  </a:txBody>
                  <a:tcPr marL="8023" marR="8023" marT="8023" marB="0" anchor="ctr">
                    <a:lnL w="6350" cap="flat" cmpd="sng" algn="ctr">
                      <a:solidFill>
                        <a:srgbClr val="000000"/>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$ 95.613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$ 99.643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$ 98.888</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$ 101.404</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fontAlgn="ctr"/>
                      <a:r>
                        <a:rPr lang="es-CO" sz="1200" b="1" i="0" u="none" strike="noStrike">
                          <a:solidFill>
                            <a:schemeClr val="tx1"/>
                          </a:solidFill>
                          <a:effectLst/>
                          <a:latin typeface="Arial" panose="020B0604020202020204" pitchFamily="34" charset="0"/>
                        </a:rPr>
                        <a:t>$ 104.446</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4%</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-1%</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tc>
                  <a:txBody>
                    <a:bodyPr/>
                    <a:lstStyle/>
                    <a:p>
                      <a:pPr algn="ctr" rtl="0" fontAlgn="ctr"/>
                      <a:r>
                        <a:rPr lang="es-CO" sz="1200" b="1" i="0" u="none" strike="noStrike">
                          <a:solidFill>
                            <a:schemeClr val="tx1"/>
                          </a:solidFill>
                          <a:effectLst/>
                          <a:latin typeface="Calibri" panose="020F0502020204030204" pitchFamily="34" charset="0"/>
                        </a:rPr>
                        <a:t>3%</a:t>
                      </a:r>
                    </a:p>
                  </a:txBody>
                  <a:tcPr marL="8023" marR="8023" marT="8023" marB="0" anchor="ctr">
                    <a:lnL w="6350" cap="flat" cmpd="sng" algn="ctr">
                      <a:solidFill>
                        <a:srgbClr val="B8CCE4"/>
                      </a:solidFill>
                      <a:prstDash val="solid"/>
                      <a:round/>
                      <a:headEnd type="none" w="med" len="med"/>
                      <a:tailEnd type="none" w="med" len="med"/>
                    </a:lnL>
                    <a:lnR w="6350" cap="flat" cmpd="sng" algn="ctr">
                      <a:solidFill>
                        <a:srgbClr val="B8CCE4"/>
                      </a:solidFill>
                      <a:prstDash val="solid"/>
                      <a:round/>
                      <a:headEnd type="none" w="med" len="med"/>
                      <a:tailEnd type="none" w="med" len="med"/>
                    </a:lnR>
                    <a:lnT w="6350" cap="flat" cmpd="sng" algn="ctr">
                      <a:solidFill>
                        <a:srgbClr val="B8CCE4"/>
                      </a:solidFill>
                      <a:prstDash val="solid"/>
                      <a:round/>
                      <a:headEnd type="none" w="med" len="med"/>
                      <a:tailEnd type="none" w="med" len="med"/>
                    </a:lnT>
                    <a:lnB w="6350" cap="flat" cmpd="sng" algn="ctr">
                      <a:solidFill>
                        <a:srgbClr val="B8CCE4"/>
                      </a:solidFill>
                      <a:prstDash val="solid"/>
                      <a:round/>
                      <a:headEnd type="none" w="med" len="med"/>
                      <a:tailEnd type="none" w="med" len="med"/>
                    </a:lnB>
                    <a:solidFill>
                      <a:srgbClr val="DCE6F2"/>
                    </a:solidFill>
                  </a:tcPr>
                </a:tc>
                <a:extLst>
                  <a:ext uri="{0D108BD9-81ED-4DB2-BD59-A6C34878D82A}">
                    <a16:rowId xmlns:a16="http://schemas.microsoft.com/office/drawing/2014/main" val="1502363881"/>
                  </a:ext>
                </a:extLst>
              </a:tr>
            </a:tbl>
          </a:graphicData>
        </a:graphic>
      </p:graphicFrame>
    </p:spTree>
    <p:extLst>
      <p:ext uri="{BB962C8B-B14F-4D97-AF65-F5344CB8AC3E}">
        <p14:creationId xmlns:p14="http://schemas.microsoft.com/office/powerpoint/2010/main" val="7267497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23922-BFAA-2068-7B13-585D111F4026}"/>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1A2C2BE4-B9B8-35BC-090E-F704A7DE6D71}"/>
              </a:ext>
            </a:extLst>
          </p:cNvPr>
          <p:cNvSpPr txBox="1">
            <a:spLocks/>
          </p:cNvSpPr>
          <p:nvPr/>
        </p:nvSpPr>
        <p:spPr>
          <a:xfrm>
            <a:off x="498190" y="281659"/>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Iniciativas PPI 2022 - 2026</a:t>
            </a:r>
          </a:p>
        </p:txBody>
      </p:sp>
      <p:pic>
        <p:nvPicPr>
          <p:cNvPr id="10" name="Graphic 9">
            <a:extLst>
              <a:ext uri="{FF2B5EF4-FFF2-40B4-BE49-F238E27FC236}">
                <a16:creationId xmlns:a16="http://schemas.microsoft.com/office/drawing/2014/main" id="{6E4E7DB3-277F-CBE3-778B-9F91539F2B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020" y="729080"/>
            <a:ext cx="4053673" cy="114939"/>
          </a:xfrm>
          <a:prstGeom prst="rect">
            <a:avLst/>
          </a:prstGeom>
        </p:spPr>
      </p:pic>
      <p:graphicFrame>
        <p:nvGraphicFramePr>
          <p:cNvPr id="7" name="Tabla 6">
            <a:extLst>
              <a:ext uri="{FF2B5EF4-FFF2-40B4-BE49-F238E27FC236}">
                <a16:creationId xmlns:a16="http://schemas.microsoft.com/office/drawing/2014/main" id="{A6B51A80-4459-4632-A2EF-10D65263BBCB}"/>
              </a:ext>
            </a:extLst>
          </p:cNvPr>
          <p:cNvGraphicFramePr>
            <a:graphicFrameLocks noGrp="1"/>
          </p:cNvGraphicFramePr>
          <p:nvPr>
            <p:extLst>
              <p:ext uri="{D42A27DB-BD31-4B8C-83A1-F6EECF244321}">
                <p14:modId xmlns:p14="http://schemas.microsoft.com/office/powerpoint/2010/main" val="20633762"/>
              </p:ext>
            </p:extLst>
          </p:nvPr>
        </p:nvGraphicFramePr>
        <p:xfrm>
          <a:off x="498189" y="911844"/>
          <a:ext cx="11092920" cy="5159400"/>
        </p:xfrm>
        <a:graphic>
          <a:graphicData uri="http://schemas.openxmlformats.org/drawingml/2006/table">
            <a:tbl>
              <a:tblPr/>
              <a:tblGrid>
                <a:gridCol w="688001">
                  <a:extLst>
                    <a:ext uri="{9D8B030D-6E8A-4147-A177-3AD203B41FA5}">
                      <a16:colId xmlns:a16="http://schemas.microsoft.com/office/drawing/2014/main" val="1696643251"/>
                    </a:ext>
                  </a:extLst>
                </a:gridCol>
                <a:gridCol w="864114">
                  <a:extLst>
                    <a:ext uri="{9D8B030D-6E8A-4147-A177-3AD203B41FA5}">
                      <a16:colId xmlns:a16="http://schemas.microsoft.com/office/drawing/2014/main" val="480525709"/>
                    </a:ext>
                  </a:extLst>
                </a:gridCol>
                <a:gridCol w="3095608">
                  <a:extLst>
                    <a:ext uri="{9D8B030D-6E8A-4147-A177-3AD203B41FA5}">
                      <a16:colId xmlns:a16="http://schemas.microsoft.com/office/drawing/2014/main" val="2565201601"/>
                    </a:ext>
                  </a:extLst>
                </a:gridCol>
                <a:gridCol w="773902">
                  <a:extLst>
                    <a:ext uri="{9D8B030D-6E8A-4147-A177-3AD203B41FA5}">
                      <a16:colId xmlns:a16="http://schemas.microsoft.com/office/drawing/2014/main" val="1579030806"/>
                    </a:ext>
                  </a:extLst>
                </a:gridCol>
                <a:gridCol w="1025870">
                  <a:extLst>
                    <a:ext uri="{9D8B030D-6E8A-4147-A177-3AD203B41FA5}">
                      <a16:colId xmlns:a16="http://schemas.microsoft.com/office/drawing/2014/main" val="4158940086"/>
                    </a:ext>
                  </a:extLst>
                </a:gridCol>
                <a:gridCol w="1052867">
                  <a:extLst>
                    <a:ext uri="{9D8B030D-6E8A-4147-A177-3AD203B41FA5}">
                      <a16:colId xmlns:a16="http://schemas.microsoft.com/office/drawing/2014/main" val="261537513"/>
                    </a:ext>
                  </a:extLst>
                </a:gridCol>
                <a:gridCol w="593925">
                  <a:extLst>
                    <a:ext uri="{9D8B030D-6E8A-4147-A177-3AD203B41FA5}">
                      <a16:colId xmlns:a16="http://schemas.microsoft.com/office/drawing/2014/main" val="2490495819"/>
                    </a:ext>
                  </a:extLst>
                </a:gridCol>
                <a:gridCol w="737907">
                  <a:extLst>
                    <a:ext uri="{9D8B030D-6E8A-4147-A177-3AD203B41FA5}">
                      <a16:colId xmlns:a16="http://schemas.microsoft.com/office/drawing/2014/main" val="2113337955"/>
                    </a:ext>
                  </a:extLst>
                </a:gridCol>
                <a:gridCol w="953879">
                  <a:extLst>
                    <a:ext uri="{9D8B030D-6E8A-4147-A177-3AD203B41FA5}">
                      <a16:colId xmlns:a16="http://schemas.microsoft.com/office/drawing/2014/main" val="1101750668"/>
                    </a:ext>
                  </a:extLst>
                </a:gridCol>
                <a:gridCol w="588606">
                  <a:extLst>
                    <a:ext uri="{9D8B030D-6E8A-4147-A177-3AD203B41FA5}">
                      <a16:colId xmlns:a16="http://schemas.microsoft.com/office/drawing/2014/main" val="169659512"/>
                    </a:ext>
                  </a:extLst>
                </a:gridCol>
                <a:gridCol w="718241">
                  <a:extLst>
                    <a:ext uri="{9D8B030D-6E8A-4147-A177-3AD203B41FA5}">
                      <a16:colId xmlns:a16="http://schemas.microsoft.com/office/drawing/2014/main" val="3986195194"/>
                    </a:ext>
                  </a:extLst>
                </a:gridCol>
              </a:tblGrid>
              <a:tr h="145891">
                <a:tc>
                  <a:txBody>
                    <a:bodyPr/>
                    <a:lstStyle/>
                    <a:p>
                      <a:pPr algn="ctr" fontAlgn="ctr"/>
                      <a:r>
                        <a:rPr lang="es-CO" sz="800" b="1" i="0" u="none" strike="noStrike">
                          <a:solidFill>
                            <a:srgbClr val="FFFFFF"/>
                          </a:solidFill>
                          <a:effectLst/>
                          <a:latin typeface="Aptos Narrow" panose="020B0004020202020204" pitchFamily="34" charset="0"/>
                        </a:rPr>
                        <a:t>ID. Iniciativa PPI</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Categoría </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Nombre de iniciativa</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Departamento</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Entidad ejecutora</a:t>
                      </a:r>
                      <a:br>
                        <a:rPr lang="es-CO" sz="900" b="1" i="0" u="none" strike="noStrike">
                          <a:solidFill>
                            <a:srgbClr val="FFFFFF"/>
                          </a:solidFill>
                          <a:effectLst/>
                          <a:latin typeface="Aptos Narrow" panose="020B0004020202020204" pitchFamily="34" charset="0"/>
                        </a:rPr>
                      </a:br>
                      <a:r>
                        <a:rPr lang="es-CO" sz="800" b="1" i="0" u="none" strike="noStrike">
                          <a:solidFill>
                            <a:srgbClr val="FFC000"/>
                          </a:solidFill>
                          <a:effectLst/>
                          <a:latin typeface="Aptos Narrow" panose="020B0004020202020204" pitchFamily="34" charset="0"/>
                        </a:rPr>
                        <a:t>(</a:t>
                      </a:r>
                      <a:endParaRPr lang="es-CO" sz="800" b="1" i="0" u="none" strike="noStrike">
                        <a:solidFill>
                          <a:srgbClr val="FFFFFF"/>
                        </a:solidFill>
                        <a:effectLst/>
                        <a:latin typeface="Aptos Narrow" panose="020B0004020202020204" pitchFamily="34" charset="0"/>
                      </a:endParaRP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BPIN Proyecto 2023</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3878"/>
                    </a:solidFill>
                  </a:tcPr>
                </a:tc>
                <a:tc>
                  <a:txBody>
                    <a:bodyPr/>
                    <a:lstStyle/>
                    <a:p>
                      <a:pPr algn="ctr" fontAlgn="ctr"/>
                      <a:r>
                        <a:rPr lang="es-CO" sz="800" b="1" i="0" u="none" strike="noStrike">
                          <a:solidFill>
                            <a:srgbClr val="FFFFFF"/>
                          </a:solidFill>
                          <a:effectLst/>
                          <a:latin typeface="Aptos Narrow" panose="020B0004020202020204" pitchFamily="34" charset="0"/>
                        </a:rPr>
                        <a:t>Valor Comprometido  2023</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3878"/>
                    </a:solidFill>
                  </a:tcPr>
                </a:tc>
                <a:tc>
                  <a:txBody>
                    <a:bodyPr/>
                    <a:lstStyle/>
                    <a:p>
                      <a:pPr algn="ctr" fontAlgn="ctr"/>
                      <a:r>
                        <a:rPr lang="es-CO" sz="800" b="1" i="0" u="none" strike="noStrike">
                          <a:solidFill>
                            <a:srgbClr val="FFFFFF"/>
                          </a:solidFill>
                          <a:effectLst/>
                          <a:latin typeface="Aptos Narrow" panose="020B0004020202020204" pitchFamily="34" charset="0"/>
                        </a:rPr>
                        <a:t>Avance al Cierre 2023</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3878"/>
                    </a:solidFill>
                  </a:tcPr>
                </a:tc>
                <a:tc>
                  <a:txBody>
                    <a:bodyPr/>
                    <a:lstStyle/>
                    <a:p>
                      <a:pPr algn="ctr" fontAlgn="ctr"/>
                      <a:r>
                        <a:rPr lang="es-CO" sz="800" b="1" i="0" u="none" strike="noStrike">
                          <a:solidFill>
                            <a:srgbClr val="FFFFFF"/>
                          </a:solidFill>
                          <a:effectLst/>
                          <a:latin typeface="Aptos Narrow" panose="020B0004020202020204" pitchFamily="34" charset="0"/>
                        </a:rPr>
                        <a:t>BPIN Proyecto 2024</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Valor Comprometido  2024</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Avance al Cierre 2024</a:t>
                      </a:r>
                    </a:p>
                  </a:txBody>
                  <a:tcPr marL="2280" marR="2280" marT="2280"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extLst>
                  <a:ext uri="{0D108BD9-81ED-4DB2-BD59-A6C34878D82A}">
                    <a16:rowId xmlns:a16="http://schemas.microsoft.com/office/drawing/2014/main" val="2619462761"/>
                  </a:ext>
                </a:extLst>
              </a:tr>
              <a:tr h="82519">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Aumento de la representatividad de la biodiversidad en el sistema de áreas protegidas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Nacional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INVEMAR - 320101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202300000000003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1.300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$ 1.300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118338422"/>
                  </a:ext>
                </a:extLst>
              </a:tr>
              <a:tr h="82519">
                <a:tc>
                  <a:txBody>
                    <a:bodyPr/>
                    <a:lstStyle/>
                    <a:p>
                      <a:pPr algn="ctr" fontAlgn="b"/>
                      <a:r>
                        <a:rPr lang="es-CO" sz="800" b="0" i="0" u="none" strike="noStrike">
                          <a:solidFill>
                            <a:srgbClr val="000000"/>
                          </a:solidFill>
                          <a:effectLst/>
                          <a:latin typeface="Aptos Narrow" panose="020B0004020202020204" pitchFamily="34" charset="0"/>
                        </a:rPr>
                        <a:t>15-1-1-39</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Desarrollo de bioproductos a partir de la biodiversidad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15. Cundinamarca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CUNDINAMARCA - 323700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202400000000030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2.948</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$ 348</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706625881"/>
                  </a:ext>
                </a:extLst>
              </a:tr>
              <a:tr h="162759">
                <a:tc>
                  <a:txBody>
                    <a:bodyPr/>
                    <a:lstStyle/>
                    <a:p>
                      <a:pPr algn="ctr" fontAlgn="b"/>
                      <a:r>
                        <a:rPr lang="es-CO" sz="800" b="0" i="0" u="none" strike="noStrike">
                          <a:solidFill>
                            <a:srgbClr val="000000"/>
                          </a:solidFill>
                          <a:effectLst/>
                          <a:latin typeface="Aptos Narrow" panose="020B0004020202020204" pitchFamily="34" charset="0"/>
                        </a:rPr>
                        <a:t>07-1-1-40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Desarrollo de proyectos de conservación de la biodiversidad y restauración de los ecosistemas para la resiliencia climática, áreas protegidas y cuencas abastecedoras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07. Boyacá</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CORPOCHIVOR - 323600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202400000000035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4.134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$ 2.235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883084303"/>
                  </a:ext>
                </a:extLst>
              </a:tr>
              <a:tr h="162759">
                <a:tc>
                  <a:txBody>
                    <a:bodyPr/>
                    <a:lstStyle/>
                    <a:p>
                      <a:pPr algn="ctr" fontAlgn="b"/>
                      <a:r>
                        <a:rPr lang="es-CO" sz="800" b="0" i="0" u="none" strike="noStrike">
                          <a:solidFill>
                            <a:srgbClr val="000000"/>
                          </a:solidFill>
                          <a:effectLst/>
                          <a:latin typeface="Aptos Narrow" panose="020B0004020202020204" pitchFamily="34" charset="0"/>
                        </a:rPr>
                        <a:t>02-1-1-41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Desarrollo de proyectos para la gestión integral y el ordenamiento alrededor del Río Magdalena para combatir los efectos de cambio climático en las poblaciones aledañas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02. Antioquia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CORPOURABA - 321000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202400000000011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4.005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$ 1.201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257790065"/>
                  </a:ext>
                </a:extLst>
              </a:tr>
              <a:tr h="0">
                <a:tc>
                  <a:txBody>
                    <a:bodyPr/>
                    <a:lstStyle/>
                    <a:p>
                      <a:pPr algn="ctr" fontAlgn="b"/>
                      <a:r>
                        <a:rPr lang="es-CO" sz="800" b="0" i="0" u="none" strike="noStrike">
                          <a:solidFill>
                            <a:srgbClr val="000000"/>
                          </a:solidFill>
                          <a:effectLst/>
                          <a:latin typeface="Aptos Narrow" panose="020B0004020202020204" pitchFamily="34" charset="0"/>
                        </a:rPr>
                        <a:t>01-1-1-43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01. Amazonas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320101 -MINISTERIO DE AMBIENTE Y DESARROLLO SOSTENIBLE - GESTION GENERAL</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202300000000294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106.980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endParaRPr lang="es-CO" sz="800" b="0" i="0" u="none" strike="noStrike">
                        <a:solidFill>
                          <a:srgbClr val="000000"/>
                        </a:solidFill>
                        <a:effectLst/>
                        <a:latin typeface="Aptos Narrow" panose="020B0004020202020204" pitchFamily="34" charset="0"/>
                      </a:endParaRP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854036762"/>
                  </a:ext>
                </a:extLst>
              </a:tr>
              <a:tr h="122639">
                <a:tc>
                  <a:txBody>
                    <a:bodyPr/>
                    <a:lstStyle/>
                    <a:p>
                      <a:pPr algn="ctr" fontAlgn="b"/>
                      <a:r>
                        <a:rPr lang="es-CO" sz="800" b="0" i="0" u="none" strike="noStrike">
                          <a:solidFill>
                            <a:srgbClr val="000000"/>
                          </a:solidFill>
                          <a:effectLst/>
                          <a:latin typeface="Aptos Narrow" panose="020B0004020202020204" pitchFamily="34" charset="0"/>
                        </a:rPr>
                        <a:t>16-1-1-43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16. Guainía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CDA - 322400</a:t>
                      </a:r>
                    </a:p>
                  </a:txBody>
                  <a:tcPr marL="2280" marR="2280" marT="2280" marB="0" anchor="ctr">
                    <a:lnL w="6350" cap="flat" cmpd="sng" algn="ctr">
                      <a:solidFill>
                        <a:srgbClr val="004A84"/>
                      </a:solidFill>
                      <a:prstDash val="solid"/>
                      <a:round/>
                      <a:headEnd type="none" w="med" len="med"/>
                      <a:tailEnd type="none" w="med" len="med"/>
                    </a:lnL>
                    <a:lnR>
                      <a:noFill/>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202300000000393</a:t>
                      </a:r>
                    </a:p>
                  </a:txBody>
                  <a:tcPr marL="2280" marR="2280" marT="2280" marB="0" anchor="ctr">
                    <a:lnL>
                      <a:noFill/>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1.381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$ 691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277451699"/>
                  </a:ext>
                </a:extLst>
              </a:tr>
              <a:tr h="122639">
                <a:tc>
                  <a:txBody>
                    <a:bodyPr/>
                    <a:lstStyle/>
                    <a:p>
                      <a:pPr algn="ctr" fontAlgn="b"/>
                      <a:r>
                        <a:rPr lang="es-CO" sz="800" b="0" i="0" u="none" strike="noStrike">
                          <a:solidFill>
                            <a:srgbClr val="000000"/>
                          </a:solidFill>
                          <a:effectLst/>
                          <a:latin typeface="Aptos Narrow" panose="020B0004020202020204" pitchFamily="34" charset="0"/>
                        </a:rPr>
                        <a:t>17-1-1-43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17. Guaviare</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CDA - 322400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202300000000384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9.931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$ 2.206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202400000000031</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4.253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$ 2.126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781459828"/>
                  </a:ext>
                </a:extLst>
              </a:tr>
              <a:tr h="122639">
                <a:tc>
                  <a:txBody>
                    <a:bodyPr/>
                    <a:lstStyle/>
                    <a:p>
                      <a:pPr algn="ctr" fontAlgn="b"/>
                      <a:r>
                        <a:rPr lang="es-CO" sz="800" b="0" i="0" u="none" strike="noStrike">
                          <a:solidFill>
                            <a:srgbClr val="000000"/>
                          </a:solidFill>
                          <a:effectLst/>
                          <a:latin typeface="Aptos Narrow" panose="020B0004020202020204" pitchFamily="34" charset="0"/>
                        </a:rPr>
                        <a:t>17-1-1-43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17. Guaviare</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CDA - 322400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202300000000382</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4.065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$ 64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650705625"/>
                  </a:ext>
                </a:extLst>
              </a:tr>
              <a:tr h="122639">
                <a:tc>
                  <a:txBody>
                    <a:bodyPr/>
                    <a:lstStyle/>
                    <a:p>
                      <a:pPr algn="ctr" fontAlgn="b"/>
                      <a:r>
                        <a:rPr lang="es-CO" sz="800" b="0" i="0" u="none" strike="noStrike">
                          <a:solidFill>
                            <a:srgbClr val="000000"/>
                          </a:solidFill>
                          <a:effectLst/>
                          <a:latin typeface="Aptos Narrow" panose="020B0004020202020204" pitchFamily="34" charset="0"/>
                        </a:rPr>
                        <a:t>21-1-1-43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21. Meta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CORMACARENA - 322700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2022011000131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1.795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$ 1.675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975426539"/>
                  </a:ext>
                </a:extLst>
              </a:tr>
              <a:tr h="122639">
                <a:tc>
                  <a:txBody>
                    <a:bodyPr/>
                    <a:lstStyle/>
                    <a:p>
                      <a:pPr algn="ctr" fontAlgn="b"/>
                      <a:r>
                        <a:rPr lang="es-CO" sz="800" b="0" i="0" u="none" strike="noStrike">
                          <a:solidFill>
                            <a:srgbClr val="000000"/>
                          </a:solidFill>
                          <a:effectLst/>
                          <a:latin typeface="Aptos Narrow" panose="020B0004020202020204" pitchFamily="34" charset="0"/>
                        </a:rPr>
                        <a:t>24-1-1-43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24. Putumayo</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CORPOAMAZONÍA - 322300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202300000000374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2.029</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$ 980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481553133"/>
                  </a:ext>
                </a:extLst>
              </a:tr>
              <a:tr h="122639">
                <a:tc>
                  <a:txBody>
                    <a:bodyPr/>
                    <a:lstStyle/>
                    <a:p>
                      <a:pPr algn="ctr" fontAlgn="b"/>
                      <a:r>
                        <a:rPr lang="es-CO" sz="800" b="0" i="0" u="none" strike="noStrike">
                          <a:solidFill>
                            <a:srgbClr val="000000"/>
                          </a:solidFill>
                          <a:effectLst/>
                          <a:latin typeface="Aptos Narrow" panose="020B0004020202020204" pitchFamily="34" charset="0"/>
                        </a:rPr>
                        <a:t>24-1-1-43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en la Amazonía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24. Putumayo</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CORPOAMAZONÍA - 322300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202300000000380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828</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$ 374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702622811"/>
                  </a:ext>
                </a:extLst>
              </a:tr>
              <a:tr h="162759">
                <a:tc>
                  <a:txBody>
                    <a:bodyPr/>
                    <a:lstStyle/>
                    <a:p>
                      <a:pPr algn="ctr" fontAlgn="b"/>
                      <a:r>
                        <a:rPr lang="es-CO" sz="800" b="0" i="0" u="none" strike="noStrike">
                          <a:solidFill>
                            <a:srgbClr val="000000"/>
                          </a:solidFill>
                          <a:effectLst/>
                          <a:latin typeface="Aptos Narrow" panose="020B0004020202020204" pitchFamily="34" charset="0"/>
                        </a:rPr>
                        <a:t>13-1-1-44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y bioeconomía de Paramillo, Catatumbo, Serranía de San Lucas y Pacífico</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13. Chocó</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CODECHOCO - 321200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202400000000014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4.170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$ 3.649</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421037949"/>
                  </a:ext>
                </a:extLst>
              </a:tr>
              <a:tr h="162759">
                <a:tc>
                  <a:txBody>
                    <a:bodyPr/>
                    <a:lstStyle/>
                    <a:p>
                      <a:pPr algn="ctr" fontAlgn="b"/>
                      <a:r>
                        <a:rPr lang="es-CO" sz="800" b="0" i="0" u="none" strike="noStrike">
                          <a:solidFill>
                            <a:srgbClr val="000000"/>
                          </a:solidFill>
                          <a:effectLst/>
                          <a:latin typeface="Aptos Narrow" panose="020B0004020202020204" pitchFamily="34" charset="0"/>
                        </a:rPr>
                        <a:t>22-1-1-44</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Estrategia de contención de la deforestación e implementación de los núcleos de desarrollo forestal y bioeconomía de Paramillo, Catatumbo, Serranía de San Lucas y Pacífico</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22. Nariño</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CORPONARIÑO - 321600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202400000000026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2.293</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$ 1.805</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882341898"/>
                  </a:ext>
                </a:extLst>
              </a:tr>
              <a:tr h="122639">
                <a:tc>
                  <a:txBody>
                    <a:bodyPr/>
                    <a:lstStyle/>
                    <a:p>
                      <a:pPr algn="ctr" fontAlgn="b"/>
                      <a:r>
                        <a:rPr lang="es-CO" sz="800" b="0" i="0" u="none" strike="noStrike">
                          <a:solidFill>
                            <a:srgbClr val="000000"/>
                          </a:solidFill>
                          <a:effectLst/>
                          <a:latin typeface="Aptos Narrow" panose="020B0004020202020204" pitchFamily="34" charset="0"/>
                        </a:rPr>
                        <a:t>01-1-1-46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Gobernanzas territoriales alrededor del agua y los bosques, restauración ecológica y economía de la biodiversidad (forestal, turismo y bioeconomía)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01. Amazonas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CORPOAMAZONÍA - 322300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2022011000129</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1.958</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$ 1.632</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298777556"/>
                  </a:ext>
                </a:extLst>
              </a:tr>
              <a:tr h="122639">
                <a:tc>
                  <a:txBody>
                    <a:bodyPr/>
                    <a:lstStyle/>
                    <a:p>
                      <a:pPr algn="ctr" fontAlgn="b"/>
                      <a:r>
                        <a:rPr lang="es-CO" sz="800" b="0" i="0" u="none" strike="noStrike">
                          <a:solidFill>
                            <a:srgbClr val="000000"/>
                          </a:solidFill>
                          <a:effectLst/>
                          <a:latin typeface="Aptos Narrow" panose="020B0004020202020204" pitchFamily="34" charset="0"/>
                        </a:rPr>
                        <a:t>13-1-1-46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Gobernanzas territoriales alrededor del agua y los bosques, restauración ecológica y economía de la biodiversidad (forestal, turismo y bioeconomía)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13. Chocó</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CODECHOCHO - 321200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202300000000146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3.927</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$ 3.718</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35810896"/>
                  </a:ext>
                </a:extLst>
              </a:tr>
              <a:tr h="122639">
                <a:tc>
                  <a:txBody>
                    <a:bodyPr/>
                    <a:lstStyle/>
                    <a:p>
                      <a:pPr algn="ctr" fontAlgn="b"/>
                      <a:r>
                        <a:rPr lang="es-CO" sz="800" b="0" i="0" u="none" strike="noStrike">
                          <a:solidFill>
                            <a:srgbClr val="000000"/>
                          </a:solidFill>
                          <a:effectLst/>
                          <a:latin typeface="Aptos Narrow" panose="020B0004020202020204" pitchFamily="34" charset="0"/>
                        </a:rPr>
                        <a:t>16-1-1-46</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Gobernanzas territoriales alrededor del agua y los bosques, restauración ecológica y economía de la biodiversidad (forestal, turismo y bioeconomía)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16. Guainía</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CDA - 322400</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2022011000112</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1.187</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$ 787</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202400000000018</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1.492</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$ 642</a:t>
                      </a:r>
                    </a:p>
                  </a:txBody>
                  <a:tcPr marL="2280" marR="2280" marT="2280"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4102232284"/>
                  </a:ext>
                </a:extLst>
              </a:tr>
            </a:tbl>
          </a:graphicData>
        </a:graphic>
      </p:graphicFrame>
    </p:spTree>
    <p:extLst>
      <p:ext uri="{BB962C8B-B14F-4D97-AF65-F5344CB8AC3E}">
        <p14:creationId xmlns:p14="http://schemas.microsoft.com/office/powerpoint/2010/main" val="41136187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2A8F-5344-8F9E-FE09-132F462D34D4}"/>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E5196905-16B3-7FF2-2106-47096C08971F}"/>
              </a:ext>
            </a:extLst>
          </p:cNvPr>
          <p:cNvSpPr txBox="1">
            <a:spLocks/>
          </p:cNvSpPr>
          <p:nvPr/>
        </p:nvSpPr>
        <p:spPr>
          <a:xfrm>
            <a:off x="498190" y="281659"/>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Iniciativas PPI 2022 - 2026</a:t>
            </a:r>
          </a:p>
        </p:txBody>
      </p:sp>
      <p:pic>
        <p:nvPicPr>
          <p:cNvPr id="10" name="Graphic 9">
            <a:extLst>
              <a:ext uri="{FF2B5EF4-FFF2-40B4-BE49-F238E27FC236}">
                <a16:creationId xmlns:a16="http://schemas.microsoft.com/office/drawing/2014/main" id="{948842C2-CB89-A78E-AD10-2C26228F16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2020" y="729080"/>
            <a:ext cx="4053673" cy="114939"/>
          </a:xfrm>
          <a:prstGeom prst="rect">
            <a:avLst/>
          </a:prstGeom>
        </p:spPr>
      </p:pic>
      <p:graphicFrame>
        <p:nvGraphicFramePr>
          <p:cNvPr id="2" name="Tabla 1">
            <a:extLst>
              <a:ext uri="{FF2B5EF4-FFF2-40B4-BE49-F238E27FC236}">
                <a16:creationId xmlns:a16="http://schemas.microsoft.com/office/drawing/2014/main" id="{22A4FAB8-F779-D270-5B9A-E0E980B56F1E}"/>
              </a:ext>
            </a:extLst>
          </p:cNvPr>
          <p:cNvGraphicFramePr>
            <a:graphicFrameLocks noGrp="1"/>
          </p:cNvGraphicFramePr>
          <p:nvPr>
            <p:extLst>
              <p:ext uri="{D42A27DB-BD31-4B8C-83A1-F6EECF244321}">
                <p14:modId xmlns:p14="http://schemas.microsoft.com/office/powerpoint/2010/main" val="2010608629"/>
              </p:ext>
            </p:extLst>
          </p:nvPr>
        </p:nvGraphicFramePr>
        <p:xfrm>
          <a:off x="498190" y="1180407"/>
          <a:ext cx="11345467" cy="4784037"/>
        </p:xfrm>
        <a:graphic>
          <a:graphicData uri="http://schemas.openxmlformats.org/drawingml/2006/table">
            <a:tbl>
              <a:tblPr/>
              <a:tblGrid>
                <a:gridCol w="751516">
                  <a:extLst>
                    <a:ext uri="{9D8B030D-6E8A-4147-A177-3AD203B41FA5}">
                      <a16:colId xmlns:a16="http://schemas.microsoft.com/office/drawing/2014/main" val="3989945377"/>
                    </a:ext>
                  </a:extLst>
                </a:gridCol>
                <a:gridCol w="901311">
                  <a:extLst>
                    <a:ext uri="{9D8B030D-6E8A-4147-A177-3AD203B41FA5}">
                      <a16:colId xmlns:a16="http://schemas.microsoft.com/office/drawing/2014/main" val="423705807"/>
                    </a:ext>
                  </a:extLst>
                </a:gridCol>
                <a:gridCol w="2403228">
                  <a:extLst>
                    <a:ext uri="{9D8B030D-6E8A-4147-A177-3AD203B41FA5}">
                      <a16:colId xmlns:a16="http://schemas.microsoft.com/office/drawing/2014/main" val="607371872"/>
                    </a:ext>
                  </a:extLst>
                </a:gridCol>
                <a:gridCol w="906029">
                  <a:extLst>
                    <a:ext uri="{9D8B030D-6E8A-4147-A177-3AD203B41FA5}">
                      <a16:colId xmlns:a16="http://schemas.microsoft.com/office/drawing/2014/main" val="2307492038"/>
                    </a:ext>
                  </a:extLst>
                </a:gridCol>
                <a:gridCol w="1429842">
                  <a:extLst>
                    <a:ext uri="{9D8B030D-6E8A-4147-A177-3AD203B41FA5}">
                      <a16:colId xmlns:a16="http://schemas.microsoft.com/office/drawing/2014/main" val="2324034134"/>
                    </a:ext>
                  </a:extLst>
                </a:gridCol>
                <a:gridCol w="947598">
                  <a:extLst>
                    <a:ext uri="{9D8B030D-6E8A-4147-A177-3AD203B41FA5}">
                      <a16:colId xmlns:a16="http://schemas.microsoft.com/office/drawing/2014/main" val="1403321742"/>
                    </a:ext>
                  </a:extLst>
                </a:gridCol>
                <a:gridCol w="700889">
                  <a:extLst>
                    <a:ext uri="{9D8B030D-6E8A-4147-A177-3AD203B41FA5}">
                      <a16:colId xmlns:a16="http://schemas.microsoft.com/office/drawing/2014/main" val="2398142338"/>
                    </a:ext>
                  </a:extLst>
                </a:gridCol>
                <a:gridCol w="686870">
                  <a:extLst>
                    <a:ext uri="{9D8B030D-6E8A-4147-A177-3AD203B41FA5}">
                      <a16:colId xmlns:a16="http://schemas.microsoft.com/office/drawing/2014/main" val="936736019"/>
                    </a:ext>
                  </a:extLst>
                </a:gridCol>
                <a:gridCol w="872728">
                  <a:extLst>
                    <a:ext uri="{9D8B030D-6E8A-4147-A177-3AD203B41FA5}">
                      <a16:colId xmlns:a16="http://schemas.microsoft.com/office/drawing/2014/main" val="2868372735"/>
                    </a:ext>
                  </a:extLst>
                </a:gridCol>
                <a:gridCol w="954498">
                  <a:extLst>
                    <a:ext uri="{9D8B030D-6E8A-4147-A177-3AD203B41FA5}">
                      <a16:colId xmlns:a16="http://schemas.microsoft.com/office/drawing/2014/main" val="1663900855"/>
                    </a:ext>
                  </a:extLst>
                </a:gridCol>
                <a:gridCol w="790958">
                  <a:extLst>
                    <a:ext uri="{9D8B030D-6E8A-4147-A177-3AD203B41FA5}">
                      <a16:colId xmlns:a16="http://schemas.microsoft.com/office/drawing/2014/main" val="1090542508"/>
                    </a:ext>
                  </a:extLst>
                </a:gridCol>
              </a:tblGrid>
              <a:tr h="359508">
                <a:tc>
                  <a:txBody>
                    <a:bodyPr/>
                    <a:lstStyle/>
                    <a:p>
                      <a:pPr algn="ctr" fontAlgn="ctr"/>
                      <a:r>
                        <a:rPr lang="es-CO" sz="800" b="1" i="0" u="none" strike="noStrike">
                          <a:solidFill>
                            <a:srgbClr val="FFFFFF"/>
                          </a:solidFill>
                          <a:effectLst/>
                          <a:latin typeface="Aptos Narrow" panose="020B0004020202020204" pitchFamily="34" charset="0"/>
                        </a:rPr>
                        <a:t>ID. Iniciativa PPI</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Categoría </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Nombre de iniciativa</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Departamento</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Entidad ejecutora</a:t>
                      </a:r>
                      <a:br>
                        <a:rPr lang="es-CO" sz="1050" b="1" i="0" u="none" strike="noStrike">
                          <a:solidFill>
                            <a:srgbClr val="FFFFFF"/>
                          </a:solidFill>
                          <a:effectLst/>
                          <a:latin typeface="Aptos Narrow" panose="020B0004020202020204" pitchFamily="34" charset="0"/>
                        </a:rPr>
                      </a:br>
                      <a:endParaRPr lang="es-CO" sz="800" b="1" i="0" u="none" strike="noStrike">
                        <a:solidFill>
                          <a:srgbClr val="FFFFFF"/>
                        </a:solidFill>
                        <a:effectLst/>
                        <a:latin typeface="Aptos Narrow" panose="020B0004020202020204" pitchFamily="34" charset="0"/>
                      </a:endParaRP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BPIN Proyecto 2023</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3878"/>
                    </a:solidFill>
                  </a:tcPr>
                </a:tc>
                <a:tc>
                  <a:txBody>
                    <a:bodyPr/>
                    <a:lstStyle/>
                    <a:p>
                      <a:pPr algn="ctr" fontAlgn="ctr"/>
                      <a:r>
                        <a:rPr lang="es-CO" sz="800" b="1" i="0" u="none" strike="noStrike">
                          <a:solidFill>
                            <a:srgbClr val="FFFFFF"/>
                          </a:solidFill>
                          <a:effectLst/>
                          <a:latin typeface="Aptos Narrow" panose="020B0004020202020204" pitchFamily="34" charset="0"/>
                        </a:rPr>
                        <a:t>Valor Comprometido  2023</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3878"/>
                    </a:solidFill>
                  </a:tcPr>
                </a:tc>
                <a:tc>
                  <a:txBody>
                    <a:bodyPr/>
                    <a:lstStyle/>
                    <a:p>
                      <a:pPr algn="ctr" fontAlgn="ctr"/>
                      <a:r>
                        <a:rPr lang="es-CO" sz="800" b="1" i="0" u="none" strike="noStrike">
                          <a:solidFill>
                            <a:srgbClr val="FFFFFF"/>
                          </a:solidFill>
                          <a:effectLst/>
                          <a:latin typeface="Aptos Narrow" panose="020B0004020202020204" pitchFamily="34" charset="0"/>
                        </a:rPr>
                        <a:t>Avance al Cierre 2023</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3878"/>
                    </a:solidFill>
                  </a:tcPr>
                </a:tc>
                <a:tc>
                  <a:txBody>
                    <a:bodyPr/>
                    <a:lstStyle/>
                    <a:p>
                      <a:pPr algn="ctr" fontAlgn="ctr"/>
                      <a:r>
                        <a:rPr lang="es-CO" sz="800" b="1" i="0" u="none" strike="noStrike">
                          <a:solidFill>
                            <a:srgbClr val="FFFFFF"/>
                          </a:solidFill>
                          <a:effectLst/>
                          <a:latin typeface="Aptos Narrow" panose="020B0004020202020204" pitchFamily="34" charset="0"/>
                        </a:rPr>
                        <a:t>BPIN Proyecto 2024</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Valor Comprometido  2024</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tc>
                  <a:txBody>
                    <a:bodyPr/>
                    <a:lstStyle/>
                    <a:p>
                      <a:pPr algn="ctr" fontAlgn="ctr"/>
                      <a:r>
                        <a:rPr lang="es-CO" sz="800" b="1" i="0" u="none" strike="noStrike">
                          <a:solidFill>
                            <a:srgbClr val="FFFFFF"/>
                          </a:solidFill>
                          <a:effectLst/>
                          <a:latin typeface="Aptos Narrow" panose="020B0004020202020204" pitchFamily="34" charset="0"/>
                        </a:rPr>
                        <a:t>Avance al Cierre 2024</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104861"/>
                      </a:solidFill>
                      <a:prstDash val="solid"/>
                      <a:round/>
                      <a:headEnd type="none" w="med" len="med"/>
                      <a:tailEnd type="none" w="med" len="med"/>
                    </a:lnT>
                    <a:lnB>
                      <a:noFill/>
                    </a:lnB>
                    <a:solidFill>
                      <a:srgbClr val="0051A5"/>
                    </a:solidFill>
                  </a:tcPr>
                </a:tc>
                <a:extLst>
                  <a:ext uri="{0D108BD9-81ED-4DB2-BD59-A6C34878D82A}">
                    <a16:rowId xmlns:a16="http://schemas.microsoft.com/office/drawing/2014/main" val="1506941189"/>
                  </a:ext>
                </a:extLst>
              </a:tr>
              <a:tr h="302211">
                <a:tc>
                  <a:txBody>
                    <a:bodyPr/>
                    <a:lstStyle/>
                    <a:p>
                      <a:pPr algn="ctr" fontAlgn="b"/>
                      <a:r>
                        <a:rPr lang="es-CO" sz="800" b="0" i="0" u="none" strike="noStrike">
                          <a:solidFill>
                            <a:srgbClr val="000000"/>
                          </a:solidFill>
                          <a:effectLst/>
                          <a:latin typeface="Aptos Narrow" panose="020B0004020202020204" pitchFamily="34" charset="0"/>
                        </a:rPr>
                        <a:t>24-1-1-46</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Gobernanzas territoriales alrededor del agua y los bosques, restauración ecológica y economía de la biodiversidad (forestal, turismo y bioeconomía)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24. Putumayo</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CORPOAMAZONÍA - 322300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202400000000012</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5.449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$ 127</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a:noFill/>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815663228"/>
                  </a:ext>
                </a:extLst>
              </a:tr>
              <a:tr h="302211">
                <a:tc>
                  <a:txBody>
                    <a:bodyPr/>
                    <a:lstStyle/>
                    <a:p>
                      <a:pPr algn="ctr" fontAlgn="b"/>
                      <a:r>
                        <a:rPr lang="es-CO" sz="800" b="0" i="0" u="none" strike="noStrike">
                          <a:solidFill>
                            <a:srgbClr val="000000"/>
                          </a:solidFill>
                          <a:effectLst/>
                          <a:latin typeface="Aptos Narrow" panose="020B0004020202020204" pitchFamily="34" charset="0"/>
                        </a:rPr>
                        <a:t>27-1-1-46</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Gobernanzas territoriales alrededor del agua y los bosques, restauración ecológica y economía de la biodiversidad (forestal, turismo y bioeconomía)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27. San Andrés y Providencia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CORALINA - 322600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202300000000058</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1.173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$ 1.065</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197588229"/>
                  </a:ext>
                </a:extLst>
              </a:tr>
              <a:tr h="302211">
                <a:tc>
                  <a:txBody>
                    <a:bodyPr/>
                    <a:lstStyle/>
                    <a:p>
                      <a:pPr algn="ctr" fontAlgn="b"/>
                      <a:r>
                        <a:rPr lang="es-CO" sz="800" b="0" i="0" u="none" strike="noStrike">
                          <a:solidFill>
                            <a:srgbClr val="000000"/>
                          </a:solidFill>
                          <a:effectLst/>
                          <a:latin typeface="Aptos Narrow" panose="020B0004020202020204" pitchFamily="34" charset="0"/>
                        </a:rPr>
                        <a:t>02-1-1-50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Intervención Integral en la Región de La Mojana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02. Antioquia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320101 -MINISTERIO DE AMBIENTE Y DESARROLLO SOSTENIBLE - GESTION GENERAL</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202300000000373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10.525</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$ 28.086</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234683036"/>
                  </a:ext>
                </a:extLst>
              </a:tr>
              <a:tr h="302211">
                <a:tc>
                  <a:txBody>
                    <a:bodyPr/>
                    <a:lstStyle/>
                    <a:p>
                      <a:pPr algn="ctr" fontAlgn="b"/>
                      <a:r>
                        <a:rPr lang="es-CO" sz="800" b="0" i="0" u="none" strike="noStrike">
                          <a:solidFill>
                            <a:srgbClr val="000000"/>
                          </a:solidFill>
                          <a:effectLst/>
                          <a:latin typeface="Aptos Narrow" panose="020B0004020202020204" pitchFamily="34" charset="0"/>
                        </a:rPr>
                        <a:t>06-1-1-50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Intervención Integral en la Región de La Mojana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06. Bolívar</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320101 - MINISTERIO DE AMBIENTE Y DESARROLLO SOSTENIBLE - GESTION GENERAL</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202300000000373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14.663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1489216627"/>
                  </a:ext>
                </a:extLst>
              </a:tr>
              <a:tr h="302211">
                <a:tc>
                  <a:txBody>
                    <a:bodyPr/>
                    <a:lstStyle/>
                    <a:p>
                      <a:pPr algn="ctr" fontAlgn="b"/>
                      <a:r>
                        <a:rPr lang="es-CO" sz="800" b="0" i="0" u="none" strike="noStrike">
                          <a:solidFill>
                            <a:srgbClr val="000000"/>
                          </a:solidFill>
                          <a:effectLst/>
                          <a:latin typeface="Aptos Narrow" panose="020B0004020202020204" pitchFamily="34" charset="0"/>
                        </a:rPr>
                        <a:t>14-1-1-50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Intervención Integral en la Región de La Mojana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14. Córdoba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320101 - MINISTERIO DE AMBIENTE Y DESARROLLO SOSTENIBLE - GESTION GENERAL</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202300000000373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6.013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16441712"/>
                  </a:ext>
                </a:extLst>
              </a:tr>
              <a:tr h="401076">
                <a:tc>
                  <a:txBody>
                    <a:bodyPr/>
                    <a:lstStyle/>
                    <a:p>
                      <a:pPr algn="ctr" fontAlgn="b"/>
                      <a:r>
                        <a:rPr lang="es-CO" sz="800" b="0" i="0" u="none" strike="noStrike">
                          <a:solidFill>
                            <a:srgbClr val="000000"/>
                          </a:solidFill>
                          <a:effectLst/>
                          <a:latin typeface="Aptos Narrow" panose="020B0004020202020204" pitchFamily="34" charset="0"/>
                        </a:rPr>
                        <a:t>29-1-1-50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Intervención Integral en la Región de La Mojana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29. Sucre</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320101 - 2023 MINISTERIO DE AMBIENTE Y DESARROLLO SOSTENIBLE - GESTION GENERAL -  320800 - 2024 CORPOMOJANA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202300000000373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24.970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202300000000369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303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$ 303</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0842271"/>
                  </a:ext>
                </a:extLst>
              </a:tr>
              <a:tr h="302211">
                <a:tc>
                  <a:txBody>
                    <a:bodyPr/>
                    <a:lstStyle/>
                    <a:p>
                      <a:pPr algn="ctr" fontAlgn="b"/>
                      <a:r>
                        <a:rPr lang="es-CO" sz="800" b="0" i="0" u="none" strike="noStrike">
                          <a:solidFill>
                            <a:srgbClr val="000000"/>
                          </a:solidFill>
                          <a:effectLst/>
                          <a:latin typeface="Aptos Narrow" panose="020B0004020202020204" pitchFamily="34" charset="0"/>
                        </a:rPr>
                        <a:t>09-1-3-59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Recuperación, protección y conservación de ecosistemas estratégicas de los municipios PDET y ZOMAC.</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09. Caquetá</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CORPOAMAZONÍA - 322300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2022011000103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1.783</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$ 808</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760525307"/>
                  </a:ext>
                </a:extLst>
              </a:tr>
              <a:tr h="302211">
                <a:tc>
                  <a:txBody>
                    <a:bodyPr/>
                    <a:lstStyle/>
                    <a:p>
                      <a:pPr algn="ctr" fontAlgn="b"/>
                      <a:r>
                        <a:rPr lang="es-CO" sz="800" b="0" i="0" u="none" strike="noStrike">
                          <a:solidFill>
                            <a:srgbClr val="000000"/>
                          </a:solidFill>
                          <a:effectLst/>
                          <a:latin typeface="Aptos Narrow" panose="020B0004020202020204" pitchFamily="34" charset="0"/>
                        </a:rPr>
                        <a:t>19-1-3-59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Recuperación, protección y conservación de ecosistemas estratégicas de los municipios PDET y ZOMAC.</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19. La Guajira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CORPOGUAJIRA - 321800</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800" b="0" i="0" u="none" strike="noStrike">
                          <a:solidFill>
                            <a:srgbClr val="000000"/>
                          </a:solidFill>
                          <a:effectLst/>
                          <a:latin typeface="Aptos Narrow" panose="020B0004020202020204" pitchFamily="34" charset="0"/>
                        </a:rPr>
                        <a:t>2022011000009 </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1.900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$ 489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93172538"/>
                  </a:ext>
                </a:extLst>
              </a:tr>
              <a:tr h="302211">
                <a:tc>
                  <a:txBody>
                    <a:bodyPr/>
                    <a:lstStyle/>
                    <a:p>
                      <a:pPr algn="ctr" fontAlgn="b"/>
                      <a:r>
                        <a:rPr lang="es-CO" sz="800" b="0" i="0" u="none" strike="noStrike">
                          <a:solidFill>
                            <a:srgbClr val="000000"/>
                          </a:solidFill>
                          <a:effectLst/>
                          <a:latin typeface="Aptos Narrow" panose="020B0004020202020204" pitchFamily="34" charset="0"/>
                        </a:rPr>
                        <a:t>19-1-3-59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Recuperación, protección y conservación de ecosistemas estratégicas de los municipios PDET y ZOMAC.</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19. La Guajira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CORPOGUAJIRA - 321800</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0000"/>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3752908963"/>
                  </a:ext>
                </a:extLst>
              </a:tr>
              <a:tr h="203347">
                <a:tc>
                  <a:txBody>
                    <a:bodyPr/>
                    <a:lstStyle/>
                    <a:p>
                      <a:pPr algn="ctr" fontAlgn="b"/>
                      <a:r>
                        <a:rPr lang="es-CO" sz="800" b="0" i="0" u="none" strike="noStrike">
                          <a:solidFill>
                            <a:srgbClr val="000000"/>
                          </a:solidFill>
                          <a:effectLst/>
                          <a:latin typeface="Aptos Narrow" panose="020B0004020202020204" pitchFamily="34" charset="0"/>
                        </a:rPr>
                        <a:t>27-1-1-60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Recuperación, protección y revitalización de los mares y costas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27. San Andrés y Providencia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CORALINA - 322600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202300000000395</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7.946</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$ 2.306</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897929830"/>
                  </a:ext>
                </a:extLst>
              </a:tr>
              <a:tr h="203347">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Recuperación, protección y revitalización de los mares y costas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Nacional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INVEMAR - 320101</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2017011000115</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2.400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$ 2.400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633660923"/>
                  </a:ext>
                </a:extLst>
              </a:tr>
              <a:tr h="203347">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Recuperación, protección y revitalización de los mares y costas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Nacional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INVEMAR - 320101</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202300000000039</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7.400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$ 7.400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919766148"/>
                  </a:ext>
                </a:extLst>
              </a:tr>
              <a:tr h="203347">
                <a:tc>
                  <a:txBody>
                    <a:bodyPr/>
                    <a:lstStyle/>
                    <a:p>
                      <a:pPr algn="ctr" fontAlgn="b"/>
                      <a:r>
                        <a:rPr lang="es-CO" sz="800" b="0" i="0" u="none" strike="noStrike">
                          <a:solidFill>
                            <a:srgbClr val="000000"/>
                          </a:solidFill>
                          <a:effectLst/>
                          <a:latin typeface="Aptos Narrow" panose="020B0004020202020204" pitchFamily="34" charset="0"/>
                        </a:rPr>
                        <a:t>14-1-1-62</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 Regionales específicos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Restauración productiva ecológica para la recuperación de suelos degradados</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14. Córdoba</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CVS - 320800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202400000000010</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1.315</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tc>
                  <a:txBody>
                    <a:bodyPr/>
                    <a:lstStyle/>
                    <a:p>
                      <a:pPr algn="ctr" fontAlgn="b"/>
                      <a:r>
                        <a:rPr lang="es-CO" sz="800" b="0" i="0" u="none" strike="noStrike">
                          <a:solidFill>
                            <a:srgbClr val="000000"/>
                          </a:solidFill>
                          <a:effectLst/>
                          <a:latin typeface="Aptos Narrow" panose="020B0004020202020204" pitchFamily="34" charset="0"/>
                        </a:rPr>
                        <a:t>$ 1.315</a:t>
                      </a:r>
                    </a:p>
                  </a:txBody>
                  <a:tcPr marL="5617" marR="5617" marT="5617" marB="0" anchor="ctr">
                    <a:lnL w="6350" cap="flat" cmpd="sng" algn="ctr">
                      <a:solidFill>
                        <a:srgbClr val="004A84"/>
                      </a:solidFill>
                      <a:prstDash val="solid"/>
                      <a:round/>
                      <a:headEnd type="none" w="med" len="med"/>
                      <a:tailEnd type="none" w="med" len="med"/>
                    </a:lnL>
                    <a:lnR w="6350" cap="flat" cmpd="sng" algn="ctr">
                      <a:solidFill>
                        <a:srgbClr val="004A84"/>
                      </a:solidFill>
                      <a:prstDash val="solid"/>
                      <a:round/>
                      <a:headEnd type="none" w="med" len="med"/>
                      <a:tailEnd type="none" w="med" len="med"/>
                    </a:lnR>
                    <a:lnT w="6350" cap="flat" cmpd="sng" algn="ctr">
                      <a:solidFill>
                        <a:srgbClr val="004A84"/>
                      </a:solidFill>
                      <a:prstDash val="solid"/>
                      <a:round/>
                      <a:headEnd type="none" w="med" len="med"/>
                      <a:tailEnd type="none" w="med" len="med"/>
                    </a:lnT>
                    <a:lnB w="6350" cap="flat" cmpd="sng" algn="ctr">
                      <a:solidFill>
                        <a:srgbClr val="004A84"/>
                      </a:solidFill>
                      <a:prstDash val="solid"/>
                      <a:round/>
                      <a:headEnd type="none" w="med" len="med"/>
                      <a:tailEnd type="none" w="med" len="med"/>
                    </a:lnB>
                    <a:noFill/>
                  </a:tcPr>
                </a:tc>
                <a:extLst>
                  <a:ext uri="{0D108BD9-81ED-4DB2-BD59-A6C34878D82A}">
                    <a16:rowId xmlns:a16="http://schemas.microsoft.com/office/drawing/2014/main" val="2198660470"/>
                  </a:ext>
                </a:extLst>
              </a:tr>
              <a:tr h="116091">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a:noFill/>
                    </a:lnL>
                    <a:lnR>
                      <a:noFill/>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ctr" fontAlgn="b"/>
                      <a:r>
                        <a:rPr lang="es-CO" sz="800" b="0" i="0" u="none" strike="noStrike">
                          <a:solidFill>
                            <a:srgbClr val="000000"/>
                          </a:solidFill>
                          <a:effectLst/>
                          <a:latin typeface="Aptos Narrow" panose="020B0004020202020204" pitchFamily="34" charset="0"/>
                        </a:rPr>
                        <a:t> </a:t>
                      </a:r>
                    </a:p>
                  </a:txBody>
                  <a:tcPr marL="5617" marR="5617" marT="5617" marB="0" anchor="ctr">
                    <a:lnL>
                      <a:noFill/>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FFFFFF"/>
                    </a:solidFill>
                  </a:tcPr>
                </a:tc>
                <a:tc>
                  <a:txBody>
                    <a:bodyPr/>
                    <a:lstStyle/>
                    <a:p>
                      <a:pPr algn="ctr" fontAlgn="ctr"/>
                      <a:r>
                        <a:rPr lang="es-CO" sz="1000" b="1" i="0" u="none" strike="noStrike">
                          <a:solidFill>
                            <a:srgbClr val="FFFFFF"/>
                          </a:solidFill>
                          <a:effectLst/>
                          <a:latin typeface="Aptos Narrow" panose="020B0004020202020204" pitchFamily="34" charset="0"/>
                        </a:rPr>
                        <a:t>TOTALES</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0051A5"/>
                    </a:solidFill>
                  </a:tcPr>
                </a:tc>
                <a:tc>
                  <a:txBody>
                    <a:bodyPr/>
                    <a:lstStyle/>
                    <a:p>
                      <a:pPr algn="ctr" fontAlgn="ctr"/>
                      <a:r>
                        <a:rPr lang="es-CO" sz="1000" b="1" i="0" u="none" strike="noStrike">
                          <a:solidFill>
                            <a:srgbClr val="FFFFFF"/>
                          </a:solidFill>
                          <a:effectLst/>
                          <a:latin typeface="Aptos Narrow" panose="020B0004020202020204" pitchFamily="34" charset="0"/>
                        </a:rPr>
                        <a:t>$ 207.060</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0051A5"/>
                    </a:solidFill>
                  </a:tcPr>
                </a:tc>
                <a:tc>
                  <a:txBody>
                    <a:bodyPr/>
                    <a:lstStyle/>
                    <a:p>
                      <a:pPr algn="ctr" fontAlgn="ctr"/>
                      <a:r>
                        <a:rPr lang="es-CO" sz="1000" b="1" i="0" u="none" strike="noStrike">
                          <a:solidFill>
                            <a:srgbClr val="FFFFFF"/>
                          </a:solidFill>
                          <a:effectLst/>
                          <a:latin typeface="Aptos Narrow" panose="020B0004020202020204" pitchFamily="34" charset="0"/>
                        </a:rPr>
                        <a:t>$ 46.080</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0051A5"/>
                    </a:solidFill>
                  </a:tcPr>
                </a:tc>
                <a:tc>
                  <a:txBody>
                    <a:bodyPr/>
                    <a:lstStyle/>
                    <a:p>
                      <a:pPr algn="ctr" fontAlgn="ctr"/>
                      <a:r>
                        <a:rPr lang="es-CO" sz="1000" b="1" i="0" u="none" strike="noStrike">
                          <a:solidFill>
                            <a:srgbClr val="FFFFFF"/>
                          </a:solidFill>
                          <a:effectLst/>
                          <a:latin typeface="Aptos Narrow" panose="020B0004020202020204" pitchFamily="34" charset="0"/>
                        </a:rPr>
                        <a:t>TOTALES</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0051A5"/>
                    </a:solidFill>
                  </a:tcPr>
                </a:tc>
                <a:tc>
                  <a:txBody>
                    <a:bodyPr/>
                    <a:lstStyle/>
                    <a:p>
                      <a:pPr algn="ctr" fontAlgn="ctr"/>
                      <a:r>
                        <a:rPr lang="es-CO" sz="1000" b="1" i="0" u="none" strike="noStrike">
                          <a:solidFill>
                            <a:srgbClr val="FFFFFF"/>
                          </a:solidFill>
                          <a:effectLst/>
                          <a:latin typeface="Aptos Narrow" panose="020B0004020202020204" pitchFamily="34" charset="0"/>
                        </a:rPr>
                        <a:t>$ 37.457</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0051A5"/>
                    </a:solidFill>
                  </a:tcPr>
                </a:tc>
                <a:tc>
                  <a:txBody>
                    <a:bodyPr/>
                    <a:lstStyle/>
                    <a:p>
                      <a:pPr algn="ctr" fontAlgn="ctr"/>
                      <a:r>
                        <a:rPr lang="es-CO" sz="1000" b="1" i="0" u="none" strike="noStrike">
                          <a:solidFill>
                            <a:srgbClr val="FFFFFF"/>
                          </a:solidFill>
                          <a:effectLst/>
                          <a:latin typeface="Aptos Narrow" panose="020B0004020202020204" pitchFamily="34" charset="0"/>
                        </a:rPr>
                        <a:t>$ 23.650</a:t>
                      </a:r>
                    </a:p>
                  </a:txBody>
                  <a:tcPr marL="5617" marR="5617" marT="5617" marB="0" anchor="ctr">
                    <a:lnL w="6350" cap="flat" cmpd="sng" algn="ctr">
                      <a:solidFill>
                        <a:srgbClr val="104861"/>
                      </a:solidFill>
                      <a:prstDash val="solid"/>
                      <a:round/>
                      <a:headEnd type="none" w="med" len="med"/>
                      <a:tailEnd type="none" w="med" len="med"/>
                    </a:lnL>
                    <a:lnR w="6350" cap="flat" cmpd="sng" algn="ctr">
                      <a:solidFill>
                        <a:srgbClr val="104861"/>
                      </a:solidFill>
                      <a:prstDash val="solid"/>
                      <a:round/>
                      <a:headEnd type="none" w="med" len="med"/>
                      <a:tailEnd type="none" w="med" len="med"/>
                    </a:lnR>
                    <a:lnT w="6350" cap="flat" cmpd="sng" algn="ctr">
                      <a:solidFill>
                        <a:srgbClr val="004A84"/>
                      </a:solidFill>
                      <a:prstDash val="solid"/>
                      <a:round/>
                      <a:headEnd type="none" w="med" len="med"/>
                      <a:tailEnd type="none" w="med" len="med"/>
                    </a:lnT>
                    <a:lnB>
                      <a:noFill/>
                    </a:lnB>
                    <a:solidFill>
                      <a:srgbClr val="0051A5"/>
                    </a:solidFill>
                  </a:tcPr>
                </a:tc>
                <a:extLst>
                  <a:ext uri="{0D108BD9-81ED-4DB2-BD59-A6C34878D82A}">
                    <a16:rowId xmlns:a16="http://schemas.microsoft.com/office/drawing/2014/main" val="3630761550"/>
                  </a:ext>
                </a:extLst>
              </a:tr>
            </a:tbl>
          </a:graphicData>
        </a:graphic>
      </p:graphicFrame>
    </p:spTree>
    <p:extLst>
      <p:ext uri="{BB962C8B-B14F-4D97-AF65-F5344CB8AC3E}">
        <p14:creationId xmlns:p14="http://schemas.microsoft.com/office/powerpoint/2010/main" val="182720127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DE0B-4278-6061-BE71-34F3F5473182}"/>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9C982F77-E8AE-8899-9385-5AC3A36D1071}"/>
              </a:ext>
            </a:extLst>
          </p:cNvPr>
          <p:cNvSpPr txBox="1">
            <a:spLocks/>
          </p:cNvSpPr>
          <p:nvPr/>
        </p:nvSpPr>
        <p:spPr>
          <a:xfrm>
            <a:off x="364450" y="64921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a:t>
            </a:r>
            <a:r>
              <a:rPr lang="es-CO" sz="2400" b="1">
                <a:solidFill>
                  <a:srgbClr val="0070C0"/>
                </a:solidFill>
              </a:rPr>
              <a:t>Políticas Transversales</a:t>
            </a:r>
            <a:endParaRPr lang="es-MX" sz="2400" b="1">
              <a:solidFill>
                <a:srgbClr val="0070C0"/>
              </a:solidFill>
              <a:latin typeface="Helvetica"/>
              <a:ea typeface="Verdana"/>
              <a:cs typeface="Verdana" panose="020B0604030504040204" pitchFamily="34" charset="0"/>
            </a:endParaRPr>
          </a:p>
        </p:txBody>
      </p:sp>
      <p:pic>
        <p:nvPicPr>
          <p:cNvPr id="11" name="Graphic 10">
            <a:extLst>
              <a:ext uri="{FF2B5EF4-FFF2-40B4-BE49-F238E27FC236}">
                <a16:creationId xmlns:a16="http://schemas.microsoft.com/office/drawing/2014/main" id="{364F6CA9-2B01-C152-6A11-E337C4DEE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40" y="1101066"/>
            <a:ext cx="7302165" cy="98580"/>
          </a:xfrm>
          <a:prstGeom prst="rect">
            <a:avLst/>
          </a:prstGeom>
        </p:spPr>
      </p:pic>
      <p:graphicFrame>
        <p:nvGraphicFramePr>
          <p:cNvPr id="3" name="Tabla 2">
            <a:extLst>
              <a:ext uri="{FF2B5EF4-FFF2-40B4-BE49-F238E27FC236}">
                <a16:creationId xmlns:a16="http://schemas.microsoft.com/office/drawing/2014/main" id="{420DC0F3-C158-20E5-184B-042E3E17F92E}"/>
              </a:ext>
            </a:extLst>
          </p:cNvPr>
          <p:cNvGraphicFramePr>
            <a:graphicFrameLocks noGrp="1"/>
          </p:cNvGraphicFramePr>
          <p:nvPr>
            <p:extLst>
              <p:ext uri="{D42A27DB-BD31-4B8C-83A1-F6EECF244321}">
                <p14:modId xmlns:p14="http://schemas.microsoft.com/office/powerpoint/2010/main" val="2913495717"/>
              </p:ext>
            </p:extLst>
          </p:nvPr>
        </p:nvGraphicFramePr>
        <p:xfrm>
          <a:off x="698821" y="1568668"/>
          <a:ext cx="10794358" cy="3501558"/>
        </p:xfrm>
        <a:graphic>
          <a:graphicData uri="http://schemas.openxmlformats.org/drawingml/2006/table">
            <a:tbl>
              <a:tblPr/>
              <a:tblGrid>
                <a:gridCol w="836748">
                  <a:extLst>
                    <a:ext uri="{9D8B030D-6E8A-4147-A177-3AD203B41FA5}">
                      <a16:colId xmlns:a16="http://schemas.microsoft.com/office/drawing/2014/main" val="1197664545"/>
                    </a:ext>
                  </a:extLst>
                </a:gridCol>
                <a:gridCol w="3244399">
                  <a:extLst>
                    <a:ext uri="{9D8B030D-6E8A-4147-A177-3AD203B41FA5}">
                      <a16:colId xmlns:a16="http://schemas.microsoft.com/office/drawing/2014/main" val="3488377951"/>
                    </a:ext>
                  </a:extLst>
                </a:gridCol>
                <a:gridCol w="1342557">
                  <a:extLst>
                    <a:ext uri="{9D8B030D-6E8A-4147-A177-3AD203B41FA5}">
                      <a16:colId xmlns:a16="http://schemas.microsoft.com/office/drawing/2014/main" val="446478482"/>
                    </a:ext>
                  </a:extLst>
                </a:gridCol>
                <a:gridCol w="1504709">
                  <a:extLst>
                    <a:ext uri="{9D8B030D-6E8A-4147-A177-3AD203B41FA5}">
                      <a16:colId xmlns:a16="http://schemas.microsoft.com/office/drawing/2014/main" val="3610365043"/>
                    </a:ext>
                  </a:extLst>
                </a:gridCol>
                <a:gridCol w="1296364">
                  <a:extLst>
                    <a:ext uri="{9D8B030D-6E8A-4147-A177-3AD203B41FA5}">
                      <a16:colId xmlns:a16="http://schemas.microsoft.com/office/drawing/2014/main" val="2666070520"/>
                    </a:ext>
                  </a:extLst>
                </a:gridCol>
                <a:gridCol w="1157469">
                  <a:extLst>
                    <a:ext uri="{9D8B030D-6E8A-4147-A177-3AD203B41FA5}">
                      <a16:colId xmlns:a16="http://schemas.microsoft.com/office/drawing/2014/main" val="3744119444"/>
                    </a:ext>
                  </a:extLst>
                </a:gridCol>
                <a:gridCol w="1412112">
                  <a:extLst>
                    <a:ext uri="{9D8B030D-6E8A-4147-A177-3AD203B41FA5}">
                      <a16:colId xmlns:a16="http://schemas.microsoft.com/office/drawing/2014/main" val="3426491413"/>
                    </a:ext>
                  </a:extLst>
                </a:gridCol>
              </a:tblGrid>
              <a:tr h="200059">
                <a:tc>
                  <a:txBody>
                    <a:bodyPr/>
                    <a:lstStyle/>
                    <a:p>
                      <a:pPr algn="ctr" rtl="0" fontAlgn="ctr"/>
                      <a:r>
                        <a:rPr lang="es-CO" sz="900" b="1" i="0" u="none" strike="noStrike">
                          <a:solidFill>
                            <a:srgbClr val="FFFFFF"/>
                          </a:solidFill>
                          <a:effectLst/>
                          <a:latin typeface="Helvetica" pitchFamily="2" charset="0"/>
                        </a:rPr>
                        <a:t>No.</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tc>
                  <a:txBody>
                    <a:bodyPr/>
                    <a:lstStyle/>
                    <a:p>
                      <a:pPr algn="ctr" fontAlgn="ctr"/>
                      <a:r>
                        <a:rPr lang="es-CO" sz="900" b="1" i="0" u="none" strike="noStrike">
                          <a:solidFill>
                            <a:srgbClr val="FFFFFF"/>
                          </a:solidFill>
                          <a:effectLst/>
                          <a:latin typeface="Helvetica" pitchFamily="2" charset="0"/>
                        </a:rPr>
                        <a:t> Proyecto</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Helvetica" pitchFamily="2" charset="0"/>
                        </a:rPr>
                        <a:t>PAZ</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Helvetica" pitchFamily="2" charset="0"/>
                        </a:rPr>
                        <a:t>INDIGENAS</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Helvetica" pitchFamily="2" charset="0"/>
                        </a:rPr>
                        <a:t>NARP</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Helvetica" pitchFamily="2" charset="0"/>
                        </a:rPr>
                        <a:t>RROM</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900" b="1" i="0" u="none" strike="noStrike">
                          <a:solidFill>
                            <a:srgbClr val="FFFFFF"/>
                          </a:solidFill>
                          <a:effectLst/>
                          <a:latin typeface="Helvetica" pitchFamily="2" charset="0"/>
                        </a:rPr>
                        <a:t>TOTAL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a:noFill/>
                    </a:lnT>
                    <a:lnB w="6350" cap="flat" cmpd="sng" algn="ctr">
                      <a:solidFill>
                        <a:srgbClr val="0051A5"/>
                      </a:solidFill>
                      <a:prstDash val="solid"/>
                      <a:round/>
                      <a:headEnd type="none" w="med" len="med"/>
                      <a:tailEnd type="none" w="med" len="med"/>
                    </a:lnB>
                    <a:solidFill>
                      <a:srgbClr val="0051A5"/>
                    </a:solidFill>
                  </a:tcPr>
                </a:tc>
                <a:extLst>
                  <a:ext uri="{0D108BD9-81ED-4DB2-BD59-A6C34878D82A}">
                    <a16:rowId xmlns:a16="http://schemas.microsoft.com/office/drawing/2014/main" val="3987708812"/>
                  </a:ext>
                </a:extLst>
              </a:tr>
              <a:tr h="562666">
                <a:tc>
                  <a:txBody>
                    <a:bodyPr/>
                    <a:lstStyle/>
                    <a:p>
                      <a:pPr algn="ctr" rtl="0" fontAlgn="ctr"/>
                      <a:r>
                        <a:rPr lang="es-CO" sz="1200" b="0" i="0" u="none" strike="noStrike">
                          <a:solidFill>
                            <a:srgbClr val="595959"/>
                          </a:solidFill>
                          <a:effectLst/>
                          <a:latin typeface="Helvetica" pitchFamily="2" charset="0"/>
                        </a:rPr>
                        <a:t>1</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fontAlgn="ctr"/>
                      <a:r>
                        <a:rPr lang="es-CO" sz="1200" b="0" i="0" u="none" strike="noStrike">
                          <a:solidFill>
                            <a:srgbClr val="595959"/>
                          </a:solidFill>
                          <a:effectLst/>
                          <a:latin typeface="Helvetica" pitchFamily="2" charset="0"/>
                        </a:rPr>
                        <a:t>Apoyo financiero al desarrollo de planes, programas y proyectos a través del fondo para la vida y biodiversidad   nacional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$ 6.370.000.000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$ 77.100.000.000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$ 49.200.000.000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$ 450.000.000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$ 133.120.000.000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3218392742"/>
                  </a:ext>
                </a:extLst>
              </a:tr>
              <a:tr h="562666">
                <a:tc>
                  <a:txBody>
                    <a:bodyPr/>
                    <a:lstStyle/>
                    <a:p>
                      <a:pPr algn="ctr" rtl="0" fontAlgn="ctr"/>
                      <a:r>
                        <a:rPr lang="es-CO" sz="1200" b="0" i="0" u="none" strike="noStrike">
                          <a:solidFill>
                            <a:srgbClr val="595959"/>
                          </a:solidFill>
                          <a:effectLst/>
                          <a:latin typeface="Helvetica" pitchFamily="2" charset="0"/>
                        </a:rPr>
                        <a:t>2</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fontAlgn="ctr"/>
                      <a:r>
                        <a:rPr lang="es-CO" sz="1200" b="0" i="0" u="none" strike="noStrike">
                          <a:solidFill>
                            <a:srgbClr val="595959"/>
                          </a:solidFill>
                          <a:effectLst/>
                          <a:latin typeface="Helvetica" pitchFamily="2" charset="0"/>
                        </a:rPr>
                        <a:t>Restauración , recuperación, y rehabilitación de ecosistemas degradados a nivel   Nacional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$ 1.500.000.000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$ 1.500.000.000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148789589"/>
                  </a:ext>
                </a:extLst>
              </a:tr>
              <a:tr h="562666">
                <a:tc>
                  <a:txBody>
                    <a:bodyPr/>
                    <a:lstStyle/>
                    <a:p>
                      <a:pPr algn="ctr" rtl="0" fontAlgn="ctr"/>
                      <a:r>
                        <a:rPr lang="es-CO" sz="1200" b="0" i="0" u="none" strike="noStrike">
                          <a:solidFill>
                            <a:srgbClr val="595959"/>
                          </a:solidFill>
                          <a:effectLst/>
                          <a:latin typeface="Helvetica" pitchFamily="2" charset="0"/>
                        </a:rPr>
                        <a:t>3</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fontAlgn="ctr"/>
                      <a:r>
                        <a:rPr lang="es-CO" sz="1200" b="0" i="0" u="none" strike="noStrike">
                          <a:solidFill>
                            <a:srgbClr val="595959"/>
                          </a:solidFill>
                          <a:effectLst/>
                          <a:latin typeface="Helvetica" pitchFamily="2" charset="0"/>
                        </a:rPr>
                        <a:t>Fortalecimiento de la acción climática territorial y sectorial del país nacional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$ 10.000.000.000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$ 2.000.000.000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$ 12.000.000.000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3737779651"/>
                  </a:ext>
                </a:extLst>
              </a:tr>
              <a:tr h="562666">
                <a:tc>
                  <a:txBody>
                    <a:bodyPr/>
                    <a:lstStyle/>
                    <a:p>
                      <a:pPr algn="ctr" rtl="0" fontAlgn="ctr"/>
                      <a:r>
                        <a:rPr lang="es-CO" sz="1200" b="0" i="0" u="none" strike="noStrike">
                          <a:solidFill>
                            <a:srgbClr val="595959"/>
                          </a:solidFill>
                          <a:effectLst/>
                          <a:latin typeface="Helvetica" pitchFamily="2" charset="0"/>
                        </a:rPr>
                        <a:t>4</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fontAlgn="ctr"/>
                      <a:r>
                        <a:rPr lang="es-CO" sz="1200" b="0" i="0" u="none" strike="noStrike">
                          <a:solidFill>
                            <a:srgbClr val="595959"/>
                          </a:solidFill>
                          <a:effectLst/>
                          <a:latin typeface="Helvetica" pitchFamily="2" charset="0"/>
                        </a:rPr>
                        <a:t>Fortalecimiento de las capacidades ciudadanas en torno a la participación y a la consolidación de una ética ambiental nacional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$ 6.000.000.000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$ 150.000.000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$ 6.150.000.000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491574947"/>
                  </a:ext>
                </a:extLst>
              </a:tr>
              <a:tr h="562666">
                <a:tc>
                  <a:txBody>
                    <a:bodyPr/>
                    <a:lstStyle/>
                    <a:p>
                      <a:pPr algn="ctr" rtl="0" fontAlgn="ctr"/>
                      <a:r>
                        <a:rPr lang="es-CO" sz="1200" b="0" i="0" u="none" strike="noStrike">
                          <a:solidFill>
                            <a:srgbClr val="595959"/>
                          </a:solidFill>
                          <a:effectLst/>
                          <a:latin typeface="Helvetica" pitchFamily="2" charset="0"/>
                        </a:rPr>
                        <a:t>5</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fontAlgn="ctr"/>
                      <a:r>
                        <a:rPr lang="es-CO" sz="1200" b="0" i="0" u="none" strike="noStrike">
                          <a:solidFill>
                            <a:srgbClr val="595959"/>
                          </a:solidFill>
                          <a:effectLst/>
                          <a:latin typeface="Helvetica" pitchFamily="2" charset="0"/>
                        </a:rPr>
                        <a:t> Conservación de la diversidad biológica de las áreas protegidas del SINAP  Nacional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$ 1.000.000.000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tc>
                  <a:txBody>
                    <a:bodyPr/>
                    <a:lstStyle/>
                    <a:p>
                      <a:pPr algn="ctr" rtl="0" fontAlgn="ctr"/>
                      <a:r>
                        <a:rPr lang="es-CO" sz="1200" b="0" i="0" u="none" strike="noStrike">
                          <a:solidFill>
                            <a:srgbClr val="595959"/>
                          </a:solidFill>
                          <a:effectLst/>
                          <a:latin typeface="Helvetica" pitchFamily="2" charset="0"/>
                        </a:rPr>
                        <a:t>$ 1.000.000.000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noFill/>
                  </a:tcPr>
                </a:tc>
                <a:extLst>
                  <a:ext uri="{0D108BD9-81ED-4DB2-BD59-A6C34878D82A}">
                    <a16:rowId xmlns:a16="http://schemas.microsoft.com/office/drawing/2014/main" val="1553114525"/>
                  </a:ext>
                </a:extLst>
              </a:tr>
              <a:tr h="200059">
                <a:tc>
                  <a:txBody>
                    <a:bodyPr/>
                    <a:lstStyle/>
                    <a:p>
                      <a:pPr algn="l" fontAlgn="b"/>
                      <a:endParaRPr lang="es-CO" sz="1400" b="0" i="0" u="none" strike="noStrike">
                        <a:solidFill>
                          <a:srgbClr val="000000"/>
                        </a:solidFill>
                        <a:effectLst/>
                        <a:latin typeface="Aptos Narrow" panose="020B0004020202020204" pitchFamily="34" charset="0"/>
                      </a:endParaRPr>
                    </a:p>
                  </a:txBody>
                  <a:tcPr marL="45720" marR="45720" anchor="b">
                    <a:lnL>
                      <a:noFill/>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a:noFill/>
                    </a:lnB>
                    <a:noFill/>
                  </a:tcPr>
                </a:tc>
                <a:tc>
                  <a:txBody>
                    <a:bodyPr/>
                    <a:lstStyle/>
                    <a:p>
                      <a:pPr algn="ctr" rtl="0" fontAlgn="ctr"/>
                      <a:r>
                        <a:rPr lang="es-CO" sz="900" b="1" i="0" u="none" strike="noStrike">
                          <a:solidFill>
                            <a:srgbClr val="FFFFFF"/>
                          </a:solidFill>
                          <a:effectLst/>
                          <a:latin typeface="Helvetica" pitchFamily="2" charset="0"/>
                        </a:rPr>
                        <a:t>TOTAL</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Helvetica" pitchFamily="2" charset="0"/>
                        </a:rPr>
                        <a:t>$ 7.370.000.000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Helvetica" pitchFamily="2" charset="0"/>
                        </a:rPr>
                        <a:t>$ 94.600.000.000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Helvetica" pitchFamily="2" charset="0"/>
                        </a:rPr>
                        <a:t>$ 51.200.000.000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Helvetica" pitchFamily="2" charset="0"/>
                        </a:rPr>
                        <a:t>$ 600.000.000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solidFill>
                      <a:srgbClr val="0051A5"/>
                    </a:solidFill>
                  </a:tcPr>
                </a:tc>
                <a:tc>
                  <a:txBody>
                    <a:bodyPr/>
                    <a:lstStyle/>
                    <a:p>
                      <a:pPr algn="ctr" rtl="0" fontAlgn="ctr"/>
                      <a:r>
                        <a:rPr lang="es-CO" sz="1200" b="1" i="0" u="none" strike="noStrike">
                          <a:solidFill>
                            <a:srgbClr val="FFFFFF"/>
                          </a:solidFill>
                          <a:effectLst/>
                          <a:latin typeface="Helvetica" pitchFamily="2" charset="0"/>
                        </a:rPr>
                        <a:t>$ 152.770.000.000</a:t>
                      </a:r>
                    </a:p>
                  </a:txBody>
                  <a:tcPr marL="45720" marR="45720" anchor="ctr">
                    <a:lnL w="6350" cap="flat" cmpd="sng" algn="ctr">
                      <a:solidFill>
                        <a:srgbClr val="0051A5"/>
                      </a:solidFill>
                      <a:prstDash val="solid"/>
                      <a:round/>
                      <a:headEnd type="none" w="med" len="med"/>
                      <a:tailEnd type="none" w="med" len="med"/>
                    </a:lnL>
                    <a:lnR w="6350" cap="flat" cmpd="sng" algn="ctr">
                      <a:solidFill>
                        <a:srgbClr val="0051A5"/>
                      </a:solidFill>
                      <a:prstDash val="solid"/>
                      <a:round/>
                      <a:headEnd type="none" w="med" len="med"/>
                      <a:tailEnd type="none" w="med" len="med"/>
                    </a:lnR>
                    <a:lnT w="6350" cap="flat" cmpd="sng" algn="ctr">
                      <a:solidFill>
                        <a:srgbClr val="0051A5"/>
                      </a:solidFill>
                      <a:prstDash val="solid"/>
                      <a:round/>
                      <a:headEnd type="none" w="med" len="med"/>
                      <a:tailEnd type="none" w="med" len="med"/>
                    </a:lnT>
                    <a:lnB w="6350" cap="flat" cmpd="sng" algn="ctr">
                      <a:solidFill>
                        <a:srgbClr val="0051A5"/>
                      </a:solidFill>
                      <a:prstDash val="solid"/>
                      <a:round/>
                      <a:headEnd type="none" w="med" len="med"/>
                      <a:tailEnd type="none" w="med" len="med"/>
                    </a:lnB>
                    <a:solidFill>
                      <a:srgbClr val="0051A5"/>
                    </a:solidFill>
                  </a:tcPr>
                </a:tc>
                <a:extLst>
                  <a:ext uri="{0D108BD9-81ED-4DB2-BD59-A6C34878D82A}">
                    <a16:rowId xmlns:a16="http://schemas.microsoft.com/office/drawing/2014/main" val="745098862"/>
                  </a:ext>
                </a:extLst>
              </a:tr>
            </a:tbl>
          </a:graphicData>
        </a:graphic>
      </p:graphicFrame>
    </p:spTree>
    <p:extLst>
      <p:ext uri="{BB962C8B-B14F-4D97-AF65-F5344CB8AC3E}">
        <p14:creationId xmlns:p14="http://schemas.microsoft.com/office/powerpoint/2010/main" val="812167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CDE0B-4278-6061-BE71-34F3F5473182}"/>
            </a:ext>
          </a:extLst>
        </p:cNvPr>
        <p:cNvGrpSpPr/>
        <p:nvPr/>
      </p:nvGrpSpPr>
      <p:grpSpPr>
        <a:xfrm>
          <a:off x="0" y="0"/>
          <a:ext cx="0" cy="0"/>
          <a:chOff x="0" y="0"/>
          <a:chExt cx="0" cy="0"/>
        </a:xfrm>
      </p:grpSpPr>
      <p:sp>
        <p:nvSpPr>
          <p:cNvPr id="5" name="Título 3">
            <a:extLst>
              <a:ext uri="{FF2B5EF4-FFF2-40B4-BE49-F238E27FC236}">
                <a16:creationId xmlns:a16="http://schemas.microsoft.com/office/drawing/2014/main" id="{9C982F77-E8AE-8899-9385-5AC3A36D1071}"/>
              </a:ext>
            </a:extLst>
          </p:cNvPr>
          <p:cNvSpPr txBox="1">
            <a:spLocks/>
          </p:cNvSpPr>
          <p:nvPr/>
        </p:nvSpPr>
        <p:spPr>
          <a:xfrm>
            <a:off x="364450" y="649216"/>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Solicitud  Inversión – Sentencias </a:t>
            </a:r>
          </a:p>
        </p:txBody>
      </p:sp>
      <p:pic>
        <p:nvPicPr>
          <p:cNvPr id="11" name="Graphic 10">
            <a:extLst>
              <a:ext uri="{FF2B5EF4-FFF2-40B4-BE49-F238E27FC236}">
                <a16:creationId xmlns:a16="http://schemas.microsoft.com/office/drawing/2014/main" id="{364F6CA9-2B01-C152-6A11-E337C4DEEC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44540" y="1101066"/>
            <a:ext cx="7302165" cy="98580"/>
          </a:xfrm>
          <a:prstGeom prst="rect">
            <a:avLst/>
          </a:prstGeom>
        </p:spPr>
      </p:pic>
      <p:graphicFrame>
        <p:nvGraphicFramePr>
          <p:cNvPr id="12" name="Tabla 11">
            <a:extLst>
              <a:ext uri="{FF2B5EF4-FFF2-40B4-BE49-F238E27FC236}">
                <a16:creationId xmlns:a16="http://schemas.microsoft.com/office/drawing/2014/main" id="{9BE252DE-76F0-DED4-ACC6-A2CE7DF6699F}"/>
              </a:ext>
            </a:extLst>
          </p:cNvPr>
          <p:cNvGraphicFramePr>
            <a:graphicFrameLocks noGrp="1"/>
          </p:cNvGraphicFramePr>
          <p:nvPr>
            <p:extLst>
              <p:ext uri="{D42A27DB-BD31-4B8C-83A1-F6EECF244321}">
                <p14:modId xmlns:p14="http://schemas.microsoft.com/office/powerpoint/2010/main" val="2030201045"/>
              </p:ext>
            </p:extLst>
          </p:nvPr>
        </p:nvGraphicFramePr>
        <p:xfrm>
          <a:off x="1683203" y="1512365"/>
          <a:ext cx="8825593" cy="1916635"/>
        </p:xfrm>
        <a:graphic>
          <a:graphicData uri="http://schemas.openxmlformats.org/drawingml/2006/table">
            <a:tbl>
              <a:tblPr/>
              <a:tblGrid>
                <a:gridCol w="864434">
                  <a:extLst>
                    <a:ext uri="{9D8B030D-6E8A-4147-A177-3AD203B41FA5}">
                      <a16:colId xmlns:a16="http://schemas.microsoft.com/office/drawing/2014/main" val="4246682519"/>
                    </a:ext>
                  </a:extLst>
                </a:gridCol>
                <a:gridCol w="2384165">
                  <a:extLst>
                    <a:ext uri="{9D8B030D-6E8A-4147-A177-3AD203B41FA5}">
                      <a16:colId xmlns:a16="http://schemas.microsoft.com/office/drawing/2014/main" val="3627713340"/>
                    </a:ext>
                  </a:extLst>
                </a:gridCol>
                <a:gridCol w="1450018">
                  <a:extLst>
                    <a:ext uri="{9D8B030D-6E8A-4147-A177-3AD203B41FA5}">
                      <a16:colId xmlns:a16="http://schemas.microsoft.com/office/drawing/2014/main" val="3896834420"/>
                    </a:ext>
                  </a:extLst>
                </a:gridCol>
                <a:gridCol w="1310594">
                  <a:extLst>
                    <a:ext uri="{9D8B030D-6E8A-4147-A177-3AD203B41FA5}">
                      <a16:colId xmlns:a16="http://schemas.microsoft.com/office/drawing/2014/main" val="1529266880"/>
                    </a:ext>
                  </a:extLst>
                </a:gridCol>
                <a:gridCol w="1310594">
                  <a:extLst>
                    <a:ext uri="{9D8B030D-6E8A-4147-A177-3AD203B41FA5}">
                      <a16:colId xmlns:a16="http://schemas.microsoft.com/office/drawing/2014/main" val="665988962"/>
                    </a:ext>
                  </a:extLst>
                </a:gridCol>
                <a:gridCol w="1505788">
                  <a:extLst>
                    <a:ext uri="{9D8B030D-6E8A-4147-A177-3AD203B41FA5}">
                      <a16:colId xmlns:a16="http://schemas.microsoft.com/office/drawing/2014/main" val="190994118"/>
                    </a:ext>
                  </a:extLst>
                </a:gridCol>
              </a:tblGrid>
              <a:tr h="446201">
                <a:tc>
                  <a:txBody>
                    <a:bodyPr/>
                    <a:lstStyle/>
                    <a:p>
                      <a:pPr algn="ctr" rtl="0" fontAlgn="ctr"/>
                      <a:r>
                        <a:rPr lang="es-CO" sz="800" b="1" i="0" u="none" strike="noStrike">
                          <a:solidFill>
                            <a:srgbClr val="FFFFFF"/>
                          </a:solidFill>
                          <a:effectLst/>
                          <a:latin typeface="Helvetica" panose="020B0604020202020204" pitchFamily="34" charset="0"/>
                        </a:rPr>
                        <a:t>No.</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A5"/>
                    </a:solidFill>
                  </a:tcPr>
                </a:tc>
                <a:tc>
                  <a:txBody>
                    <a:bodyPr/>
                    <a:lstStyle/>
                    <a:p>
                      <a:pPr algn="ctr" fontAlgn="ctr"/>
                      <a:r>
                        <a:rPr lang="es-CO" sz="800" b="1" i="0" u="none" strike="noStrike">
                          <a:solidFill>
                            <a:srgbClr val="FFFFFF"/>
                          </a:solidFill>
                          <a:effectLst/>
                          <a:latin typeface="Helvetica" panose="020B0604020202020204" pitchFamily="34" charset="0"/>
                        </a:rPr>
                        <a:t> Proyecto</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Helvetica" panose="020B0604020202020204" pitchFamily="34" charset="0"/>
                        </a:rPr>
                        <a:t>SENTENCIA RIO ATRATO</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Helvetica" panose="020B0604020202020204" pitchFamily="34" charset="0"/>
                        </a:rPr>
                        <a:t>SENTENCIA GUAJIRA</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Helvetica" panose="020B0604020202020204" pitchFamily="34" charset="0"/>
                        </a:rPr>
                        <a:t>SENTENCIAS PLAN DE RESTAURACIÓN</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A5"/>
                    </a:solidFill>
                  </a:tcPr>
                </a:tc>
                <a:tc>
                  <a:txBody>
                    <a:bodyPr/>
                    <a:lstStyle/>
                    <a:p>
                      <a:pPr algn="ctr" rtl="0" fontAlgn="ctr"/>
                      <a:r>
                        <a:rPr lang="es-CO" sz="800" b="1" i="0" u="none" strike="noStrike">
                          <a:solidFill>
                            <a:srgbClr val="FFFFFF"/>
                          </a:solidFill>
                          <a:effectLst/>
                          <a:latin typeface="Helvetica" panose="020B0604020202020204" pitchFamily="34" charset="0"/>
                        </a:rPr>
                        <a:t>TOTAL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51A5"/>
                    </a:solidFill>
                  </a:tcPr>
                </a:tc>
                <a:extLst>
                  <a:ext uri="{0D108BD9-81ED-4DB2-BD59-A6C34878D82A}">
                    <a16:rowId xmlns:a16="http://schemas.microsoft.com/office/drawing/2014/main" val="1388699378"/>
                  </a:ext>
                </a:extLst>
              </a:tr>
              <a:tr h="1470434">
                <a:tc>
                  <a:txBody>
                    <a:bodyPr/>
                    <a:lstStyle/>
                    <a:p>
                      <a:pPr algn="r" rtl="0" fontAlgn="ctr"/>
                      <a:r>
                        <a:rPr lang="es-CO" sz="1100" b="0" i="0" u="none" strike="noStrike">
                          <a:solidFill>
                            <a:srgbClr val="595959"/>
                          </a:solidFill>
                          <a:effectLst/>
                          <a:latin typeface="Helvetica" panose="020B0604020202020204" pitchFamily="34" charset="0"/>
                        </a:rPr>
                        <a:t>1</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ctr"/>
                      <a:r>
                        <a:rPr lang="es-ES" sz="1100" b="0" i="0" u="none" strike="noStrike">
                          <a:solidFill>
                            <a:srgbClr val="595959"/>
                          </a:solidFill>
                          <a:effectLst/>
                          <a:latin typeface="Helvetica" panose="020B0604020202020204" pitchFamily="34" charset="0"/>
                        </a:rPr>
                        <a:t>Apoyo financiero al desarrollo de planes, programas y proyectos a través del fondo para la vida y biodiversidad   nacional</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CO" sz="1100" b="0" i="0" u="none" strike="noStrike">
                          <a:solidFill>
                            <a:srgbClr val="595959"/>
                          </a:solidFill>
                          <a:effectLst/>
                          <a:latin typeface="Helvetica" panose="020B0604020202020204" pitchFamily="34" charset="0"/>
                        </a:rPr>
                        <a:t>34.465.000.000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CO" sz="1100" b="0" i="0" u="none" strike="noStrike">
                          <a:solidFill>
                            <a:srgbClr val="595959"/>
                          </a:solidFill>
                          <a:effectLst/>
                          <a:latin typeface="Helvetica" panose="020B0604020202020204" pitchFamily="34" charset="0"/>
                        </a:rPr>
                        <a:t>16.820.000.000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CO" sz="1100" b="0" i="0" u="none" strike="noStrike">
                          <a:solidFill>
                            <a:srgbClr val="595959"/>
                          </a:solidFill>
                          <a:effectLst/>
                          <a:latin typeface="Helvetica" panose="020B0604020202020204" pitchFamily="34" charset="0"/>
                        </a:rPr>
                        <a:t>61.200.000.000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ctr"/>
                      <a:r>
                        <a:rPr lang="es-CO" sz="1100" b="0" i="0" u="none" strike="noStrike">
                          <a:solidFill>
                            <a:srgbClr val="595959"/>
                          </a:solidFill>
                          <a:effectLst/>
                          <a:latin typeface="Helvetica" panose="020B0604020202020204" pitchFamily="34" charset="0"/>
                        </a:rPr>
                        <a:t>112.485.000.000</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1140605"/>
                  </a:ext>
                </a:extLst>
              </a:tr>
            </a:tbl>
          </a:graphicData>
        </a:graphic>
      </p:graphicFrame>
    </p:spTree>
    <p:extLst>
      <p:ext uri="{BB962C8B-B14F-4D97-AF65-F5344CB8AC3E}">
        <p14:creationId xmlns:p14="http://schemas.microsoft.com/office/powerpoint/2010/main" val="2330244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620BDC-9B6B-BEA2-B293-F293CC134D5C}"/>
              </a:ext>
            </a:extLst>
          </p:cNvPr>
          <p:cNvSpPr>
            <a:spLocks noGrp="1"/>
          </p:cNvSpPr>
          <p:nvPr>
            <p:ph type="title"/>
          </p:nvPr>
        </p:nvSpPr>
        <p:spPr>
          <a:xfrm>
            <a:off x="1942723" y="1297631"/>
            <a:ext cx="6956834" cy="1898241"/>
          </a:xfrm>
        </p:spPr>
        <p:txBody>
          <a:bodyPr>
            <a:normAutofit fontScale="90000"/>
          </a:bodyPr>
          <a:lstStyle/>
          <a:p>
            <a:r>
              <a:rPr lang="es-ES"/>
              <a:t>ANEXOS</a:t>
            </a:r>
            <a:br>
              <a:rPr lang="es-ES"/>
            </a:br>
            <a:r>
              <a:rPr lang="es-ES" sz="2200"/>
              <a:t>1. </a:t>
            </a:r>
            <a:r>
              <a:rPr lang="es-CO" sz="2200" b="0" i="0" u="none" strike="noStrike">
                <a:solidFill>
                  <a:srgbClr val="000000"/>
                </a:solidFill>
                <a:effectLst/>
                <a:latin typeface="Arial Narrow" panose="020B0604020202020204" pitchFamily="34" charset="0"/>
              </a:rPr>
              <a:t>Proyectos que contribuyan a la mitigación y adaptación al cambio climático – FONDO PARA LA VIDA Y  LA BIODIVERSIDAD </a:t>
            </a:r>
            <a:br>
              <a:rPr lang="es-CO" sz="4400" b="0" i="0" u="none" strike="noStrike">
                <a:solidFill>
                  <a:srgbClr val="000000"/>
                </a:solidFill>
                <a:effectLst/>
                <a:latin typeface="Arial Narrow" panose="020B0604020202020204" pitchFamily="34" charset="0"/>
              </a:rPr>
            </a:br>
            <a:endParaRPr lang="es-CO"/>
          </a:p>
        </p:txBody>
      </p:sp>
    </p:spTree>
    <p:extLst>
      <p:ext uri="{BB962C8B-B14F-4D97-AF65-F5344CB8AC3E}">
        <p14:creationId xmlns:p14="http://schemas.microsoft.com/office/powerpoint/2010/main" val="3951769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8C260-6143-A3DC-567F-9444B286305B}"/>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9891CBDD-8FD5-9E1A-8578-24356E053D96}"/>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ACA9E758-A17C-8866-AED4-2631ECD13CB9}"/>
              </a:ext>
            </a:extLst>
          </p:cNvPr>
          <p:cNvSpPr txBox="1"/>
          <p:nvPr/>
        </p:nvSpPr>
        <p:spPr>
          <a:xfrm>
            <a:off x="274320" y="106626"/>
            <a:ext cx="1183640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391C7B56-A60D-CDB1-C3DC-4D1032B3B243}"/>
              </a:ext>
            </a:extLst>
          </p:cNvPr>
          <p:cNvSpPr txBox="1"/>
          <p:nvPr/>
        </p:nvSpPr>
        <p:spPr>
          <a:xfrm>
            <a:off x="384048" y="867227"/>
            <a:ext cx="11726672"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graphicFrame>
        <p:nvGraphicFramePr>
          <p:cNvPr id="2" name="Tabla 1">
            <a:extLst>
              <a:ext uri="{FF2B5EF4-FFF2-40B4-BE49-F238E27FC236}">
                <a16:creationId xmlns:a16="http://schemas.microsoft.com/office/drawing/2014/main" id="{2802B402-A876-07D5-72EC-2FDEDA94BD0C}"/>
              </a:ext>
            </a:extLst>
          </p:cNvPr>
          <p:cNvGraphicFramePr>
            <a:graphicFrameLocks noGrp="1"/>
          </p:cNvGraphicFramePr>
          <p:nvPr/>
        </p:nvGraphicFramePr>
        <p:xfrm>
          <a:off x="2698555" y="2089057"/>
          <a:ext cx="6794890" cy="3437777"/>
        </p:xfrm>
        <a:graphic>
          <a:graphicData uri="http://schemas.openxmlformats.org/drawingml/2006/table">
            <a:tbl>
              <a:tblPr firstRow="1" bandRow="1">
                <a:tableStyleId>{5C22544A-7EE6-4342-B048-85BDC9FD1C3A}</a:tableStyleId>
              </a:tblPr>
              <a:tblGrid>
                <a:gridCol w="3397445">
                  <a:extLst>
                    <a:ext uri="{9D8B030D-6E8A-4147-A177-3AD203B41FA5}">
                      <a16:colId xmlns:a16="http://schemas.microsoft.com/office/drawing/2014/main" val="932292853"/>
                    </a:ext>
                  </a:extLst>
                </a:gridCol>
                <a:gridCol w="3397445">
                  <a:extLst>
                    <a:ext uri="{9D8B030D-6E8A-4147-A177-3AD203B41FA5}">
                      <a16:colId xmlns:a16="http://schemas.microsoft.com/office/drawing/2014/main" val="279879303"/>
                    </a:ext>
                  </a:extLst>
                </a:gridCol>
              </a:tblGrid>
              <a:tr h="422251">
                <a:tc>
                  <a:txBody>
                    <a:bodyPr/>
                    <a:lstStyle/>
                    <a:p>
                      <a:pPr algn="ctr"/>
                      <a:r>
                        <a:rPr lang="es-ES" sz="1200"/>
                        <a:t>Ecorregión </a:t>
                      </a:r>
                      <a:endParaRPr lang="es-CO" sz="1200"/>
                    </a:p>
                  </a:txBody>
                  <a:tcPr>
                    <a:solidFill>
                      <a:srgbClr val="6C9B5B"/>
                    </a:solidFill>
                  </a:tcPr>
                </a:tc>
                <a:tc>
                  <a:txBody>
                    <a:bodyPr/>
                    <a:lstStyle/>
                    <a:p>
                      <a:pPr algn="ctr"/>
                      <a:r>
                        <a:rPr lang="es-ES" sz="1200"/>
                        <a:t>Valor 2026</a:t>
                      </a:r>
                      <a:endParaRPr lang="es-CO" sz="1200"/>
                    </a:p>
                  </a:txBody>
                  <a:tcPr>
                    <a:solidFill>
                      <a:srgbClr val="6C9B5B"/>
                    </a:solidFill>
                  </a:tcPr>
                </a:tc>
                <a:extLst>
                  <a:ext uri="{0D108BD9-81ED-4DB2-BD59-A6C34878D82A}">
                    <a16:rowId xmlns:a16="http://schemas.microsoft.com/office/drawing/2014/main" val="4289645734"/>
                  </a:ext>
                </a:extLst>
              </a:tr>
              <a:tr h="440357">
                <a:tc>
                  <a:txBody>
                    <a:bodyPr/>
                    <a:lstStyle/>
                    <a:p>
                      <a:r>
                        <a:rPr lang="es-ES" sz="1200"/>
                        <a:t>Conservar Paga: Incentivos económicos para la conservación del bosque en el bioma Amazónico</a:t>
                      </a:r>
                      <a:endParaRPr lang="es-CO" sz="1200"/>
                    </a:p>
                  </a:txBody>
                  <a:tcPr/>
                </a:tc>
                <a:tc>
                  <a:txBody>
                    <a:bodyPr/>
                    <a:lstStyle/>
                    <a:p>
                      <a:pPr algn="ctr"/>
                      <a:r>
                        <a:rPr lang="es-ES" sz="1200"/>
                        <a:t>$38.540.505.885</a:t>
                      </a:r>
                      <a:endParaRPr lang="es-CO" sz="1200"/>
                    </a:p>
                  </a:txBody>
                  <a:tcPr/>
                </a:tc>
                <a:extLst>
                  <a:ext uri="{0D108BD9-81ED-4DB2-BD59-A6C34878D82A}">
                    <a16:rowId xmlns:a16="http://schemas.microsoft.com/office/drawing/2014/main" val="2809986201"/>
                  </a:ext>
                </a:extLst>
              </a:tr>
              <a:tr h="319043">
                <a:tc>
                  <a:txBody>
                    <a:bodyPr/>
                    <a:lstStyle/>
                    <a:p>
                      <a:r>
                        <a:rPr lang="es-ES" sz="1200"/>
                        <a:t>Fortalecimiento del monitoreo y seguimiento ambiental de áreas de bosques naturales, otras coberturas de la tierra y las dinámicas de transformación del territorio - Etapa 1 – nacional</a:t>
                      </a:r>
                      <a:endParaRPr lang="es-CO" sz="1200"/>
                    </a:p>
                  </a:txBody>
                  <a:tcPr/>
                </a:tc>
                <a:tc>
                  <a:txBody>
                    <a:bodyPr/>
                    <a:lstStyle/>
                    <a:p>
                      <a:pPr algn="ctr"/>
                      <a:endParaRPr lang="es-CO" sz="1200"/>
                    </a:p>
                    <a:p>
                      <a:pPr algn="ctr"/>
                      <a:r>
                        <a:rPr lang="es-CO" sz="1200"/>
                        <a:t>$40.003.987.708</a:t>
                      </a:r>
                    </a:p>
                  </a:txBody>
                  <a:tcPr/>
                </a:tc>
                <a:extLst>
                  <a:ext uri="{0D108BD9-81ED-4DB2-BD59-A6C34878D82A}">
                    <a16:rowId xmlns:a16="http://schemas.microsoft.com/office/drawing/2014/main" val="945313922"/>
                  </a:ext>
                </a:extLst>
              </a:tr>
              <a:tr h="319043">
                <a:tc>
                  <a:txBody>
                    <a:bodyPr/>
                    <a:lstStyle/>
                    <a:p>
                      <a:r>
                        <a:rPr lang="es-ES" sz="1200"/>
                        <a:t>Intervención integral en los núcleos de desarrollo foresta en la región de la Amazonía </a:t>
                      </a:r>
                      <a:endParaRPr lang="es-CO" sz="1200"/>
                    </a:p>
                  </a:txBody>
                  <a:tcPr/>
                </a:tc>
                <a:tc>
                  <a:txBody>
                    <a:bodyPr/>
                    <a:lstStyle/>
                    <a:p>
                      <a:pPr algn="ctr"/>
                      <a:r>
                        <a:rPr lang="es-CO" sz="1200"/>
                        <a:t>$64.572.937.576</a:t>
                      </a:r>
                    </a:p>
                  </a:txBody>
                  <a:tcPr/>
                </a:tc>
                <a:extLst>
                  <a:ext uri="{0D108BD9-81ED-4DB2-BD59-A6C34878D82A}">
                    <a16:rowId xmlns:a16="http://schemas.microsoft.com/office/drawing/2014/main" val="4126155801"/>
                  </a:ext>
                </a:extLst>
              </a:tr>
              <a:tr h="319043">
                <a:tc>
                  <a:txBody>
                    <a:bodyPr/>
                    <a:lstStyle/>
                    <a:p>
                      <a:r>
                        <a:rPr lang="es-ES" sz="1200"/>
                        <a:t>Restauración comunitaria de la conectividad Andino-Amazónica</a:t>
                      </a:r>
                      <a:endParaRPr lang="es-CO" sz="1200"/>
                    </a:p>
                  </a:txBody>
                  <a:tcPr/>
                </a:tc>
                <a:tc>
                  <a:txBody>
                    <a:bodyPr/>
                    <a:lstStyle/>
                    <a:p>
                      <a:pPr algn="ctr"/>
                      <a:r>
                        <a:rPr lang="es-CO" sz="1200"/>
                        <a:t>$37.938.108.371</a:t>
                      </a:r>
                    </a:p>
                  </a:txBody>
                  <a:tcPr/>
                </a:tc>
                <a:extLst>
                  <a:ext uri="{0D108BD9-81ED-4DB2-BD59-A6C34878D82A}">
                    <a16:rowId xmlns:a16="http://schemas.microsoft.com/office/drawing/2014/main" val="2455752115"/>
                  </a:ext>
                </a:extLst>
              </a:tr>
              <a:tr h="319043">
                <a:tc>
                  <a:txBody>
                    <a:bodyPr/>
                    <a:lstStyle/>
                    <a:p>
                      <a:r>
                        <a:rPr lang="es-ES" sz="1200" b="1"/>
                        <a:t>PASIVO EXIGIBLE 2023</a:t>
                      </a:r>
                      <a:endParaRPr lang="es-CO" sz="1200" b="1"/>
                    </a:p>
                  </a:txBody>
                  <a:tcPr/>
                </a:tc>
                <a:tc>
                  <a:txBody>
                    <a:bodyPr/>
                    <a:lstStyle/>
                    <a:p>
                      <a:pPr algn="ctr"/>
                      <a:r>
                        <a:rPr lang="es-CO" sz="1200" b="1"/>
                        <a:t>$181.055.539.540</a:t>
                      </a:r>
                    </a:p>
                  </a:txBody>
                  <a:tcPr/>
                </a:tc>
                <a:extLst>
                  <a:ext uri="{0D108BD9-81ED-4DB2-BD59-A6C34878D82A}">
                    <a16:rowId xmlns:a16="http://schemas.microsoft.com/office/drawing/2014/main" val="3735616158"/>
                  </a:ext>
                </a:extLst>
              </a:tr>
              <a:tr h="319043">
                <a:tc>
                  <a:txBody>
                    <a:bodyPr/>
                    <a:lstStyle/>
                    <a:p>
                      <a:endParaRPr lang="es-CO" sz="1200"/>
                    </a:p>
                  </a:txBody>
                  <a:tcPr/>
                </a:tc>
                <a:tc>
                  <a:txBody>
                    <a:bodyPr/>
                    <a:lstStyle/>
                    <a:p>
                      <a:pPr algn="ctr"/>
                      <a:endParaRPr lang="es-CO" sz="1200"/>
                    </a:p>
                  </a:txBody>
                  <a:tcPr/>
                </a:tc>
                <a:extLst>
                  <a:ext uri="{0D108BD9-81ED-4DB2-BD59-A6C34878D82A}">
                    <a16:rowId xmlns:a16="http://schemas.microsoft.com/office/drawing/2014/main" val="1587447471"/>
                  </a:ext>
                </a:extLst>
              </a:tr>
            </a:tbl>
          </a:graphicData>
        </a:graphic>
      </p:graphicFrame>
      <p:sp>
        <p:nvSpPr>
          <p:cNvPr id="3" name="CuadroTexto 2">
            <a:extLst>
              <a:ext uri="{FF2B5EF4-FFF2-40B4-BE49-F238E27FC236}">
                <a16:creationId xmlns:a16="http://schemas.microsoft.com/office/drawing/2014/main" id="{DF3A28E5-946D-33EE-A932-C2B51B4810EB}"/>
              </a:ext>
            </a:extLst>
          </p:cNvPr>
          <p:cNvSpPr txBox="1"/>
          <p:nvPr/>
        </p:nvSpPr>
        <p:spPr>
          <a:xfrm>
            <a:off x="0" y="1682399"/>
            <a:ext cx="2890684" cy="307777"/>
          </a:xfrm>
          <a:prstGeom prst="rect">
            <a:avLst/>
          </a:prstGeom>
          <a:noFill/>
        </p:spPr>
        <p:txBody>
          <a:bodyPr wrap="square" rtlCol="0">
            <a:spAutoFit/>
          </a:bodyPr>
          <a:lstStyle/>
          <a:p>
            <a:pPr algn="ctr"/>
            <a:r>
              <a:rPr lang="es-ES_tradnl" sz="1400" b="1" u="sng"/>
              <a:t>PROGRAMAS</a:t>
            </a:r>
          </a:p>
        </p:txBody>
      </p:sp>
      <p:sp>
        <p:nvSpPr>
          <p:cNvPr id="4" name="CuadroTexto 3">
            <a:extLst>
              <a:ext uri="{FF2B5EF4-FFF2-40B4-BE49-F238E27FC236}">
                <a16:creationId xmlns:a16="http://schemas.microsoft.com/office/drawing/2014/main" id="{759AF81A-DFD4-F986-D40E-A0D72E5AD046}"/>
              </a:ext>
            </a:extLst>
          </p:cNvPr>
          <p:cNvSpPr txBox="1"/>
          <p:nvPr/>
        </p:nvSpPr>
        <p:spPr>
          <a:xfrm>
            <a:off x="1816637" y="1682398"/>
            <a:ext cx="1419585" cy="307777"/>
          </a:xfrm>
          <a:prstGeom prst="rect">
            <a:avLst/>
          </a:prstGeom>
          <a:noFill/>
        </p:spPr>
        <p:txBody>
          <a:bodyPr wrap="square">
            <a:spAutoFit/>
          </a:bodyPr>
          <a:lstStyle/>
          <a:p>
            <a:pPr marL="0" marR="0" lvl="0" indent="0" algn="ctr" rtl="0">
              <a:lnSpc>
                <a:spcPct val="100000"/>
              </a:lnSpc>
              <a:spcBef>
                <a:spcPts val="0"/>
              </a:spcBef>
              <a:spcAft>
                <a:spcPts val="0"/>
              </a:spcAft>
              <a:buNone/>
            </a:pPr>
            <a:r>
              <a:rPr lang="es-CO" sz="1400" b="1">
                <a:solidFill>
                  <a:srgbClr val="00B050"/>
                </a:solidFill>
                <a:latin typeface="Verdana"/>
                <a:ea typeface="Verdana"/>
                <a:cs typeface="Verdana"/>
                <a:sym typeface="Verdana"/>
              </a:rPr>
              <a:t>2023</a:t>
            </a:r>
            <a:endParaRPr lang="es-CO">
              <a:solidFill>
                <a:srgbClr val="00B050"/>
              </a:solidFill>
            </a:endParaRPr>
          </a:p>
        </p:txBody>
      </p:sp>
    </p:spTree>
    <p:extLst>
      <p:ext uri="{BB962C8B-B14F-4D97-AF65-F5344CB8AC3E}">
        <p14:creationId xmlns:p14="http://schemas.microsoft.com/office/powerpoint/2010/main" val="3770245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120780-3B37-49BB-EC30-0CFC64C6C3CB}"/>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61BC81F0-8AAE-2DAB-8F5A-C3D2E4830507}"/>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Sector</a:t>
            </a:r>
          </a:p>
        </p:txBody>
      </p:sp>
      <p:sp>
        <p:nvSpPr>
          <p:cNvPr id="2" name="CuadroTexto 1">
            <a:extLst>
              <a:ext uri="{FF2B5EF4-FFF2-40B4-BE49-F238E27FC236}">
                <a16:creationId xmlns:a16="http://schemas.microsoft.com/office/drawing/2014/main" id="{F4A7EBE0-9748-E791-855F-C1694984D414}"/>
              </a:ext>
            </a:extLst>
          </p:cNvPr>
          <p:cNvSpPr txBox="1"/>
          <p:nvPr/>
        </p:nvSpPr>
        <p:spPr>
          <a:xfrm>
            <a:off x="342424" y="1054580"/>
            <a:ext cx="11282580" cy="646331"/>
          </a:xfrm>
          <a:prstGeom prst="rect">
            <a:avLst/>
          </a:prstGeom>
          <a:noFill/>
        </p:spPr>
        <p:txBody>
          <a:bodyPr wrap="square" lIns="91440" tIns="45720" rIns="91440" bIns="45720" rtlCol="0" anchor="t">
            <a:spAutoFit/>
          </a:bodyPr>
          <a:lstStyle/>
          <a:p>
            <a:r>
              <a:rPr lang="es-MX" b="1">
                <a:solidFill>
                  <a:schemeClr val="tx1">
                    <a:lumMod val="65000"/>
                    <a:lumOff val="35000"/>
                  </a:schemeClr>
                </a:solidFill>
              </a:rPr>
              <a:t>Debe incluir los principales logros alcanzados durante el periodo agosto 2022 –  diciembre 2024, con énfasis en lo alcanzado en 2024.</a:t>
            </a:r>
            <a:endParaRPr lang="es-CO">
              <a:solidFill>
                <a:schemeClr val="tx1">
                  <a:lumMod val="65000"/>
                  <a:lumOff val="35000"/>
                </a:schemeClr>
              </a:solidFill>
            </a:endParaRPr>
          </a:p>
        </p:txBody>
      </p:sp>
      <p:pic>
        <p:nvPicPr>
          <p:cNvPr id="6" name="Graphic 5">
            <a:extLst>
              <a:ext uri="{FF2B5EF4-FFF2-40B4-BE49-F238E27FC236}">
                <a16:creationId xmlns:a16="http://schemas.microsoft.com/office/drawing/2014/main" id="{AEE30DD7-D7B2-64DB-4E32-0028DBDC46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7" name="CuadroTexto 6">
            <a:extLst>
              <a:ext uri="{FF2B5EF4-FFF2-40B4-BE49-F238E27FC236}">
                <a16:creationId xmlns:a16="http://schemas.microsoft.com/office/drawing/2014/main" id="{C66B92EF-0DB7-FEE6-AC90-E2297A208705}"/>
              </a:ext>
            </a:extLst>
          </p:cNvPr>
          <p:cNvSpPr txBox="1"/>
          <p:nvPr/>
        </p:nvSpPr>
        <p:spPr>
          <a:xfrm>
            <a:off x="442997" y="1845907"/>
            <a:ext cx="10862435" cy="5029942"/>
          </a:xfrm>
          <a:prstGeom prst="rect">
            <a:avLst/>
          </a:prstGeom>
          <a:noFill/>
        </p:spPr>
        <p:txBody>
          <a:bodyPr wrap="square">
            <a:spAutoFit/>
          </a:bodyPr>
          <a:lstStyle/>
          <a:p>
            <a:pPr algn="just">
              <a:buNone/>
            </a:pPr>
            <a:r>
              <a:rPr lang="es-MX" sz="1200" b="1" i="0">
                <a:effectLst/>
                <a:latin typeface="+mj-lt"/>
              </a:rPr>
              <a:t>Reducción histórica de la deforestación: </a:t>
            </a:r>
            <a:r>
              <a:rPr lang="es-MX" sz="1200" b="0" i="0">
                <a:effectLst/>
                <a:latin typeface="+mj-lt"/>
              </a:rPr>
              <a:t>Colombia logró reducir la deforestación en un 40% entre 2022 y 2024, superando la meta establecida en el Plan Nacional de Desarrollo. En este periodo alcanzó las dos cifras de deforestación más bajas en la historia del país. La implementación del Plan de Contención de la Deforestación, basado en acuerdos con comunidades locales y acciones interinstitucionales, ha demostrado su eficacia. Una de las principales apuestas fue la consolidación de 28 Núcleos de Desarrollo Forestal y de la Biodiversidad en diferentes regiones, con un enfoque estratégico en la Amazonía, permitiendo una transición de economías dependientes de la deforestación hacia modelos de aprovechamiento sostenible de los bosques. Además, con el programa Conservar Paga se triplicó el incentivo económico para las familias que decidieron decirle no a la deforestación. A la fecha hay 11.838 hogares vinculados y una inversión de 150.000 millones de pesos proyectada hasta 2026.</a:t>
            </a:r>
          </a:p>
          <a:p>
            <a:pPr algn="just">
              <a:buNone/>
            </a:pPr>
            <a:endParaRPr lang="es-MX" sz="1200" b="1" i="0">
              <a:effectLst/>
              <a:latin typeface="+mj-lt"/>
            </a:endParaRPr>
          </a:p>
          <a:p>
            <a:pPr algn="just">
              <a:buNone/>
            </a:pPr>
            <a:r>
              <a:rPr lang="es-MX" sz="1200" b="1" i="0">
                <a:effectLst/>
                <a:latin typeface="+mj-lt"/>
              </a:rPr>
              <a:t>COP16, un evento internacional que rompió esquemas: </a:t>
            </a:r>
            <a:r>
              <a:rPr lang="es-MX" sz="1200" b="0" i="0">
                <a:effectLst/>
                <a:latin typeface="+mj-lt"/>
              </a:rPr>
              <a:t>Colombia fue el escenario de la cumbre más importante sobre biodiversidad a nivel global, marcando un hito en la historia de este evento internacional. Como anfitrión, el país rompió todos los récords: más de un millón de visitantes, la Zona Verde más extensa con 350.000 m² y, por primera vez, la participación de jefes de Estado y delegaciones de más de 170 países. Con un impacto sin precedentes, la COP16 dejó un legado significativo para Colombia y la comunidad internacional en la protección y conservación de la naturaleza. Gracias al liderazgo del país, se alcanzaron acuerdos históricos en negociación y movilización de recursos que esperaron más de 30 años para su aprobación, un nuevo mecanismo financiero para la implementación del Marco Global de Biodiversidad, un marco de monitoreo de las metas globales, la creación del Fondo Cali y del órgano subsidiario para pueblos indígenas y comunidades locales y el reconocimiento del rol de los afrodescendientes como custodios de la biodiversidad.</a:t>
            </a:r>
          </a:p>
          <a:p>
            <a:pPr algn="just">
              <a:buNone/>
            </a:pPr>
            <a:endParaRPr lang="es-MX" sz="1200" b="1" i="0">
              <a:effectLst/>
              <a:latin typeface="+mj-lt"/>
            </a:endParaRPr>
          </a:p>
          <a:p>
            <a:pPr algn="just">
              <a:buNone/>
            </a:pPr>
            <a:r>
              <a:rPr lang="es-MX" sz="1200" b="1" i="0">
                <a:effectLst/>
                <a:latin typeface="+mj-lt"/>
              </a:rPr>
              <a:t>Un nuevo fondo para fortalecer la gestión del ambiente: </a:t>
            </a:r>
            <a:r>
              <a:rPr lang="es-MX" sz="1200" b="0" i="0">
                <a:effectLst/>
                <a:latin typeface="+mj-lt"/>
              </a:rPr>
              <a:t>Con el objetivo de ordenar el territorio alrededor del agua, y llegar a los territorios con acciones que permitan mejorar la calidad de vida de los colombianos, planeamos el país en 15 ecorregiones estratégicas. Por medio del Fondo para la Vida y la Biodiversidad diseñamos programas que permitirán hacer estas regiones más productivas con proyectos que sostengan en el tiempo. Este es un nuevo modelo financiero para el sector ambiente, donde se podrán financiar los programas a más de un año y de una forma eficaz que garantice resultados. En el Fondo se han estructurado programas y proyectos ambientales de la mano de las comunidades y los actores sociales en territorio. Este fondo, que cumplió un año de operación, ha ayudado a estructurar y viabilizar 1,3 billones de pesos en proyectos de los cuales todas las fases sumadas conjuntamente ya llegan a 3 billones de pesos, dejando un legado para el futuro del país.</a:t>
            </a:r>
          </a:p>
          <a:p>
            <a:pPr algn="just">
              <a:buNone/>
            </a:pPr>
            <a:endParaRPr lang="es-MX" sz="1200" b="1" i="0">
              <a:effectLst/>
              <a:latin typeface="+mj-lt"/>
            </a:endParaRPr>
          </a:p>
          <a:p>
            <a:pPr algn="just">
              <a:buNone/>
            </a:pPr>
            <a:r>
              <a:rPr lang="es-MX" sz="1200" b="1" i="0">
                <a:effectLst/>
                <a:latin typeface="+mj-lt"/>
              </a:rPr>
              <a:t>Inversión histórica en proyectos ambientales: </a:t>
            </a:r>
            <a:r>
              <a:rPr lang="es-MX" sz="1200" b="0" i="0">
                <a:effectLst/>
                <a:latin typeface="+mj-lt"/>
              </a:rPr>
              <a:t>Se logró aumentar la inversión en gestión ambiental a través del Sistema General de Regalías, pasando de 116.000 millones de pesos en el bienio 2021-2022 a 2,1 billones de pesos en 2023-2024 en seis convocatorias para municipios de menos de 50.000 habitantes, ordenamiento alrededor del agua, comunidades y pueblos indígenas, municipios con cobertura boscosa menor al 10%, comunidades negras y lucha contra la deforestación.</a:t>
            </a:r>
          </a:p>
          <a:p>
            <a:pPr algn="just">
              <a:buNone/>
            </a:pPr>
            <a:endParaRPr lang="es-MX" sz="1000" b="1" i="0">
              <a:effectLst/>
              <a:latin typeface="+mj-lt"/>
            </a:endParaRPr>
          </a:p>
        </p:txBody>
      </p:sp>
    </p:spTree>
    <p:extLst>
      <p:ext uri="{BB962C8B-B14F-4D97-AF65-F5344CB8AC3E}">
        <p14:creationId xmlns:p14="http://schemas.microsoft.com/office/powerpoint/2010/main" val="19868043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F9D6-B87A-CA0D-3C2F-856536FE7CBA}"/>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12DDD4AA-ECDD-D273-E7A6-25EA2F710A81}"/>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1116F491-C44D-8047-6F6C-6C58D3DFD51F}"/>
              </a:ext>
            </a:extLst>
          </p:cNvPr>
          <p:cNvSpPr txBox="1"/>
          <p:nvPr/>
        </p:nvSpPr>
        <p:spPr>
          <a:xfrm>
            <a:off x="0" y="106626"/>
            <a:ext cx="1211072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8DE8EEC3-E81A-A3DA-5135-AE774F74A8A0}"/>
              </a:ext>
            </a:extLst>
          </p:cNvPr>
          <p:cNvSpPr txBox="1"/>
          <p:nvPr/>
        </p:nvSpPr>
        <p:spPr>
          <a:xfrm>
            <a:off x="0" y="801911"/>
            <a:ext cx="11723914"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graphicFrame>
        <p:nvGraphicFramePr>
          <p:cNvPr id="2" name="Tabla 1">
            <a:extLst>
              <a:ext uri="{FF2B5EF4-FFF2-40B4-BE49-F238E27FC236}">
                <a16:creationId xmlns:a16="http://schemas.microsoft.com/office/drawing/2014/main" id="{63AEA493-1F39-D9F5-E616-5DDE2D71E1A8}"/>
              </a:ext>
            </a:extLst>
          </p:cNvPr>
          <p:cNvGraphicFramePr>
            <a:graphicFrameLocks noGrp="1"/>
          </p:cNvGraphicFramePr>
          <p:nvPr/>
        </p:nvGraphicFramePr>
        <p:xfrm>
          <a:off x="2507155" y="1294729"/>
          <a:ext cx="6794890" cy="5443945"/>
        </p:xfrm>
        <a:graphic>
          <a:graphicData uri="http://schemas.openxmlformats.org/drawingml/2006/table">
            <a:tbl>
              <a:tblPr firstRow="1" bandRow="1">
                <a:tableStyleId>{5C22544A-7EE6-4342-B048-85BDC9FD1C3A}</a:tableStyleId>
              </a:tblPr>
              <a:tblGrid>
                <a:gridCol w="3397445">
                  <a:extLst>
                    <a:ext uri="{9D8B030D-6E8A-4147-A177-3AD203B41FA5}">
                      <a16:colId xmlns:a16="http://schemas.microsoft.com/office/drawing/2014/main" val="932292853"/>
                    </a:ext>
                  </a:extLst>
                </a:gridCol>
                <a:gridCol w="3397445">
                  <a:extLst>
                    <a:ext uri="{9D8B030D-6E8A-4147-A177-3AD203B41FA5}">
                      <a16:colId xmlns:a16="http://schemas.microsoft.com/office/drawing/2014/main" val="279879303"/>
                    </a:ext>
                  </a:extLst>
                </a:gridCol>
              </a:tblGrid>
              <a:tr h="370022">
                <a:tc>
                  <a:txBody>
                    <a:bodyPr/>
                    <a:lstStyle/>
                    <a:p>
                      <a:pPr algn="ctr"/>
                      <a:r>
                        <a:rPr lang="es-ES" sz="1200"/>
                        <a:t>Ecorregión </a:t>
                      </a:r>
                      <a:endParaRPr lang="es-CO" sz="1200"/>
                    </a:p>
                  </a:txBody>
                  <a:tcPr>
                    <a:solidFill>
                      <a:srgbClr val="6C9B5B"/>
                    </a:solidFill>
                  </a:tcPr>
                </a:tc>
                <a:tc>
                  <a:txBody>
                    <a:bodyPr/>
                    <a:lstStyle/>
                    <a:p>
                      <a:pPr algn="ctr"/>
                      <a:r>
                        <a:rPr lang="es-ES" sz="1200"/>
                        <a:t>Valor 2026</a:t>
                      </a:r>
                      <a:endParaRPr lang="es-CO" sz="1200"/>
                    </a:p>
                  </a:txBody>
                  <a:tcPr>
                    <a:solidFill>
                      <a:srgbClr val="6C9B5B"/>
                    </a:solidFill>
                  </a:tcPr>
                </a:tc>
                <a:extLst>
                  <a:ext uri="{0D108BD9-81ED-4DB2-BD59-A6C34878D82A}">
                    <a16:rowId xmlns:a16="http://schemas.microsoft.com/office/drawing/2014/main" val="4289645734"/>
                  </a:ext>
                </a:extLst>
              </a:tr>
              <a:tr h="319043">
                <a:tc>
                  <a:txBody>
                    <a:bodyPr/>
                    <a:lstStyle/>
                    <a:p>
                      <a:r>
                        <a:rPr lang="es-ES" sz="1200"/>
                        <a:t>Mejoramiento de la efectividad para el manejo integral del territorio nodo La Guajira, según sus necesidades de conservación: "Configurando entornos ambientalmente resilientes y saludables".</a:t>
                      </a:r>
                      <a:endParaRPr lang="es-CO" sz="1200"/>
                    </a:p>
                  </a:txBody>
                  <a:tcPr/>
                </a:tc>
                <a:tc>
                  <a:txBody>
                    <a:bodyPr/>
                    <a:lstStyle/>
                    <a:p>
                      <a:pPr algn="ctr"/>
                      <a:r>
                        <a:rPr lang="es-ES" sz="1200"/>
                        <a:t>$17.244.011.281</a:t>
                      </a:r>
                      <a:endParaRPr lang="es-CO" sz="1200"/>
                    </a:p>
                  </a:txBody>
                  <a:tcPr/>
                </a:tc>
                <a:extLst>
                  <a:ext uri="{0D108BD9-81ED-4DB2-BD59-A6C34878D82A}">
                    <a16:rowId xmlns:a16="http://schemas.microsoft.com/office/drawing/2014/main" val="1448960744"/>
                  </a:ext>
                </a:extLst>
              </a:tr>
              <a:tr h="440357">
                <a:tc>
                  <a:txBody>
                    <a:bodyPr/>
                    <a:lstStyle/>
                    <a:p>
                      <a:r>
                        <a:rPr lang="es-ES" sz="1200"/>
                        <a:t>Implementación de acciones de gobernanza ambiental para la gestión integral del agua como base del ordenamiento territorial sostenible en la Ecorregión de la Mojana: Antioquia, Bolívar, Córdoba y Sucre</a:t>
                      </a:r>
                      <a:endParaRPr lang="es-CO" sz="1200"/>
                    </a:p>
                  </a:txBody>
                  <a:tcPr/>
                </a:tc>
                <a:tc>
                  <a:txBody>
                    <a:bodyPr/>
                    <a:lstStyle/>
                    <a:p>
                      <a:pPr algn="ctr"/>
                      <a:endParaRPr lang="es-CO" sz="1200"/>
                    </a:p>
                    <a:p>
                      <a:pPr algn="ctr"/>
                      <a:r>
                        <a:rPr lang="es-CO" sz="1200"/>
                        <a:t>$11.041.033.900</a:t>
                      </a:r>
                    </a:p>
                  </a:txBody>
                  <a:tcPr/>
                </a:tc>
                <a:extLst>
                  <a:ext uri="{0D108BD9-81ED-4DB2-BD59-A6C34878D82A}">
                    <a16:rowId xmlns:a16="http://schemas.microsoft.com/office/drawing/2014/main" val="2809986201"/>
                  </a:ext>
                </a:extLst>
              </a:tr>
              <a:tr h="319043">
                <a:tc>
                  <a:txBody>
                    <a:bodyPr/>
                    <a:lstStyle/>
                    <a:p>
                      <a:r>
                        <a:rPr lang="es-ES" sz="1200"/>
                        <a:t>Fortalecimiento de capacidades de gestión del conocimiento y el fomento de la conservación y uso sostenible del patrimonio natural custodiado por el Instituto de Ciencias Naturales. Etapa 1: Herbario Nacional Colombiano</a:t>
                      </a:r>
                      <a:endParaRPr lang="es-CO" sz="1200"/>
                    </a:p>
                  </a:txBody>
                  <a:tcPr/>
                </a:tc>
                <a:tc>
                  <a:txBody>
                    <a:bodyPr/>
                    <a:lstStyle/>
                    <a:p>
                      <a:pPr algn="ctr"/>
                      <a:r>
                        <a:rPr lang="es-CO" sz="1200"/>
                        <a:t>$20.782.013.637</a:t>
                      </a:r>
                    </a:p>
                  </a:txBody>
                  <a:tcPr/>
                </a:tc>
                <a:extLst>
                  <a:ext uri="{0D108BD9-81ED-4DB2-BD59-A6C34878D82A}">
                    <a16:rowId xmlns:a16="http://schemas.microsoft.com/office/drawing/2014/main" val="945313922"/>
                  </a:ext>
                </a:extLst>
              </a:tr>
              <a:tr h="544525">
                <a:tc>
                  <a:txBody>
                    <a:bodyPr/>
                    <a:lstStyle/>
                    <a:p>
                      <a:r>
                        <a:rPr lang="es-ES" sz="1200"/>
                        <a:t>Ordenamiento alrededor del agua y adaptación climática en el paisaje Chingaza – Sumapaz – Guerrero - Guacheneque</a:t>
                      </a:r>
                      <a:endParaRPr lang="es-CO" sz="1200"/>
                    </a:p>
                  </a:txBody>
                  <a:tcPr/>
                </a:tc>
                <a:tc>
                  <a:txBody>
                    <a:bodyPr/>
                    <a:lstStyle/>
                    <a:p>
                      <a:pPr algn="ctr"/>
                      <a:r>
                        <a:rPr lang="es-CO" sz="1200"/>
                        <a:t>$2.423.210.436</a:t>
                      </a:r>
                    </a:p>
                  </a:txBody>
                  <a:tcPr/>
                </a:tc>
                <a:extLst>
                  <a:ext uri="{0D108BD9-81ED-4DB2-BD59-A6C34878D82A}">
                    <a16:rowId xmlns:a16="http://schemas.microsoft.com/office/drawing/2014/main" val="4126155801"/>
                  </a:ext>
                </a:extLst>
              </a:tr>
              <a:tr h="319043">
                <a:tc>
                  <a:txBody>
                    <a:bodyPr/>
                    <a:lstStyle/>
                    <a:p>
                      <a:r>
                        <a:rPr lang="es-ES" sz="1200" b="0"/>
                        <a:t>Programa Estratégico Comunidades Negras, Afrocolombianas, Raizales Y Palenqueras</a:t>
                      </a:r>
                      <a:endParaRPr lang="es-CO" sz="1200" b="0"/>
                    </a:p>
                  </a:txBody>
                  <a:tcPr/>
                </a:tc>
                <a:tc>
                  <a:txBody>
                    <a:bodyPr/>
                    <a:lstStyle/>
                    <a:p>
                      <a:pPr algn="ctr"/>
                      <a:r>
                        <a:rPr lang="es-CO" sz="1200" b="0"/>
                        <a:t>$19.000.000.000</a:t>
                      </a:r>
                    </a:p>
                  </a:txBody>
                  <a:tcPr/>
                </a:tc>
                <a:extLst>
                  <a:ext uri="{0D108BD9-81ED-4DB2-BD59-A6C34878D82A}">
                    <a16:rowId xmlns:a16="http://schemas.microsoft.com/office/drawing/2014/main" val="181186269"/>
                  </a:ext>
                </a:extLst>
              </a:tr>
              <a:tr h="446072">
                <a:tc>
                  <a:txBody>
                    <a:bodyPr/>
                    <a:lstStyle/>
                    <a:p>
                      <a:r>
                        <a:rPr lang="es-ES" sz="1200"/>
                        <a:t>Implementación de estrategias para la recuperación integral de la Cuenca del río Atrato</a:t>
                      </a:r>
                      <a:endParaRPr lang="es-CO" sz="1200"/>
                    </a:p>
                  </a:txBody>
                  <a:tcPr/>
                </a:tc>
                <a:tc>
                  <a:txBody>
                    <a:bodyPr/>
                    <a:lstStyle/>
                    <a:p>
                      <a:pPr algn="ctr"/>
                      <a:r>
                        <a:rPr lang="es-CO" sz="1200"/>
                        <a:t>$8.000.000.000</a:t>
                      </a:r>
                    </a:p>
                  </a:txBody>
                  <a:tcPr/>
                </a:tc>
                <a:extLst>
                  <a:ext uri="{0D108BD9-81ED-4DB2-BD59-A6C34878D82A}">
                    <a16:rowId xmlns:a16="http://schemas.microsoft.com/office/drawing/2014/main" val="2455752115"/>
                  </a:ext>
                </a:extLst>
              </a:tr>
              <a:tr h="319043">
                <a:tc>
                  <a:txBody>
                    <a:bodyPr/>
                    <a:lstStyle/>
                    <a:p>
                      <a:r>
                        <a:rPr lang="es-CO" sz="1200"/>
                        <a:t>Programa Nacional Ambiental Indígena</a:t>
                      </a:r>
                    </a:p>
                  </a:txBody>
                  <a:tcPr/>
                </a:tc>
                <a:tc>
                  <a:txBody>
                    <a:bodyPr/>
                    <a:lstStyle/>
                    <a:p>
                      <a:pPr algn="ctr"/>
                      <a:r>
                        <a:rPr lang="es-CO" sz="1200"/>
                        <a:t>$12.562.299.317</a:t>
                      </a:r>
                    </a:p>
                  </a:txBody>
                  <a:tcPr/>
                </a:tc>
                <a:extLst>
                  <a:ext uri="{0D108BD9-81ED-4DB2-BD59-A6C34878D82A}">
                    <a16:rowId xmlns:a16="http://schemas.microsoft.com/office/drawing/2014/main" val="3735616158"/>
                  </a:ext>
                </a:extLst>
              </a:tr>
            </a:tbl>
          </a:graphicData>
        </a:graphic>
      </p:graphicFrame>
      <p:sp>
        <p:nvSpPr>
          <p:cNvPr id="3" name="CuadroTexto 2">
            <a:extLst>
              <a:ext uri="{FF2B5EF4-FFF2-40B4-BE49-F238E27FC236}">
                <a16:creationId xmlns:a16="http://schemas.microsoft.com/office/drawing/2014/main" id="{92225E2A-2D4C-59DA-8486-A937FD4BC9D7}"/>
              </a:ext>
            </a:extLst>
          </p:cNvPr>
          <p:cNvSpPr txBox="1"/>
          <p:nvPr/>
        </p:nvSpPr>
        <p:spPr>
          <a:xfrm>
            <a:off x="1675720" y="1030980"/>
            <a:ext cx="2890684" cy="307777"/>
          </a:xfrm>
          <a:prstGeom prst="rect">
            <a:avLst/>
          </a:prstGeom>
          <a:noFill/>
        </p:spPr>
        <p:txBody>
          <a:bodyPr wrap="square" rtlCol="0">
            <a:spAutoFit/>
          </a:bodyPr>
          <a:lstStyle/>
          <a:p>
            <a:pPr algn="ctr"/>
            <a:r>
              <a:rPr lang="es-ES_tradnl" sz="1400" b="1" u="sng"/>
              <a:t>PROGRAMAS</a:t>
            </a:r>
          </a:p>
        </p:txBody>
      </p:sp>
    </p:spTree>
    <p:extLst>
      <p:ext uri="{BB962C8B-B14F-4D97-AF65-F5344CB8AC3E}">
        <p14:creationId xmlns:p14="http://schemas.microsoft.com/office/powerpoint/2010/main" val="4239229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F9D6-B87A-CA0D-3C2F-856536FE7CBA}"/>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12DDD4AA-ECDD-D273-E7A6-25EA2F710A81}"/>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1116F491-C44D-8047-6F6C-6C58D3DFD51F}"/>
              </a:ext>
            </a:extLst>
          </p:cNvPr>
          <p:cNvSpPr txBox="1"/>
          <p:nvPr/>
        </p:nvSpPr>
        <p:spPr>
          <a:xfrm>
            <a:off x="0" y="106626"/>
            <a:ext cx="1211072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8DE8EEC3-E81A-A3DA-5135-AE774F74A8A0}"/>
              </a:ext>
            </a:extLst>
          </p:cNvPr>
          <p:cNvSpPr txBox="1"/>
          <p:nvPr/>
        </p:nvSpPr>
        <p:spPr>
          <a:xfrm>
            <a:off x="0" y="867227"/>
            <a:ext cx="11745686"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graphicFrame>
        <p:nvGraphicFramePr>
          <p:cNvPr id="2" name="Tabla 1">
            <a:extLst>
              <a:ext uri="{FF2B5EF4-FFF2-40B4-BE49-F238E27FC236}">
                <a16:creationId xmlns:a16="http://schemas.microsoft.com/office/drawing/2014/main" id="{63AEA493-1F39-D9F5-E616-5DDE2D71E1A8}"/>
              </a:ext>
            </a:extLst>
          </p:cNvPr>
          <p:cNvGraphicFramePr>
            <a:graphicFrameLocks noGrp="1"/>
          </p:cNvGraphicFramePr>
          <p:nvPr/>
        </p:nvGraphicFramePr>
        <p:xfrm>
          <a:off x="2698555" y="1603392"/>
          <a:ext cx="6794890" cy="5033462"/>
        </p:xfrm>
        <a:graphic>
          <a:graphicData uri="http://schemas.openxmlformats.org/drawingml/2006/table">
            <a:tbl>
              <a:tblPr firstRow="1" bandRow="1">
                <a:tableStyleId>{5C22544A-7EE6-4342-B048-85BDC9FD1C3A}</a:tableStyleId>
              </a:tblPr>
              <a:tblGrid>
                <a:gridCol w="3397445">
                  <a:extLst>
                    <a:ext uri="{9D8B030D-6E8A-4147-A177-3AD203B41FA5}">
                      <a16:colId xmlns:a16="http://schemas.microsoft.com/office/drawing/2014/main" val="932292853"/>
                    </a:ext>
                  </a:extLst>
                </a:gridCol>
                <a:gridCol w="3397445">
                  <a:extLst>
                    <a:ext uri="{9D8B030D-6E8A-4147-A177-3AD203B41FA5}">
                      <a16:colId xmlns:a16="http://schemas.microsoft.com/office/drawing/2014/main" val="279879303"/>
                    </a:ext>
                  </a:extLst>
                </a:gridCol>
              </a:tblGrid>
              <a:tr h="370022">
                <a:tc>
                  <a:txBody>
                    <a:bodyPr/>
                    <a:lstStyle/>
                    <a:p>
                      <a:pPr algn="ctr"/>
                      <a:r>
                        <a:rPr lang="es-ES" sz="1200"/>
                        <a:t>Ecorregión </a:t>
                      </a:r>
                      <a:endParaRPr lang="es-CO" sz="1200"/>
                    </a:p>
                  </a:txBody>
                  <a:tcPr>
                    <a:solidFill>
                      <a:srgbClr val="6C9B5B"/>
                    </a:solidFill>
                  </a:tcPr>
                </a:tc>
                <a:tc>
                  <a:txBody>
                    <a:bodyPr/>
                    <a:lstStyle/>
                    <a:p>
                      <a:pPr algn="ctr"/>
                      <a:r>
                        <a:rPr lang="es-ES" sz="1200"/>
                        <a:t>Valor 2026</a:t>
                      </a:r>
                      <a:endParaRPr lang="es-CO" sz="1200"/>
                    </a:p>
                  </a:txBody>
                  <a:tcPr>
                    <a:solidFill>
                      <a:srgbClr val="6C9B5B"/>
                    </a:solidFill>
                  </a:tcPr>
                </a:tc>
                <a:extLst>
                  <a:ext uri="{0D108BD9-81ED-4DB2-BD59-A6C34878D82A}">
                    <a16:rowId xmlns:a16="http://schemas.microsoft.com/office/drawing/2014/main" val="4289645734"/>
                  </a:ext>
                </a:extLst>
              </a:tr>
              <a:tr h="319043">
                <a:tc>
                  <a:txBody>
                    <a:bodyPr/>
                    <a:lstStyle/>
                    <a:p>
                      <a:r>
                        <a:rPr lang="es-ES" sz="1200"/>
                        <a:t>Conservar Paga: Incentivos económicos para la conservación del bosque en el bioma Amazónico: Restauración Productiva</a:t>
                      </a:r>
                      <a:endParaRPr lang="es-CO" sz="1200"/>
                    </a:p>
                  </a:txBody>
                  <a:tcPr/>
                </a:tc>
                <a:tc>
                  <a:txBody>
                    <a:bodyPr/>
                    <a:lstStyle/>
                    <a:p>
                      <a:pPr algn="ctr"/>
                      <a:r>
                        <a:rPr lang="es-ES" sz="1200"/>
                        <a:t>$15.000.000.000</a:t>
                      </a:r>
                      <a:endParaRPr lang="es-CO" sz="1200"/>
                    </a:p>
                  </a:txBody>
                  <a:tcPr/>
                </a:tc>
                <a:extLst>
                  <a:ext uri="{0D108BD9-81ED-4DB2-BD59-A6C34878D82A}">
                    <a16:rowId xmlns:a16="http://schemas.microsoft.com/office/drawing/2014/main" val="1448960744"/>
                  </a:ext>
                </a:extLst>
              </a:tr>
              <a:tr h="440357">
                <a:tc>
                  <a:txBody>
                    <a:bodyPr/>
                    <a:lstStyle/>
                    <a:p>
                      <a:r>
                        <a:rPr lang="es-ES" sz="1200"/>
                        <a:t>Intervención integral en los núcleos de desarrollo forestal y de la biodiversidad (NDFYB) en la región de la Amazonía - Núcleo Yaguará II</a:t>
                      </a:r>
                      <a:endParaRPr lang="es-CO" sz="1200"/>
                    </a:p>
                  </a:txBody>
                  <a:tcPr/>
                </a:tc>
                <a:tc>
                  <a:txBody>
                    <a:bodyPr/>
                    <a:lstStyle/>
                    <a:p>
                      <a:pPr algn="ctr"/>
                      <a:endParaRPr lang="es-CO" sz="1200"/>
                    </a:p>
                    <a:p>
                      <a:pPr algn="ctr"/>
                      <a:r>
                        <a:rPr lang="es-CO" sz="1200"/>
                        <a:t>$8.000.000.000</a:t>
                      </a:r>
                    </a:p>
                  </a:txBody>
                  <a:tcPr/>
                </a:tc>
                <a:extLst>
                  <a:ext uri="{0D108BD9-81ED-4DB2-BD59-A6C34878D82A}">
                    <a16:rowId xmlns:a16="http://schemas.microsoft.com/office/drawing/2014/main" val="2809986201"/>
                  </a:ext>
                </a:extLst>
              </a:tr>
              <a:tr h="319043">
                <a:tc>
                  <a:txBody>
                    <a:bodyPr/>
                    <a:lstStyle/>
                    <a:p>
                      <a:r>
                        <a:rPr lang="es-ES" sz="1200"/>
                        <a:t>Estrategia de implementación del servicio de extensión forestal para el bosque natural y la restauración - Amazonia Colombiana </a:t>
                      </a:r>
                      <a:endParaRPr lang="es-CO" sz="1200"/>
                    </a:p>
                  </a:txBody>
                  <a:tcPr/>
                </a:tc>
                <a:tc>
                  <a:txBody>
                    <a:bodyPr/>
                    <a:lstStyle/>
                    <a:p>
                      <a:pPr algn="ctr"/>
                      <a:r>
                        <a:rPr lang="es-CO" sz="1200"/>
                        <a:t>$17.427.788.288</a:t>
                      </a:r>
                    </a:p>
                  </a:txBody>
                  <a:tcPr/>
                </a:tc>
                <a:extLst>
                  <a:ext uri="{0D108BD9-81ED-4DB2-BD59-A6C34878D82A}">
                    <a16:rowId xmlns:a16="http://schemas.microsoft.com/office/drawing/2014/main" val="945313922"/>
                  </a:ext>
                </a:extLst>
              </a:tr>
              <a:tr h="544525">
                <a:tc>
                  <a:txBody>
                    <a:bodyPr/>
                    <a:lstStyle/>
                    <a:p>
                      <a:r>
                        <a:rPr lang="es-ES" sz="1200"/>
                        <a:t>Amazonía Biocultural: Mejoramiento de la integridad ecológica de las Áreas protegidas y sus zonas colindantes en el bioma amazónico.</a:t>
                      </a:r>
                      <a:endParaRPr lang="es-CO" sz="1200"/>
                    </a:p>
                  </a:txBody>
                  <a:tcPr/>
                </a:tc>
                <a:tc>
                  <a:txBody>
                    <a:bodyPr/>
                    <a:lstStyle/>
                    <a:p>
                      <a:pPr algn="ctr"/>
                      <a:r>
                        <a:rPr lang="es-CO" sz="1200"/>
                        <a:t>$20.000.000.000</a:t>
                      </a:r>
                    </a:p>
                  </a:txBody>
                  <a:tcPr/>
                </a:tc>
                <a:extLst>
                  <a:ext uri="{0D108BD9-81ED-4DB2-BD59-A6C34878D82A}">
                    <a16:rowId xmlns:a16="http://schemas.microsoft.com/office/drawing/2014/main" val="4126155801"/>
                  </a:ext>
                </a:extLst>
              </a:tr>
              <a:tr h="319043">
                <a:tc>
                  <a:txBody>
                    <a:bodyPr/>
                    <a:lstStyle/>
                    <a:p>
                      <a:r>
                        <a:rPr lang="es-ES" sz="1200" b="0"/>
                        <a:t>Zonificaciones Ambientales Participativas (ZAP) para la transformación positiva de conflictos socioambientales y el ordenamiento ambiental territorial en 17 municipios PDET de los</a:t>
                      </a:r>
                    </a:p>
                    <a:p>
                      <a:r>
                        <a:rPr lang="es-ES" sz="1200" b="0"/>
                        <a:t>departamentos de Guaviare, Caquetá y Meta</a:t>
                      </a:r>
                      <a:endParaRPr lang="es-CO" sz="1200" b="0"/>
                    </a:p>
                  </a:txBody>
                  <a:tcPr/>
                </a:tc>
                <a:tc>
                  <a:txBody>
                    <a:bodyPr/>
                    <a:lstStyle/>
                    <a:p>
                      <a:pPr algn="ctr"/>
                      <a:r>
                        <a:rPr lang="es-CO" sz="1200" b="0"/>
                        <a:t>$10.000.000.000</a:t>
                      </a:r>
                    </a:p>
                  </a:txBody>
                  <a:tcPr/>
                </a:tc>
                <a:extLst>
                  <a:ext uri="{0D108BD9-81ED-4DB2-BD59-A6C34878D82A}">
                    <a16:rowId xmlns:a16="http://schemas.microsoft.com/office/drawing/2014/main" val="181186269"/>
                  </a:ext>
                </a:extLst>
              </a:tr>
              <a:tr h="446072">
                <a:tc>
                  <a:txBody>
                    <a:bodyPr/>
                    <a:lstStyle/>
                    <a:p>
                      <a:r>
                        <a:rPr lang="es-ES" sz="1200"/>
                        <a:t>Fortalecimiento de la democratización de la información hidrometeorológica en la Ecorregión de la Mojana</a:t>
                      </a:r>
                      <a:endParaRPr lang="es-CO" sz="1200"/>
                    </a:p>
                  </a:txBody>
                  <a:tcPr/>
                </a:tc>
                <a:tc>
                  <a:txBody>
                    <a:bodyPr/>
                    <a:lstStyle/>
                    <a:p>
                      <a:pPr algn="ctr"/>
                      <a:r>
                        <a:rPr lang="es-CO" sz="1200"/>
                        <a:t>$2.380.117.000</a:t>
                      </a:r>
                    </a:p>
                  </a:txBody>
                  <a:tcPr/>
                </a:tc>
                <a:extLst>
                  <a:ext uri="{0D108BD9-81ED-4DB2-BD59-A6C34878D82A}">
                    <a16:rowId xmlns:a16="http://schemas.microsoft.com/office/drawing/2014/main" val="2455752115"/>
                  </a:ext>
                </a:extLst>
              </a:tr>
              <a:tr h="319043">
                <a:tc>
                  <a:txBody>
                    <a:bodyPr/>
                    <a:lstStyle/>
                    <a:p>
                      <a:r>
                        <a:rPr lang="es-ES" sz="1200"/>
                        <a:t>Restauración comunitaria de áreas degradadas por la deforestación en el Caquetá</a:t>
                      </a:r>
                      <a:endParaRPr lang="es-CO" sz="1200"/>
                    </a:p>
                  </a:txBody>
                  <a:tcPr/>
                </a:tc>
                <a:tc>
                  <a:txBody>
                    <a:bodyPr/>
                    <a:lstStyle/>
                    <a:p>
                      <a:pPr algn="ctr"/>
                      <a:r>
                        <a:rPr lang="es-CO" sz="1200"/>
                        <a:t>$6.237.500.000</a:t>
                      </a:r>
                    </a:p>
                  </a:txBody>
                  <a:tcPr/>
                </a:tc>
                <a:extLst>
                  <a:ext uri="{0D108BD9-81ED-4DB2-BD59-A6C34878D82A}">
                    <a16:rowId xmlns:a16="http://schemas.microsoft.com/office/drawing/2014/main" val="3735616158"/>
                  </a:ext>
                </a:extLst>
              </a:tr>
            </a:tbl>
          </a:graphicData>
        </a:graphic>
      </p:graphicFrame>
      <p:sp>
        <p:nvSpPr>
          <p:cNvPr id="3" name="CuadroTexto 2">
            <a:extLst>
              <a:ext uri="{FF2B5EF4-FFF2-40B4-BE49-F238E27FC236}">
                <a16:creationId xmlns:a16="http://schemas.microsoft.com/office/drawing/2014/main" id="{92225E2A-2D4C-59DA-8486-A937FD4BC9D7}"/>
              </a:ext>
            </a:extLst>
          </p:cNvPr>
          <p:cNvSpPr txBox="1"/>
          <p:nvPr/>
        </p:nvSpPr>
        <p:spPr>
          <a:xfrm>
            <a:off x="1856234" y="1273885"/>
            <a:ext cx="2890684" cy="307777"/>
          </a:xfrm>
          <a:prstGeom prst="rect">
            <a:avLst/>
          </a:prstGeom>
          <a:noFill/>
        </p:spPr>
        <p:txBody>
          <a:bodyPr wrap="square" rtlCol="0">
            <a:spAutoFit/>
          </a:bodyPr>
          <a:lstStyle/>
          <a:p>
            <a:pPr algn="ctr"/>
            <a:r>
              <a:rPr lang="es-ES_tradnl" sz="1400" b="1" u="sng"/>
              <a:t>PROGRAMAS</a:t>
            </a:r>
          </a:p>
        </p:txBody>
      </p:sp>
    </p:spTree>
    <p:extLst>
      <p:ext uri="{BB962C8B-B14F-4D97-AF65-F5344CB8AC3E}">
        <p14:creationId xmlns:p14="http://schemas.microsoft.com/office/powerpoint/2010/main" val="3893187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FF9D6-B87A-CA0D-3C2F-856536FE7CBA}"/>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12DDD4AA-ECDD-D273-E7A6-25EA2F710A81}"/>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1116F491-C44D-8047-6F6C-6C58D3DFD51F}"/>
              </a:ext>
            </a:extLst>
          </p:cNvPr>
          <p:cNvSpPr txBox="1"/>
          <p:nvPr/>
        </p:nvSpPr>
        <p:spPr>
          <a:xfrm>
            <a:off x="0" y="106626"/>
            <a:ext cx="1211072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8DE8EEC3-E81A-A3DA-5135-AE774F74A8A0}"/>
              </a:ext>
            </a:extLst>
          </p:cNvPr>
          <p:cNvSpPr txBox="1"/>
          <p:nvPr/>
        </p:nvSpPr>
        <p:spPr>
          <a:xfrm>
            <a:off x="0" y="867228"/>
            <a:ext cx="11843657"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graphicFrame>
        <p:nvGraphicFramePr>
          <p:cNvPr id="2" name="Tabla 1">
            <a:extLst>
              <a:ext uri="{FF2B5EF4-FFF2-40B4-BE49-F238E27FC236}">
                <a16:creationId xmlns:a16="http://schemas.microsoft.com/office/drawing/2014/main" id="{63AEA493-1F39-D9F5-E616-5DDE2D71E1A8}"/>
              </a:ext>
            </a:extLst>
          </p:cNvPr>
          <p:cNvGraphicFramePr>
            <a:graphicFrameLocks noGrp="1"/>
          </p:cNvGraphicFramePr>
          <p:nvPr/>
        </p:nvGraphicFramePr>
        <p:xfrm>
          <a:off x="2657741" y="1859117"/>
          <a:ext cx="6794890" cy="3474867"/>
        </p:xfrm>
        <a:graphic>
          <a:graphicData uri="http://schemas.openxmlformats.org/drawingml/2006/table">
            <a:tbl>
              <a:tblPr firstRow="1" bandRow="1">
                <a:tableStyleId>{5C22544A-7EE6-4342-B048-85BDC9FD1C3A}</a:tableStyleId>
              </a:tblPr>
              <a:tblGrid>
                <a:gridCol w="3397445">
                  <a:extLst>
                    <a:ext uri="{9D8B030D-6E8A-4147-A177-3AD203B41FA5}">
                      <a16:colId xmlns:a16="http://schemas.microsoft.com/office/drawing/2014/main" val="932292853"/>
                    </a:ext>
                  </a:extLst>
                </a:gridCol>
                <a:gridCol w="3397445">
                  <a:extLst>
                    <a:ext uri="{9D8B030D-6E8A-4147-A177-3AD203B41FA5}">
                      <a16:colId xmlns:a16="http://schemas.microsoft.com/office/drawing/2014/main" val="279879303"/>
                    </a:ext>
                  </a:extLst>
                </a:gridCol>
              </a:tblGrid>
              <a:tr h="370022">
                <a:tc>
                  <a:txBody>
                    <a:bodyPr/>
                    <a:lstStyle/>
                    <a:p>
                      <a:pPr algn="ctr"/>
                      <a:r>
                        <a:rPr lang="es-ES" sz="1200"/>
                        <a:t>Ecorregión </a:t>
                      </a:r>
                      <a:endParaRPr lang="es-CO" sz="1200"/>
                    </a:p>
                  </a:txBody>
                  <a:tcPr>
                    <a:solidFill>
                      <a:srgbClr val="6C9B5B"/>
                    </a:solidFill>
                  </a:tcPr>
                </a:tc>
                <a:tc>
                  <a:txBody>
                    <a:bodyPr/>
                    <a:lstStyle/>
                    <a:p>
                      <a:pPr algn="ctr"/>
                      <a:r>
                        <a:rPr lang="es-ES" sz="1200"/>
                        <a:t>Valor 2026</a:t>
                      </a:r>
                      <a:endParaRPr lang="es-CO" sz="1200"/>
                    </a:p>
                  </a:txBody>
                  <a:tcPr>
                    <a:solidFill>
                      <a:srgbClr val="6C9B5B"/>
                    </a:solidFill>
                  </a:tcPr>
                </a:tc>
                <a:extLst>
                  <a:ext uri="{0D108BD9-81ED-4DB2-BD59-A6C34878D82A}">
                    <a16:rowId xmlns:a16="http://schemas.microsoft.com/office/drawing/2014/main" val="4289645734"/>
                  </a:ext>
                </a:extLst>
              </a:tr>
              <a:tr h="319043">
                <a:tc>
                  <a:txBody>
                    <a:bodyPr/>
                    <a:lstStyle/>
                    <a:p>
                      <a:r>
                        <a:rPr lang="es-ES" sz="1200"/>
                        <a:t>Restauración comunitaria de mosaicos amazónicos biodiversos de abundancia ecológica, productiva y cultural</a:t>
                      </a:r>
                      <a:endParaRPr lang="es-CO" sz="1200"/>
                    </a:p>
                  </a:txBody>
                  <a:tcPr/>
                </a:tc>
                <a:tc>
                  <a:txBody>
                    <a:bodyPr/>
                    <a:lstStyle/>
                    <a:p>
                      <a:pPr algn="ctr"/>
                      <a:r>
                        <a:rPr lang="es-ES" sz="1200"/>
                        <a:t>$14.710.000.000</a:t>
                      </a:r>
                      <a:endParaRPr lang="es-CO" sz="1200"/>
                    </a:p>
                  </a:txBody>
                  <a:tcPr/>
                </a:tc>
                <a:extLst>
                  <a:ext uri="{0D108BD9-81ED-4DB2-BD59-A6C34878D82A}">
                    <a16:rowId xmlns:a16="http://schemas.microsoft.com/office/drawing/2014/main" val="1448960744"/>
                  </a:ext>
                </a:extLst>
              </a:tr>
              <a:tr h="440357">
                <a:tc>
                  <a:txBody>
                    <a:bodyPr/>
                    <a:lstStyle/>
                    <a:p>
                      <a:r>
                        <a:rPr lang="es-ES" sz="1200"/>
                        <a:t>Mesa Regional Amazónica (MRA)</a:t>
                      </a:r>
                      <a:endParaRPr lang="es-CO" sz="1200"/>
                    </a:p>
                  </a:txBody>
                  <a:tcPr/>
                </a:tc>
                <a:tc>
                  <a:txBody>
                    <a:bodyPr/>
                    <a:lstStyle/>
                    <a:p>
                      <a:pPr algn="ctr"/>
                      <a:endParaRPr lang="es-CO" sz="1200"/>
                    </a:p>
                    <a:p>
                      <a:pPr algn="ctr"/>
                      <a:r>
                        <a:rPr lang="es-CO" sz="1200"/>
                        <a:t>$2.000.000.000</a:t>
                      </a:r>
                    </a:p>
                  </a:txBody>
                  <a:tcPr/>
                </a:tc>
                <a:extLst>
                  <a:ext uri="{0D108BD9-81ED-4DB2-BD59-A6C34878D82A}">
                    <a16:rowId xmlns:a16="http://schemas.microsoft.com/office/drawing/2014/main" val="2809986201"/>
                  </a:ext>
                </a:extLst>
              </a:tr>
              <a:tr h="319043">
                <a:tc>
                  <a:txBody>
                    <a:bodyPr/>
                    <a:lstStyle/>
                    <a:p>
                      <a:r>
                        <a:rPr lang="es-ES" sz="1200"/>
                        <a:t>Reconversión ecológica y productiva de áreas degradadas por cultivos de uso ilícito en ecosistemas de especial importancia ambiental de los departamentos de Nariño y Chocó</a:t>
                      </a:r>
                      <a:endParaRPr lang="es-CO" sz="1200"/>
                    </a:p>
                  </a:txBody>
                  <a:tcPr/>
                </a:tc>
                <a:tc>
                  <a:txBody>
                    <a:bodyPr/>
                    <a:lstStyle/>
                    <a:p>
                      <a:pPr algn="ctr"/>
                      <a:r>
                        <a:rPr lang="es-CO" sz="1200"/>
                        <a:t>$1.000.000.000</a:t>
                      </a:r>
                    </a:p>
                  </a:txBody>
                  <a:tcPr/>
                </a:tc>
                <a:extLst>
                  <a:ext uri="{0D108BD9-81ED-4DB2-BD59-A6C34878D82A}">
                    <a16:rowId xmlns:a16="http://schemas.microsoft.com/office/drawing/2014/main" val="945313922"/>
                  </a:ext>
                </a:extLst>
              </a:tr>
              <a:tr h="544525">
                <a:tc>
                  <a:txBody>
                    <a:bodyPr/>
                    <a:lstStyle/>
                    <a:p>
                      <a:r>
                        <a:rPr lang="es-ES" sz="1200" b="0"/>
                        <a:t>Pactos hacia la restauración socio ecológica y la bioeconomía sostenible en el Corredor de Vida del Cesar</a:t>
                      </a:r>
                      <a:endParaRPr lang="es-CO" sz="1200" b="0"/>
                    </a:p>
                  </a:txBody>
                  <a:tcPr/>
                </a:tc>
                <a:tc>
                  <a:txBody>
                    <a:bodyPr/>
                    <a:lstStyle/>
                    <a:p>
                      <a:pPr algn="ctr"/>
                      <a:r>
                        <a:rPr lang="es-CO" sz="1200" b="0"/>
                        <a:t>$990.169.631</a:t>
                      </a:r>
                    </a:p>
                  </a:txBody>
                  <a:tcPr/>
                </a:tc>
                <a:extLst>
                  <a:ext uri="{0D108BD9-81ED-4DB2-BD59-A6C34878D82A}">
                    <a16:rowId xmlns:a16="http://schemas.microsoft.com/office/drawing/2014/main" val="2349418421"/>
                  </a:ext>
                </a:extLst>
              </a:tr>
              <a:tr h="544525">
                <a:tc>
                  <a:txBody>
                    <a:bodyPr/>
                    <a:lstStyle/>
                    <a:p>
                      <a:r>
                        <a:rPr lang="es-CO" sz="1200" b="1"/>
                        <a:t>TOTAL PASIVO EXIGIBLE 2024</a:t>
                      </a:r>
                    </a:p>
                  </a:txBody>
                  <a:tcPr/>
                </a:tc>
                <a:tc>
                  <a:txBody>
                    <a:bodyPr/>
                    <a:lstStyle/>
                    <a:p>
                      <a:pPr algn="ctr"/>
                      <a:r>
                        <a:rPr lang="es-CO" sz="1200" b="1"/>
                        <a:t>$188.798.143.491</a:t>
                      </a:r>
                    </a:p>
                  </a:txBody>
                  <a:tcPr/>
                </a:tc>
                <a:extLst>
                  <a:ext uri="{0D108BD9-81ED-4DB2-BD59-A6C34878D82A}">
                    <a16:rowId xmlns:a16="http://schemas.microsoft.com/office/drawing/2014/main" val="4126155801"/>
                  </a:ext>
                </a:extLst>
              </a:tr>
            </a:tbl>
          </a:graphicData>
        </a:graphic>
      </p:graphicFrame>
      <p:sp>
        <p:nvSpPr>
          <p:cNvPr id="3" name="CuadroTexto 2">
            <a:extLst>
              <a:ext uri="{FF2B5EF4-FFF2-40B4-BE49-F238E27FC236}">
                <a16:creationId xmlns:a16="http://schemas.microsoft.com/office/drawing/2014/main" id="{92225E2A-2D4C-59DA-8486-A937FD4BC9D7}"/>
              </a:ext>
            </a:extLst>
          </p:cNvPr>
          <p:cNvSpPr txBox="1"/>
          <p:nvPr/>
        </p:nvSpPr>
        <p:spPr>
          <a:xfrm>
            <a:off x="1815420" y="1529610"/>
            <a:ext cx="2890684" cy="307777"/>
          </a:xfrm>
          <a:prstGeom prst="rect">
            <a:avLst/>
          </a:prstGeom>
          <a:noFill/>
        </p:spPr>
        <p:txBody>
          <a:bodyPr wrap="square" rtlCol="0">
            <a:spAutoFit/>
          </a:bodyPr>
          <a:lstStyle/>
          <a:p>
            <a:pPr algn="ctr"/>
            <a:r>
              <a:rPr lang="es-ES_tradnl" sz="1400" b="1" u="sng"/>
              <a:t>PROGRAMAS</a:t>
            </a:r>
          </a:p>
        </p:txBody>
      </p:sp>
    </p:spTree>
    <p:extLst>
      <p:ext uri="{BB962C8B-B14F-4D97-AF65-F5344CB8AC3E}">
        <p14:creationId xmlns:p14="http://schemas.microsoft.com/office/powerpoint/2010/main" val="32419138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76EE20-4904-CE77-0364-AA33409448EB}"/>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7FCDE5A1-F554-5A7A-B1D0-035B02675DE2}"/>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2EE78B2A-EA15-9564-C737-76950194590C}"/>
              </a:ext>
            </a:extLst>
          </p:cNvPr>
          <p:cNvSpPr txBox="1"/>
          <p:nvPr/>
        </p:nvSpPr>
        <p:spPr>
          <a:xfrm>
            <a:off x="274320" y="106626"/>
            <a:ext cx="1183640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  </a:t>
            </a:r>
            <a:r>
              <a:rPr lang="es-ES_tradnl" b="1">
                <a:solidFill>
                  <a:schemeClr val="accent1">
                    <a:lumMod val="60000"/>
                    <a:lumOff val="40000"/>
                  </a:schemeClr>
                </a:solidFill>
              </a:rPr>
              <a:t>$ </a:t>
            </a:r>
            <a:r>
              <a:rPr lang="es-ES_tradnl" b="1" i="1">
                <a:solidFill>
                  <a:schemeClr val="accent1">
                    <a:lumMod val="60000"/>
                    <a:lumOff val="40000"/>
                  </a:schemeClr>
                </a:solidFill>
              </a:rPr>
              <a:t>806.201 MILLONES</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22BFA1CF-6BC7-81FC-A399-25E5DBA16DC2}"/>
              </a:ext>
            </a:extLst>
          </p:cNvPr>
          <p:cNvSpPr txBox="1"/>
          <p:nvPr/>
        </p:nvSpPr>
        <p:spPr>
          <a:xfrm>
            <a:off x="623778" y="1135340"/>
            <a:ext cx="11432078"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sp>
        <p:nvSpPr>
          <p:cNvPr id="2" name="CuadroTexto 1">
            <a:extLst>
              <a:ext uri="{FF2B5EF4-FFF2-40B4-BE49-F238E27FC236}">
                <a16:creationId xmlns:a16="http://schemas.microsoft.com/office/drawing/2014/main" id="{774471A7-674C-8244-768F-6CF181B0898C}"/>
              </a:ext>
            </a:extLst>
          </p:cNvPr>
          <p:cNvSpPr txBox="1"/>
          <p:nvPr/>
        </p:nvSpPr>
        <p:spPr>
          <a:xfrm>
            <a:off x="623778" y="1788381"/>
            <a:ext cx="2577563" cy="307777"/>
          </a:xfrm>
          <a:prstGeom prst="rect">
            <a:avLst/>
          </a:prstGeom>
          <a:noFill/>
        </p:spPr>
        <p:txBody>
          <a:bodyPr wrap="square">
            <a:spAutoFit/>
          </a:bodyPr>
          <a:lstStyle/>
          <a:p>
            <a:pPr marL="0" marR="0" lvl="0" indent="0" rtl="0">
              <a:lnSpc>
                <a:spcPct val="100000"/>
              </a:lnSpc>
              <a:spcBef>
                <a:spcPts val="0"/>
              </a:spcBef>
              <a:spcAft>
                <a:spcPts val="0"/>
              </a:spcAft>
              <a:buNone/>
            </a:pPr>
            <a:r>
              <a:rPr lang="es-CO" sz="1400" b="1">
                <a:solidFill>
                  <a:srgbClr val="00B050"/>
                </a:solidFill>
                <a:latin typeface="Verdana"/>
                <a:ea typeface="Verdana"/>
                <a:cs typeface="Verdana"/>
                <a:sym typeface="Verdana"/>
              </a:rPr>
              <a:t>LOGROS</a:t>
            </a:r>
            <a:endParaRPr lang="es-CO">
              <a:solidFill>
                <a:srgbClr val="00B050"/>
              </a:solidFill>
            </a:endParaRPr>
          </a:p>
        </p:txBody>
      </p:sp>
      <p:sp>
        <p:nvSpPr>
          <p:cNvPr id="5" name="CuadroTexto 4">
            <a:extLst>
              <a:ext uri="{FF2B5EF4-FFF2-40B4-BE49-F238E27FC236}">
                <a16:creationId xmlns:a16="http://schemas.microsoft.com/office/drawing/2014/main" id="{C00154F8-FB6F-36EF-63BD-5FC684EE1C5D}"/>
              </a:ext>
            </a:extLst>
          </p:cNvPr>
          <p:cNvSpPr txBox="1"/>
          <p:nvPr/>
        </p:nvSpPr>
        <p:spPr>
          <a:xfrm>
            <a:off x="520700" y="2096158"/>
            <a:ext cx="11163299" cy="4524315"/>
          </a:xfrm>
          <a:prstGeom prst="rect">
            <a:avLst/>
          </a:prstGeom>
          <a:noFill/>
        </p:spPr>
        <p:txBody>
          <a:bodyPr wrap="square" rtlCol="0">
            <a:spAutoFit/>
          </a:bodyPr>
          <a:lstStyle/>
          <a:p>
            <a:pPr algn="just"/>
            <a:r>
              <a:rPr lang="es-ES" sz="1800" b="0" i="0" u="none" strike="noStrike">
                <a:solidFill>
                  <a:srgbClr val="000000"/>
                </a:solidFill>
                <a:effectLst/>
                <a:latin typeface="Arial Narrow" panose="020B0604020202020204" pitchFamily="34" charset="0"/>
              </a:rPr>
              <a:t>* Contamos con </a:t>
            </a:r>
            <a:r>
              <a:rPr lang="es-ES" sz="1800" b="1" i="0" u="none" strike="noStrike">
                <a:solidFill>
                  <a:srgbClr val="000000"/>
                </a:solidFill>
                <a:effectLst/>
                <a:latin typeface="Arial Narrow" panose="020B0604020202020204" pitchFamily="34" charset="0"/>
              </a:rPr>
              <a:t>17</a:t>
            </a:r>
            <a:r>
              <a:rPr lang="es-ES" sz="1800" b="0" i="0" u="none" strike="noStrike">
                <a:solidFill>
                  <a:srgbClr val="000000"/>
                </a:solidFill>
                <a:effectLst/>
                <a:latin typeface="Arial Narrow" panose="020B0604020202020204" pitchFamily="34" charset="0"/>
              </a:rPr>
              <a:t> proyectos en ejecución y </a:t>
            </a:r>
            <a:r>
              <a:rPr lang="es-ES" sz="1800" b="1" i="0" u="none" strike="noStrike">
                <a:solidFill>
                  <a:srgbClr val="000000"/>
                </a:solidFill>
                <a:effectLst/>
                <a:latin typeface="Arial Narrow" panose="020B0604020202020204" pitchFamily="34" charset="0"/>
              </a:rPr>
              <a:t>4</a:t>
            </a:r>
            <a:r>
              <a:rPr lang="es-ES" sz="1800" b="0" i="0" u="none" strike="noStrike">
                <a:solidFill>
                  <a:srgbClr val="000000"/>
                </a:solidFill>
                <a:effectLst/>
                <a:latin typeface="Arial Narrow" panose="020B0604020202020204" pitchFamily="34" charset="0"/>
              </a:rPr>
              <a:t> en proceso de contratación, orientados a la recuperación, conservación y protección de los recursos naturales y la biodiversidad en diversas ecorregiones del país</a:t>
            </a:r>
          </a:p>
          <a:p>
            <a:pPr algn="just"/>
            <a:endParaRPr lang="es-ES" sz="1800" b="0" i="0" u="none" strike="noStrike">
              <a:effectLst/>
              <a:latin typeface="Arial Narrow" panose="020B0604020202020204" pitchFamily="34" charset="0"/>
            </a:endParaRPr>
          </a:p>
          <a:p>
            <a:pPr algn="just"/>
            <a:r>
              <a:rPr lang="es-ES" sz="1800" b="0" i="0" u="none" strike="noStrike">
                <a:effectLst/>
                <a:latin typeface="Arial Narrow" panose="020B0604020202020204" pitchFamily="34" charset="0"/>
              </a:rPr>
              <a:t>* El Fondo ha culminado con éxito la ejecución del proyecto COP 16, con una inversión superior a los </a:t>
            </a:r>
            <a:r>
              <a:rPr lang="es-ES" sz="1800" b="1" i="0" u="none" strike="noStrike">
                <a:effectLst/>
                <a:latin typeface="Arial Narrow" panose="020B0604020202020204" pitchFamily="34" charset="0"/>
              </a:rPr>
              <a:t>$96.000 millones</a:t>
            </a:r>
            <a:r>
              <a:rPr lang="es-ES" sz="1800" b="0" i="0" u="none" strike="noStrike">
                <a:effectLst/>
                <a:latin typeface="Arial Narrow" panose="020B0604020202020204" pitchFamily="34" charset="0"/>
              </a:rPr>
              <a:t>, iniciativa emblemática que fortaleció la posición de Colombia en la agenda ambiental internacional.</a:t>
            </a:r>
          </a:p>
          <a:p>
            <a:pPr algn="just"/>
            <a:endParaRPr lang="es-ES" sz="1800" b="0" i="0" u="none" strike="noStrike">
              <a:solidFill>
                <a:srgbClr val="000000"/>
              </a:solidFill>
              <a:effectLst/>
              <a:latin typeface="Arial Narrow" panose="020B0604020202020204" pitchFamily="34" charset="0"/>
            </a:endParaRPr>
          </a:p>
          <a:p>
            <a:pPr algn="just"/>
            <a:r>
              <a:rPr lang="es-ES" sz="1800" b="0" i="0" u="none" strike="noStrike">
                <a:solidFill>
                  <a:srgbClr val="000000"/>
                </a:solidFill>
                <a:effectLst/>
                <a:latin typeface="Arial Narrow" panose="020B0604020202020204" pitchFamily="34" charset="0"/>
              </a:rPr>
              <a:t>* Hemos financiado </a:t>
            </a:r>
            <a:r>
              <a:rPr lang="es-ES" sz="1800" b="1" i="0" u="none" strike="noStrike">
                <a:solidFill>
                  <a:srgbClr val="000000"/>
                </a:solidFill>
                <a:effectLst/>
                <a:latin typeface="Arial Narrow" panose="020B0604020202020204" pitchFamily="34" charset="0"/>
              </a:rPr>
              <a:t>122.673 </a:t>
            </a:r>
            <a:r>
              <a:rPr lang="es-ES" sz="1800" b="0" i="0" u="none" strike="noStrike">
                <a:solidFill>
                  <a:srgbClr val="000000"/>
                </a:solidFill>
                <a:effectLst/>
                <a:latin typeface="Arial Narrow" panose="020B0604020202020204" pitchFamily="34" charset="0"/>
              </a:rPr>
              <a:t>hectáreas que se encuentran  en el proceso de restauración en diversas ecorregiones del país, contribuyendo a la recuperación de ecosistemas y la mitigación del cambio climático.</a:t>
            </a:r>
          </a:p>
          <a:p>
            <a:pPr algn="just"/>
            <a:endParaRPr lang="es-ES" sz="1800" b="0" i="0" u="none" strike="noStrike">
              <a:solidFill>
                <a:srgbClr val="000000"/>
              </a:solidFill>
              <a:effectLst/>
              <a:latin typeface="Arial Narrow" panose="020B0604020202020204" pitchFamily="34" charset="0"/>
            </a:endParaRPr>
          </a:p>
          <a:p>
            <a:pPr algn="just"/>
            <a:r>
              <a:rPr lang="es-ES" sz="1800" b="0" i="0" u="none" strike="noStrike">
                <a:solidFill>
                  <a:srgbClr val="000000"/>
                </a:solidFill>
                <a:effectLst/>
                <a:latin typeface="Arial Narrow" panose="020B0604020202020204" pitchFamily="34" charset="0"/>
              </a:rPr>
              <a:t>* La implementación del programa "</a:t>
            </a:r>
            <a:r>
              <a:rPr lang="es-ES" sz="1800" b="1" i="0" u="none" strike="noStrike">
                <a:solidFill>
                  <a:srgbClr val="000000"/>
                </a:solidFill>
                <a:effectLst/>
                <a:latin typeface="Arial Narrow" panose="020B0604020202020204" pitchFamily="34" charset="0"/>
              </a:rPr>
              <a:t>Conservar Paga</a:t>
            </a:r>
            <a:r>
              <a:rPr lang="es-ES" sz="1800" b="0" i="0" u="none" strike="noStrike">
                <a:solidFill>
                  <a:srgbClr val="000000"/>
                </a:solidFill>
                <a:effectLst/>
                <a:latin typeface="Arial Narrow" panose="020B0604020202020204" pitchFamily="34" charset="0"/>
              </a:rPr>
              <a:t>", que ya le está girando recursos a casi 6 mil familias en los departamentos de meta, putumayo, </a:t>
            </a:r>
            <a:r>
              <a:rPr lang="es-ES" sz="1800" b="0" i="0" u="none" strike="noStrike" err="1">
                <a:solidFill>
                  <a:srgbClr val="000000"/>
                </a:solidFill>
                <a:effectLst/>
                <a:latin typeface="Arial Narrow" panose="020B0604020202020204" pitchFamily="34" charset="0"/>
              </a:rPr>
              <a:t>guaviare</a:t>
            </a:r>
            <a:r>
              <a:rPr lang="es-ES" sz="1800" b="0" i="0" u="none" strike="noStrike">
                <a:solidFill>
                  <a:srgbClr val="000000"/>
                </a:solidFill>
                <a:effectLst/>
                <a:latin typeface="Arial Narrow" panose="020B0604020202020204" pitchFamily="34" charset="0"/>
              </a:rPr>
              <a:t> y que busca vincular a 16.000 familias en la Amazonía para la conservación del bosque a través de incentivos económicos. </a:t>
            </a:r>
          </a:p>
          <a:p>
            <a:pPr algn="just"/>
            <a:endParaRPr lang="es-ES" sz="1800" b="0" i="0" u="none" strike="noStrike">
              <a:solidFill>
                <a:srgbClr val="000000"/>
              </a:solidFill>
              <a:effectLst/>
              <a:latin typeface="Arial Narrow" panose="020B0604020202020204" pitchFamily="34" charset="0"/>
            </a:endParaRPr>
          </a:p>
          <a:p>
            <a:pPr algn="just"/>
            <a:r>
              <a:rPr lang="es-ES">
                <a:solidFill>
                  <a:srgbClr val="000000"/>
                </a:solidFill>
                <a:latin typeface="Arial Narrow" panose="020B0604020202020204" pitchFamily="34" charset="0"/>
              </a:rPr>
              <a:t>* Se ha avanzado satisfactoriamente en los planes de socialización y fortalecimiento  de capacidades del programa estratégico Sistema Nacional de Control Social Ambiental en Colombia #AlertaPorMiAmbiente 2024-2027</a:t>
            </a:r>
            <a:endParaRPr lang="es-ES" sz="1800" b="0" i="0" u="none" strike="noStrike">
              <a:solidFill>
                <a:srgbClr val="000000"/>
              </a:solidFill>
              <a:effectLst/>
              <a:latin typeface="Arial Narrow" panose="020B0604020202020204" pitchFamily="34" charset="0"/>
            </a:endParaRPr>
          </a:p>
          <a:p>
            <a:pPr algn="just"/>
            <a:endParaRPr lang="es-CO"/>
          </a:p>
        </p:txBody>
      </p:sp>
    </p:spTree>
    <p:extLst>
      <p:ext uri="{BB962C8B-B14F-4D97-AF65-F5344CB8AC3E}">
        <p14:creationId xmlns:p14="http://schemas.microsoft.com/office/powerpoint/2010/main" val="22267158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204D2-0AA7-28FB-28BE-09FC9E9A9A43}"/>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1A08660D-5047-7300-DA23-4908AC1C95D9}"/>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498589D3-E37F-F1E0-FEA1-386D2FFE98A9}"/>
              </a:ext>
            </a:extLst>
          </p:cNvPr>
          <p:cNvSpPr txBox="1"/>
          <p:nvPr/>
        </p:nvSpPr>
        <p:spPr>
          <a:xfrm>
            <a:off x="274320" y="106626"/>
            <a:ext cx="1183640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  </a:t>
            </a:r>
            <a:r>
              <a:rPr lang="es-ES_tradnl" b="1">
                <a:solidFill>
                  <a:schemeClr val="accent1">
                    <a:lumMod val="60000"/>
                    <a:lumOff val="40000"/>
                  </a:schemeClr>
                </a:solidFill>
              </a:rPr>
              <a:t>$ </a:t>
            </a:r>
            <a:r>
              <a:rPr lang="es-ES_tradnl" b="1" i="1">
                <a:solidFill>
                  <a:schemeClr val="accent1">
                    <a:lumMod val="60000"/>
                    <a:lumOff val="40000"/>
                  </a:schemeClr>
                </a:solidFill>
              </a:rPr>
              <a:t>806.201 MILLONES</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3592FCC2-B764-1578-E879-DBBDED29E699}"/>
              </a:ext>
            </a:extLst>
          </p:cNvPr>
          <p:cNvSpPr txBox="1"/>
          <p:nvPr/>
        </p:nvSpPr>
        <p:spPr>
          <a:xfrm>
            <a:off x="623778" y="1135340"/>
            <a:ext cx="11432078"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sp>
        <p:nvSpPr>
          <p:cNvPr id="2" name="CuadroTexto 1">
            <a:extLst>
              <a:ext uri="{FF2B5EF4-FFF2-40B4-BE49-F238E27FC236}">
                <a16:creationId xmlns:a16="http://schemas.microsoft.com/office/drawing/2014/main" id="{417939AD-9AC0-BCF0-C832-BB6A093E81B7}"/>
              </a:ext>
            </a:extLst>
          </p:cNvPr>
          <p:cNvSpPr txBox="1"/>
          <p:nvPr/>
        </p:nvSpPr>
        <p:spPr>
          <a:xfrm>
            <a:off x="623778" y="1788381"/>
            <a:ext cx="2577563" cy="307777"/>
          </a:xfrm>
          <a:prstGeom prst="rect">
            <a:avLst/>
          </a:prstGeom>
          <a:noFill/>
        </p:spPr>
        <p:txBody>
          <a:bodyPr wrap="square">
            <a:spAutoFit/>
          </a:bodyPr>
          <a:lstStyle/>
          <a:p>
            <a:pPr marL="0" marR="0" lvl="0" indent="0" rtl="0">
              <a:lnSpc>
                <a:spcPct val="100000"/>
              </a:lnSpc>
              <a:spcBef>
                <a:spcPts val="0"/>
              </a:spcBef>
              <a:spcAft>
                <a:spcPts val="0"/>
              </a:spcAft>
              <a:buNone/>
            </a:pPr>
            <a:r>
              <a:rPr lang="es-CO" sz="1400" b="1">
                <a:solidFill>
                  <a:srgbClr val="00B050"/>
                </a:solidFill>
                <a:latin typeface="Verdana"/>
                <a:ea typeface="Verdana"/>
                <a:cs typeface="Verdana"/>
                <a:sym typeface="Verdana"/>
              </a:rPr>
              <a:t>LOGROS</a:t>
            </a:r>
            <a:endParaRPr lang="es-CO">
              <a:solidFill>
                <a:srgbClr val="00B050"/>
              </a:solidFill>
            </a:endParaRPr>
          </a:p>
        </p:txBody>
      </p:sp>
      <p:sp>
        <p:nvSpPr>
          <p:cNvPr id="5" name="CuadroTexto 4">
            <a:extLst>
              <a:ext uri="{FF2B5EF4-FFF2-40B4-BE49-F238E27FC236}">
                <a16:creationId xmlns:a16="http://schemas.microsoft.com/office/drawing/2014/main" id="{E14D8414-6921-A897-D18B-54B7F3121990}"/>
              </a:ext>
            </a:extLst>
          </p:cNvPr>
          <p:cNvSpPr txBox="1"/>
          <p:nvPr/>
        </p:nvSpPr>
        <p:spPr>
          <a:xfrm>
            <a:off x="514350" y="2276912"/>
            <a:ext cx="11163299" cy="3970318"/>
          </a:xfrm>
          <a:prstGeom prst="rect">
            <a:avLst/>
          </a:prstGeom>
          <a:noFill/>
        </p:spPr>
        <p:txBody>
          <a:bodyPr wrap="square" rtlCol="0">
            <a:spAutoFit/>
          </a:bodyPr>
          <a:lstStyle/>
          <a:p>
            <a:pPr algn="just"/>
            <a:r>
              <a:rPr lang="es-CO"/>
              <a:t>* </a:t>
            </a:r>
            <a:r>
              <a:rPr lang="es-ES">
                <a:solidFill>
                  <a:srgbClr val="000000"/>
                </a:solidFill>
                <a:latin typeface="Arial Narrow" panose="020B0604020202020204" pitchFamily="34" charset="0"/>
              </a:rPr>
              <a:t>A través del Contrato 172 de 2024 con la Fundación Afro XX, se garantizaron los aspectos técnicos, logísticos y financieros para la preconsulta de las Comunidades Negras, Afrocolombianas, Raizales y Palenqueras en la formulación del Plan de Acción de Mujer con Enfoque Regional. Esto permitió realizar encuentros con cerca de 350 lideresas en varias ciudades del país, con el objetivo de fortalecer su participación, liderazgo y capacidades en la gestión ambiental. El proceso culminó en marzo de 2025 con un gran encuentro nacional en Villavicencio. La inversión fue de $1.000 millones de pesos, con una ejecución de seis meses (octubre 2024 - marzo 2025).</a:t>
            </a:r>
          </a:p>
          <a:p>
            <a:pPr algn="just"/>
            <a:endParaRPr lang="es-CO">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Se llevó a cabo una sesión de Coordinación de Monitoreo y Análisis de la Información del CONALDEF, con el apoyo del equipo técnico, en la que se dio seguimiento al caso del río Puré. Como resultado, se definieron compromisos orientados a una eventual operación para contener la explotación ilegal de minerales en esta área protegida.</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Se ha realizado la proyección de once (11) convenios con organizaciones comunitarias de los núcleos veredales del municipio de Florencia y Montañita  (Alto Palmar, El Caraño, San Pedro, </a:t>
            </a:r>
            <a:r>
              <a:rPr lang="es-ES" err="1">
                <a:solidFill>
                  <a:srgbClr val="000000"/>
                </a:solidFill>
                <a:latin typeface="Arial Narrow" panose="020B0604020202020204" pitchFamily="34" charset="0"/>
              </a:rPr>
              <a:t>Orteguaza</a:t>
            </a:r>
            <a:r>
              <a:rPr lang="es-ES">
                <a:solidFill>
                  <a:srgbClr val="000000"/>
                </a:solidFill>
                <a:latin typeface="Arial Narrow" panose="020B0604020202020204" pitchFamily="34" charset="0"/>
              </a:rPr>
              <a:t>, El Danubio, Santa Rosa, Cedro, Unión </a:t>
            </a:r>
            <a:r>
              <a:rPr lang="es-ES" err="1">
                <a:solidFill>
                  <a:srgbClr val="000000"/>
                </a:solidFill>
                <a:latin typeface="Arial Narrow" panose="020B0604020202020204" pitchFamily="34" charset="0"/>
              </a:rPr>
              <a:t>Peneya</a:t>
            </a:r>
            <a:r>
              <a:rPr lang="es-ES">
                <a:solidFill>
                  <a:srgbClr val="000000"/>
                </a:solidFill>
                <a:latin typeface="Arial Narrow" panose="020B0604020202020204" pitchFamily="34" charset="0"/>
              </a:rPr>
              <a:t>, San Isidro, </a:t>
            </a:r>
            <a:r>
              <a:rPr lang="es-ES" err="1">
                <a:solidFill>
                  <a:srgbClr val="000000"/>
                </a:solidFill>
                <a:latin typeface="Arial Narrow" panose="020B0604020202020204" pitchFamily="34" charset="0"/>
              </a:rPr>
              <a:t>Mateguadua</a:t>
            </a:r>
            <a:r>
              <a:rPr lang="es-ES">
                <a:solidFill>
                  <a:srgbClr val="000000"/>
                </a:solidFill>
                <a:latin typeface="Arial Narrow" panose="020B0604020202020204" pitchFamily="34" charset="0"/>
              </a:rPr>
              <a:t>, Reina Baja ) para la implementación de la restauración.</a:t>
            </a:r>
            <a:endParaRPr lang="es-CO">
              <a:solidFill>
                <a:srgbClr val="000000"/>
              </a:solidFill>
              <a:latin typeface="Arial Narrow" panose="020B0604020202020204" pitchFamily="34" charset="0"/>
            </a:endParaRPr>
          </a:p>
        </p:txBody>
      </p:sp>
    </p:spTree>
    <p:extLst>
      <p:ext uri="{BB962C8B-B14F-4D97-AF65-F5344CB8AC3E}">
        <p14:creationId xmlns:p14="http://schemas.microsoft.com/office/powerpoint/2010/main" val="12779941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F0113-6369-6129-C679-23214ACA46A0}"/>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6C8A27AC-37FC-AECE-ECC9-41E28CF7167A}"/>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7E896C1D-89D4-594F-9290-E108E928ED38}"/>
              </a:ext>
            </a:extLst>
          </p:cNvPr>
          <p:cNvSpPr txBox="1"/>
          <p:nvPr/>
        </p:nvSpPr>
        <p:spPr>
          <a:xfrm>
            <a:off x="274320" y="106626"/>
            <a:ext cx="1183640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  </a:t>
            </a:r>
            <a:r>
              <a:rPr lang="es-ES_tradnl" b="1">
                <a:solidFill>
                  <a:schemeClr val="accent1">
                    <a:lumMod val="60000"/>
                    <a:lumOff val="40000"/>
                  </a:schemeClr>
                </a:solidFill>
              </a:rPr>
              <a:t>$ </a:t>
            </a:r>
            <a:r>
              <a:rPr lang="es-ES_tradnl" b="1" i="1">
                <a:solidFill>
                  <a:schemeClr val="accent1">
                    <a:lumMod val="60000"/>
                    <a:lumOff val="40000"/>
                  </a:schemeClr>
                </a:solidFill>
              </a:rPr>
              <a:t>806.201 MILLONES</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B9BA8B1F-1064-55FB-81EA-4D7A7C3BE597}"/>
              </a:ext>
            </a:extLst>
          </p:cNvPr>
          <p:cNvSpPr txBox="1"/>
          <p:nvPr/>
        </p:nvSpPr>
        <p:spPr>
          <a:xfrm>
            <a:off x="623778" y="1135340"/>
            <a:ext cx="11432078"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sp>
        <p:nvSpPr>
          <p:cNvPr id="2" name="CuadroTexto 1">
            <a:extLst>
              <a:ext uri="{FF2B5EF4-FFF2-40B4-BE49-F238E27FC236}">
                <a16:creationId xmlns:a16="http://schemas.microsoft.com/office/drawing/2014/main" id="{554808B0-6BFF-D5F4-156B-B48438CD9395}"/>
              </a:ext>
            </a:extLst>
          </p:cNvPr>
          <p:cNvSpPr txBox="1"/>
          <p:nvPr/>
        </p:nvSpPr>
        <p:spPr>
          <a:xfrm>
            <a:off x="623778" y="1788381"/>
            <a:ext cx="2577563" cy="307777"/>
          </a:xfrm>
          <a:prstGeom prst="rect">
            <a:avLst/>
          </a:prstGeom>
          <a:noFill/>
        </p:spPr>
        <p:txBody>
          <a:bodyPr wrap="square">
            <a:spAutoFit/>
          </a:bodyPr>
          <a:lstStyle/>
          <a:p>
            <a:pPr marL="0" marR="0" lvl="0" indent="0" rtl="0">
              <a:lnSpc>
                <a:spcPct val="100000"/>
              </a:lnSpc>
              <a:spcBef>
                <a:spcPts val="0"/>
              </a:spcBef>
              <a:spcAft>
                <a:spcPts val="0"/>
              </a:spcAft>
              <a:buNone/>
            </a:pPr>
            <a:r>
              <a:rPr lang="es-CO" sz="1400" b="1">
                <a:solidFill>
                  <a:srgbClr val="00B050"/>
                </a:solidFill>
                <a:latin typeface="Verdana"/>
                <a:ea typeface="Verdana"/>
                <a:cs typeface="Verdana"/>
                <a:sym typeface="Verdana"/>
              </a:rPr>
              <a:t>LOGROS</a:t>
            </a:r>
            <a:endParaRPr lang="es-CO">
              <a:solidFill>
                <a:srgbClr val="00B050"/>
              </a:solidFill>
            </a:endParaRPr>
          </a:p>
        </p:txBody>
      </p:sp>
      <p:sp>
        <p:nvSpPr>
          <p:cNvPr id="5" name="CuadroTexto 4">
            <a:extLst>
              <a:ext uri="{FF2B5EF4-FFF2-40B4-BE49-F238E27FC236}">
                <a16:creationId xmlns:a16="http://schemas.microsoft.com/office/drawing/2014/main" id="{C4FAE441-3BA1-5D85-9660-F6A91FB759E2}"/>
              </a:ext>
            </a:extLst>
          </p:cNvPr>
          <p:cNvSpPr txBox="1"/>
          <p:nvPr/>
        </p:nvSpPr>
        <p:spPr>
          <a:xfrm>
            <a:off x="520700" y="2096158"/>
            <a:ext cx="11163299" cy="4247317"/>
          </a:xfrm>
          <a:prstGeom prst="rect">
            <a:avLst/>
          </a:prstGeom>
          <a:noFill/>
        </p:spPr>
        <p:txBody>
          <a:bodyPr wrap="square" rtlCol="0">
            <a:spAutoFit/>
          </a:bodyPr>
          <a:lstStyle/>
          <a:p>
            <a:pPr algn="just"/>
            <a:r>
              <a:rPr lang="es-CO">
                <a:solidFill>
                  <a:srgbClr val="000000"/>
                </a:solidFill>
                <a:latin typeface="Arial Narrow" panose="020B0604020202020204" pitchFamily="34" charset="0"/>
              </a:rPr>
              <a:t>* S</a:t>
            </a:r>
            <a:r>
              <a:rPr lang="es-ES">
                <a:solidFill>
                  <a:srgbClr val="000000"/>
                </a:solidFill>
                <a:latin typeface="Arial Narrow" panose="020B0604020202020204" pitchFamily="34" charset="0"/>
              </a:rPr>
              <a:t>e ha avanzado con el 85% de la interpretación de las imágenes de coberturas para la actualización de los núcleos veredales a enero de 2025.</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Se cuenta con información de coberturas  de la tierra en la plataforma </a:t>
            </a:r>
            <a:r>
              <a:rPr lang="es-ES" err="1">
                <a:solidFill>
                  <a:srgbClr val="000000"/>
                </a:solidFill>
                <a:latin typeface="Arial Narrow" panose="020B0604020202020204" pitchFamily="34" charset="0"/>
              </a:rPr>
              <a:t>MoSCAL</a:t>
            </a:r>
            <a:r>
              <a:rPr lang="es-ES">
                <a:solidFill>
                  <a:srgbClr val="000000"/>
                </a:solidFill>
                <a:latin typeface="Arial Narrow" panose="020B0604020202020204" pitchFamily="34" charset="0"/>
              </a:rPr>
              <a:t> (4.2 millones de ha) de los 22 Núcleos de Desarrollo Forestal y la Biodiversidad. </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Se realizó la publicación de tres metadatos en la plataforma </a:t>
            </a:r>
            <a:r>
              <a:rPr lang="es-ES" err="1">
                <a:solidFill>
                  <a:srgbClr val="000000"/>
                </a:solidFill>
                <a:latin typeface="Arial Narrow" panose="020B0604020202020204" pitchFamily="34" charset="0"/>
              </a:rPr>
              <a:t>GeoNetwork</a:t>
            </a:r>
            <a:r>
              <a:rPr lang="es-ES">
                <a:solidFill>
                  <a:srgbClr val="000000"/>
                </a:solidFill>
                <a:latin typeface="Arial Narrow" panose="020B0604020202020204" pitchFamily="34" charset="0"/>
              </a:rPr>
              <a:t> - SIATAC, de las capas geográficas: Cobertura de la Tierra 25K 2025.</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Contratación y capacitación de 24 promotores rurales para que desarrollen actividades en 4 </a:t>
            </a:r>
            <a:r>
              <a:rPr lang="es-ES" err="1">
                <a:solidFill>
                  <a:srgbClr val="000000"/>
                </a:solidFill>
                <a:latin typeface="Arial Narrow" panose="020B0604020202020204" pitchFamily="34" charset="0"/>
              </a:rPr>
              <a:t>NDFyB</a:t>
            </a:r>
            <a:r>
              <a:rPr lang="es-ES">
                <a:solidFill>
                  <a:srgbClr val="000000"/>
                </a:solidFill>
                <a:latin typeface="Arial Narrow" panose="020B0604020202020204" pitchFamily="34" charset="0"/>
              </a:rPr>
              <a:t> (</a:t>
            </a:r>
            <a:r>
              <a:rPr lang="es-ES" err="1">
                <a:solidFill>
                  <a:srgbClr val="000000"/>
                </a:solidFill>
                <a:latin typeface="Arial Narrow" panose="020B0604020202020204" pitchFamily="34" charset="0"/>
              </a:rPr>
              <a:t>Mapiripan</a:t>
            </a:r>
            <a:r>
              <a:rPr lang="es-ES">
                <a:solidFill>
                  <a:srgbClr val="000000"/>
                </a:solidFill>
                <a:latin typeface="Arial Narrow" panose="020B0604020202020204" pitchFamily="34" charset="0"/>
              </a:rPr>
              <a:t>, Charras, Kuwait y Miraflores), enfocados en la toma de información para la planificación predial agroecológica con más de 1395 gestores de cambio y que soporta las acciones de intervención con sistemas productivos.</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Generación de un portafolio de soberanía alimentaria y reconversión productiva socializado con los presidentes de las JAC de Charras-Boquerón, Mapiripán, </a:t>
            </a:r>
            <a:r>
              <a:rPr lang="es-ES" err="1">
                <a:solidFill>
                  <a:srgbClr val="000000"/>
                </a:solidFill>
                <a:latin typeface="Arial Narrow" panose="020B0604020202020204" pitchFamily="34" charset="0"/>
              </a:rPr>
              <a:t>Kuway</a:t>
            </a:r>
            <a:r>
              <a:rPr lang="es-ES">
                <a:solidFill>
                  <a:srgbClr val="000000"/>
                </a:solidFill>
                <a:latin typeface="Arial Narrow" panose="020B0604020202020204" pitchFamily="34" charset="0"/>
              </a:rPr>
              <a:t>-Nueva York-La Cristalina y Miraflores</a:t>
            </a:r>
            <a:r>
              <a:rPr lang="es-ES"/>
              <a:t>.</a:t>
            </a:r>
            <a:endParaRPr lang="es-CO"/>
          </a:p>
        </p:txBody>
      </p:sp>
    </p:spTree>
    <p:extLst>
      <p:ext uri="{BB962C8B-B14F-4D97-AF65-F5344CB8AC3E}">
        <p14:creationId xmlns:p14="http://schemas.microsoft.com/office/powerpoint/2010/main" val="9553254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2FB4E-DA6F-FA18-B1A9-35760E0675D5}"/>
            </a:ext>
          </a:extLst>
        </p:cNvPr>
        <p:cNvGrpSpPr/>
        <p:nvPr/>
      </p:nvGrpSpPr>
      <p:grpSpPr>
        <a:xfrm>
          <a:off x="0" y="0"/>
          <a:ext cx="0" cy="0"/>
          <a:chOff x="0" y="0"/>
          <a:chExt cx="0" cy="0"/>
        </a:xfrm>
      </p:grpSpPr>
      <p:cxnSp>
        <p:nvCxnSpPr>
          <p:cNvPr id="10" name="Conector recto 9">
            <a:extLst>
              <a:ext uri="{FF2B5EF4-FFF2-40B4-BE49-F238E27FC236}">
                <a16:creationId xmlns:a16="http://schemas.microsoft.com/office/drawing/2014/main" id="{C3AA2FC2-45CB-B367-4C3E-23A5D9A2F772}"/>
              </a:ext>
            </a:extLst>
          </p:cNvPr>
          <p:cNvCxnSpPr>
            <a:cxnSpLocks/>
          </p:cNvCxnSpPr>
          <p:nvPr/>
        </p:nvCxnSpPr>
        <p:spPr>
          <a:xfrm>
            <a:off x="3844413" y="759297"/>
            <a:ext cx="8266307"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CuadroTexto 13">
            <a:extLst>
              <a:ext uri="{FF2B5EF4-FFF2-40B4-BE49-F238E27FC236}">
                <a16:creationId xmlns:a16="http://schemas.microsoft.com/office/drawing/2014/main" id="{46CCB4AB-CD19-B55D-EE55-8FF1C30DAC40}"/>
              </a:ext>
            </a:extLst>
          </p:cNvPr>
          <p:cNvSpPr txBox="1"/>
          <p:nvPr/>
        </p:nvSpPr>
        <p:spPr>
          <a:xfrm>
            <a:off x="274320" y="106626"/>
            <a:ext cx="11836400" cy="630942"/>
          </a:xfrm>
          <a:prstGeom prst="rect">
            <a:avLst/>
          </a:prstGeom>
          <a:noFill/>
        </p:spPr>
        <p:txBody>
          <a:bodyPr wrap="square">
            <a:spAutoFit/>
          </a:bodyPr>
          <a:lstStyle/>
          <a:p>
            <a:pPr algn="ctr"/>
            <a:r>
              <a:rPr lang="es-ES_tradnl" sz="1700" b="1"/>
              <a:t>SOLICITUD DE RECURSOS DEL FONDO PARA LA VIDA Y LA BIODIVERSIDAD </a:t>
            </a:r>
          </a:p>
          <a:p>
            <a:pPr algn="ctr"/>
            <a:r>
              <a:rPr lang="es-ES_tradnl" sz="1700" b="1"/>
              <a:t>VIGENCIA - 2026  </a:t>
            </a:r>
            <a:r>
              <a:rPr lang="es-ES_tradnl" b="1">
                <a:solidFill>
                  <a:schemeClr val="accent1">
                    <a:lumMod val="60000"/>
                    <a:lumOff val="40000"/>
                  </a:schemeClr>
                </a:solidFill>
              </a:rPr>
              <a:t>$ </a:t>
            </a:r>
            <a:r>
              <a:rPr lang="es-ES_tradnl" b="1" i="1">
                <a:solidFill>
                  <a:schemeClr val="accent1">
                    <a:lumMod val="60000"/>
                    <a:lumOff val="40000"/>
                  </a:schemeClr>
                </a:solidFill>
              </a:rPr>
              <a:t>806.201 MILLONES</a:t>
            </a:r>
            <a:endParaRPr lang="es-ES_tradnl" sz="1700" b="1" i="1">
              <a:solidFill>
                <a:schemeClr val="accent1">
                  <a:lumMod val="60000"/>
                  <a:lumOff val="40000"/>
                </a:schemeClr>
              </a:solidFill>
            </a:endParaRPr>
          </a:p>
        </p:txBody>
      </p:sp>
      <p:sp>
        <p:nvSpPr>
          <p:cNvPr id="21" name="CuadroTexto 20">
            <a:extLst>
              <a:ext uri="{FF2B5EF4-FFF2-40B4-BE49-F238E27FC236}">
                <a16:creationId xmlns:a16="http://schemas.microsoft.com/office/drawing/2014/main" id="{BDF56175-BE80-8FA4-9083-57E8F6646DB8}"/>
              </a:ext>
            </a:extLst>
          </p:cNvPr>
          <p:cNvSpPr txBox="1"/>
          <p:nvPr/>
        </p:nvSpPr>
        <p:spPr>
          <a:xfrm>
            <a:off x="623778" y="1135340"/>
            <a:ext cx="11432078" cy="276999"/>
          </a:xfrm>
          <a:prstGeom prst="rect">
            <a:avLst/>
          </a:prstGeom>
          <a:noFill/>
        </p:spPr>
        <p:txBody>
          <a:bodyPr wrap="square" rtlCol="0">
            <a:spAutoFit/>
          </a:bodyPr>
          <a:lstStyle/>
          <a:p>
            <a:pPr marL="171450" indent="-171450">
              <a:buFont typeface="Arial" panose="020B0604020202020204" pitchFamily="34" charset="0"/>
              <a:buChar char="•"/>
            </a:pPr>
            <a:r>
              <a:rPr lang="es-ES_tradnl" sz="1200" b="1" i="1">
                <a:solidFill>
                  <a:schemeClr val="accent6">
                    <a:lumMod val="75000"/>
                  </a:schemeClr>
                </a:solidFill>
              </a:rPr>
              <a:t>Proyecto: APOYO FINANCIERO AL DESARROLLO DE PLANES, PROGRAMAS Y PROYECTOS A TRAVÉS DEL FONDO PARA  LA VIDA Y BIODIVERSIDAD   NACIONAL</a:t>
            </a:r>
            <a:endParaRPr lang="es-ES_tradnl" sz="1200" b="1" i="1"/>
          </a:p>
        </p:txBody>
      </p:sp>
      <p:sp>
        <p:nvSpPr>
          <p:cNvPr id="2" name="CuadroTexto 1">
            <a:extLst>
              <a:ext uri="{FF2B5EF4-FFF2-40B4-BE49-F238E27FC236}">
                <a16:creationId xmlns:a16="http://schemas.microsoft.com/office/drawing/2014/main" id="{6446DD66-620A-0716-1F63-1B731030E1E4}"/>
              </a:ext>
            </a:extLst>
          </p:cNvPr>
          <p:cNvSpPr txBox="1"/>
          <p:nvPr/>
        </p:nvSpPr>
        <p:spPr>
          <a:xfrm>
            <a:off x="623778" y="1788381"/>
            <a:ext cx="2577563" cy="307777"/>
          </a:xfrm>
          <a:prstGeom prst="rect">
            <a:avLst/>
          </a:prstGeom>
          <a:noFill/>
        </p:spPr>
        <p:txBody>
          <a:bodyPr wrap="square">
            <a:spAutoFit/>
          </a:bodyPr>
          <a:lstStyle/>
          <a:p>
            <a:pPr marL="0" marR="0" lvl="0" indent="0" rtl="0">
              <a:lnSpc>
                <a:spcPct val="100000"/>
              </a:lnSpc>
              <a:spcBef>
                <a:spcPts val="0"/>
              </a:spcBef>
              <a:spcAft>
                <a:spcPts val="0"/>
              </a:spcAft>
              <a:buNone/>
            </a:pPr>
            <a:r>
              <a:rPr lang="es-CO" sz="1400" b="1">
                <a:solidFill>
                  <a:srgbClr val="00B050"/>
                </a:solidFill>
                <a:latin typeface="Verdana"/>
                <a:ea typeface="Verdana"/>
                <a:cs typeface="Verdana"/>
                <a:sym typeface="Verdana"/>
              </a:rPr>
              <a:t>LOGROS</a:t>
            </a:r>
            <a:endParaRPr lang="es-CO">
              <a:solidFill>
                <a:srgbClr val="00B050"/>
              </a:solidFill>
            </a:endParaRPr>
          </a:p>
        </p:txBody>
      </p:sp>
      <p:sp>
        <p:nvSpPr>
          <p:cNvPr id="5" name="CuadroTexto 4">
            <a:extLst>
              <a:ext uri="{FF2B5EF4-FFF2-40B4-BE49-F238E27FC236}">
                <a16:creationId xmlns:a16="http://schemas.microsoft.com/office/drawing/2014/main" id="{FF70E27A-AED6-7BC2-B057-89D58E2DCA9D}"/>
              </a:ext>
            </a:extLst>
          </p:cNvPr>
          <p:cNvSpPr txBox="1"/>
          <p:nvPr/>
        </p:nvSpPr>
        <p:spPr>
          <a:xfrm>
            <a:off x="514350" y="2472200"/>
            <a:ext cx="11163299" cy="3139321"/>
          </a:xfrm>
          <a:prstGeom prst="rect">
            <a:avLst/>
          </a:prstGeom>
          <a:noFill/>
        </p:spPr>
        <p:txBody>
          <a:bodyPr wrap="square" rtlCol="0">
            <a:spAutoFit/>
          </a:bodyPr>
          <a:lstStyle/>
          <a:p>
            <a:pPr algn="just"/>
            <a:r>
              <a:rPr lang="es-CO"/>
              <a:t>* </a:t>
            </a:r>
            <a:r>
              <a:rPr lang="es-ES">
                <a:solidFill>
                  <a:srgbClr val="000000"/>
                </a:solidFill>
                <a:latin typeface="Arial Narrow" panose="020B0604020202020204" pitchFamily="34" charset="0"/>
              </a:rPr>
              <a:t>Desarrollo de un contenido metodológico de planificación predial participativa con enfoque agroecológico, único en el país.</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Generación del borrador de las minutas de 170 veredas correspondientes a las JAC, con las que se propone establecer Convenios para que coordinen con el apoyo técnico del equipo de trabajo del Instituto Sinchi la implementación y seguimiento y valoración de los sistemas productivos.</a:t>
            </a:r>
          </a:p>
          <a:p>
            <a:pPr algn="just"/>
            <a:endParaRPr lang="es-ES">
              <a:solidFill>
                <a:srgbClr val="000000"/>
              </a:solidFill>
              <a:latin typeface="Arial Narrow" panose="020B0604020202020204" pitchFamily="34" charset="0"/>
            </a:endParaRPr>
          </a:p>
          <a:p>
            <a:pPr algn="just"/>
            <a:r>
              <a:rPr lang="es-ES">
                <a:solidFill>
                  <a:srgbClr val="000000"/>
                </a:solidFill>
                <a:latin typeface="Arial Narrow" panose="020B0604020202020204" pitchFamily="34" charset="0"/>
              </a:rPr>
              <a:t>* Se han realizado seis ciclos de dispersión (mensuales) por aproximadamente 11.000 millones de pesos a las familias con acuerdos de conservación vigentes. Estas están en los departamentos de Meta, Guaviare y Caquetá.</a:t>
            </a:r>
          </a:p>
          <a:p>
            <a:pPr algn="just"/>
            <a:endParaRPr lang="es-ES"/>
          </a:p>
          <a:p>
            <a:pPr algn="just"/>
            <a:endParaRPr lang="es-ES"/>
          </a:p>
          <a:p>
            <a:pPr algn="just"/>
            <a:endParaRPr lang="es-ES"/>
          </a:p>
        </p:txBody>
      </p:sp>
    </p:spTree>
    <p:extLst>
      <p:ext uri="{BB962C8B-B14F-4D97-AF65-F5344CB8AC3E}">
        <p14:creationId xmlns:p14="http://schemas.microsoft.com/office/powerpoint/2010/main" val="35377764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FC582-F038-87D7-F436-F0F39E2A9C32}"/>
            </a:ext>
          </a:extLst>
        </p:cNvPr>
        <p:cNvGrpSpPr/>
        <p:nvPr/>
      </p:nvGrpSpPr>
      <p:grpSpPr>
        <a:xfrm>
          <a:off x="0" y="0"/>
          <a:ext cx="0" cy="0"/>
          <a:chOff x="0" y="0"/>
          <a:chExt cx="0" cy="0"/>
        </a:xfrm>
      </p:grpSpPr>
      <p:pic>
        <p:nvPicPr>
          <p:cNvPr id="2" name="Imagen 1" descr="Imagen que contiene texto, raqueta, firmar, mujer  El contenido generado por inteligencia artificial puede ser incorrecto.">
            <a:extLst>
              <a:ext uri="{FF2B5EF4-FFF2-40B4-BE49-F238E27FC236}">
                <a16:creationId xmlns:a16="http://schemas.microsoft.com/office/drawing/2014/main" id="{FEC1F636-9CFB-A72E-9BC1-3DA605B9A2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24226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22EB1-C06E-5C91-70AC-CB7D2029D2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C2749B-432F-E0CF-DAD6-7AAB975E3237}"/>
              </a:ext>
            </a:extLst>
          </p:cNvPr>
          <p:cNvPicPr>
            <a:picLocks noChangeAspect="1"/>
          </p:cNvPicPr>
          <p:nvPr/>
        </p:nvPicPr>
        <p:blipFill>
          <a:blip r:embed="rId2"/>
          <a:srcRect r="34546"/>
          <a:stretch/>
        </p:blipFill>
        <p:spPr>
          <a:xfrm>
            <a:off x="-1" y="0"/>
            <a:ext cx="12192001" cy="6858000"/>
          </a:xfrm>
          <a:prstGeom prst="rect">
            <a:avLst/>
          </a:prstGeom>
        </p:spPr>
      </p:pic>
      <p:sp>
        <p:nvSpPr>
          <p:cNvPr id="4" name="Título 3">
            <a:extLst>
              <a:ext uri="{FF2B5EF4-FFF2-40B4-BE49-F238E27FC236}">
                <a16:creationId xmlns:a16="http://schemas.microsoft.com/office/drawing/2014/main" id="{DC010BDA-945D-5068-FBB6-D6D6E4026F7C}"/>
              </a:ext>
            </a:extLst>
          </p:cNvPr>
          <p:cNvSpPr txBox="1">
            <a:spLocks/>
          </p:cNvSpPr>
          <p:nvPr/>
        </p:nvSpPr>
        <p:spPr>
          <a:xfrm>
            <a:off x="442997" y="390298"/>
            <a:ext cx="10588910" cy="42310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Logros del Sector</a:t>
            </a:r>
          </a:p>
        </p:txBody>
      </p:sp>
      <p:sp>
        <p:nvSpPr>
          <p:cNvPr id="2" name="CuadroTexto 1">
            <a:extLst>
              <a:ext uri="{FF2B5EF4-FFF2-40B4-BE49-F238E27FC236}">
                <a16:creationId xmlns:a16="http://schemas.microsoft.com/office/drawing/2014/main" id="{FB762C9F-DA90-1516-649E-D1F5145E73E4}"/>
              </a:ext>
            </a:extLst>
          </p:cNvPr>
          <p:cNvSpPr txBox="1"/>
          <p:nvPr/>
        </p:nvSpPr>
        <p:spPr>
          <a:xfrm>
            <a:off x="595921" y="1388280"/>
            <a:ext cx="11282580" cy="646331"/>
          </a:xfrm>
          <a:prstGeom prst="rect">
            <a:avLst/>
          </a:prstGeom>
          <a:noFill/>
        </p:spPr>
        <p:txBody>
          <a:bodyPr wrap="square" lIns="91440" tIns="45720" rIns="91440" bIns="45720" rtlCol="0" anchor="t">
            <a:spAutoFit/>
          </a:bodyPr>
          <a:lstStyle/>
          <a:p>
            <a:r>
              <a:rPr lang="es-MX" b="1">
                <a:solidFill>
                  <a:schemeClr val="tx1">
                    <a:lumMod val="65000"/>
                    <a:lumOff val="35000"/>
                  </a:schemeClr>
                </a:solidFill>
              </a:rPr>
              <a:t>Debe incluir los principales logros alcanzados durante el periodo agosto 2022 –  diciembre 2024, con énfasis en lo alcanzado en 2024.</a:t>
            </a:r>
            <a:endParaRPr lang="es-CO">
              <a:solidFill>
                <a:schemeClr val="tx1">
                  <a:lumMod val="65000"/>
                  <a:lumOff val="35000"/>
                </a:schemeClr>
              </a:solidFill>
            </a:endParaRPr>
          </a:p>
        </p:txBody>
      </p:sp>
      <p:pic>
        <p:nvPicPr>
          <p:cNvPr id="6" name="Graphic 5">
            <a:extLst>
              <a:ext uri="{FF2B5EF4-FFF2-40B4-BE49-F238E27FC236}">
                <a16:creationId xmlns:a16="http://schemas.microsoft.com/office/drawing/2014/main" id="{9567C9AB-06FE-67B6-FE68-827A19F697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7675" y="776471"/>
            <a:ext cx="2755429" cy="133114"/>
          </a:xfrm>
          <a:prstGeom prst="rect">
            <a:avLst/>
          </a:prstGeom>
        </p:spPr>
      </p:pic>
      <p:sp>
        <p:nvSpPr>
          <p:cNvPr id="7" name="CuadroTexto 6">
            <a:extLst>
              <a:ext uri="{FF2B5EF4-FFF2-40B4-BE49-F238E27FC236}">
                <a16:creationId xmlns:a16="http://schemas.microsoft.com/office/drawing/2014/main" id="{27B4A263-EF65-2C4E-6414-644C8A596EBD}"/>
              </a:ext>
            </a:extLst>
          </p:cNvPr>
          <p:cNvSpPr txBox="1"/>
          <p:nvPr/>
        </p:nvSpPr>
        <p:spPr>
          <a:xfrm>
            <a:off x="595921" y="2201683"/>
            <a:ext cx="10709511" cy="3970318"/>
          </a:xfrm>
          <a:prstGeom prst="rect">
            <a:avLst/>
          </a:prstGeom>
          <a:noFill/>
        </p:spPr>
        <p:txBody>
          <a:bodyPr wrap="square">
            <a:spAutoFit/>
          </a:bodyPr>
          <a:lstStyle/>
          <a:p>
            <a:pPr algn="just">
              <a:buNone/>
            </a:pPr>
            <a:r>
              <a:rPr lang="es-MX" sz="1200" b="1" i="0">
                <a:effectLst/>
                <a:latin typeface="Helvetica (Títulos)"/>
              </a:rPr>
              <a:t>Justicia ambiental: </a:t>
            </a:r>
            <a:r>
              <a:rPr lang="es-MX" sz="1200" b="0" i="0">
                <a:effectLst/>
                <a:latin typeface="Helvetica (Títulos)"/>
              </a:rPr>
              <a:t>Con el Acuerdo de Escazú, que entró en plena vigencia con el respaldo de la Corte Constitucional y fue depositado en Naciones Unidas, Colombia camina hacia la justicia social y ambiental. La ruta para su implementación en el país avanza con la creación de una Comisión Interinstitucional, la red de derechos humanos para la protección de líderes ambientales en la Amazonía y el programa de control social ‘Alerta por mi ambiente’ que ha fortalecido 73 veedurías ciudadanas en Bogotá y La Sabana, Cartagena y el Litoral Pacífico Sur y Norte del Cauca. Este año lanzamos una nueva convocatoria para fortalecer 174 procesos de control social ambiental en 12 regiones. Así mismo, se modernizaron diferentes plataformas digitales del sector ambiente para mejorar la gestión y el acceso a la información de la ciudadanía. Entre estas se encuentran el </a:t>
            </a:r>
            <a:r>
              <a:rPr lang="es-MX" sz="1200" b="0" i="0" err="1">
                <a:effectLst/>
                <a:latin typeface="Helvetica (Títulos)"/>
              </a:rPr>
              <a:t>Geovisor</a:t>
            </a:r>
            <a:r>
              <a:rPr lang="es-MX" sz="1200" b="0" i="0">
                <a:effectLst/>
                <a:latin typeface="Helvetica (Títulos)"/>
              </a:rPr>
              <a:t> Ambiental para visualizar datos fundamentales como las cifras de deforestación y cambios en los bosques, y la Ventanilla de Trámites y Servicios Ambientales – Vital.</a:t>
            </a:r>
          </a:p>
          <a:p>
            <a:pPr algn="just">
              <a:buNone/>
            </a:pPr>
            <a:endParaRPr lang="es-MX" sz="1200" b="0" i="0">
              <a:effectLst/>
              <a:latin typeface="Helvetica (Títulos)"/>
            </a:endParaRPr>
          </a:p>
          <a:p>
            <a:pPr algn="just">
              <a:buNone/>
            </a:pPr>
            <a:r>
              <a:rPr lang="es-MX" sz="1200" b="1" i="0">
                <a:effectLst/>
                <a:latin typeface="Helvetica (Títulos)"/>
              </a:rPr>
              <a:t>Acción climática y liderazgo internacional: </a:t>
            </a:r>
            <a:r>
              <a:rPr lang="es-MX" sz="1200" b="0" i="0">
                <a:effectLst/>
                <a:latin typeface="Helvetica (Títulos)"/>
              </a:rPr>
              <a:t>Colombia se ha posicionado como un actor clave en la agenda climática global, siendo anfitrión de la COP16 sobre biodiversidad y liderando la aprobación del Fondo de Pérdidas y Daños para países vulnerables. Además, el Portafolio para la Transición </a:t>
            </a:r>
            <a:r>
              <a:rPr lang="es-MX" sz="1200" b="0" i="0" err="1">
                <a:effectLst/>
                <a:latin typeface="Helvetica (Títulos)"/>
              </a:rPr>
              <a:t>Socioecológica</a:t>
            </a:r>
            <a:r>
              <a:rPr lang="es-MX" sz="1200" b="0" i="0">
                <a:effectLst/>
                <a:latin typeface="Helvetica (Títulos)"/>
              </a:rPr>
              <a:t> proyecta inversiones por más de 38.000 millones de dólares en turismo de naturaleza, sistemas productivos sostenibles y de la economía de la biodiversidad, transición energética justa y reindustrialización, conservación y restauración de ecosistemas y adaptación al cambio climático.</a:t>
            </a:r>
          </a:p>
          <a:p>
            <a:pPr algn="just">
              <a:buNone/>
            </a:pPr>
            <a:endParaRPr lang="es-MX" sz="1200" b="0" i="0">
              <a:effectLst/>
              <a:latin typeface="Helvetica (Títulos)"/>
            </a:endParaRPr>
          </a:p>
          <a:p>
            <a:pPr algn="just">
              <a:buNone/>
            </a:pPr>
            <a:r>
              <a:rPr lang="es-MX" sz="1200" b="1" i="0">
                <a:effectLst/>
                <a:latin typeface="Helvetica (Títulos)"/>
              </a:rPr>
              <a:t>Avanzamos hacia la transición energética: </a:t>
            </a:r>
            <a:r>
              <a:rPr lang="es-MX" sz="1200" b="0" i="0">
                <a:effectLst/>
                <a:latin typeface="Helvetica (Títulos)"/>
              </a:rPr>
              <a:t>En este Gobierno hemos otorgado 28 licencias ambientales de las 46 que han sido aprobadas en los últimos 6 años para proyectos de energías renovables, de estas dos corresponden a parques eólicos, 12 son proyectos solares y 14 líneas de transmisión que aportarán 2.7 GW al país.</a:t>
            </a:r>
          </a:p>
          <a:p>
            <a:pPr algn="just">
              <a:buNone/>
            </a:pPr>
            <a:endParaRPr lang="es-MX" sz="1200" b="0" i="0">
              <a:effectLst/>
              <a:latin typeface="Helvetica (Títulos)"/>
            </a:endParaRPr>
          </a:p>
          <a:p>
            <a:pPr algn="just">
              <a:buNone/>
            </a:pPr>
            <a:r>
              <a:rPr lang="es-MX" sz="1200" b="1" i="0">
                <a:effectLst/>
                <a:latin typeface="Helvetica (Títulos)"/>
              </a:rPr>
              <a:t>Normativas para la protección ambiental: </a:t>
            </a:r>
            <a:r>
              <a:rPr lang="es-MX" sz="1200" i="0">
                <a:effectLst/>
                <a:latin typeface="Helvetica (Títulos)"/>
              </a:rPr>
              <a:t>S</a:t>
            </a:r>
            <a:r>
              <a:rPr lang="es-MX" sz="1200" b="0" i="0">
                <a:effectLst/>
                <a:latin typeface="Helvetica (Títulos)"/>
              </a:rPr>
              <a:t>e expidieron regulaciones clave, como la prohibición de plásticos de un solo uso, la protección de la Sierra Nevada de Santa Marta y la declaratoria del Parque Nacional Natural Serranía de </a:t>
            </a:r>
            <a:r>
              <a:rPr lang="es-MX" sz="1200" b="0" i="0" err="1">
                <a:effectLst/>
                <a:latin typeface="Helvetica (Títulos)"/>
              </a:rPr>
              <a:t>Manacacías</a:t>
            </a:r>
            <a:r>
              <a:rPr lang="es-MX" sz="1200" b="0" i="0">
                <a:effectLst/>
                <a:latin typeface="Helvetica (Títulos)"/>
              </a:rPr>
              <a:t>. Además, se consolidaron reservas forestales campesinas y de concesiones forestales campesinas que fortalecen al campesinado en reservas de Ley Segunda bajo pactos de conservación y uso sostenible hacia una economía forestal y de la biodiversidad.</a:t>
            </a:r>
          </a:p>
        </p:txBody>
      </p:sp>
    </p:spTree>
    <p:extLst>
      <p:ext uri="{BB962C8B-B14F-4D97-AF65-F5344CB8AC3E}">
        <p14:creationId xmlns:p14="http://schemas.microsoft.com/office/powerpoint/2010/main" val="2483586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2076-D7D4-059A-0AAB-5C869F76CF45}"/>
            </a:ext>
          </a:extLst>
        </p:cNvPr>
        <p:cNvGrpSpPr/>
        <p:nvPr/>
      </p:nvGrpSpPr>
      <p:grpSpPr>
        <a:xfrm>
          <a:off x="0" y="0"/>
          <a:ext cx="0" cy="0"/>
          <a:chOff x="0" y="0"/>
          <a:chExt cx="0" cy="0"/>
        </a:xfrm>
      </p:grpSpPr>
      <p:sp>
        <p:nvSpPr>
          <p:cNvPr id="3" name="Rectángulo 2">
            <a:extLst>
              <a:ext uri="{FF2B5EF4-FFF2-40B4-BE49-F238E27FC236}">
                <a16:creationId xmlns:a16="http://schemas.microsoft.com/office/drawing/2014/main" id="{824F7A7E-642F-4804-E768-A547F513915C}"/>
              </a:ext>
            </a:extLst>
          </p:cNvPr>
          <p:cNvSpPr/>
          <p:nvPr/>
        </p:nvSpPr>
        <p:spPr>
          <a:xfrm>
            <a:off x="-28002" y="-42003"/>
            <a:ext cx="12306804" cy="6944454"/>
          </a:xfrm>
          <a:prstGeom prst="rect">
            <a:avLst/>
          </a:prstGeom>
          <a:solidFill>
            <a:srgbClr val="FDFD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3">
            <a:extLst>
              <a:ext uri="{FF2B5EF4-FFF2-40B4-BE49-F238E27FC236}">
                <a16:creationId xmlns:a16="http://schemas.microsoft.com/office/drawing/2014/main" id="{6E1433C4-3AA0-A942-7DE6-A860D8E9D21F}"/>
              </a:ext>
            </a:extLst>
          </p:cNvPr>
          <p:cNvSpPr txBox="1">
            <a:spLocks/>
          </p:cNvSpPr>
          <p:nvPr/>
        </p:nvSpPr>
        <p:spPr>
          <a:xfrm>
            <a:off x="202915" y="225604"/>
            <a:ext cx="10588910" cy="45132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Verdana" panose="020B0604030504040204" pitchFamily="34" charset="0"/>
                <a:ea typeface="+mj-ea"/>
                <a:cs typeface="+mj-cs"/>
              </a:defRPr>
            </a:lvl1pPr>
          </a:lstStyle>
          <a:p>
            <a:pPr lvl="0">
              <a:lnSpc>
                <a:spcPct val="100000"/>
              </a:lnSpc>
              <a:spcBef>
                <a:spcPts val="0"/>
              </a:spcBef>
              <a:defRPr/>
            </a:pPr>
            <a:r>
              <a:rPr lang="es-MX" sz="2400" b="1">
                <a:solidFill>
                  <a:srgbClr val="0051A5"/>
                </a:solidFill>
                <a:latin typeface="Helvetica"/>
                <a:ea typeface="Verdana"/>
                <a:cs typeface="Verdana" panose="020B0604030504040204" pitchFamily="34" charset="0"/>
              </a:rPr>
              <a:t>Metas PND del Sector</a:t>
            </a:r>
          </a:p>
        </p:txBody>
      </p:sp>
      <p:pic>
        <p:nvPicPr>
          <p:cNvPr id="10" name="Graphic 5">
            <a:extLst>
              <a:ext uri="{FF2B5EF4-FFF2-40B4-BE49-F238E27FC236}">
                <a16:creationId xmlns:a16="http://schemas.microsoft.com/office/drawing/2014/main" id="{F7906BD0-CCE2-FFE3-C91A-F545640BAF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937" y="619033"/>
            <a:ext cx="3411595" cy="104893"/>
          </a:xfrm>
          <a:prstGeom prst="rect">
            <a:avLst/>
          </a:prstGeom>
        </p:spPr>
      </p:pic>
      <p:pic>
        <p:nvPicPr>
          <p:cNvPr id="9" name="Imagen 8">
            <a:extLst>
              <a:ext uri="{FF2B5EF4-FFF2-40B4-BE49-F238E27FC236}">
                <a16:creationId xmlns:a16="http://schemas.microsoft.com/office/drawing/2014/main" id="{7B88A96E-ADA5-828C-D06C-01400CD4DE5F}"/>
              </a:ext>
            </a:extLst>
          </p:cNvPr>
          <p:cNvPicPr>
            <a:picLocks noChangeAspect="1"/>
          </p:cNvPicPr>
          <p:nvPr/>
        </p:nvPicPr>
        <p:blipFill>
          <a:blip r:embed="rId4"/>
          <a:stretch>
            <a:fillRect/>
          </a:stretch>
        </p:blipFill>
        <p:spPr>
          <a:xfrm>
            <a:off x="389331" y="940356"/>
            <a:ext cx="11413337" cy="5651675"/>
          </a:xfrm>
          <a:prstGeom prst="rect">
            <a:avLst/>
          </a:prstGeom>
        </p:spPr>
      </p:pic>
    </p:spTree>
    <p:extLst>
      <p:ext uri="{BB962C8B-B14F-4D97-AF65-F5344CB8AC3E}">
        <p14:creationId xmlns:p14="http://schemas.microsoft.com/office/powerpoint/2010/main" val="3525654466"/>
      </p:ext>
    </p:extLst>
  </p:cSld>
  <p:clrMapOvr>
    <a:masterClrMapping/>
  </p:clrMapOvr>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70EEEE936CA4EB438B32927DCE465BB9" ma:contentTypeVersion="15" ma:contentTypeDescription="Crear nuevo documento." ma:contentTypeScope="" ma:versionID="b288b9af9b9db6d959d768a46842e901">
  <xsd:schema xmlns:xsd="http://www.w3.org/2001/XMLSchema" xmlns:xs="http://www.w3.org/2001/XMLSchema" xmlns:p="http://schemas.microsoft.com/office/2006/metadata/properties" xmlns:ns2="f5e101c1-3d39-4ff1-8098-8e3178b66c77" xmlns:ns3="7df46448-b1f3-4af9-9f9b-7e75d78e1acb" targetNamespace="http://schemas.microsoft.com/office/2006/metadata/properties" ma:root="true" ma:fieldsID="0f3d1906540c03b938e21c5fb9e0b4b2" ns2:_="" ns3:_="">
    <xsd:import namespace="f5e101c1-3d39-4ff1-8098-8e3178b66c77"/>
    <xsd:import namespace="7df46448-b1f3-4af9-9f9b-7e75d78e1ac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101c1-3d39-4ff1-8098-8e3178b66c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b62b1f75-36e8-497c-b113-7998821e9fb4"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46448-b1f3-4af9-9f9b-7e75d78e1acb"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96ec4edb-3935-46f6-af5b-a68b87755c2c}" ma:internalName="TaxCatchAll" ma:showField="CatchAllData" ma:web="7df46448-b1f3-4af9-9f9b-7e75d78e1ac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5e101c1-3d39-4ff1-8098-8e3178b66c77">
      <Terms xmlns="http://schemas.microsoft.com/office/infopath/2007/PartnerControls"/>
    </lcf76f155ced4ddcb4097134ff3c332f>
    <TaxCatchAll xmlns="7df46448-b1f3-4af9-9f9b-7e75d78e1ac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D9F3E-3E38-416E-9779-819DD6025177}">
  <ds:schemaRefs>
    <ds:schemaRef ds:uri="7df46448-b1f3-4af9-9f9b-7e75d78e1acb"/>
    <ds:schemaRef ds:uri="f5e101c1-3d39-4ff1-8098-8e3178b66c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97738B-88DF-42B5-9C16-C22627568BD9}">
  <ds:schemaRefs>
    <ds:schemaRef ds:uri="7df46448-b1f3-4af9-9f9b-7e75d78e1acb"/>
    <ds:schemaRef ds:uri="f5e101c1-3d39-4ff1-8098-8e3178b66c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E1BC1A-3F97-4104-AEE5-00474C6102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20876</Words>
  <Application>Microsoft Office PowerPoint</Application>
  <PresentationFormat>Panorámica</PresentationFormat>
  <Paragraphs>5946</Paragraphs>
  <Slides>77</Slides>
  <Notes>24</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77</vt:i4>
      </vt:variant>
    </vt:vector>
  </HeadingPairs>
  <TitlesOfParts>
    <vt:vector size="89" baseType="lpstr">
      <vt:lpstr>Aptos</vt:lpstr>
      <vt:lpstr>Aptos Display</vt:lpstr>
      <vt:lpstr>Aptos Narrow</vt:lpstr>
      <vt:lpstr>Arial</vt:lpstr>
      <vt:lpstr>Arial Narrow</vt:lpstr>
      <vt:lpstr>Calibri</vt:lpstr>
      <vt:lpstr>Helvetica</vt:lpstr>
      <vt:lpstr>Helvetica (Títulos)</vt:lpstr>
      <vt:lpstr>Verdana</vt:lpstr>
      <vt:lpstr>Wingdings</vt:lpstr>
      <vt:lpstr>Work Sans</vt:lpstr>
      <vt:lpstr>1_Tema de Office</vt:lpstr>
      <vt:lpstr>Presentación de PowerPoint</vt:lpstr>
      <vt:lpstr>Presentación de PowerPoint</vt:lpstr>
      <vt:lpstr>Presentación de PowerPoint</vt:lpstr>
      <vt:lpstr>SECTOR DE AMBIENTE Y DESARROLLO SOSTENIBLE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Recuperación de la selva amazónica y territorios  estratégicos alrededor del agua   a nivel Nacional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ANEXOS 1. Proyectos que contribuyan a la mitigación y adaptación al cambio climático – FONDO PARA LA VIDA Y  LA BIODIVERSIDAD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William Camilo  Baracaldo Godoy</dc:creator>
  <cp:keywords/>
  <dc:description/>
  <cp:lastModifiedBy>Farley Clara Milena Sandoval Romero</cp:lastModifiedBy>
  <cp:revision>1</cp:revision>
  <dcterms:created xsi:type="dcterms:W3CDTF">2023-05-08T00:34:42Z</dcterms:created>
  <dcterms:modified xsi:type="dcterms:W3CDTF">2025-06-10T00:41:47Z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0x01010070EEEE936CA4EB438B32927DCE465BB9</vt:lpwstr>
  </property>
</Properties>
</file>