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2" r:id="rId4"/>
    <p:sldMasterId id="2147483741" r:id="rId5"/>
  </p:sldMasterIdLst>
  <p:notesMasterIdLst>
    <p:notesMasterId r:id="rId76"/>
  </p:notesMasterIdLst>
  <p:sldIdLst>
    <p:sldId id="258" r:id="rId6"/>
    <p:sldId id="263" r:id="rId7"/>
    <p:sldId id="2145708197" r:id="rId8"/>
    <p:sldId id="2145708235" r:id="rId9"/>
    <p:sldId id="2145708266" r:id="rId10"/>
    <p:sldId id="295" r:id="rId11"/>
    <p:sldId id="297" r:id="rId12"/>
    <p:sldId id="2145708316" r:id="rId13"/>
    <p:sldId id="2145708283" r:id="rId14"/>
    <p:sldId id="2145708317" r:id="rId15"/>
    <p:sldId id="2145708285" r:id="rId16"/>
    <p:sldId id="2145708318" r:id="rId17"/>
    <p:sldId id="2145708281" r:id="rId18"/>
    <p:sldId id="2145708319" r:id="rId19"/>
    <p:sldId id="2145708282" r:id="rId20"/>
    <p:sldId id="2145708320" r:id="rId21"/>
    <p:sldId id="2145708284" r:id="rId22"/>
    <p:sldId id="2145708236" r:id="rId23"/>
    <p:sldId id="300" r:id="rId24"/>
    <p:sldId id="299" r:id="rId25"/>
    <p:sldId id="301" r:id="rId26"/>
    <p:sldId id="2145708237" r:id="rId27"/>
    <p:sldId id="2145708263" r:id="rId28"/>
    <p:sldId id="2145708264" r:id="rId29"/>
    <p:sldId id="2145708295" r:id="rId30"/>
    <p:sldId id="2145708265" r:id="rId31"/>
    <p:sldId id="2145708274" r:id="rId32"/>
    <p:sldId id="2145708275" r:id="rId33"/>
    <p:sldId id="2145708276" r:id="rId34"/>
    <p:sldId id="2145708277" r:id="rId35"/>
    <p:sldId id="2145708279" r:id="rId36"/>
    <p:sldId id="2145708280" r:id="rId37"/>
    <p:sldId id="2145708268" r:id="rId38"/>
    <p:sldId id="2145708231" r:id="rId39"/>
    <p:sldId id="2145708232" r:id="rId40"/>
    <p:sldId id="2145708240" r:id="rId41"/>
    <p:sldId id="2145708311" r:id="rId42"/>
    <p:sldId id="2145708312" r:id="rId43"/>
    <p:sldId id="2145708313" r:id="rId44"/>
    <p:sldId id="2145708314" r:id="rId45"/>
    <p:sldId id="2145708233" r:id="rId46"/>
    <p:sldId id="2145708299" r:id="rId47"/>
    <p:sldId id="2145708310" r:id="rId48"/>
    <p:sldId id="2145708301" r:id="rId49"/>
    <p:sldId id="2145708302" r:id="rId50"/>
    <p:sldId id="2145708303" r:id="rId51"/>
    <p:sldId id="2145708304" r:id="rId52"/>
    <p:sldId id="2145708305" r:id="rId53"/>
    <p:sldId id="2145706279" r:id="rId54"/>
    <p:sldId id="2145708315" r:id="rId55"/>
    <p:sldId id="2145708307" r:id="rId56"/>
    <p:sldId id="2145708238" r:id="rId57"/>
    <p:sldId id="2145708241" r:id="rId58"/>
    <p:sldId id="2145708242" r:id="rId59"/>
    <p:sldId id="2145708296" r:id="rId60"/>
    <p:sldId id="2145708298" r:id="rId61"/>
    <p:sldId id="2145708289" r:id="rId62"/>
    <p:sldId id="2145708267" r:id="rId63"/>
    <p:sldId id="2145708291" r:id="rId64"/>
    <p:sldId id="2145708292" r:id="rId65"/>
    <p:sldId id="2145708294" r:id="rId66"/>
    <p:sldId id="2145708293" r:id="rId67"/>
    <p:sldId id="2145708234" r:id="rId68"/>
    <p:sldId id="2145708239" r:id="rId69"/>
    <p:sldId id="2145708254" r:id="rId70"/>
    <p:sldId id="2145708259" r:id="rId71"/>
    <p:sldId id="2145708260" r:id="rId72"/>
    <p:sldId id="2145708308" r:id="rId73"/>
    <p:sldId id="2145708309" r:id="rId74"/>
    <p:sldId id="2145708196" r:id="rId7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50000"/>
      </a:lnSpc>
      <a:spcBef>
        <a:spcPts val="0"/>
      </a:spcBef>
      <a:spcAft>
        <a:spcPts val="0"/>
      </a:spcAft>
      <a:buClrTx/>
      <a:buSzTx/>
      <a:buFontTx/>
      <a:buNone/>
      <a:tabLst/>
      <a:defRPr kumimoji="0" sz="2000" b="0" i="0" u="none" strike="noStrike" cap="none" spc="59" normalizeH="0" baseline="0">
        <a:ln>
          <a:noFill/>
        </a:ln>
        <a:solidFill>
          <a:srgbClr val="454546"/>
        </a:solidFill>
        <a:effectLst/>
        <a:uFillTx/>
        <a:latin typeface="Montserrat Regular"/>
        <a:ea typeface="Montserrat Regular"/>
        <a:cs typeface="Montserrat Regular"/>
        <a:sym typeface="Montserrat Regular"/>
      </a:defRPr>
    </a:lvl1pPr>
    <a:lvl2pPr marL="0" marR="0" indent="228600" algn="l" defTabSz="825500" rtl="0" fontAlgn="auto" latinLnBrk="0" hangingPunct="0">
      <a:lnSpc>
        <a:spcPct val="150000"/>
      </a:lnSpc>
      <a:spcBef>
        <a:spcPts val="0"/>
      </a:spcBef>
      <a:spcAft>
        <a:spcPts val="0"/>
      </a:spcAft>
      <a:buClrTx/>
      <a:buSzTx/>
      <a:buFontTx/>
      <a:buNone/>
      <a:tabLst/>
      <a:defRPr kumimoji="0" sz="2000" b="0" i="0" u="none" strike="noStrike" cap="none" spc="59" normalizeH="0" baseline="0">
        <a:ln>
          <a:noFill/>
        </a:ln>
        <a:solidFill>
          <a:srgbClr val="454546"/>
        </a:solidFill>
        <a:effectLst/>
        <a:uFillTx/>
        <a:latin typeface="Montserrat Regular"/>
        <a:ea typeface="Montserrat Regular"/>
        <a:cs typeface="Montserrat Regular"/>
        <a:sym typeface="Montserrat Regular"/>
      </a:defRPr>
    </a:lvl2pPr>
    <a:lvl3pPr marL="0" marR="0" indent="457200" algn="l" defTabSz="825500" rtl="0" fontAlgn="auto" latinLnBrk="0" hangingPunct="0">
      <a:lnSpc>
        <a:spcPct val="150000"/>
      </a:lnSpc>
      <a:spcBef>
        <a:spcPts val="0"/>
      </a:spcBef>
      <a:spcAft>
        <a:spcPts val="0"/>
      </a:spcAft>
      <a:buClrTx/>
      <a:buSzTx/>
      <a:buFontTx/>
      <a:buNone/>
      <a:tabLst/>
      <a:defRPr kumimoji="0" sz="2000" b="0" i="0" u="none" strike="noStrike" cap="none" spc="59" normalizeH="0" baseline="0">
        <a:ln>
          <a:noFill/>
        </a:ln>
        <a:solidFill>
          <a:srgbClr val="454546"/>
        </a:solidFill>
        <a:effectLst/>
        <a:uFillTx/>
        <a:latin typeface="Montserrat Regular"/>
        <a:ea typeface="Montserrat Regular"/>
        <a:cs typeface="Montserrat Regular"/>
        <a:sym typeface="Montserrat Regular"/>
      </a:defRPr>
    </a:lvl3pPr>
    <a:lvl4pPr marL="0" marR="0" indent="685800" algn="l" defTabSz="825500" rtl="0" fontAlgn="auto" latinLnBrk="0" hangingPunct="0">
      <a:lnSpc>
        <a:spcPct val="150000"/>
      </a:lnSpc>
      <a:spcBef>
        <a:spcPts val="0"/>
      </a:spcBef>
      <a:spcAft>
        <a:spcPts val="0"/>
      </a:spcAft>
      <a:buClrTx/>
      <a:buSzTx/>
      <a:buFontTx/>
      <a:buNone/>
      <a:tabLst/>
      <a:defRPr kumimoji="0" sz="2000" b="0" i="0" u="none" strike="noStrike" cap="none" spc="59" normalizeH="0" baseline="0">
        <a:ln>
          <a:noFill/>
        </a:ln>
        <a:solidFill>
          <a:srgbClr val="454546"/>
        </a:solidFill>
        <a:effectLst/>
        <a:uFillTx/>
        <a:latin typeface="Montserrat Regular"/>
        <a:ea typeface="Montserrat Regular"/>
        <a:cs typeface="Montserrat Regular"/>
        <a:sym typeface="Montserrat Regular"/>
      </a:defRPr>
    </a:lvl4pPr>
    <a:lvl5pPr marL="0" marR="0" indent="914400" algn="l" defTabSz="825500" rtl="0" fontAlgn="auto" latinLnBrk="0" hangingPunct="0">
      <a:lnSpc>
        <a:spcPct val="150000"/>
      </a:lnSpc>
      <a:spcBef>
        <a:spcPts val="0"/>
      </a:spcBef>
      <a:spcAft>
        <a:spcPts val="0"/>
      </a:spcAft>
      <a:buClrTx/>
      <a:buSzTx/>
      <a:buFontTx/>
      <a:buNone/>
      <a:tabLst/>
      <a:defRPr kumimoji="0" sz="2000" b="0" i="0" u="none" strike="noStrike" cap="none" spc="59" normalizeH="0" baseline="0">
        <a:ln>
          <a:noFill/>
        </a:ln>
        <a:solidFill>
          <a:srgbClr val="454546"/>
        </a:solidFill>
        <a:effectLst/>
        <a:uFillTx/>
        <a:latin typeface="Montserrat Regular"/>
        <a:ea typeface="Montserrat Regular"/>
        <a:cs typeface="Montserrat Regular"/>
        <a:sym typeface="Montserrat Regular"/>
      </a:defRPr>
    </a:lvl5pPr>
    <a:lvl6pPr marL="0" marR="0" indent="1143000" algn="l" defTabSz="825500" rtl="0" fontAlgn="auto" latinLnBrk="0" hangingPunct="0">
      <a:lnSpc>
        <a:spcPct val="150000"/>
      </a:lnSpc>
      <a:spcBef>
        <a:spcPts val="0"/>
      </a:spcBef>
      <a:spcAft>
        <a:spcPts val="0"/>
      </a:spcAft>
      <a:buClrTx/>
      <a:buSzTx/>
      <a:buFontTx/>
      <a:buNone/>
      <a:tabLst/>
      <a:defRPr kumimoji="0" sz="2000" b="0" i="0" u="none" strike="noStrike" cap="none" spc="59" normalizeH="0" baseline="0">
        <a:ln>
          <a:noFill/>
        </a:ln>
        <a:solidFill>
          <a:srgbClr val="454546"/>
        </a:solidFill>
        <a:effectLst/>
        <a:uFillTx/>
        <a:latin typeface="Montserrat Regular"/>
        <a:ea typeface="Montserrat Regular"/>
        <a:cs typeface="Montserrat Regular"/>
        <a:sym typeface="Montserrat Regular"/>
      </a:defRPr>
    </a:lvl6pPr>
    <a:lvl7pPr marL="0" marR="0" indent="1371600" algn="l" defTabSz="825500" rtl="0" fontAlgn="auto" latinLnBrk="0" hangingPunct="0">
      <a:lnSpc>
        <a:spcPct val="150000"/>
      </a:lnSpc>
      <a:spcBef>
        <a:spcPts val="0"/>
      </a:spcBef>
      <a:spcAft>
        <a:spcPts val="0"/>
      </a:spcAft>
      <a:buClrTx/>
      <a:buSzTx/>
      <a:buFontTx/>
      <a:buNone/>
      <a:tabLst/>
      <a:defRPr kumimoji="0" sz="2000" b="0" i="0" u="none" strike="noStrike" cap="none" spc="59" normalizeH="0" baseline="0">
        <a:ln>
          <a:noFill/>
        </a:ln>
        <a:solidFill>
          <a:srgbClr val="454546"/>
        </a:solidFill>
        <a:effectLst/>
        <a:uFillTx/>
        <a:latin typeface="Montserrat Regular"/>
        <a:ea typeface="Montserrat Regular"/>
        <a:cs typeface="Montserrat Regular"/>
        <a:sym typeface="Montserrat Regular"/>
      </a:defRPr>
    </a:lvl7pPr>
    <a:lvl8pPr marL="0" marR="0" indent="1600200" algn="l" defTabSz="825500" rtl="0" fontAlgn="auto" latinLnBrk="0" hangingPunct="0">
      <a:lnSpc>
        <a:spcPct val="150000"/>
      </a:lnSpc>
      <a:spcBef>
        <a:spcPts val="0"/>
      </a:spcBef>
      <a:spcAft>
        <a:spcPts val="0"/>
      </a:spcAft>
      <a:buClrTx/>
      <a:buSzTx/>
      <a:buFontTx/>
      <a:buNone/>
      <a:tabLst/>
      <a:defRPr kumimoji="0" sz="2000" b="0" i="0" u="none" strike="noStrike" cap="none" spc="59" normalizeH="0" baseline="0">
        <a:ln>
          <a:noFill/>
        </a:ln>
        <a:solidFill>
          <a:srgbClr val="454546"/>
        </a:solidFill>
        <a:effectLst/>
        <a:uFillTx/>
        <a:latin typeface="Montserrat Regular"/>
        <a:ea typeface="Montserrat Regular"/>
        <a:cs typeface="Montserrat Regular"/>
        <a:sym typeface="Montserrat Regular"/>
      </a:defRPr>
    </a:lvl8pPr>
    <a:lvl9pPr marL="0" marR="0" indent="1828800" algn="l" defTabSz="825500" rtl="0" fontAlgn="auto" latinLnBrk="0" hangingPunct="0">
      <a:lnSpc>
        <a:spcPct val="150000"/>
      </a:lnSpc>
      <a:spcBef>
        <a:spcPts val="0"/>
      </a:spcBef>
      <a:spcAft>
        <a:spcPts val="0"/>
      </a:spcAft>
      <a:buClrTx/>
      <a:buSzTx/>
      <a:buFontTx/>
      <a:buNone/>
      <a:tabLst/>
      <a:defRPr kumimoji="0" sz="2000" b="0" i="0" u="none" strike="noStrike" cap="none" spc="59" normalizeH="0" baseline="0">
        <a:ln>
          <a:noFill/>
        </a:ln>
        <a:solidFill>
          <a:srgbClr val="454546"/>
        </a:solidFill>
        <a:effectLst/>
        <a:uFillTx/>
        <a:latin typeface="Montserrat Regular"/>
        <a:ea typeface="Montserrat Regular"/>
        <a:cs typeface="Montserrat Regular"/>
        <a:sym typeface="Montserrat Regular"/>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5F6CCB-754D-5D2A-A652-EDABF8823060}" name="Wisner Genaro Suarez Guzman" initials="WGSG" userId="S::WGSuarez@minvivienda.gov.co::da3c62b3-15d5-4731-9740-c72b044843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CC31"/>
    <a:srgbClr val="D6DCE4"/>
    <a:srgbClr val="96BE53"/>
    <a:srgbClr val="F2F2F2"/>
    <a:srgbClr val="DCE6F2"/>
    <a:srgbClr val="D9E1F2"/>
    <a:srgbClr val="FFD034"/>
    <a:srgbClr val="FBCC32"/>
    <a:srgbClr val="004A84"/>
    <a:srgbClr val="FFC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9" autoAdjust="0"/>
    <p:restoredTop sz="89135"/>
  </p:normalViewPr>
  <p:slideViewPr>
    <p:cSldViewPr snapToGrid="0">
      <p:cViewPr varScale="1">
        <p:scale>
          <a:sx n="51" d="100"/>
          <a:sy n="51" d="100"/>
        </p:scale>
        <p:origin x="104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microsoft.com/office/2018/10/relationships/authors" Targe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oleObject" Target="file:///\\Users\cristhiandh\Downloads\FINAL%20MATRIZ%20DE%20CONSOLIDACIO&#769;N%20MGMP%202025-2028%20%209%20de%20may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cristhiandh\Downloads\FINAL%20MATRIZ%20DE%20CONSOLIDACIO&#769;N%20MGMP%202025-2028%20%209%20de%20may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cristhiandh\Downloads\FINAL%20MATRIZ%20DE%20CONSOLIDACIO&#769;N%20MGMP%202025-2028%20%209%20de%20mayo.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s-MX" sz="2000" b="1" dirty="0"/>
              <a:t> CONSOLIDADO HISTORICO</a:t>
            </a:r>
            <a:r>
              <a:rPr lang="es-MX" sz="2000" b="1" baseline="0" dirty="0"/>
              <a:t> INGRESOS</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lineChart>
        <c:grouping val="standard"/>
        <c:varyColors val="0"/>
        <c:ser>
          <c:idx val="1"/>
          <c:order val="0"/>
          <c:tx>
            <c:strRef>
              <c:f>'1.2 Tendencia Ingresos'!$B$7</c:f>
              <c:strCache>
                <c:ptCount val="1"/>
                <c:pt idx="0">
                  <c:v>INGRESOS EFECTIVOS</c:v>
                </c:pt>
              </c:strCache>
            </c:strRef>
          </c:tx>
          <c:spPr>
            <a:ln w="57150" cap="rnd">
              <a:solidFill>
                <a:srgbClr val="5B9BD5"/>
              </a:solidFill>
              <a:round/>
            </a:ln>
            <a:effectLst/>
          </c:spPr>
          <c:marker>
            <c:symbol val="circle"/>
            <c:size val="5"/>
            <c:spPr>
              <a:solidFill>
                <a:srgbClr val="5B9BD5"/>
              </a:solidFill>
              <a:ln w="57150">
                <a:solidFill>
                  <a:srgbClr val="5B9BD5"/>
                </a:solidFill>
              </a:ln>
              <a:effectLst/>
            </c:spPr>
          </c:marker>
          <c:dLbls>
            <c:spPr>
              <a:solidFill>
                <a:srgbClr val="A6C2E6"/>
              </a:solidFill>
              <a:ln>
                <a:solidFill>
                  <a:srgbClr val="5B9BD5"/>
                </a:solid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'1.2 Tendencia Ingresos'!$A$8:$A$21</c:f>
              <c:numCache>
                <c:formatCode>General</c:formatCode>
                <c:ptCount val="14"/>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numCache>
            </c:numRef>
          </c:cat>
          <c:val>
            <c:numRef>
              <c:f>'1.2 Tendencia Ingresos'!$B$8:$B$21</c:f>
              <c:numCache>
                <c:formatCode>"$"\ #,##0</c:formatCode>
                <c:ptCount val="14"/>
                <c:pt idx="0">
                  <c:v>129658.22333526998</c:v>
                </c:pt>
                <c:pt idx="1">
                  <c:v>138217.48982799999</c:v>
                </c:pt>
                <c:pt idx="2">
                  <c:v>128478.03610283999</c:v>
                </c:pt>
                <c:pt idx="3">
                  <c:v>145530.39059292001</c:v>
                </c:pt>
                <c:pt idx="4">
                  <c:v>209556.76141899999</c:v>
                </c:pt>
                <c:pt idx="5">
                  <c:v>197120.68708134998</c:v>
                </c:pt>
                <c:pt idx="6">
                  <c:v>237412.32825307999</c:v>
                </c:pt>
                <c:pt idx="7">
                  <c:v>291452.45433611999</c:v>
                </c:pt>
                <c:pt idx="8">
                  <c:v>324351.84881054994</c:v>
                </c:pt>
              </c:numCache>
            </c:numRef>
          </c:val>
          <c:smooth val="0"/>
          <c:extLst>
            <c:ext xmlns:c16="http://schemas.microsoft.com/office/drawing/2014/chart" uri="{C3380CC4-5D6E-409C-BE32-E72D297353CC}">
              <c16:uniqueId val="{00000000-61FA-7D43-A772-8151D3B5D929}"/>
            </c:ext>
          </c:extLst>
        </c:ser>
        <c:ser>
          <c:idx val="2"/>
          <c:order val="1"/>
          <c:tx>
            <c:strRef>
              <c:f>'1.2 Tendencia Ingresos'!$C$7</c:f>
              <c:strCache>
                <c:ptCount val="1"/>
                <c:pt idx="0">
                  <c:v>INGRESOS PROYECTADOS</c:v>
                </c:pt>
              </c:strCache>
            </c:strRef>
          </c:tx>
          <c:spPr>
            <a:ln w="57150" cap="rnd">
              <a:solidFill>
                <a:srgbClr val="ED7D31"/>
              </a:solidFill>
              <a:round/>
            </a:ln>
            <a:effectLst/>
          </c:spPr>
          <c:marker>
            <c:symbol val="circle"/>
            <c:size val="5"/>
            <c:spPr>
              <a:solidFill>
                <a:srgbClr val="ED7D31"/>
              </a:solidFill>
              <a:ln w="57150">
                <a:solidFill>
                  <a:srgbClr val="ED7D31"/>
                </a:solidFill>
              </a:ln>
              <a:effectLst/>
            </c:spPr>
          </c:marker>
          <c:dLbls>
            <c:spPr>
              <a:solidFill>
                <a:srgbClr val="F7A785"/>
              </a:solidFill>
              <a:ln>
                <a:solidFill>
                  <a:srgbClr val="ED7D31"/>
                </a:solid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'1.2 Tendencia Ingresos'!$A$8:$A$21</c:f>
              <c:numCache>
                <c:formatCode>General</c:formatCode>
                <c:ptCount val="14"/>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numCache>
            </c:numRef>
          </c:cat>
          <c:val>
            <c:numRef>
              <c:f>'1.2 Tendencia Ingresos'!$C$8:$C$21</c:f>
              <c:numCache>
                <c:formatCode>General</c:formatCode>
                <c:ptCount val="14"/>
                <c:pt idx="9" formatCode="&quot;$&quot;\ #,##0">
                  <c:v>312320.8379158664</c:v>
                </c:pt>
                <c:pt idx="10" formatCode="&quot;$&quot;\ #,##0">
                  <c:v>322868.41177499999</c:v>
                </c:pt>
                <c:pt idx="11" formatCode="&quot;$&quot;\ #,##0">
                  <c:v>332693.94412825</c:v>
                </c:pt>
                <c:pt idx="12" formatCode="&quot;$&quot;\ #,##0">
                  <c:v>342761.42745209753</c:v>
                </c:pt>
                <c:pt idx="13" formatCode="&quot;$&quot;\ #,##0">
                  <c:v>353137.55980566039</c:v>
                </c:pt>
              </c:numCache>
            </c:numRef>
          </c:val>
          <c:smooth val="0"/>
          <c:extLst>
            <c:ext xmlns:c16="http://schemas.microsoft.com/office/drawing/2014/chart" uri="{C3380CC4-5D6E-409C-BE32-E72D297353CC}">
              <c16:uniqueId val="{00000001-61FA-7D43-A772-8151D3B5D929}"/>
            </c:ext>
          </c:extLst>
        </c:ser>
        <c:dLbls>
          <c:dLblPos val="r"/>
          <c:showLegendKey val="0"/>
          <c:showVal val="1"/>
          <c:showCatName val="0"/>
          <c:showSerName val="0"/>
          <c:showPercent val="0"/>
          <c:showBubbleSize val="0"/>
        </c:dLbls>
        <c:marker val="1"/>
        <c:smooth val="0"/>
        <c:axId val="444246112"/>
        <c:axId val="1518722432"/>
      </c:lineChart>
      <c:catAx>
        <c:axId val="44424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CO"/>
          </a:p>
        </c:txPr>
        <c:crossAx val="1518722432"/>
        <c:crosses val="autoZero"/>
        <c:auto val="1"/>
        <c:lblAlgn val="ctr"/>
        <c:lblOffset val="100"/>
        <c:noMultiLvlLbl val="0"/>
      </c:catAx>
      <c:valAx>
        <c:axId val="1518722432"/>
        <c:scaling>
          <c:orientation val="minMax"/>
        </c:scaling>
        <c:delete val="0"/>
        <c:axPos val="l"/>
        <c:majorGridlines>
          <c:spPr>
            <a:ln w="9525" cap="flat" cmpd="sng" algn="ctr">
              <a:solidFill>
                <a:schemeClr val="tx1">
                  <a:lumMod val="15000"/>
                  <a:lumOff val="85000"/>
                </a:schemeClr>
              </a:solidFill>
              <a:round/>
            </a:ln>
            <a:effectLst/>
          </c:spPr>
        </c:majorGridlines>
        <c:numFmt formatCode="&quot;$&quot;\ #,##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CO"/>
          </a:p>
        </c:txPr>
        <c:crossAx val="44424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a:glow rad="139700">
        <a:schemeClr val="tx1">
          <a:alpha val="40000"/>
        </a:schemeClr>
      </a:glow>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'1.2 Tendencia Ingresos'!$A$60:$C$60</c:f>
          <c:strCache>
            <c:ptCount val="3"/>
            <c:pt idx="0">
              <c:v>FONAM PARQUES</c:v>
            </c:pt>
          </c:strCache>
        </c:strRef>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lineChart>
        <c:grouping val="standard"/>
        <c:varyColors val="0"/>
        <c:ser>
          <c:idx val="1"/>
          <c:order val="0"/>
          <c:tx>
            <c:strRef>
              <c:f>'1.2 Tendencia Ingresos'!$B$7</c:f>
              <c:strCache>
                <c:ptCount val="1"/>
                <c:pt idx="0">
                  <c:v>INGRESOS EFECTIVOS</c:v>
                </c:pt>
              </c:strCache>
            </c:strRef>
          </c:tx>
          <c:spPr>
            <a:ln w="57150" cap="rnd">
              <a:solidFill>
                <a:schemeClr val="accent2"/>
              </a:solidFill>
              <a:round/>
            </a:ln>
            <a:effectLst/>
          </c:spPr>
          <c:marker>
            <c:symbol val="circle"/>
            <c:size val="5"/>
            <c:spPr>
              <a:solidFill>
                <a:srgbClr val="5B9BD5"/>
              </a:solidFill>
              <a:ln w="57150">
                <a:solidFill>
                  <a:srgbClr val="5B9BD5"/>
                </a:solidFill>
              </a:ln>
              <a:effectLst/>
            </c:spPr>
          </c:marker>
          <c:dLbls>
            <c:spPr>
              <a:solidFill>
                <a:srgbClr val="A6C2E6"/>
              </a:solidFill>
              <a:ln>
                <a:solidFill>
                  <a:srgbClr val="5B9BD5"/>
                </a:solid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CO"/>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'1.2 Tendencia Ingresos'!$A$62:$A$75</c:f>
              <c:numCache>
                <c:formatCode>General</c:formatCode>
                <c:ptCount val="14"/>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numCache>
            </c:numRef>
          </c:cat>
          <c:val>
            <c:numRef>
              <c:f>'1.2 Tendencia Ingresos'!$B$62:$B$75</c:f>
              <c:numCache>
                <c:formatCode>_(* #,##0_);_(* \(#,##0\);_(* "-"??_);_(@_)</c:formatCode>
                <c:ptCount val="14"/>
                <c:pt idx="0">
                  <c:v>11081</c:v>
                </c:pt>
                <c:pt idx="1">
                  <c:v>9966</c:v>
                </c:pt>
                <c:pt idx="2">
                  <c:v>11224</c:v>
                </c:pt>
                <c:pt idx="3">
                  <c:v>14096</c:v>
                </c:pt>
                <c:pt idx="4">
                  <c:v>18961</c:v>
                </c:pt>
                <c:pt idx="5">
                  <c:v>21661</c:v>
                </c:pt>
                <c:pt idx="6">
                  <c:v>30240</c:v>
                </c:pt>
                <c:pt idx="7">
                  <c:v>48576</c:v>
                </c:pt>
                <c:pt idx="8">
                  <c:v>56519</c:v>
                </c:pt>
              </c:numCache>
            </c:numRef>
          </c:val>
          <c:smooth val="0"/>
          <c:extLst>
            <c:ext xmlns:c16="http://schemas.microsoft.com/office/drawing/2014/chart" uri="{C3380CC4-5D6E-409C-BE32-E72D297353CC}">
              <c16:uniqueId val="{00000000-2E46-D142-B7B5-A7CE2DF95F30}"/>
            </c:ext>
          </c:extLst>
        </c:ser>
        <c:ser>
          <c:idx val="2"/>
          <c:order val="1"/>
          <c:tx>
            <c:strRef>
              <c:f>'1.2 Tendencia Ingresos'!$C$7</c:f>
              <c:strCache>
                <c:ptCount val="1"/>
                <c:pt idx="0">
                  <c:v>INGRESOS PROYECTADOS</c:v>
                </c:pt>
              </c:strCache>
            </c:strRef>
          </c:tx>
          <c:spPr>
            <a:ln w="57150" cap="rnd">
              <a:solidFill>
                <a:schemeClr val="accent3"/>
              </a:solidFill>
              <a:round/>
            </a:ln>
            <a:effectLst/>
          </c:spPr>
          <c:marker>
            <c:symbol val="circle"/>
            <c:size val="5"/>
            <c:spPr>
              <a:solidFill>
                <a:srgbClr val="ED7D31"/>
              </a:solidFill>
              <a:ln w="57150">
                <a:solidFill>
                  <a:srgbClr val="ED7D31"/>
                </a:solidFill>
              </a:ln>
              <a:effectLst/>
            </c:spPr>
          </c:marker>
          <c:dLbls>
            <c:spPr>
              <a:solidFill>
                <a:srgbClr val="F7A785"/>
              </a:solidFill>
              <a:ln>
                <a:solidFill>
                  <a:srgbClr val="ED7D31"/>
                </a:solid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CO"/>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'1.2 Tendencia Ingresos'!$A$62:$A$75</c:f>
              <c:numCache>
                <c:formatCode>General</c:formatCode>
                <c:ptCount val="14"/>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numCache>
            </c:numRef>
          </c:cat>
          <c:val>
            <c:numRef>
              <c:f>'1.2 Tendencia Ingresos'!$C$62:$C$75</c:f>
              <c:numCache>
                <c:formatCode>General</c:formatCode>
                <c:ptCount val="14"/>
                <c:pt idx="9" formatCode="_(* #,##0_);_(* \(#,##0\);_(* &quot;-&quot;??_);_(@_)">
                  <c:v>48139.923570999999</c:v>
                </c:pt>
                <c:pt idx="10" formatCode="_(* #,##0_);_(* \(#,##0\);_(* &quot;-&quot;??_);_(@_)">
                  <c:v>51183</c:v>
                </c:pt>
                <c:pt idx="11" formatCode="_(* #,##0_);_(* \(#,##0\);_(* &quot;-&quot;??_);_(@_)">
                  <c:v>52719</c:v>
                </c:pt>
                <c:pt idx="12" formatCode="_(* #,##0_);_(* \(#,##0\);_(* &quot;-&quot;??_);_(@_)">
                  <c:v>54301</c:v>
                </c:pt>
                <c:pt idx="13" formatCode="_(* #,##0_);_(* \(#,##0\);_(* &quot;-&quot;??_);_(@_)">
                  <c:v>55930</c:v>
                </c:pt>
              </c:numCache>
            </c:numRef>
          </c:val>
          <c:smooth val="0"/>
          <c:extLst>
            <c:ext xmlns:c16="http://schemas.microsoft.com/office/drawing/2014/chart" uri="{C3380CC4-5D6E-409C-BE32-E72D297353CC}">
              <c16:uniqueId val="{00000001-2E46-D142-B7B5-A7CE2DF95F30}"/>
            </c:ext>
          </c:extLst>
        </c:ser>
        <c:dLbls>
          <c:dLblPos val="r"/>
          <c:showLegendKey val="0"/>
          <c:showVal val="1"/>
          <c:showCatName val="0"/>
          <c:showSerName val="0"/>
          <c:showPercent val="0"/>
          <c:showBubbleSize val="0"/>
        </c:dLbls>
        <c:marker val="1"/>
        <c:smooth val="0"/>
        <c:axId val="444246112"/>
        <c:axId val="1518722432"/>
      </c:lineChart>
      <c:catAx>
        <c:axId val="44424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crossAx val="1518722432"/>
        <c:crosses val="autoZero"/>
        <c:auto val="1"/>
        <c:lblAlgn val="ctr"/>
        <c:lblOffset val="100"/>
        <c:noMultiLvlLbl val="0"/>
      </c:catAx>
      <c:valAx>
        <c:axId val="151872243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crossAx val="44424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a:glow rad="101600">
        <a:schemeClr val="tx1">
          <a:alpha val="40000"/>
        </a:schemeClr>
      </a:glow>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'1.2 Tendencia Ingresos'!$A$96:$C$96</c:f>
          <c:strCache>
            <c:ptCount val="3"/>
            <c:pt idx="0">
              <c:v>FCA</c:v>
            </c:pt>
          </c:strCache>
        </c:strRef>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lineChart>
        <c:grouping val="standard"/>
        <c:varyColors val="0"/>
        <c:ser>
          <c:idx val="1"/>
          <c:order val="0"/>
          <c:tx>
            <c:strRef>
              <c:f>'1.2 Tendencia Ingresos'!$B$7</c:f>
              <c:strCache>
                <c:ptCount val="1"/>
                <c:pt idx="0">
                  <c:v>INGRESOS EFECTIVOS</c:v>
                </c:pt>
              </c:strCache>
            </c:strRef>
          </c:tx>
          <c:spPr>
            <a:ln w="57150" cap="rnd">
              <a:solidFill>
                <a:schemeClr val="accent1"/>
              </a:solidFill>
              <a:round/>
            </a:ln>
            <a:effectLst/>
          </c:spPr>
          <c:marker>
            <c:symbol val="circle"/>
            <c:size val="5"/>
            <c:spPr>
              <a:solidFill>
                <a:srgbClr val="5B9BD5"/>
              </a:solidFill>
              <a:ln w="57150">
                <a:solidFill>
                  <a:schemeClr val="accent1"/>
                </a:solidFill>
              </a:ln>
              <a:effectLst/>
            </c:spPr>
          </c:marker>
          <c:dLbls>
            <c:spPr>
              <a:solidFill>
                <a:srgbClr val="A6C2E6"/>
              </a:solidFill>
              <a:ln>
                <a:solidFill>
                  <a:srgbClr val="5B9BD5"/>
                </a:solid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CO"/>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'1.2 Tendencia Ingresos'!$A$98:$A$111</c:f>
              <c:numCache>
                <c:formatCode>General</c:formatCode>
                <c:ptCount val="14"/>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numCache>
            </c:numRef>
          </c:cat>
          <c:val>
            <c:numRef>
              <c:f>'1.2 Tendencia Ingresos'!$B$98:$B$111</c:f>
              <c:numCache>
                <c:formatCode>_(* #,##0_);_(* \(#,##0\);_(* "-"??_);_(@_)</c:formatCode>
                <c:ptCount val="14"/>
                <c:pt idx="0">
                  <c:v>40544.519528269993</c:v>
                </c:pt>
                <c:pt idx="1">
                  <c:v>43465.477821</c:v>
                </c:pt>
                <c:pt idx="2">
                  <c:v>44544.789814839998</c:v>
                </c:pt>
                <c:pt idx="3">
                  <c:v>49410.936351919998</c:v>
                </c:pt>
                <c:pt idx="4">
                  <c:v>62960.800000000003</c:v>
                </c:pt>
                <c:pt idx="5">
                  <c:v>64771.765849349998</c:v>
                </c:pt>
                <c:pt idx="6">
                  <c:v>72574.364359080006</c:v>
                </c:pt>
                <c:pt idx="7">
                  <c:v>92821.376189119997</c:v>
                </c:pt>
                <c:pt idx="8">
                  <c:v>98440</c:v>
                </c:pt>
              </c:numCache>
            </c:numRef>
          </c:val>
          <c:smooth val="0"/>
          <c:extLst>
            <c:ext xmlns:c16="http://schemas.microsoft.com/office/drawing/2014/chart" uri="{C3380CC4-5D6E-409C-BE32-E72D297353CC}">
              <c16:uniqueId val="{00000000-8C88-B044-B79D-BE95041BD777}"/>
            </c:ext>
          </c:extLst>
        </c:ser>
        <c:ser>
          <c:idx val="2"/>
          <c:order val="1"/>
          <c:tx>
            <c:strRef>
              <c:f>'1.2 Tendencia Ingresos'!$C$7</c:f>
              <c:strCache>
                <c:ptCount val="1"/>
                <c:pt idx="0">
                  <c:v>INGRESOS PROYECTADOS</c:v>
                </c:pt>
              </c:strCache>
            </c:strRef>
          </c:tx>
          <c:spPr>
            <a:ln w="57150" cap="rnd">
              <a:solidFill>
                <a:schemeClr val="accent1"/>
              </a:solidFill>
              <a:round/>
            </a:ln>
            <a:effectLst/>
          </c:spPr>
          <c:marker>
            <c:symbol val="circle"/>
            <c:size val="5"/>
            <c:spPr>
              <a:solidFill>
                <a:srgbClr val="ED7D31"/>
              </a:solidFill>
              <a:ln w="57150">
                <a:solidFill>
                  <a:schemeClr val="accent1"/>
                </a:solidFill>
              </a:ln>
              <a:effectLst/>
            </c:spPr>
          </c:marker>
          <c:dLbls>
            <c:spPr>
              <a:solidFill>
                <a:srgbClr val="F7A785"/>
              </a:solidFill>
              <a:ln>
                <a:solidFill>
                  <a:srgbClr val="ED7D31"/>
                </a:solid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CO"/>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'1.2 Tendencia Ingresos'!$A$98:$A$111</c:f>
              <c:numCache>
                <c:formatCode>General</c:formatCode>
                <c:ptCount val="14"/>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numCache>
            </c:numRef>
          </c:cat>
          <c:val>
            <c:numRef>
              <c:f>'1.2 Tendencia Ingresos'!$C$98:$C$111</c:f>
              <c:numCache>
                <c:formatCode>General</c:formatCode>
                <c:ptCount val="14"/>
                <c:pt idx="9" formatCode="_(* #,##0_);_(* \(#,##0\);_(* &quot;-&quot;??_);_(@_)">
                  <c:v>87945</c:v>
                </c:pt>
                <c:pt idx="10" formatCode="_(* #,##0_);_(* \(#,##0\);_(* &quot;-&quot;??_);_(@_)">
                  <c:v>90583</c:v>
                </c:pt>
                <c:pt idx="11" formatCode="_(* #,##0_);_(* \(#,##0\);_(* &quot;-&quot;??_);_(@_)">
                  <c:v>93301</c:v>
                </c:pt>
                <c:pt idx="12" formatCode="_(* #,##0_);_(* \(#,##0\);_(* &quot;-&quot;??_);_(@_)">
                  <c:v>96100</c:v>
                </c:pt>
                <c:pt idx="13" formatCode="_(* #,##0_);_(* \(#,##0\);_(* &quot;-&quot;??_);_(@_)">
                  <c:v>98983</c:v>
                </c:pt>
              </c:numCache>
            </c:numRef>
          </c:val>
          <c:smooth val="0"/>
          <c:extLst>
            <c:ext xmlns:c16="http://schemas.microsoft.com/office/drawing/2014/chart" uri="{C3380CC4-5D6E-409C-BE32-E72D297353CC}">
              <c16:uniqueId val="{00000001-8C88-B044-B79D-BE95041BD777}"/>
            </c:ext>
          </c:extLst>
        </c:ser>
        <c:dLbls>
          <c:dLblPos val="r"/>
          <c:showLegendKey val="0"/>
          <c:showVal val="1"/>
          <c:showCatName val="0"/>
          <c:showSerName val="0"/>
          <c:showPercent val="0"/>
          <c:showBubbleSize val="0"/>
        </c:dLbls>
        <c:marker val="1"/>
        <c:smooth val="0"/>
        <c:axId val="444246112"/>
        <c:axId val="1518722432"/>
      </c:lineChart>
      <c:catAx>
        <c:axId val="44424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crossAx val="1518722432"/>
        <c:crosses val="autoZero"/>
        <c:auto val="1"/>
        <c:lblAlgn val="ctr"/>
        <c:lblOffset val="100"/>
        <c:noMultiLvlLbl val="0"/>
      </c:catAx>
      <c:valAx>
        <c:axId val="151872243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crossAx val="44424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a:glow rad="101600">
        <a:schemeClr val="tx1">
          <a:alpha val="40000"/>
        </a:schemeClr>
      </a:glow>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44" name="Shape 844"/>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845" name="Shape 84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878665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93B35892-7CE5-4C4A-B158-286454D59553}" type="slidenum">
              <a:rPr lang="es-CO" smtClean="0"/>
              <a:t>44</a:t>
            </a:fld>
            <a:endParaRPr lang="es-CO"/>
          </a:p>
        </p:txBody>
      </p:sp>
    </p:spTree>
    <p:extLst>
      <p:ext uri="{BB962C8B-B14F-4D97-AF65-F5344CB8AC3E}">
        <p14:creationId xmlns:p14="http://schemas.microsoft.com/office/powerpoint/2010/main" val="3915762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260565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BC586C11-4B4F-4207-9D4D-35BCA97D46BB}" type="slidenum">
              <a:rPr lang="en-US" smtClean="0"/>
              <a:t>48</a:t>
            </a:fld>
            <a:endParaRPr lang="en-US"/>
          </a:p>
        </p:txBody>
      </p:sp>
    </p:spTree>
    <p:extLst>
      <p:ext uri="{BB962C8B-B14F-4D97-AF65-F5344CB8AC3E}">
        <p14:creationId xmlns:p14="http://schemas.microsoft.com/office/powerpoint/2010/main" val="129436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169267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633945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511464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571940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511358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681195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946356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94628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150477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380423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610530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828800" y="4251960"/>
            <a:ext cx="20726400" cy="861774"/>
          </a:xfrm>
          <a:prstGeom prst="rect">
            <a:avLst/>
          </a:prstGeom>
        </p:spPr>
        <p:txBody>
          <a:bodyPr wrap="square" lIns="0" tIns="0" rIns="0" bIns="0">
            <a:spAutoFit/>
          </a:bodyPr>
          <a:lstStyle>
            <a:lvl1pPr>
              <a:defRPr sz="5600" b="1" i="0">
                <a:solidFill>
                  <a:srgbClr val="585858"/>
                </a:solidFill>
                <a:latin typeface="Verdana"/>
                <a:cs typeface="Verdana"/>
              </a:defRPr>
            </a:lvl1pPr>
          </a:lstStyle>
          <a:p>
            <a:endParaRPr/>
          </a:p>
        </p:txBody>
      </p:sp>
      <p:sp>
        <p:nvSpPr>
          <p:cNvPr id="3" name="Holder 3"/>
          <p:cNvSpPr>
            <a:spLocks noGrp="1"/>
          </p:cNvSpPr>
          <p:nvPr>
            <p:ph type="subTitle" idx="4"/>
          </p:nvPr>
        </p:nvSpPr>
        <p:spPr>
          <a:xfrm>
            <a:off x="3657600" y="7680960"/>
            <a:ext cx="1706880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extLst>
      <p:ext uri="{BB962C8B-B14F-4D97-AF65-F5344CB8AC3E}">
        <p14:creationId xmlns:p14="http://schemas.microsoft.com/office/powerpoint/2010/main" val="3924269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4201D2B-7635-B428-D717-5BAA3AF3AB5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300"/>
            <a:ext cx="24384000" cy="13716596"/>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3048000" y="2244726"/>
            <a:ext cx="18288000" cy="4775200"/>
          </a:xfrm>
        </p:spPr>
        <p:txBody>
          <a:bodyPr anchor="b"/>
          <a:lstStyle>
            <a:lvl1pPr algn="ctr">
              <a:defRPr sz="12000">
                <a:latin typeface="Verdana" panose="020B0604030504040204" pitchFamily="34" charset="0"/>
              </a:defRPr>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3048000" y="7204076"/>
            <a:ext cx="18288000" cy="3311524"/>
          </a:xfrm>
        </p:spPr>
        <p:txBody>
          <a:bodyPr/>
          <a:lstStyle>
            <a:lvl1pPr marL="0" indent="0" algn="ctr">
              <a:buNone/>
              <a:defRPr sz="4800">
                <a:latin typeface="Verdana" panose="020B0604030504040204" pitchFamily="34"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15/05/2024</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pic>
        <p:nvPicPr>
          <p:cNvPr id="10" name="Imagen 9">
            <a:extLst>
              <a:ext uri="{FF2B5EF4-FFF2-40B4-BE49-F238E27FC236}">
                <a16:creationId xmlns:a16="http://schemas.microsoft.com/office/drawing/2014/main" id="{7546D40A-96B8-D561-0EFF-E423FA89EF7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6857"/>
          <a:stretch/>
        </p:blipFill>
        <p:spPr>
          <a:xfrm>
            <a:off x="533" y="940526"/>
            <a:ext cx="24383466" cy="12775772"/>
          </a:xfrm>
          <a:prstGeom prst="rect">
            <a:avLst/>
          </a:prstGeom>
        </p:spPr>
      </p:pic>
    </p:spTree>
    <p:extLst>
      <p:ext uri="{BB962C8B-B14F-4D97-AF65-F5344CB8AC3E}">
        <p14:creationId xmlns:p14="http://schemas.microsoft.com/office/powerpoint/2010/main" val="3572207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4201D2B-7635-B428-D717-5BAA3AF3AB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00"/>
            <a:ext cx="24384000" cy="13716596"/>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3048000" y="2244726"/>
            <a:ext cx="18288000" cy="4775200"/>
          </a:xfrm>
        </p:spPr>
        <p:txBody>
          <a:bodyPr anchor="b"/>
          <a:lstStyle>
            <a:lvl1pPr algn="ctr">
              <a:defRPr sz="12000">
                <a:latin typeface="Verdana" panose="020B0604030504040204" pitchFamily="34" charset="0"/>
              </a:defRPr>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3048000" y="7204076"/>
            <a:ext cx="18288000" cy="3311524"/>
          </a:xfrm>
        </p:spPr>
        <p:txBody>
          <a:bodyPr/>
          <a:lstStyle>
            <a:lvl1pPr marL="0" indent="0" algn="ctr">
              <a:buNone/>
              <a:defRPr sz="4800">
                <a:latin typeface="Verdana" panose="020B0604030504040204" pitchFamily="34"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15/05/2024</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pic>
        <p:nvPicPr>
          <p:cNvPr id="10" name="Imagen 9">
            <a:extLst>
              <a:ext uri="{FF2B5EF4-FFF2-40B4-BE49-F238E27FC236}">
                <a16:creationId xmlns:a16="http://schemas.microsoft.com/office/drawing/2014/main" id="{7546D40A-96B8-D561-0EFF-E423FA89EF7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857"/>
          <a:stretch/>
        </p:blipFill>
        <p:spPr>
          <a:xfrm>
            <a:off x="533" y="940526"/>
            <a:ext cx="24383466" cy="12775772"/>
          </a:xfrm>
          <a:prstGeom prst="rect">
            <a:avLst/>
          </a:prstGeom>
        </p:spPr>
      </p:pic>
    </p:spTree>
    <p:extLst>
      <p:ext uri="{BB962C8B-B14F-4D97-AF65-F5344CB8AC3E}">
        <p14:creationId xmlns:p14="http://schemas.microsoft.com/office/powerpoint/2010/main" val="3572207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6AD64394-963E-D625-32AA-BDFC76B6E81B}"/>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15/05/2024</a:t>
            </a:fld>
            <a:endParaRPr lang="es-CO" dirty="0"/>
          </a:p>
        </p:txBody>
      </p:sp>
      <p:sp>
        <p:nvSpPr>
          <p:cNvPr id="4" name="Marcador de pie de página 3">
            <a:extLst>
              <a:ext uri="{FF2B5EF4-FFF2-40B4-BE49-F238E27FC236}">
                <a16:creationId xmlns:a16="http://schemas.microsoft.com/office/drawing/2014/main" id="{C0F68054-34D7-9279-DFD5-715512BF4F92}"/>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5" name="Marcador de número de diapositiva 4">
            <a:extLst>
              <a:ext uri="{FF2B5EF4-FFF2-40B4-BE49-F238E27FC236}">
                <a16:creationId xmlns:a16="http://schemas.microsoft.com/office/drawing/2014/main" id="{4916C35A-4761-CBE9-49AD-2C3A4928C1E2}"/>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7" name="Imagen 6">
            <a:extLst>
              <a:ext uri="{FF2B5EF4-FFF2-40B4-BE49-F238E27FC236}">
                <a16:creationId xmlns:a16="http://schemas.microsoft.com/office/drawing/2014/main" id="{3F03094B-3B2A-4C1A-84F1-903486D2D0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448"/>
          <a:stretch/>
        </p:blipFill>
        <p:spPr>
          <a:xfrm>
            <a:off x="0" y="-596"/>
            <a:ext cx="16959532" cy="13716596"/>
          </a:xfrm>
          <a:prstGeom prst="rect">
            <a:avLst/>
          </a:prstGeom>
        </p:spPr>
      </p:pic>
      <p:pic>
        <p:nvPicPr>
          <p:cNvPr id="6" name="Imagen 5" descr="Interfaz de usuario gráfica, Texto&#10;&#10;Descripción generada automáticamente">
            <a:extLst>
              <a:ext uri="{FF2B5EF4-FFF2-40B4-BE49-F238E27FC236}">
                <a16:creationId xmlns:a16="http://schemas.microsoft.com/office/drawing/2014/main" id="{E5BAAC6C-E37C-6046-3391-5DEC398853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058388" y="5020574"/>
            <a:ext cx="8122576" cy="3674852"/>
          </a:xfrm>
          <a:prstGeom prst="rect">
            <a:avLst/>
          </a:prstGeom>
        </p:spPr>
      </p:pic>
    </p:spTree>
    <p:extLst>
      <p:ext uri="{BB962C8B-B14F-4D97-AF65-F5344CB8AC3E}">
        <p14:creationId xmlns:p14="http://schemas.microsoft.com/office/powerpoint/2010/main" val="562607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6805B226-F693-E23A-0AC6-0487A3BCF4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6199"/>
            <a:ext cx="24383466" cy="13716298"/>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2260600" y="2803526"/>
            <a:ext cx="14046200" cy="4775200"/>
          </a:xfrm>
        </p:spPr>
        <p:txBody>
          <a:bodyPr anchor="b"/>
          <a:lstStyle>
            <a:lvl1pPr algn="l">
              <a:defRPr sz="12000" b="1">
                <a:solidFill>
                  <a:schemeClr val="tx1">
                    <a:lumMod val="85000"/>
                    <a:lumOff val="15000"/>
                  </a:schemeClr>
                </a:solidFill>
                <a:latin typeface="Verdana" panose="020B0604030504040204" pitchFamily="34" charset="0"/>
              </a:defRPr>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2260600" y="7762876"/>
            <a:ext cx="14046200" cy="3311524"/>
          </a:xfrm>
        </p:spPr>
        <p:txBody>
          <a:bodyPr/>
          <a:lstStyle>
            <a:lvl1pPr marL="0" indent="0" algn="l">
              <a:buNone/>
              <a:defRPr sz="4800">
                <a:solidFill>
                  <a:schemeClr val="tx1">
                    <a:lumMod val="65000"/>
                    <a:lumOff val="35000"/>
                  </a:schemeClr>
                </a:solidFill>
                <a:latin typeface="Verdana" panose="020B0604030504040204" pitchFamily="34"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15/05/2024</a:t>
            </a:fld>
            <a:endParaRPr lang="es-CO" dirty="0"/>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631143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rtada Capítulo">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367EC2A-18D1-976B-3CCC-5E224F50D437}"/>
              </a:ext>
            </a:extLst>
          </p:cNvPr>
          <p:cNvSpPr txBox="1"/>
          <p:nvPr userDrawn="1"/>
        </p:nvSpPr>
        <p:spPr>
          <a:xfrm>
            <a:off x="3118081" y="3793108"/>
            <a:ext cx="6923066" cy="1530227"/>
          </a:xfrm>
          <a:prstGeom prst="rect">
            <a:avLst/>
          </a:prstGeom>
          <a:noFill/>
        </p:spPr>
        <p:txBody>
          <a:bodyPr wrap="square" rtlCol="0">
            <a:spAutoFit/>
          </a:bodyPr>
          <a:lstStyle/>
          <a:p>
            <a:pPr algn="l"/>
            <a:r>
              <a:rPr lang="es-CO" sz="7200" b="1" dirty="0">
                <a:solidFill>
                  <a:srgbClr val="4D4D4D"/>
                </a:solidFill>
                <a:latin typeface="Verdana" panose="020B0604030504040204" pitchFamily="34" charset="0"/>
                <a:ea typeface="Verdana" panose="020B0604030504040204" pitchFamily="34" charset="0"/>
              </a:rPr>
              <a:t>CONTENIDO</a:t>
            </a:r>
          </a:p>
        </p:txBody>
      </p:sp>
      <p:sp>
        <p:nvSpPr>
          <p:cNvPr id="25" name="Google Shape;51;p8">
            <a:extLst>
              <a:ext uri="{FF2B5EF4-FFF2-40B4-BE49-F238E27FC236}">
                <a16:creationId xmlns:a16="http://schemas.microsoft.com/office/drawing/2014/main" id="{A8ED15DF-07B7-FF25-EBB6-647FFDA54685}"/>
              </a:ext>
            </a:extLst>
          </p:cNvPr>
          <p:cNvSpPr txBox="1">
            <a:spLocks noGrp="1"/>
          </p:cNvSpPr>
          <p:nvPr userDrawn="1">
            <p:ph type="body" idx="2"/>
          </p:nvPr>
        </p:nvSpPr>
        <p:spPr>
          <a:xfrm>
            <a:off x="10356200" y="6518556"/>
            <a:ext cx="4688980" cy="1280160"/>
          </a:xfrm>
          <a:prstGeom prst="rect">
            <a:avLst/>
          </a:prstGeom>
          <a:noFill/>
          <a:ln>
            <a:noFill/>
          </a:ln>
        </p:spPr>
        <p:txBody>
          <a:bodyPr spcFirstLastPara="1" wrap="square" lIns="0" tIns="0" rIns="0" bIns="0" anchor="ctr" anchorCtr="0"/>
          <a:lstStyle>
            <a:lvl1pPr marL="0" lvl="0" indent="-457200" algn="l">
              <a:lnSpc>
                <a:spcPct val="90000"/>
              </a:lnSpc>
              <a:spcBef>
                <a:spcPts val="0"/>
              </a:spcBef>
              <a:spcAft>
                <a:spcPts val="0"/>
              </a:spcAft>
              <a:buClr>
                <a:srgbClr val="0054BC"/>
              </a:buClr>
              <a:buSzPts val="1000"/>
              <a:buNone/>
              <a:defRPr sz="2000">
                <a:solidFill>
                  <a:schemeClr val="tx1">
                    <a:lumMod val="50000"/>
                    <a:lumOff val="50000"/>
                  </a:schemeClr>
                </a:solidFill>
                <a:latin typeface="Verdana" panose="020B0604030504040204" pitchFamily="34" charset="0"/>
                <a:ea typeface="Verdana" panose="020B0604030504040204" pitchFamily="34" charset="0"/>
              </a:defRPr>
            </a:lvl1pPr>
            <a:lvl2pPr marL="1828800" lvl="1" indent="-584200" algn="l">
              <a:lnSpc>
                <a:spcPct val="90000"/>
              </a:lnSpc>
              <a:spcBef>
                <a:spcPts val="800"/>
              </a:spcBef>
              <a:spcAft>
                <a:spcPts val="0"/>
              </a:spcAft>
              <a:buClr>
                <a:srgbClr val="0054BC"/>
              </a:buClr>
              <a:buSzPts val="1000"/>
              <a:buChar char="•"/>
              <a:defRPr sz="2000">
                <a:solidFill>
                  <a:srgbClr val="0054BC"/>
                </a:solidFill>
              </a:defRPr>
            </a:lvl2pPr>
            <a:lvl3pPr marL="2743200" lvl="2" indent="-584200" algn="l">
              <a:lnSpc>
                <a:spcPct val="90000"/>
              </a:lnSpc>
              <a:spcBef>
                <a:spcPts val="800"/>
              </a:spcBef>
              <a:spcAft>
                <a:spcPts val="0"/>
              </a:spcAft>
              <a:buClr>
                <a:srgbClr val="0054BC"/>
              </a:buClr>
              <a:buSzPts val="1000"/>
              <a:buChar char="•"/>
              <a:defRPr sz="2000">
                <a:solidFill>
                  <a:srgbClr val="0054BC"/>
                </a:solidFill>
              </a:defRPr>
            </a:lvl3pPr>
            <a:lvl4pPr marL="3657600" lvl="3" indent="-584200" algn="l">
              <a:lnSpc>
                <a:spcPct val="90000"/>
              </a:lnSpc>
              <a:spcBef>
                <a:spcPts val="800"/>
              </a:spcBef>
              <a:spcAft>
                <a:spcPts val="0"/>
              </a:spcAft>
              <a:buClr>
                <a:srgbClr val="0054BC"/>
              </a:buClr>
              <a:buSzPts val="1000"/>
              <a:buChar char="•"/>
              <a:defRPr sz="2000">
                <a:solidFill>
                  <a:srgbClr val="0054BC"/>
                </a:solidFill>
              </a:defRPr>
            </a:lvl4pPr>
            <a:lvl5pPr marL="4572000" lvl="4" indent="-584200" algn="l">
              <a:lnSpc>
                <a:spcPct val="90000"/>
              </a:lnSpc>
              <a:spcBef>
                <a:spcPts val="800"/>
              </a:spcBef>
              <a:spcAft>
                <a:spcPts val="0"/>
              </a:spcAft>
              <a:buClr>
                <a:srgbClr val="0054BC"/>
              </a:buClr>
              <a:buSzPts val="1000"/>
              <a:buChar char="•"/>
              <a:defRPr sz="2000">
                <a:solidFill>
                  <a:srgbClr val="0054BC"/>
                </a:solidFill>
              </a:defRPr>
            </a:lvl5pPr>
            <a:lvl6pPr marL="5486400" lvl="5" indent="-584200" algn="l">
              <a:lnSpc>
                <a:spcPct val="90000"/>
              </a:lnSpc>
              <a:spcBef>
                <a:spcPts val="800"/>
              </a:spcBef>
              <a:spcAft>
                <a:spcPts val="0"/>
              </a:spcAft>
              <a:buClr>
                <a:srgbClr val="0054BC"/>
              </a:buClr>
              <a:buSzPts val="1000"/>
              <a:buChar char="•"/>
              <a:defRPr sz="2000">
                <a:solidFill>
                  <a:srgbClr val="0054BC"/>
                </a:solidFill>
              </a:defRPr>
            </a:lvl6pPr>
            <a:lvl7pPr marL="6400800" lvl="6" indent="-584200" algn="l">
              <a:lnSpc>
                <a:spcPct val="90000"/>
              </a:lnSpc>
              <a:spcBef>
                <a:spcPts val="800"/>
              </a:spcBef>
              <a:spcAft>
                <a:spcPts val="0"/>
              </a:spcAft>
              <a:buClr>
                <a:srgbClr val="0054BC"/>
              </a:buClr>
              <a:buSzPts val="1000"/>
              <a:buChar char="•"/>
              <a:defRPr sz="2000">
                <a:solidFill>
                  <a:srgbClr val="0054BC"/>
                </a:solidFill>
              </a:defRPr>
            </a:lvl7pPr>
            <a:lvl8pPr marL="7315200" lvl="7" indent="-584200" algn="l">
              <a:lnSpc>
                <a:spcPct val="90000"/>
              </a:lnSpc>
              <a:spcBef>
                <a:spcPts val="800"/>
              </a:spcBef>
              <a:spcAft>
                <a:spcPts val="0"/>
              </a:spcAft>
              <a:buClr>
                <a:srgbClr val="0054BC"/>
              </a:buClr>
              <a:buSzPts val="1000"/>
              <a:buChar char="•"/>
              <a:defRPr sz="2000">
                <a:solidFill>
                  <a:srgbClr val="0054BC"/>
                </a:solidFill>
              </a:defRPr>
            </a:lvl8pPr>
            <a:lvl9pPr marL="8229600" lvl="8" indent="-584200" algn="l">
              <a:lnSpc>
                <a:spcPct val="90000"/>
              </a:lnSpc>
              <a:spcBef>
                <a:spcPts val="800"/>
              </a:spcBef>
              <a:spcAft>
                <a:spcPts val="0"/>
              </a:spcAft>
              <a:buClr>
                <a:srgbClr val="0054BC"/>
              </a:buClr>
              <a:buSzPts val="1000"/>
              <a:buChar char="•"/>
              <a:defRPr sz="2000">
                <a:solidFill>
                  <a:srgbClr val="0054BC"/>
                </a:solidFill>
              </a:defRPr>
            </a:lvl9pPr>
          </a:lstStyle>
          <a:p>
            <a:endParaRPr/>
          </a:p>
        </p:txBody>
      </p:sp>
      <p:sp>
        <p:nvSpPr>
          <p:cNvPr id="47" name="Google Shape;51;p8">
            <a:extLst>
              <a:ext uri="{FF2B5EF4-FFF2-40B4-BE49-F238E27FC236}">
                <a16:creationId xmlns:a16="http://schemas.microsoft.com/office/drawing/2014/main" id="{C62BBDC7-53CD-0972-3187-05869E0F2202}"/>
              </a:ext>
            </a:extLst>
          </p:cNvPr>
          <p:cNvSpPr txBox="1">
            <a:spLocks noGrp="1"/>
          </p:cNvSpPr>
          <p:nvPr>
            <p:ph type="body" idx="10"/>
          </p:nvPr>
        </p:nvSpPr>
        <p:spPr>
          <a:xfrm>
            <a:off x="10356200" y="8027666"/>
            <a:ext cx="4688980" cy="1280160"/>
          </a:xfrm>
          <a:prstGeom prst="rect">
            <a:avLst/>
          </a:prstGeom>
          <a:noFill/>
          <a:ln>
            <a:noFill/>
          </a:ln>
        </p:spPr>
        <p:txBody>
          <a:bodyPr spcFirstLastPara="1" wrap="square" lIns="0" tIns="0" rIns="0" bIns="0" anchor="ctr" anchorCtr="0"/>
          <a:lstStyle>
            <a:lvl1pPr marL="0" lvl="0" indent="-457200" algn="l">
              <a:lnSpc>
                <a:spcPct val="90000"/>
              </a:lnSpc>
              <a:spcBef>
                <a:spcPts val="0"/>
              </a:spcBef>
              <a:spcAft>
                <a:spcPts val="0"/>
              </a:spcAft>
              <a:buClr>
                <a:srgbClr val="0054BC"/>
              </a:buClr>
              <a:buSzPts val="1000"/>
              <a:buNone/>
              <a:defRPr sz="2000">
                <a:solidFill>
                  <a:schemeClr val="tx1">
                    <a:lumMod val="50000"/>
                    <a:lumOff val="50000"/>
                  </a:schemeClr>
                </a:solidFill>
                <a:latin typeface="Verdana" panose="020B0604030504040204" pitchFamily="34" charset="0"/>
                <a:ea typeface="Verdana" panose="020B0604030504040204" pitchFamily="34" charset="0"/>
              </a:defRPr>
            </a:lvl1pPr>
            <a:lvl2pPr marL="1828800" lvl="1" indent="-584200" algn="l">
              <a:lnSpc>
                <a:spcPct val="90000"/>
              </a:lnSpc>
              <a:spcBef>
                <a:spcPts val="800"/>
              </a:spcBef>
              <a:spcAft>
                <a:spcPts val="0"/>
              </a:spcAft>
              <a:buClr>
                <a:srgbClr val="0054BC"/>
              </a:buClr>
              <a:buSzPts val="1000"/>
              <a:buChar char="•"/>
              <a:defRPr sz="2000">
                <a:solidFill>
                  <a:srgbClr val="0054BC"/>
                </a:solidFill>
              </a:defRPr>
            </a:lvl2pPr>
            <a:lvl3pPr marL="2743200" lvl="2" indent="-584200" algn="l">
              <a:lnSpc>
                <a:spcPct val="90000"/>
              </a:lnSpc>
              <a:spcBef>
                <a:spcPts val="800"/>
              </a:spcBef>
              <a:spcAft>
                <a:spcPts val="0"/>
              </a:spcAft>
              <a:buClr>
                <a:srgbClr val="0054BC"/>
              </a:buClr>
              <a:buSzPts val="1000"/>
              <a:buChar char="•"/>
              <a:defRPr sz="2000">
                <a:solidFill>
                  <a:srgbClr val="0054BC"/>
                </a:solidFill>
              </a:defRPr>
            </a:lvl3pPr>
            <a:lvl4pPr marL="3657600" lvl="3" indent="-584200" algn="l">
              <a:lnSpc>
                <a:spcPct val="90000"/>
              </a:lnSpc>
              <a:spcBef>
                <a:spcPts val="800"/>
              </a:spcBef>
              <a:spcAft>
                <a:spcPts val="0"/>
              </a:spcAft>
              <a:buClr>
                <a:srgbClr val="0054BC"/>
              </a:buClr>
              <a:buSzPts val="1000"/>
              <a:buChar char="•"/>
              <a:defRPr sz="2000">
                <a:solidFill>
                  <a:srgbClr val="0054BC"/>
                </a:solidFill>
              </a:defRPr>
            </a:lvl4pPr>
            <a:lvl5pPr marL="4572000" lvl="4" indent="-584200" algn="l">
              <a:lnSpc>
                <a:spcPct val="90000"/>
              </a:lnSpc>
              <a:spcBef>
                <a:spcPts val="800"/>
              </a:spcBef>
              <a:spcAft>
                <a:spcPts val="0"/>
              </a:spcAft>
              <a:buClr>
                <a:srgbClr val="0054BC"/>
              </a:buClr>
              <a:buSzPts val="1000"/>
              <a:buChar char="•"/>
              <a:defRPr sz="2000">
                <a:solidFill>
                  <a:srgbClr val="0054BC"/>
                </a:solidFill>
              </a:defRPr>
            </a:lvl5pPr>
            <a:lvl6pPr marL="5486400" lvl="5" indent="-584200" algn="l">
              <a:lnSpc>
                <a:spcPct val="90000"/>
              </a:lnSpc>
              <a:spcBef>
                <a:spcPts val="800"/>
              </a:spcBef>
              <a:spcAft>
                <a:spcPts val="0"/>
              </a:spcAft>
              <a:buClr>
                <a:srgbClr val="0054BC"/>
              </a:buClr>
              <a:buSzPts val="1000"/>
              <a:buChar char="•"/>
              <a:defRPr sz="2000">
                <a:solidFill>
                  <a:srgbClr val="0054BC"/>
                </a:solidFill>
              </a:defRPr>
            </a:lvl6pPr>
            <a:lvl7pPr marL="6400800" lvl="6" indent="-584200" algn="l">
              <a:lnSpc>
                <a:spcPct val="90000"/>
              </a:lnSpc>
              <a:spcBef>
                <a:spcPts val="800"/>
              </a:spcBef>
              <a:spcAft>
                <a:spcPts val="0"/>
              </a:spcAft>
              <a:buClr>
                <a:srgbClr val="0054BC"/>
              </a:buClr>
              <a:buSzPts val="1000"/>
              <a:buChar char="•"/>
              <a:defRPr sz="2000">
                <a:solidFill>
                  <a:srgbClr val="0054BC"/>
                </a:solidFill>
              </a:defRPr>
            </a:lvl7pPr>
            <a:lvl8pPr marL="7315200" lvl="7" indent="-584200" algn="l">
              <a:lnSpc>
                <a:spcPct val="90000"/>
              </a:lnSpc>
              <a:spcBef>
                <a:spcPts val="800"/>
              </a:spcBef>
              <a:spcAft>
                <a:spcPts val="0"/>
              </a:spcAft>
              <a:buClr>
                <a:srgbClr val="0054BC"/>
              </a:buClr>
              <a:buSzPts val="1000"/>
              <a:buChar char="•"/>
              <a:defRPr sz="2000">
                <a:solidFill>
                  <a:srgbClr val="0054BC"/>
                </a:solidFill>
              </a:defRPr>
            </a:lvl8pPr>
            <a:lvl9pPr marL="8229600" lvl="8" indent="-584200" algn="l">
              <a:lnSpc>
                <a:spcPct val="90000"/>
              </a:lnSpc>
              <a:spcBef>
                <a:spcPts val="800"/>
              </a:spcBef>
              <a:spcAft>
                <a:spcPts val="0"/>
              </a:spcAft>
              <a:buClr>
                <a:srgbClr val="0054BC"/>
              </a:buClr>
              <a:buSzPts val="1000"/>
              <a:buChar char="•"/>
              <a:defRPr sz="2000">
                <a:solidFill>
                  <a:srgbClr val="0054BC"/>
                </a:solidFill>
              </a:defRPr>
            </a:lvl9pPr>
          </a:lstStyle>
          <a:p>
            <a:endParaRPr/>
          </a:p>
        </p:txBody>
      </p:sp>
      <p:sp>
        <p:nvSpPr>
          <p:cNvPr id="49" name="Google Shape;51;p8">
            <a:extLst>
              <a:ext uri="{FF2B5EF4-FFF2-40B4-BE49-F238E27FC236}">
                <a16:creationId xmlns:a16="http://schemas.microsoft.com/office/drawing/2014/main" id="{F8847280-4072-F527-A6E0-3EF45AE1FB7E}"/>
              </a:ext>
            </a:extLst>
          </p:cNvPr>
          <p:cNvSpPr txBox="1">
            <a:spLocks noGrp="1"/>
          </p:cNvSpPr>
          <p:nvPr>
            <p:ph type="body" idx="11"/>
          </p:nvPr>
        </p:nvSpPr>
        <p:spPr>
          <a:xfrm>
            <a:off x="10356200" y="9511612"/>
            <a:ext cx="4688980" cy="1280160"/>
          </a:xfrm>
          <a:prstGeom prst="rect">
            <a:avLst/>
          </a:prstGeom>
          <a:noFill/>
          <a:ln>
            <a:noFill/>
          </a:ln>
        </p:spPr>
        <p:txBody>
          <a:bodyPr spcFirstLastPara="1" wrap="square" lIns="0" tIns="0" rIns="0" bIns="0" anchor="ctr" anchorCtr="0"/>
          <a:lstStyle>
            <a:lvl1pPr marL="0" lvl="0" indent="-457200" algn="l">
              <a:lnSpc>
                <a:spcPct val="90000"/>
              </a:lnSpc>
              <a:spcBef>
                <a:spcPts val="0"/>
              </a:spcBef>
              <a:spcAft>
                <a:spcPts val="0"/>
              </a:spcAft>
              <a:buClr>
                <a:srgbClr val="0054BC"/>
              </a:buClr>
              <a:buSzPts val="1000"/>
              <a:buNone/>
              <a:defRPr sz="2000">
                <a:solidFill>
                  <a:schemeClr val="tx1">
                    <a:lumMod val="50000"/>
                    <a:lumOff val="50000"/>
                  </a:schemeClr>
                </a:solidFill>
                <a:latin typeface="Verdana" panose="020B0604030504040204" pitchFamily="34" charset="0"/>
                <a:ea typeface="Verdana" panose="020B0604030504040204" pitchFamily="34" charset="0"/>
              </a:defRPr>
            </a:lvl1pPr>
            <a:lvl2pPr marL="1828800" lvl="1" indent="-584200" algn="l">
              <a:lnSpc>
                <a:spcPct val="90000"/>
              </a:lnSpc>
              <a:spcBef>
                <a:spcPts val="800"/>
              </a:spcBef>
              <a:spcAft>
                <a:spcPts val="0"/>
              </a:spcAft>
              <a:buClr>
                <a:srgbClr val="0054BC"/>
              </a:buClr>
              <a:buSzPts val="1000"/>
              <a:buChar char="•"/>
              <a:defRPr sz="2000">
                <a:solidFill>
                  <a:srgbClr val="0054BC"/>
                </a:solidFill>
              </a:defRPr>
            </a:lvl2pPr>
            <a:lvl3pPr marL="2743200" lvl="2" indent="-584200" algn="l">
              <a:lnSpc>
                <a:spcPct val="90000"/>
              </a:lnSpc>
              <a:spcBef>
                <a:spcPts val="800"/>
              </a:spcBef>
              <a:spcAft>
                <a:spcPts val="0"/>
              </a:spcAft>
              <a:buClr>
                <a:srgbClr val="0054BC"/>
              </a:buClr>
              <a:buSzPts val="1000"/>
              <a:buChar char="•"/>
              <a:defRPr sz="2000">
                <a:solidFill>
                  <a:srgbClr val="0054BC"/>
                </a:solidFill>
              </a:defRPr>
            </a:lvl3pPr>
            <a:lvl4pPr marL="3657600" lvl="3" indent="-584200" algn="l">
              <a:lnSpc>
                <a:spcPct val="90000"/>
              </a:lnSpc>
              <a:spcBef>
                <a:spcPts val="800"/>
              </a:spcBef>
              <a:spcAft>
                <a:spcPts val="0"/>
              </a:spcAft>
              <a:buClr>
                <a:srgbClr val="0054BC"/>
              </a:buClr>
              <a:buSzPts val="1000"/>
              <a:buChar char="•"/>
              <a:defRPr sz="2000">
                <a:solidFill>
                  <a:srgbClr val="0054BC"/>
                </a:solidFill>
              </a:defRPr>
            </a:lvl4pPr>
            <a:lvl5pPr marL="4572000" lvl="4" indent="-584200" algn="l">
              <a:lnSpc>
                <a:spcPct val="90000"/>
              </a:lnSpc>
              <a:spcBef>
                <a:spcPts val="800"/>
              </a:spcBef>
              <a:spcAft>
                <a:spcPts val="0"/>
              </a:spcAft>
              <a:buClr>
                <a:srgbClr val="0054BC"/>
              </a:buClr>
              <a:buSzPts val="1000"/>
              <a:buChar char="•"/>
              <a:defRPr sz="2000">
                <a:solidFill>
                  <a:srgbClr val="0054BC"/>
                </a:solidFill>
              </a:defRPr>
            </a:lvl5pPr>
            <a:lvl6pPr marL="5486400" lvl="5" indent="-584200" algn="l">
              <a:lnSpc>
                <a:spcPct val="90000"/>
              </a:lnSpc>
              <a:spcBef>
                <a:spcPts val="800"/>
              </a:spcBef>
              <a:spcAft>
                <a:spcPts val="0"/>
              </a:spcAft>
              <a:buClr>
                <a:srgbClr val="0054BC"/>
              </a:buClr>
              <a:buSzPts val="1000"/>
              <a:buChar char="•"/>
              <a:defRPr sz="2000">
                <a:solidFill>
                  <a:srgbClr val="0054BC"/>
                </a:solidFill>
              </a:defRPr>
            </a:lvl6pPr>
            <a:lvl7pPr marL="6400800" lvl="6" indent="-584200" algn="l">
              <a:lnSpc>
                <a:spcPct val="90000"/>
              </a:lnSpc>
              <a:spcBef>
                <a:spcPts val="800"/>
              </a:spcBef>
              <a:spcAft>
                <a:spcPts val="0"/>
              </a:spcAft>
              <a:buClr>
                <a:srgbClr val="0054BC"/>
              </a:buClr>
              <a:buSzPts val="1000"/>
              <a:buChar char="•"/>
              <a:defRPr sz="2000">
                <a:solidFill>
                  <a:srgbClr val="0054BC"/>
                </a:solidFill>
              </a:defRPr>
            </a:lvl7pPr>
            <a:lvl8pPr marL="7315200" lvl="7" indent="-584200" algn="l">
              <a:lnSpc>
                <a:spcPct val="90000"/>
              </a:lnSpc>
              <a:spcBef>
                <a:spcPts val="800"/>
              </a:spcBef>
              <a:spcAft>
                <a:spcPts val="0"/>
              </a:spcAft>
              <a:buClr>
                <a:srgbClr val="0054BC"/>
              </a:buClr>
              <a:buSzPts val="1000"/>
              <a:buChar char="•"/>
              <a:defRPr sz="2000">
                <a:solidFill>
                  <a:srgbClr val="0054BC"/>
                </a:solidFill>
              </a:defRPr>
            </a:lvl8pPr>
            <a:lvl9pPr marL="8229600" lvl="8" indent="-584200" algn="l">
              <a:lnSpc>
                <a:spcPct val="90000"/>
              </a:lnSpc>
              <a:spcBef>
                <a:spcPts val="800"/>
              </a:spcBef>
              <a:spcAft>
                <a:spcPts val="0"/>
              </a:spcAft>
              <a:buClr>
                <a:srgbClr val="0054BC"/>
              </a:buClr>
              <a:buSzPts val="1000"/>
              <a:buChar char="•"/>
              <a:defRPr sz="2000">
                <a:solidFill>
                  <a:srgbClr val="0054BC"/>
                </a:solidFill>
              </a:defRPr>
            </a:lvl9pPr>
          </a:lstStyle>
          <a:p>
            <a:endParaRPr/>
          </a:p>
        </p:txBody>
      </p:sp>
      <p:sp>
        <p:nvSpPr>
          <p:cNvPr id="51" name="Google Shape;51;p8">
            <a:extLst>
              <a:ext uri="{FF2B5EF4-FFF2-40B4-BE49-F238E27FC236}">
                <a16:creationId xmlns:a16="http://schemas.microsoft.com/office/drawing/2014/main" id="{AE1512C1-8450-21E0-10CE-2365A5B01304}"/>
              </a:ext>
            </a:extLst>
          </p:cNvPr>
          <p:cNvSpPr txBox="1">
            <a:spLocks noGrp="1"/>
          </p:cNvSpPr>
          <p:nvPr>
            <p:ph type="body" idx="12"/>
          </p:nvPr>
        </p:nvSpPr>
        <p:spPr>
          <a:xfrm>
            <a:off x="10356200" y="10995558"/>
            <a:ext cx="4688980" cy="1280160"/>
          </a:xfrm>
          <a:prstGeom prst="rect">
            <a:avLst/>
          </a:prstGeom>
          <a:noFill/>
          <a:ln>
            <a:noFill/>
          </a:ln>
        </p:spPr>
        <p:txBody>
          <a:bodyPr spcFirstLastPara="1" wrap="square" lIns="0" tIns="0" rIns="0" bIns="0" anchor="ctr" anchorCtr="0"/>
          <a:lstStyle>
            <a:lvl1pPr marL="0" lvl="0" indent="-457200" algn="l">
              <a:lnSpc>
                <a:spcPct val="90000"/>
              </a:lnSpc>
              <a:spcBef>
                <a:spcPts val="0"/>
              </a:spcBef>
              <a:spcAft>
                <a:spcPts val="0"/>
              </a:spcAft>
              <a:buClr>
                <a:srgbClr val="0054BC"/>
              </a:buClr>
              <a:buSzPts val="1000"/>
              <a:buNone/>
              <a:defRPr sz="2000">
                <a:solidFill>
                  <a:schemeClr val="tx1">
                    <a:lumMod val="50000"/>
                    <a:lumOff val="50000"/>
                  </a:schemeClr>
                </a:solidFill>
                <a:latin typeface="Verdana" panose="020B0604030504040204" pitchFamily="34" charset="0"/>
                <a:ea typeface="Verdana" panose="020B0604030504040204" pitchFamily="34" charset="0"/>
              </a:defRPr>
            </a:lvl1pPr>
            <a:lvl2pPr marL="1828800" lvl="1" indent="-584200" algn="l">
              <a:lnSpc>
                <a:spcPct val="90000"/>
              </a:lnSpc>
              <a:spcBef>
                <a:spcPts val="800"/>
              </a:spcBef>
              <a:spcAft>
                <a:spcPts val="0"/>
              </a:spcAft>
              <a:buClr>
                <a:srgbClr val="0054BC"/>
              </a:buClr>
              <a:buSzPts val="1000"/>
              <a:buChar char="•"/>
              <a:defRPr sz="2000">
                <a:solidFill>
                  <a:srgbClr val="0054BC"/>
                </a:solidFill>
              </a:defRPr>
            </a:lvl2pPr>
            <a:lvl3pPr marL="2743200" lvl="2" indent="-584200" algn="l">
              <a:lnSpc>
                <a:spcPct val="90000"/>
              </a:lnSpc>
              <a:spcBef>
                <a:spcPts val="800"/>
              </a:spcBef>
              <a:spcAft>
                <a:spcPts val="0"/>
              </a:spcAft>
              <a:buClr>
                <a:srgbClr val="0054BC"/>
              </a:buClr>
              <a:buSzPts val="1000"/>
              <a:buChar char="•"/>
              <a:defRPr sz="2000">
                <a:solidFill>
                  <a:srgbClr val="0054BC"/>
                </a:solidFill>
              </a:defRPr>
            </a:lvl3pPr>
            <a:lvl4pPr marL="3657600" lvl="3" indent="-584200" algn="l">
              <a:lnSpc>
                <a:spcPct val="90000"/>
              </a:lnSpc>
              <a:spcBef>
                <a:spcPts val="800"/>
              </a:spcBef>
              <a:spcAft>
                <a:spcPts val="0"/>
              </a:spcAft>
              <a:buClr>
                <a:srgbClr val="0054BC"/>
              </a:buClr>
              <a:buSzPts val="1000"/>
              <a:buChar char="•"/>
              <a:defRPr sz="2000">
                <a:solidFill>
                  <a:srgbClr val="0054BC"/>
                </a:solidFill>
              </a:defRPr>
            </a:lvl4pPr>
            <a:lvl5pPr marL="4572000" lvl="4" indent="-584200" algn="l">
              <a:lnSpc>
                <a:spcPct val="90000"/>
              </a:lnSpc>
              <a:spcBef>
                <a:spcPts val="800"/>
              </a:spcBef>
              <a:spcAft>
                <a:spcPts val="0"/>
              </a:spcAft>
              <a:buClr>
                <a:srgbClr val="0054BC"/>
              </a:buClr>
              <a:buSzPts val="1000"/>
              <a:buChar char="•"/>
              <a:defRPr sz="2000">
                <a:solidFill>
                  <a:srgbClr val="0054BC"/>
                </a:solidFill>
              </a:defRPr>
            </a:lvl5pPr>
            <a:lvl6pPr marL="5486400" lvl="5" indent="-584200" algn="l">
              <a:lnSpc>
                <a:spcPct val="90000"/>
              </a:lnSpc>
              <a:spcBef>
                <a:spcPts val="800"/>
              </a:spcBef>
              <a:spcAft>
                <a:spcPts val="0"/>
              </a:spcAft>
              <a:buClr>
                <a:srgbClr val="0054BC"/>
              </a:buClr>
              <a:buSzPts val="1000"/>
              <a:buChar char="•"/>
              <a:defRPr sz="2000">
                <a:solidFill>
                  <a:srgbClr val="0054BC"/>
                </a:solidFill>
              </a:defRPr>
            </a:lvl6pPr>
            <a:lvl7pPr marL="6400800" lvl="6" indent="-584200" algn="l">
              <a:lnSpc>
                <a:spcPct val="90000"/>
              </a:lnSpc>
              <a:spcBef>
                <a:spcPts val="800"/>
              </a:spcBef>
              <a:spcAft>
                <a:spcPts val="0"/>
              </a:spcAft>
              <a:buClr>
                <a:srgbClr val="0054BC"/>
              </a:buClr>
              <a:buSzPts val="1000"/>
              <a:buChar char="•"/>
              <a:defRPr sz="2000">
                <a:solidFill>
                  <a:srgbClr val="0054BC"/>
                </a:solidFill>
              </a:defRPr>
            </a:lvl7pPr>
            <a:lvl8pPr marL="7315200" lvl="7" indent="-584200" algn="l">
              <a:lnSpc>
                <a:spcPct val="90000"/>
              </a:lnSpc>
              <a:spcBef>
                <a:spcPts val="800"/>
              </a:spcBef>
              <a:spcAft>
                <a:spcPts val="0"/>
              </a:spcAft>
              <a:buClr>
                <a:srgbClr val="0054BC"/>
              </a:buClr>
              <a:buSzPts val="1000"/>
              <a:buChar char="•"/>
              <a:defRPr sz="2000">
                <a:solidFill>
                  <a:srgbClr val="0054BC"/>
                </a:solidFill>
              </a:defRPr>
            </a:lvl8pPr>
            <a:lvl9pPr marL="8229600" lvl="8" indent="-584200" algn="l">
              <a:lnSpc>
                <a:spcPct val="90000"/>
              </a:lnSpc>
              <a:spcBef>
                <a:spcPts val="800"/>
              </a:spcBef>
              <a:spcAft>
                <a:spcPts val="0"/>
              </a:spcAft>
              <a:buClr>
                <a:srgbClr val="0054BC"/>
              </a:buClr>
              <a:buSzPts val="1000"/>
              <a:buChar char="•"/>
              <a:defRPr sz="2000">
                <a:solidFill>
                  <a:srgbClr val="0054BC"/>
                </a:solidFill>
              </a:defRPr>
            </a:lvl9pPr>
          </a:lstStyle>
          <a:p>
            <a:endParaRPr/>
          </a:p>
        </p:txBody>
      </p:sp>
      <p:sp>
        <p:nvSpPr>
          <p:cNvPr id="53" name="Google Shape;51;p8">
            <a:extLst>
              <a:ext uri="{FF2B5EF4-FFF2-40B4-BE49-F238E27FC236}">
                <a16:creationId xmlns:a16="http://schemas.microsoft.com/office/drawing/2014/main" id="{F91B3B31-8ED2-B72B-F8BC-0B51035501D1}"/>
              </a:ext>
            </a:extLst>
          </p:cNvPr>
          <p:cNvSpPr txBox="1">
            <a:spLocks noGrp="1"/>
          </p:cNvSpPr>
          <p:nvPr>
            <p:ph type="body" idx="13"/>
          </p:nvPr>
        </p:nvSpPr>
        <p:spPr>
          <a:xfrm>
            <a:off x="17068084" y="6518556"/>
            <a:ext cx="4688980" cy="1280160"/>
          </a:xfrm>
          <a:prstGeom prst="rect">
            <a:avLst/>
          </a:prstGeom>
          <a:noFill/>
          <a:ln>
            <a:noFill/>
          </a:ln>
        </p:spPr>
        <p:txBody>
          <a:bodyPr spcFirstLastPara="1" wrap="square" lIns="0" tIns="0" rIns="0" bIns="0" anchor="ctr" anchorCtr="0"/>
          <a:lstStyle>
            <a:lvl1pPr marL="0" lvl="0" indent="-457200" algn="l">
              <a:lnSpc>
                <a:spcPct val="90000"/>
              </a:lnSpc>
              <a:spcBef>
                <a:spcPts val="0"/>
              </a:spcBef>
              <a:spcAft>
                <a:spcPts val="0"/>
              </a:spcAft>
              <a:buClr>
                <a:srgbClr val="0054BC"/>
              </a:buClr>
              <a:buSzPts val="1000"/>
              <a:buNone/>
              <a:defRPr sz="2000">
                <a:solidFill>
                  <a:schemeClr val="tx1">
                    <a:lumMod val="50000"/>
                    <a:lumOff val="50000"/>
                  </a:schemeClr>
                </a:solidFill>
                <a:latin typeface="Verdana" panose="020B0604030504040204" pitchFamily="34" charset="0"/>
                <a:ea typeface="Verdana" panose="020B0604030504040204" pitchFamily="34" charset="0"/>
              </a:defRPr>
            </a:lvl1pPr>
            <a:lvl2pPr marL="1828800" lvl="1" indent="-584200" algn="l">
              <a:lnSpc>
                <a:spcPct val="90000"/>
              </a:lnSpc>
              <a:spcBef>
                <a:spcPts val="800"/>
              </a:spcBef>
              <a:spcAft>
                <a:spcPts val="0"/>
              </a:spcAft>
              <a:buClr>
                <a:srgbClr val="0054BC"/>
              </a:buClr>
              <a:buSzPts val="1000"/>
              <a:buChar char="•"/>
              <a:defRPr sz="2000">
                <a:solidFill>
                  <a:srgbClr val="0054BC"/>
                </a:solidFill>
              </a:defRPr>
            </a:lvl2pPr>
            <a:lvl3pPr marL="2743200" lvl="2" indent="-584200" algn="l">
              <a:lnSpc>
                <a:spcPct val="90000"/>
              </a:lnSpc>
              <a:spcBef>
                <a:spcPts val="800"/>
              </a:spcBef>
              <a:spcAft>
                <a:spcPts val="0"/>
              </a:spcAft>
              <a:buClr>
                <a:srgbClr val="0054BC"/>
              </a:buClr>
              <a:buSzPts val="1000"/>
              <a:buChar char="•"/>
              <a:defRPr sz="2000">
                <a:solidFill>
                  <a:srgbClr val="0054BC"/>
                </a:solidFill>
              </a:defRPr>
            </a:lvl3pPr>
            <a:lvl4pPr marL="3657600" lvl="3" indent="-584200" algn="l">
              <a:lnSpc>
                <a:spcPct val="90000"/>
              </a:lnSpc>
              <a:spcBef>
                <a:spcPts val="800"/>
              </a:spcBef>
              <a:spcAft>
                <a:spcPts val="0"/>
              </a:spcAft>
              <a:buClr>
                <a:srgbClr val="0054BC"/>
              </a:buClr>
              <a:buSzPts val="1000"/>
              <a:buChar char="•"/>
              <a:defRPr sz="2000">
                <a:solidFill>
                  <a:srgbClr val="0054BC"/>
                </a:solidFill>
              </a:defRPr>
            </a:lvl4pPr>
            <a:lvl5pPr marL="4572000" lvl="4" indent="-584200" algn="l">
              <a:lnSpc>
                <a:spcPct val="90000"/>
              </a:lnSpc>
              <a:spcBef>
                <a:spcPts val="800"/>
              </a:spcBef>
              <a:spcAft>
                <a:spcPts val="0"/>
              </a:spcAft>
              <a:buClr>
                <a:srgbClr val="0054BC"/>
              </a:buClr>
              <a:buSzPts val="1000"/>
              <a:buChar char="•"/>
              <a:defRPr sz="2000">
                <a:solidFill>
                  <a:srgbClr val="0054BC"/>
                </a:solidFill>
              </a:defRPr>
            </a:lvl5pPr>
            <a:lvl6pPr marL="5486400" lvl="5" indent="-584200" algn="l">
              <a:lnSpc>
                <a:spcPct val="90000"/>
              </a:lnSpc>
              <a:spcBef>
                <a:spcPts val="800"/>
              </a:spcBef>
              <a:spcAft>
                <a:spcPts val="0"/>
              </a:spcAft>
              <a:buClr>
                <a:srgbClr val="0054BC"/>
              </a:buClr>
              <a:buSzPts val="1000"/>
              <a:buChar char="•"/>
              <a:defRPr sz="2000">
                <a:solidFill>
                  <a:srgbClr val="0054BC"/>
                </a:solidFill>
              </a:defRPr>
            </a:lvl6pPr>
            <a:lvl7pPr marL="6400800" lvl="6" indent="-584200" algn="l">
              <a:lnSpc>
                <a:spcPct val="90000"/>
              </a:lnSpc>
              <a:spcBef>
                <a:spcPts val="800"/>
              </a:spcBef>
              <a:spcAft>
                <a:spcPts val="0"/>
              </a:spcAft>
              <a:buClr>
                <a:srgbClr val="0054BC"/>
              </a:buClr>
              <a:buSzPts val="1000"/>
              <a:buChar char="•"/>
              <a:defRPr sz="2000">
                <a:solidFill>
                  <a:srgbClr val="0054BC"/>
                </a:solidFill>
              </a:defRPr>
            </a:lvl7pPr>
            <a:lvl8pPr marL="7315200" lvl="7" indent="-584200" algn="l">
              <a:lnSpc>
                <a:spcPct val="90000"/>
              </a:lnSpc>
              <a:spcBef>
                <a:spcPts val="800"/>
              </a:spcBef>
              <a:spcAft>
                <a:spcPts val="0"/>
              </a:spcAft>
              <a:buClr>
                <a:srgbClr val="0054BC"/>
              </a:buClr>
              <a:buSzPts val="1000"/>
              <a:buChar char="•"/>
              <a:defRPr sz="2000">
                <a:solidFill>
                  <a:srgbClr val="0054BC"/>
                </a:solidFill>
              </a:defRPr>
            </a:lvl8pPr>
            <a:lvl9pPr marL="8229600" lvl="8" indent="-584200" algn="l">
              <a:lnSpc>
                <a:spcPct val="90000"/>
              </a:lnSpc>
              <a:spcBef>
                <a:spcPts val="800"/>
              </a:spcBef>
              <a:spcAft>
                <a:spcPts val="0"/>
              </a:spcAft>
              <a:buClr>
                <a:srgbClr val="0054BC"/>
              </a:buClr>
              <a:buSzPts val="1000"/>
              <a:buChar char="•"/>
              <a:defRPr sz="2000">
                <a:solidFill>
                  <a:srgbClr val="0054BC"/>
                </a:solidFill>
              </a:defRPr>
            </a:lvl9pPr>
          </a:lstStyle>
          <a:p>
            <a:endParaRPr/>
          </a:p>
        </p:txBody>
      </p:sp>
      <p:sp>
        <p:nvSpPr>
          <p:cNvPr id="55" name="Google Shape;51;p8">
            <a:extLst>
              <a:ext uri="{FF2B5EF4-FFF2-40B4-BE49-F238E27FC236}">
                <a16:creationId xmlns:a16="http://schemas.microsoft.com/office/drawing/2014/main" id="{32835056-9984-2DAC-2AE3-5F74A427F4EC}"/>
              </a:ext>
            </a:extLst>
          </p:cNvPr>
          <p:cNvSpPr txBox="1">
            <a:spLocks noGrp="1"/>
          </p:cNvSpPr>
          <p:nvPr>
            <p:ph type="body" idx="14"/>
          </p:nvPr>
        </p:nvSpPr>
        <p:spPr>
          <a:xfrm>
            <a:off x="17068084" y="8027666"/>
            <a:ext cx="4688980" cy="1280160"/>
          </a:xfrm>
          <a:prstGeom prst="rect">
            <a:avLst/>
          </a:prstGeom>
          <a:noFill/>
          <a:ln>
            <a:noFill/>
          </a:ln>
        </p:spPr>
        <p:txBody>
          <a:bodyPr spcFirstLastPara="1" wrap="square" lIns="0" tIns="0" rIns="0" bIns="0" anchor="ctr" anchorCtr="0"/>
          <a:lstStyle>
            <a:lvl1pPr marL="0" lvl="0" indent="-457200" algn="l">
              <a:lnSpc>
                <a:spcPct val="90000"/>
              </a:lnSpc>
              <a:spcBef>
                <a:spcPts val="0"/>
              </a:spcBef>
              <a:spcAft>
                <a:spcPts val="0"/>
              </a:spcAft>
              <a:buClr>
                <a:srgbClr val="0054BC"/>
              </a:buClr>
              <a:buSzPts val="1000"/>
              <a:buNone/>
              <a:defRPr sz="2000">
                <a:solidFill>
                  <a:schemeClr val="tx1">
                    <a:lumMod val="50000"/>
                    <a:lumOff val="50000"/>
                  </a:schemeClr>
                </a:solidFill>
                <a:latin typeface="Verdana" panose="020B0604030504040204" pitchFamily="34" charset="0"/>
                <a:ea typeface="Verdana" panose="020B0604030504040204" pitchFamily="34" charset="0"/>
              </a:defRPr>
            </a:lvl1pPr>
            <a:lvl2pPr marL="1828800" lvl="1" indent="-584200" algn="l">
              <a:lnSpc>
                <a:spcPct val="90000"/>
              </a:lnSpc>
              <a:spcBef>
                <a:spcPts val="800"/>
              </a:spcBef>
              <a:spcAft>
                <a:spcPts val="0"/>
              </a:spcAft>
              <a:buClr>
                <a:srgbClr val="0054BC"/>
              </a:buClr>
              <a:buSzPts val="1000"/>
              <a:buChar char="•"/>
              <a:defRPr sz="2000">
                <a:solidFill>
                  <a:srgbClr val="0054BC"/>
                </a:solidFill>
              </a:defRPr>
            </a:lvl2pPr>
            <a:lvl3pPr marL="2743200" lvl="2" indent="-584200" algn="l">
              <a:lnSpc>
                <a:spcPct val="90000"/>
              </a:lnSpc>
              <a:spcBef>
                <a:spcPts val="800"/>
              </a:spcBef>
              <a:spcAft>
                <a:spcPts val="0"/>
              </a:spcAft>
              <a:buClr>
                <a:srgbClr val="0054BC"/>
              </a:buClr>
              <a:buSzPts val="1000"/>
              <a:buChar char="•"/>
              <a:defRPr sz="2000">
                <a:solidFill>
                  <a:srgbClr val="0054BC"/>
                </a:solidFill>
              </a:defRPr>
            </a:lvl3pPr>
            <a:lvl4pPr marL="3657600" lvl="3" indent="-584200" algn="l">
              <a:lnSpc>
                <a:spcPct val="90000"/>
              </a:lnSpc>
              <a:spcBef>
                <a:spcPts val="800"/>
              </a:spcBef>
              <a:spcAft>
                <a:spcPts val="0"/>
              </a:spcAft>
              <a:buClr>
                <a:srgbClr val="0054BC"/>
              </a:buClr>
              <a:buSzPts val="1000"/>
              <a:buChar char="•"/>
              <a:defRPr sz="2000">
                <a:solidFill>
                  <a:srgbClr val="0054BC"/>
                </a:solidFill>
              </a:defRPr>
            </a:lvl4pPr>
            <a:lvl5pPr marL="4572000" lvl="4" indent="-584200" algn="l">
              <a:lnSpc>
                <a:spcPct val="90000"/>
              </a:lnSpc>
              <a:spcBef>
                <a:spcPts val="800"/>
              </a:spcBef>
              <a:spcAft>
                <a:spcPts val="0"/>
              </a:spcAft>
              <a:buClr>
                <a:srgbClr val="0054BC"/>
              </a:buClr>
              <a:buSzPts val="1000"/>
              <a:buChar char="•"/>
              <a:defRPr sz="2000">
                <a:solidFill>
                  <a:srgbClr val="0054BC"/>
                </a:solidFill>
              </a:defRPr>
            </a:lvl5pPr>
            <a:lvl6pPr marL="5486400" lvl="5" indent="-584200" algn="l">
              <a:lnSpc>
                <a:spcPct val="90000"/>
              </a:lnSpc>
              <a:spcBef>
                <a:spcPts val="800"/>
              </a:spcBef>
              <a:spcAft>
                <a:spcPts val="0"/>
              </a:spcAft>
              <a:buClr>
                <a:srgbClr val="0054BC"/>
              </a:buClr>
              <a:buSzPts val="1000"/>
              <a:buChar char="•"/>
              <a:defRPr sz="2000">
                <a:solidFill>
                  <a:srgbClr val="0054BC"/>
                </a:solidFill>
              </a:defRPr>
            </a:lvl6pPr>
            <a:lvl7pPr marL="6400800" lvl="6" indent="-584200" algn="l">
              <a:lnSpc>
                <a:spcPct val="90000"/>
              </a:lnSpc>
              <a:spcBef>
                <a:spcPts val="800"/>
              </a:spcBef>
              <a:spcAft>
                <a:spcPts val="0"/>
              </a:spcAft>
              <a:buClr>
                <a:srgbClr val="0054BC"/>
              </a:buClr>
              <a:buSzPts val="1000"/>
              <a:buChar char="•"/>
              <a:defRPr sz="2000">
                <a:solidFill>
                  <a:srgbClr val="0054BC"/>
                </a:solidFill>
              </a:defRPr>
            </a:lvl7pPr>
            <a:lvl8pPr marL="7315200" lvl="7" indent="-584200" algn="l">
              <a:lnSpc>
                <a:spcPct val="90000"/>
              </a:lnSpc>
              <a:spcBef>
                <a:spcPts val="800"/>
              </a:spcBef>
              <a:spcAft>
                <a:spcPts val="0"/>
              </a:spcAft>
              <a:buClr>
                <a:srgbClr val="0054BC"/>
              </a:buClr>
              <a:buSzPts val="1000"/>
              <a:buChar char="•"/>
              <a:defRPr sz="2000">
                <a:solidFill>
                  <a:srgbClr val="0054BC"/>
                </a:solidFill>
              </a:defRPr>
            </a:lvl8pPr>
            <a:lvl9pPr marL="8229600" lvl="8" indent="-584200" algn="l">
              <a:lnSpc>
                <a:spcPct val="90000"/>
              </a:lnSpc>
              <a:spcBef>
                <a:spcPts val="800"/>
              </a:spcBef>
              <a:spcAft>
                <a:spcPts val="0"/>
              </a:spcAft>
              <a:buClr>
                <a:srgbClr val="0054BC"/>
              </a:buClr>
              <a:buSzPts val="1000"/>
              <a:buChar char="•"/>
              <a:defRPr sz="2000">
                <a:solidFill>
                  <a:srgbClr val="0054BC"/>
                </a:solidFill>
              </a:defRPr>
            </a:lvl9pPr>
          </a:lstStyle>
          <a:p>
            <a:endParaRPr/>
          </a:p>
        </p:txBody>
      </p:sp>
      <p:sp>
        <p:nvSpPr>
          <p:cNvPr id="57" name="Google Shape;51;p8">
            <a:extLst>
              <a:ext uri="{FF2B5EF4-FFF2-40B4-BE49-F238E27FC236}">
                <a16:creationId xmlns:a16="http://schemas.microsoft.com/office/drawing/2014/main" id="{177E13D1-BD12-B45F-1ED6-06C21978064A}"/>
              </a:ext>
            </a:extLst>
          </p:cNvPr>
          <p:cNvSpPr txBox="1">
            <a:spLocks noGrp="1"/>
          </p:cNvSpPr>
          <p:nvPr>
            <p:ph type="body" idx="15"/>
          </p:nvPr>
        </p:nvSpPr>
        <p:spPr>
          <a:xfrm>
            <a:off x="17068084" y="9511612"/>
            <a:ext cx="4688980" cy="1280160"/>
          </a:xfrm>
          <a:prstGeom prst="rect">
            <a:avLst/>
          </a:prstGeom>
          <a:noFill/>
          <a:ln>
            <a:noFill/>
          </a:ln>
        </p:spPr>
        <p:txBody>
          <a:bodyPr spcFirstLastPara="1" wrap="square" lIns="0" tIns="0" rIns="0" bIns="0" anchor="ctr" anchorCtr="0"/>
          <a:lstStyle>
            <a:lvl1pPr marL="0" lvl="0" indent="-457200" algn="l">
              <a:lnSpc>
                <a:spcPct val="90000"/>
              </a:lnSpc>
              <a:spcBef>
                <a:spcPts val="0"/>
              </a:spcBef>
              <a:spcAft>
                <a:spcPts val="0"/>
              </a:spcAft>
              <a:buClr>
                <a:srgbClr val="0054BC"/>
              </a:buClr>
              <a:buSzPts val="1000"/>
              <a:buNone/>
              <a:defRPr sz="2000">
                <a:solidFill>
                  <a:schemeClr val="tx1">
                    <a:lumMod val="50000"/>
                    <a:lumOff val="50000"/>
                  </a:schemeClr>
                </a:solidFill>
                <a:latin typeface="Verdana" panose="020B0604030504040204" pitchFamily="34" charset="0"/>
                <a:ea typeface="Verdana" panose="020B0604030504040204" pitchFamily="34" charset="0"/>
              </a:defRPr>
            </a:lvl1pPr>
            <a:lvl2pPr marL="1828800" lvl="1" indent="-584200" algn="l">
              <a:lnSpc>
                <a:spcPct val="90000"/>
              </a:lnSpc>
              <a:spcBef>
                <a:spcPts val="800"/>
              </a:spcBef>
              <a:spcAft>
                <a:spcPts val="0"/>
              </a:spcAft>
              <a:buClr>
                <a:srgbClr val="0054BC"/>
              </a:buClr>
              <a:buSzPts val="1000"/>
              <a:buChar char="•"/>
              <a:defRPr sz="2000">
                <a:solidFill>
                  <a:srgbClr val="0054BC"/>
                </a:solidFill>
              </a:defRPr>
            </a:lvl2pPr>
            <a:lvl3pPr marL="2743200" lvl="2" indent="-584200" algn="l">
              <a:lnSpc>
                <a:spcPct val="90000"/>
              </a:lnSpc>
              <a:spcBef>
                <a:spcPts val="800"/>
              </a:spcBef>
              <a:spcAft>
                <a:spcPts val="0"/>
              </a:spcAft>
              <a:buClr>
                <a:srgbClr val="0054BC"/>
              </a:buClr>
              <a:buSzPts val="1000"/>
              <a:buChar char="•"/>
              <a:defRPr sz="2000">
                <a:solidFill>
                  <a:srgbClr val="0054BC"/>
                </a:solidFill>
              </a:defRPr>
            </a:lvl3pPr>
            <a:lvl4pPr marL="3657600" lvl="3" indent="-584200" algn="l">
              <a:lnSpc>
                <a:spcPct val="90000"/>
              </a:lnSpc>
              <a:spcBef>
                <a:spcPts val="800"/>
              </a:spcBef>
              <a:spcAft>
                <a:spcPts val="0"/>
              </a:spcAft>
              <a:buClr>
                <a:srgbClr val="0054BC"/>
              </a:buClr>
              <a:buSzPts val="1000"/>
              <a:buChar char="•"/>
              <a:defRPr sz="2000">
                <a:solidFill>
                  <a:srgbClr val="0054BC"/>
                </a:solidFill>
              </a:defRPr>
            </a:lvl4pPr>
            <a:lvl5pPr marL="4572000" lvl="4" indent="-584200" algn="l">
              <a:lnSpc>
                <a:spcPct val="90000"/>
              </a:lnSpc>
              <a:spcBef>
                <a:spcPts val="800"/>
              </a:spcBef>
              <a:spcAft>
                <a:spcPts val="0"/>
              </a:spcAft>
              <a:buClr>
                <a:srgbClr val="0054BC"/>
              </a:buClr>
              <a:buSzPts val="1000"/>
              <a:buChar char="•"/>
              <a:defRPr sz="2000">
                <a:solidFill>
                  <a:srgbClr val="0054BC"/>
                </a:solidFill>
              </a:defRPr>
            </a:lvl5pPr>
            <a:lvl6pPr marL="5486400" lvl="5" indent="-584200" algn="l">
              <a:lnSpc>
                <a:spcPct val="90000"/>
              </a:lnSpc>
              <a:spcBef>
                <a:spcPts val="800"/>
              </a:spcBef>
              <a:spcAft>
                <a:spcPts val="0"/>
              </a:spcAft>
              <a:buClr>
                <a:srgbClr val="0054BC"/>
              </a:buClr>
              <a:buSzPts val="1000"/>
              <a:buChar char="•"/>
              <a:defRPr sz="2000">
                <a:solidFill>
                  <a:srgbClr val="0054BC"/>
                </a:solidFill>
              </a:defRPr>
            </a:lvl6pPr>
            <a:lvl7pPr marL="6400800" lvl="6" indent="-584200" algn="l">
              <a:lnSpc>
                <a:spcPct val="90000"/>
              </a:lnSpc>
              <a:spcBef>
                <a:spcPts val="800"/>
              </a:spcBef>
              <a:spcAft>
                <a:spcPts val="0"/>
              </a:spcAft>
              <a:buClr>
                <a:srgbClr val="0054BC"/>
              </a:buClr>
              <a:buSzPts val="1000"/>
              <a:buChar char="•"/>
              <a:defRPr sz="2000">
                <a:solidFill>
                  <a:srgbClr val="0054BC"/>
                </a:solidFill>
              </a:defRPr>
            </a:lvl7pPr>
            <a:lvl8pPr marL="7315200" lvl="7" indent="-584200" algn="l">
              <a:lnSpc>
                <a:spcPct val="90000"/>
              </a:lnSpc>
              <a:spcBef>
                <a:spcPts val="800"/>
              </a:spcBef>
              <a:spcAft>
                <a:spcPts val="0"/>
              </a:spcAft>
              <a:buClr>
                <a:srgbClr val="0054BC"/>
              </a:buClr>
              <a:buSzPts val="1000"/>
              <a:buChar char="•"/>
              <a:defRPr sz="2000">
                <a:solidFill>
                  <a:srgbClr val="0054BC"/>
                </a:solidFill>
              </a:defRPr>
            </a:lvl8pPr>
            <a:lvl9pPr marL="8229600" lvl="8" indent="-584200" algn="l">
              <a:lnSpc>
                <a:spcPct val="90000"/>
              </a:lnSpc>
              <a:spcBef>
                <a:spcPts val="800"/>
              </a:spcBef>
              <a:spcAft>
                <a:spcPts val="0"/>
              </a:spcAft>
              <a:buClr>
                <a:srgbClr val="0054BC"/>
              </a:buClr>
              <a:buSzPts val="1000"/>
              <a:buChar char="•"/>
              <a:defRPr sz="2000">
                <a:solidFill>
                  <a:srgbClr val="0054BC"/>
                </a:solidFill>
              </a:defRPr>
            </a:lvl9pPr>
          </a:lstStyle>
          <a:p>
            <a:endParaRPr/>
          </a:p>
        </p:txBody>
      </p:sp>
      <p:sp>
        <p:nvSpPr>
          <p:cNvPr id="59" name="Google Shape;51;p8">
            <a:extLst>
              <a:ext uri="{FF2B5EF4-FFF2-40B4-BE49-F238E27FC236}">
                <a16:creationId xmlns:a16="http://schemas.microsoft.com/office/drawing/2014/main" id="{B3185A1A-7A6D-5CDF-2306-D6C2662F596A}"/>
              </a:ext>
            </a:extLst>
          </p:cNvPr>
          <p:cNvSpPr txBox="1">
            <a:spLocks noGrp="1"/>
          </p:cNvSpPr>
          <p:nvPr>
            <p:ph type="body" idx="16"/>
          </p:nvPr>
        </p:nvSpPr>
        <p:spPr>
          <a:xfrm>
            <a:off x="17068084" y="10995558"/>
            <a:ext cx="4688980" cy="1280160"/>
          </a:xfrm>
          <a:prstGeom prst="rect">
            <a:avLst/>
          </a:prstGeom>
          <a:noFill/>
          <a:ln>
            <a:noFill/>
          </a:ln>
        </p:spPr>
        <p:txBody>
          <a:bodyPr spcFirstLastPara="1" wrap="square" lIns="0" tIns="0" rIns="0" bIns="0" anchor="ctr" anchorCtr="0"/>
          <a:lstStyle>
            <a:lvl1pPr marL="0" lvl="0" indent="-457200" algn="l">
              <a:lnSpc>
                <a:spcPct val="90000"/>
              </a:lnSpc>
              <a:spcBef>
                <a:spcPts val="0"/>
              </a:spcBef>
              <a:spcAft>
                <a:spcPts val="0"/>
              </a:spcAft>
              <a:buClr>
                <a:srgbClr val="0054BC"/>
              </a:buClr>
              <a:buSzPts val="1000"/>
              <a:buNone/>
              <a:defRPr sz="2000">
                <a:solidFill>
                  <a:schemeClr val="tx1">
                    <a:lumMod val="50000"/>
                    <a:lumOff val="50000"/>
                  </a:schemeClr>
                </a:solidFill>
                <a:latin typeface="Verdana" panose="020B0604030504040204" pitchFamily="34" charset="0"/>
                <a:ea typeface="Verdana" panose="020B0604030504040204" pitchFamily="34" charset="0"/>
              </a:defRPr>
            </a:lvl1pPr>
            <a:lvl2pPr marL="1828800" lvl="1" indent="-584200" algn="l">
              <a:lnSpc>
                <a:spcPct val="90000"/>
              </a:lnSpc>
              <a:spcBef>
                <a:spcPts val="800"/>
              </a:spcBef>
              <a:spcAft>
                <a:spcPts val="0"/>
              </a:spcAft>
              <a:buClr>
                <a:srgbClr val="0054BC"/>
              </a:buClr>
              <a:buSzPts val="1000"/>
              <a:buChar char="•"/>
              <a:defRPr sz="2000">
                <a:solidFill>
                  <a:srgbClr val="0054BC"/>
                </a:solidFill>
              </a:defRPr>
            </a:lvl2pPr>
            <a:lvl3pPr marL="2743200" lvl="2" indent="-584200" algn="l">
              <a:lnSpc>
                <a:spcPct val="90000"/>
              </a:lnSpc>
              <a:spcBef>
                <a:spcPts val="800"/>
              </a:spcBef>
              <a:spcAft>
                <a:spcPts val="0"/>
              </a:spcAft>
              <a:buClr>
                <a:srgbClr val="0054BC"/>
              </a:buClr>
              <a:buSzPts val="1000"/>
              <a:buChar char="•"/>
              <a:defRPr sz="2000">
                <a:solidFill>
                  <a:srgbClr val="0054BC"/>
                </a:solidFill>
              </a:defRPr>
            </a:lvl3pPr>
            <a:lvl4pPr marL="3657600" lvl="3" indent="-584200" algn="l">
              <a:lnSpc>
                <a:spcPct val="90000"/>
              </a:lnSpc>
              <a:spcBef>
                <a:spcPts val="800"/>
              </a:spcBef>
              <a:spcAft>
                <a:spcPts val="0"/>
              </a:spcAft>
              <a:buClr>
                <a:srgbClr val="0054BC"/>
              </a:buClr>
              <a:buSzPts val="1000"/>
              <a:buChar char="•"/>
              <a:defRPr sz="2000">
                <a:solidFill>
                  <a:srgbClr val="0054BC"/>
                </a:solidFill>
              </a:defRPr>
            </a:lvl4pPr>
            <a:lvl5pPr marL="4572000" lvl="4" indent="-584200" algn="l">
              <a:lnSpc>
                <a:spcPct val="90000"/>
              </a:lnSpc>
              <a:spcBef>
                <a:spcPts val="800"/>
              </a:spcBef>
              <a:spcAft>
                <a:spcPts val="0"/>
              </a:spcAft>
              <a:buClr>
                <a:srgbClr val="0054BC"/>
              </a:buClr>
              <a:buSzPts val="1000"/>
              <a:buChar char="•"/>
              <a:defRPr sz="2000">
                <a:solidFill>
                  <a:srgbClr val="0054BC"/>
                </a:solidFill>
              </a:defRPr>
            </a:lvl5pPr>
            <a:lvl6pPr marL="5486400" lvl="5" indent="-584200" algn="l">
              <a:lnSpc>
                <a:spcPct val="90000"/>
              </a:lnSpc>
              <a:spcBef>
                <a:spcPts val="800"/>
              </a:spcBef>
              <a:spcAft>
                <a:spcPts val="0"/>
              </a:spcAft>
              <a:buClr>
                <a:srgbClr val="0054BC"/>
              </a:buClr>
              <a:buSzPts val="1000"/>
              <a:buChar char="•"/>
              <a:defRPr sz="2000">
                <a:solidFill>
                  <a:srgbClr val="0054BC"/>
                </a:solidFill>
              </a:defRPr>
            </a:lvl6pPr>
            <a:lvl7pPr marL="6400800" lvl="6" indent="-584200" algn="l">
              <a:lnSpc>
                <a:spcPct val="90000"/>
              </a:lnSpc>
              <a:spcBef>
                <a:spcPts val="800"/>
              </a:spcBef>
              <a:spcAft>
                <a:spcPts val="0"/>
              </a:spcAft>
              <a:buClr>
                <a:srgbClr val="0054BC"/>
              </a:buClr>
              <a:buSzPts val="1000"/>
              <a:buChar char="•"/>
              <a:defRPr sz="2000">
                <a:solidFill>
                  <a:srgbClr val="0054BC"/>
                </a:solidFill>
              </a:defRPr>
            </a:lvl7pPr>
            <a:lvl8pPr marL="7315200" lvl="7" indent="-584200" algn="l">
              <a:lnSpc>
                <a:spcPct val="90000"/>
              </a:lnSpc>
              <a:spcBef>
                <a:spcPts val="800"/>
              </a:spcBef>
              <a:spcAft>
                <a:spcPts val="0"/>
              </a:spcAft>
              <a:buClr>
                <a:srgbClr val="0054BC"/>
              </a:buClr>
              <a:buSzPts val="1000"/>
              <a:buChar char="•"/>
              <a:defRPr sz="2000">
                <a:solidFill>
                  <a:srgbClr val="0054BC"/>
                </a:solidFill>
              </a:defRPr>
            </a:lvl8pPr>
            <a:lvl9pPr marL="8229600" lvl="8" indent="-584200" algn="l">
              <a:lnSpc>
                <a:spcPct val="90000"/>
              </a:lnSpc>
              <a:spcBef>
                <a:spcPts val="800"/>
              </a:spcBef>
              <a:spcAft>
                <a:spcPts val="0"/>
              </a:spcAft>
              <a:buClr>
                <a:srgbClr val="0054BC"/>
              </a:buClr>
              <a:buSzPts val="1000"/>
              <a:buChar char="•"/>
              <a:defRPr sz="2000">
                <a:solidFill>
                  <a:srgbClr val="0054BC"/>
                </a:solidFill>
              </a:defRPr>
            </a:lvl9pPr>
          </a:lstStyle>
          <a:p>
            <a:endParaRPr/>
          </a:p>
        </p:txBody>
      </p:sp>
      <p:sp>
        <p:nvSpPr>
          <p:cNvPr id="14" name="Google Shape;51;p8">
            <a:extLst>
              <a:ext uri="{FF2B5EF4-FFF2-40B4-BE49-F238E27FC236}">
                <a16:creationId xmlns:a16="http://schemas.microsoft.com/office/drawing/2014/main" id="{932C5F1B-9A75-6A46-2FDA-A949E2804B0B}"/>
              </a:ext>
            </a:extLst>
          </p:cNvPr>
          <p:cNvSpPr txBox="1">
            <a:spLocks noGrp="1"/>
          </p:cNvSpPr>
          <p:nvPr>
            <p:ph type="body" idx="17"/>
          </p:nvPr>
        </p:nvSpPr>
        <p:spPr>
          <a:xfrm>
            <a:off x="8482818" y="6518556"/>
            <a:ext cx="1723860" cy="1280160"/>
          </a:xfrm>
          <a:prstGeom prst="rect">
            <a:avLst/>
          </a:prstGeom>
          <a:noFill/>
          <a:ln>
            <a:noFill/>
          </a:ln>
        </p:spPr>
        <p:txBody>
          <a:bodyPr spcFirstLastPara="1" wrap="square" lIns="0" tIns="0" rIns="0" bIns="0" anchor="ctr" anchorCtr="0">
            <a:normAutofit/>
          </a:bodyPr>
          <a:lstStyle>
            <a:lvl1pPr marL="0" lvl="0" indent="-457200" algn="r">
              <a:lnSpc>
                <a:spcPct val="90000"/>
              </a:lnSpc>
              <a:spcBef>
                <a:spcPts val="0"/>
              </a:spcBef>
              <a:spcAft>
                <a:spcPts val="0"/>
              </a:spcAft>
              <a:buClr>
                <a:srgbClr val="0054BC"/>
              </a:buClr>
              <a:buSzPts val="1000"/>
              <a:buNone/>
              <a:defRPr sz="3600" b="1" kern="1200" dirty="0">
                <a:solidFill>
                  <a:srgbClr val="4D4D4D"/>
                </a:solidFill>
                <a:latin typeface="Verdana" panose="020B0604030504040204" pitchFamily="34" charset="0"/>
                <a:ea typeface="Verdana" panose="020B0604030504040204" pitchFamily="34" charset="0"/>
                <a:cs typeface="+mn-cs"/>
              </a:defRPr>
            </a:lvl1pPr>
            <a:lvl2pPr marL="1828800" lvl="1" indent="-584200" algn="l">
              <a:lnSpc>
                <a:spcPct val="90000"/>
              </a:lnSpc>
              <a:spcBef>
                <a:spcPts val="800"/>
              </a:spcBef>
              <a:spcAft>
                <a:spcPts val="0"/>
              </a:spcAft>
              <a:buClr>
                <a:srgbClr val="0054BC"/>
              </a:buClr>
              <a:buSzPts val="1000"/>
              <a:buChar char="•"/>
              <a:defRPr sz="2000">
                <a:solidFill>
                  <a:srgbClr val="0054BC"/>
                </a:solidFill>
              </a:defRPr>
            </a:lvl2pPr>
            <a:lvl3pPr marL="2743200" lvl="2" indent="-584200" algn="l">
              <a:lnSpc>
                <a:spcPct val="90000"/>
              </a:lnSpc>
              <a:spcBef>
                <a:spcPts val="800"/>
              </a:spcBef>
              <a:spcAft>
                <a:spcPts val="0"/>
              </a:spcAft>
              <a:buClr>
                <a:srgbClr val="0054BC"/>
              </a:buClr>
              <a:buSzPts val="1000"/>
              <a:buChar char="•"/>
              <a:defRPr sz="2000">
                <a:solidFill>
                  <a:srgbClr val="0054BC"/>
                </a:solidFill>
              </a:defRPr>
            </a:lvl3pPr>
            <a:lvl4pPr marL="3657600" lvl="3" indent="-584200" algn="l">
              <a:lnSpc>
                <a:spcPct val="90000"/>
              </a:lnSpc>
              <a:spcBef>
                <a:spcPts val="800"/>
              </a:spcBef>
              <a:spcAft>
                <a:spcPts val="0"/>
              </a:spcAft>
              <a:buClr>
                <a:srgbClr val="0054BC"/>
              </a:buClr>
              <a:buSzPts val="1000"/>
              <a:buChar char="•"/>
              <a:defRPr sz="2000">
                <a:solidFill>
                  <a:srgbClr val="0054BC"/>
                </a:solidFill>
              </a:defRPr>
            </a:lvl4pPr>
            <a:lvl5pPr marL="4572000" lvl="4" indent="-584200" algn="l">
              <a:lnSpc>
                <a:spcPct val="90000"/>
              </a:lnSpc>
              <a:spcBef>
                <a:spcPts val="800"/>
              </a:spcBef>
              <a:spcAft>
                <a:spcPts val="0"/>
              </a:spcAft>
              <a:buClr>
                <a:srgbClr val="0054BC"/>
              </a:buClr>
              <a:buSzPts val="1000"/>
              <a:buChar char="•"/>
              <a:defRPr sz="2000">
                <a:solidFill>
                  <a:srgbClr val="0054BC"/>
                </a:solidFill>
              </a:defRPr>
            </a:lvl5pPr>
            <a:lvl6pPr marL="5486400" lvl="5" indent="-584200" algn="l">
              <a:lnSpc>
                <a:spcPct val="90000"/>
              </a:lnSpc>
              <a:spcBef>
                <a:spcPts val="800"/>
              </a:spcBef>
              <a:spcAft>
                <a:spcPts val="0"/>
              </a:spcAft>
              <a:buClr>
                <a:srgbClr val="0054BC"/>
              </a:buClr>
              <a:buSzPts val="1000"/>
              <a:buChar char="•"/>
              <a:defRPr sz="2000">
                <a:solidFill>
                  <a:srgbClr val="0054BC"/>
                </a:solidFill>
              </a:defRPr>
            </a:lvl6pPr>
            <a:lvl7pPr marL="6400800" lvl="6" indent="-584200" algn="l">
              <a:lnSpc>
                <a:spcPct val="90000"/>
              </a:lnSpc>
              <a:spcBef>
                <a:spcPts val="800"/>
              </a:spcBef>
              <a:spcAft>
                <a:spcPts val="0"/>
              </a:spcAft>
              <a:buClr>
                <a:srgbClr val="0054BC"/>
              </a:buClr>
              <a:buSzPts val="1000"/>
              <a:buChar char="•"/>
              <a:defRPr sz="2000">
                <a:solidFill>
                  <a:srgbClr val="0054BC"/>
                </a:solidFill>
              </a:defRPr>
            </a:lvl7pPr>
            <a:lvl8pPr marL="7315200" lvl="7" indent="-584200" algn="l">
              <a:lnSpc>
                <a:spcPct val="90000"/>
              </a:lnSpc>
              <a:spcBef>
                <a:spcPts val="800"/>
              </a:spcBef>
              <a:spcAft>
                <a:spcPts val="0"/>
              </a:spcAft>
              <a:buClr>
                <a:srgbClr val="0054BC"/>
              </a:buClr>
              <a:buSzPts val="1000"/>
              <a:buChar char="•"/>
              <a:defRPr sz="2000">
                <a:solidFill>
                  <a:srgbClr val="0054BC"/>
                </a:solidFill>
              </a:defRPr>
            </a:lvl8pPr>
            <a:lvl9pPr marL="8229600" lvl="8" indent="-584200" algn="l">
              <a:lnSpc>
                <a:spcPct val="90000"/>
              </a:lnSpc>
              <a:spcBef>
                <a:spcPts val="800"/>
              </a:spcBef>
              <a:spcAft>
                <a:spcPts val="0"/>
              </a:spcAft>
              <a:buClr>
                <a:srgbClr val="0054BC"/>
              </a:buClr>
              <a:buSzPts val="1000"/>
              <a:buChar char="•"/>
              <a:defRPr sz="2000">
                <a:solidFill>
                  <a:srgbClr val="0054BC"/>
                </a:solidFill>
              </a:defRPr>
            </a:lvl9pPr>
          </a:lstStyle>
          <a:p>
            <a:endParaRPr/>
          </a:p>
        </p:txBody>
      </p:sp>
      <p:sp>
        <p:nvSpPr>
          <p:cNvPr id="15" name="Google Shape;51;p8">
            <a:extLst>
              <a:ext uri="{FF2B5EF4-FFF2-40B4-BE49-F238E27FC236}">
                <a16:creationId xmlns:a16="http://schemas.microsoft.com/office/drawing/2014/main" id="{FD8FE322-AB87-20D7-93C6-6796F5A77ED7}"/>
              </a:ext>
            </a:extLst>
          </p:cNvPr>
          <p:cNvSpPr txBox="1">
            <a:spLocks noGrp="1"/>
          </p:cNvSpPr>
          <p:nvPr>
            <p:ph type="body" idx="18"/>
          </p:nvPr>
        </p:nvSpPr>
        <p:spPr>
          <a:xfrm>
            <a:off x="8482818" y="8027666"/>
            <a:ext cx="1723860" cy="1280160"/>
          </a:xfrm>
          <a:prstGeom prst="rect">
            <a:avLst/>
          </a:prstGeom>
          <a:noFill/>
          <a:ln>
            <a:noFill/>
          </a:ln>
        </p:spPr>
        <p:txBody>
          <a:bodyPr spcFirstLastPara="1" wrap="square" lIns="0" tIns="0" rIns="0" bIns="0" anchor="ctr" anchorCtr="0">
            <a:normAutofit/>
          </a:bodyPr>
          <a:lstStyle>
            <a:lvl1pPr marL="0" lvl="0" indent="-457200" algn="r">
              <a:lnSpc>
                <a:spcPct val="90000"/>
              </a:lnSpc>
              <a:spcBef>
                <a:spcPts val="0"/>
              </a:spcBef>
              <a:spcAft>
                <a:spcPts val="0"/>
              </a:spcAft>
              <a:buClr>
                <a:srgbClr val="0054BC"/>
              </a:buClr>
              <a:buSzPts val="1000"/>
              <a:buNone/>
              <a:defRPr sz="3600" b="1" kern="1200" dirty="0">
                <a:solidFill>
                  <a:srgbClr val="4D4D4D"/>
                </a:solidFill>
                <a:latin typeface="Verdana" panose="020B0604030504040204" pitchFamily="34" charset="0"/>
                <a:ea typeface="Verdana" panose="020B0604030504040204" pitchFamily="34" charset="0"/>
                <a:cs typeface="+mn-cs"/>
              </a:defRPr>
            </a:lvl1pPr>
            <a:lvl2pPr marL="1828800" lvl="1" indent="-584200" algn="l">
              <a:lnSpc>
                <a:spcPct val="90000"/>
              </a:lnSpc>
              <a:spcBef>
                <a:spcPts val="800"/>
              </a:spcBef>
              <a:spcAft>
                <a:spcPts val="0"/>
              </a:spcAft>
              <a:buClr>
                <a:srgbClr val="0054BC"/>
              </a:buClr>
              <a:buSzPts val="1000"/>
              <a:buChar char="•"/>
              <a:defRPr sz="2000">
                <a:solidFill>
                  <a:srgbClr val="0054BC"/>
                </a:solidFill>
              </a:defRPr>
            </a:lvl2pPr>
            <a:lvl3pPr marL="2743200" lvl="2" indent="-584200" algn="l">
              <a:lnSpc>
                <a:spcPct val="90000"/>
              </a:lnSpc>
              <a:spcBef>
                <a:spcPts val="800"/>
              </a:spcBef>
              <a:spcAft>
                <a:spcPts val="0"/>
              </a:spcAft>
              <a:buClr>
                <a:srgbClr val="0054BC"/>
              </a:buClr>
              <a:buSzPts val="1000"/>
              <a:buChar char="•"/>
              <a:defRPr sz="2000">
                <a:solidFill>
                  <a:srgbClr val="0054BC"/>
                </a:solidFill>
              </a:defRPr>
            </a:lvl3pPr>
            <a:lvl4pPr marL="3657600" lvl="3" indent="-584200" algn="l">
              <a:lnSpc>
                <a:spcPct val="90000"/>
              </a:lnSpc>
              <a:spcBef>
                <a:spcPts val="800"/>
              </a:spcBef>
              <a:spcAft>
                <a:spcPts val="0"/>
              </a:spcAft>
              <a:buClr>
                <a:srgbClr val="0054BC"/>
              </a:buClr>
              <a:buSzPts val="1000"/>
              <a:buChar char="•"/>
              <a:defRPr sz="2000">
                <a:solidFill>
                  <a:srgbClr val="0054BC"/>
                </a:solidFill>
              </a:defRPr>
            </a:lvl4pPr>
            <a:lvl5pPr marL="4572000" lvl="4" indent="-584200" algn="l">
              <a:lnSpc>
                <a:spcPct val="90000"/>
              </a:lnSpc>
              <a:spcBef>
                <a:spcPts val="800"/>
              </a:spcBef>
              <a:spcAft>
                <a:spcPts val="0"/>
              </a:spcAft>
              <a:buClr>
                <a:srgbClr val="0054BC"/>
              </a:buClr>
              <a:buSzPts val="1000"/>
              <a:buChar char="•"/>
              <a:defRPr sz="2000">
                <a:solidFill>
                  <a:srgbClr val="0054BC"/>
                </a:solidFill>
              </a:defRPr>
            </a:lvl5pPr>
            <a:lvl6pPr marL="5486400" lvl="5" indent="-584200" algn="l">
              <a:lnSpc>
                <a:spcPct val="90000"/>
              </a:lnSpc>
              <a:spcBef>
                <a:spcPts val="800"/>
              </a:spcBef>
              <a:spcAft>
                <a:spcPts val="0"/>
              </a:spcAft>
              <a:buClr>
                <a:srgbClr val="0054BC"/>
              </a:buClr>
              <a:buSzPts val="1000"/>
              <a:buChar char="•"/>
              <a:defRPr sz="2000">
                <a:solidFill>
                  <a:srgbClr val="0054BC"/>
                </a:solidFill>
              </a:defRPr>
            </a:lvl6pPr>
            <a:lvl7pPr marL="6400800" lvl="6" indent="-584200" algn="l">
              <a:lnSpc>
                <a:spcPct val="90000"/>
              </a:lnSpc>
              <a:spcBef>
                <a:spcPts val="800"/>
              </a:spcBef>
              <a:spcAft>
                <a:spcPts val="0"/>
              </a:spcAft>
              <a:buClr>
                <a:srgbClr val="0054BC"/>
              </a:buClr>
              <a:buSzPts val="1000"/>
              <a:buChar char="•"/>
              <a:defRPr sz="2000">
                <a:solidFill>
                  <a:srgbClr val="0054BC"/>
                </a:solidFill>
              </a:defRPr>
            </a:lvl7pPr>
            <a:lvl8pPr marL="7315200" lvl="7" indent="-584200" algn="l">
              <a:lnSpc>
                <a:spcPct val="90000"/>
              </a:lnSpc>
              <a:spcBef>
                <a:spcPts val="800"/>
              </a:spcBef>
              <a:spcAft>
                <a:spcPts val="0"/>
              </a:spcAft>
              <a:buClr>
                <a:srgbClr val="0054BC"/>
              </a:buClr>
              <a:buSzPts val="1000"/>
              <a:buChar char="•"/>
              <a:defRPr sz="2000">
                <a:solidFill>
                  <a:srgbClr val="0054BC"/>
                </a:solidFill>
              </a:defRPr>
            </a:lvl8pPr>
            <a:lvl9pPr marL="8229600" lvl="8" indent="-584200" algn="l">
              <a:lnSpc>
                <a:spcPct val="90000"/>
              </a:lnSpc>
              <a:spcBef>
                <a:spcPts val="800"/>
              </a:spcBef>
              <a:spcAft>
                <a:spcPts val="0"/>
              </a:spcAft>
              <a:buClr>
                <a:srgbClr val="0054BC"/>
              </a:buClr>
              <a:buSzPts val="1000"/>
              <a:buChar char="•"/>
              <a:defRPr sz="2000">
                <a:solidFill>
                  <a:srgbClr val="0054BC"/>
                </a:solidFill>
              </a:defRPr>
            </a:lvl9pPr>
          </a:lstStyle>
          <a:p>
            <a:endParaRPr/>
          </a:p>
        </p:txBody>
      </p:sp>
      <p:sp>
        <p:nvSpPr>
          <p:cNvPr id="16" name="Google Shape;51;p8">
            <a:extLst>
              <a:ext uri="{FF2B5EF4-FFF2-40B4-BE49-F238E27FC236}">
                <a16:creationId xmlns:a16="http://schemas.microsoft.com/office/drawing/2014/main" id="{0435E15C-5C8D-DA2F-0E17-AC528EE964C9}"/>
              </a:ext>
            </a:extLst>
          </p:cNvPr>
          <p:cNvSpPr txBox="1">
            <a:spLocks noGrp="1"/>
          </p:cNvSpPr>
          <p:nvPr>
            <p:ph type="body" idx="19"/>
          </p:nvPr>
        </p:nvSpPr>
        <p:spPr>
          <a:xfrm>
            <a:off x="8482818" y="9511612"/>
            <a:ext cx="1723860" cy="1280160"/>
          </a:xfrm>
          <a:prstGeom prst="rect">
            <a:avLst/>
          </a:prstGeom>
          <a:noFill/>
          <a:ln>
            <a:noFill/>
          </a:ln>
        </p:spPr>
        <p:txBody>
          <a:bodyPr spcFirstLastPara="1" wrap="square" lIns="0" tIns="0" rIns="0" bIns="0" anchor="ctr" anchorCtr="0">
            <a:normAutofit/>
          </a:bodyPr>
          <a:lstStyle>
            <a:lvl1pPr marL="0" lvl="0" indent="-457200" algn="r">
              <a:lnSpc>
                <a:spcPct val="90000"/>
              </a:lnSpc>
              <a:spcBef>
                <a:spcPts val="0"/>
              </a:spcBef>
              <a:spcAft>
                <a:spcPts val="0"/>
              </a:spcAft>
              <a:buClr>
                <a:srgbClr val="0054BC"/>
              </a:buClr>
              <a:buSzPts val="1000"/>
              <a:buNone/>
              <a:defRPr sz="3600" b="1" kern="1200" dirty="0">
                <a:solidFill>
                  <a:srgbClr val="4D4D4D"/>
                </a:solidFill>
                <a:latin typeface="Verdana" panose="020B0604030504040204" pitchFamily="34" charset="0"/>
                <a:ea typeface="Verdana" panose="020B0604030504040204" pitchFamily="34" charset="0"/>
                <a:cs typeface="+mn-cs"/>
              </a:defRPr>
            </a:lvl1pPr>
            <a:lvl2pPr marL="1828800" lvl="1" indent="-584200" algn="l">
              <a:lnSpc>
                <a:spcPct val="90000"/>
              </a:lnSpc>
              <a:spcBef>
                <a:spcPts val="800"/>
              </a:spcBef>
              <a:spcAft>
                <a:spcPts val="0"/>
              </a:spcAft>
              <a:buClr>
                <a:srgbClr val="0054BC"/>
              </a:buClr>
              <a:buSzPts val="1000"/>
              <a:buChar char="•"/>
              <a:defRPr sz="2000">
                <a:solidFill>
                  <a:srgbClr val="0054BC"/>
                </a:solidFill>
              </a:defRPr>
            </a:lvl2pPr>
            <a:lvl3pPr marL="2743200" lvl="2" indent="-584200" algn="l">
              <a:lnSpc>
                <a:spcPct val="90000"/>
              </a:lnSpc>
              <a:spcBef>
                <a:spcPts val="800"/>
              </a:spcBef>
              <a:spcAft>
                <a:spcPts val="0"/>
              </a:spcAft>
              <a:buClr>
                <a:srgbClr val="0054BC"/>
              </a:buClr>
              <a:buSzPts val="1000"/>
              <a:buChar char="•"/>
              <a:defRPr sz="2000">
                <a:solidFill>
                  <a:srgbClr val="0054BC"/>
                </a:solidFill>
              </a:defRPr>
            </a:lvl3pPr>
            <a:lvl4pPr marL="3657600" lvl="3" indent="-584200" algn="l">
              <a:lnSpc>
                <a:spcPct val="90000"/>
              </a:lnSpc>
              <a:spcBef>
                <a:spcPts val="800"/>
              </a:spcBef>
              <a:spcAft>
                <a:spcPts val="0"/>
              </a:spcAft>
              <a:buClr>
                <a:srgbClr val="0054BC"/>
              </a:buClr>
              <a:buSzPts val="1000"/>
              <a:buChar char="•"/>
              <a:defRPr sz="2000">
                <a:solidFill>
                  <a:srgbClr val="0054BC"/>
                </a:solidFill>
              </a:defRPr>
            </a:lvl4pPr>
            <a:lvl5pPr marL="4572000" lvl="4" indent="-584200" algn="l">
              <a:lnSpc>
                <a:spcPct val="90000"/>
              </a:lnSpc>
              <a:spcBef>
                <a:spcPts val="800"/>
              </a:spcBef>
              <a:spcAft>
                <a:spcPts val="0"/>
              </a:spcAft>
              <a:buClr>
                <a:srgbClr val="0054BC"/>
              </a:buClr>
              <a:buSzPts val="1000"/>
              <a:buChar char="•"/>
              <a:defRPr sz="2000">
                <a:solidFill>
                  <a:srgbClr val="0054BC"/>
                </a:solidFill>
              </a:defRPr>
            </a:lvl5pPr>
            <a:lvl6pPr marL="5486400" lvl="5" indent="-584200" algn="l">
              <a:lnSpc>
                <a:spcPct val="90000"/>
              </a:lnSpc>
              <a:spcBef>
                <a:spcPts val="800"/>
              </a:spcBef>
              <a:spcAft>
                <a:spcPts val="0"/>
              </a:spcAft>
              <a:buClr>
                <a:srgbClr val="0054BC"/>
              </a:buClr>
              <a:buSzPts val="1000"/>
              <a:buChar char="•"/>
              <a:defRPr sz="2000">
                <a:solidFill>
                  <a:srgbClr val="0054BC"/>
                </a:solidFill>
              </a:defRPr>
            </a:lvl6pPr>
            <a:lvl7pPr marL="6400800" lvl="6" indent="-584200" algn="l">
              <a:lnSpc>
                <a:spcPct val="90000"/>
              </a:lnSpc>
              <a:spcBef>
                <a:spcPts val="800"/>
              </a:spcBef>
              <a:spcAft>
                <a:spcPts val="0"/>
              </a:spcAft>
              <a:buClr>
                <a:srgbClr val="0054BC"/>
              </a:buClr>
              <a:buSzPts val="1000"/>
              <a:buChar char="•"/>
              <a:defRPr sz="2000">
                <a:solidFill>
                  <a:srgbClr val="0054BC"/>
                </a:solidFill>
              </a:defRPr>
            </a:lvl7pPr>
            <a:lvl8pPr marL="7315200" lvl="7" indent="-584200" algn="l">
              <a:lnSpc>
                <a:spcPct val="90000"/>
              </a:lnSpc>
              <a:spcBef>
                <a:spcPts val="800"/>
              </a:spcBef>
              <a:spcAft>
                <a:spcPts val="0"/>
              </a:spcAft>
              <a:buClr>
                <a:srgbClr val="0054BC"/>
              </a:buClr>
              <a:buSzPts val="1000"/>
              <a:buChar char="•"/>
              <a:defRPr sz="2000">
                <a:solidFill>
                  <a:srgbClr val="0054BC"/>
                </a:solidFill>
              </a:defRPr>
            </a:lvl8pPr>
            <a:lvl9pPr marL="8229600" lvl="8" indent="-584200" algn="l">
              <a:lnSpc>
                <a:spcPct val="90000"/>
              </a:lnSpc>
              <a:spcBef>
                <a:spcPts val="800"/>
              </a:spcBef>
              <a:spcAft>
                <a:spcPts val="0"/>
              </a:spcAft>
              <a:buClr>
                <a:srgbClr val="0054BC"/>
              </a:buClr>
              <a:buSzPts val="1000"/>
              <a:buChar char="•"/>
              <a:defRPr sz="2000">
                <a:solidFill>
                  <a:srgbClr val="0054BC"/>
                </a:solidFill>
              </a:defRPr>
            </a:lvl9pPr>
          </a:lstStyle>
          <a:p>
            <a:endParaRPr/>
          </a:p>
        </p:txBody>
      </p:sp>
      <p:sp>
        <p:nvSpPr>
          <p:cNvPr id="17" name="Google Shape;51;p8">
            <a:extLst>
              <a:ext uri="{FF2B5EF4-FFF2-40B4-BE49-F238E27FC236}">
                <a16:creationId xmlns:a16="http://schemas.microsoft.com/office/drawing/2014/main" id="{2D6134A0-535F-B6CF-5AED-C4D1608B5FAA}"/>
              </a:ext>
            </a:extLst>
          </p:cNvPr>
          <p:cNvSpPr txBox="1">
            <a:spLocks noGrp="1"/>
          </p:cNvSpPr>
          <p:nvPr>
            <p:ph type="body" idx="20"/>
          </p:nvPr>
        </p:nvSpPr>
        <p:spPr>
          <a:xfrm>
            <a:off x="8482818" y="10995558"/>
            <a:ext cx="1723860" cy="1280160"/>
          </a:xfrm>
          <a:prstGeom prst="rect">
            <a:avLst/>
          </a:prstGeom>
          <a:noFill/>
          <a:ln>
            <a:noFill/>
          </a:ln>
        </p:spPr>
        <p:txBody>
          <a:bodyPr spcFirstLastPara="1" wrap="square" lIns="0" tIns="0" rIns="0" bIns="0" anchor="ctr" anchorCtr="0">
            <a:normAutofit/>
          </a:bodyPr>
          <a:lstStyle>
            <a:lvl1pPr marL="0" lvl="0" indent="-457200" algn="r">
              <a:lnSpc>
                <a:spcPct val="90000"/>
              </a:lnSpc>
              <a:spcBef>
                <a:spcPts val="0"/>
              </a:spcBef>
              <a:spcAft>
                <a:spcPts val="0"/>
              </a:spcAft>
              <a:buClr>
                <a:srgbClr val="0054BC"/>
              </a:buClr>
              <a:buSzPts val="1000"/>
              <a:buNone/>
              <a:defRPr sz="3600" b="1" kern="1200" dirty="0">
                <a:solidFill>
                  <a:srgbClr val="4D4D4D"/>
                </a:solidFill>
                <a:latin typeface="Verdana" panose="020B0604030504040204" pitchFamily="34" charset="0"/>
                <a:ea typeface="Verdana" panose="020B0604030504040204" pitchFamily="34" charset="0"/>
                <a:cs typeface="+mn-cs"/>
              </a:defRPr>
            </a:lvl1pPr>
            <a:lvl2pPr marL="1828800" lvl="1" indent="-584200" algn="l">
              <a:lnSpc>
                <a:spcPct val="90000"/>
              </a:lnSpc>
              <a:spcBef>
                <a:spcPts val="800"/>
              </a:spcBef>
              <a:spcAft>
                <a:spcPts val="0"/>
              </a:spcAft>
              <a:buClr>
                <a:srgbClr val="0054BC"/>
              </a:buClr>
              <a:buSzPts val="1000"/>
              <a:buChar char="•"/>
              <a:defRPr sz="2000">
                <a:solidFill>
                  <a:srgbClr val="0054BC"/>
                </a:solidFill>
              </a:defRPr>
            </a:lvl2pPr>
            <a:lvl3pPr marL="2743200" lvl="2" indent="-584200" algn="l">
              <a:lnSpc>
                <a:spcPct val="90000"/>
              </a:lnSpc>
              <a:spcBef>
                <a:spcPts val="800"/>
              </a:spcBef>
              <a:spcAft>
                <a:spcPts val="0"/>
              </a:spcAft>
              <a:buClr>
                <a:srgbClr val="0054BC"/>
              </a:buClr>
              <a:buSzPts val="1000"/>
              <a:buChar char="•"/>
              <a:defRPr sz="2000">
                <a:solidFill>
                  <a:srgbClr val="0054BC"/>
                </a:solidFill>
              </a:defRPr>
            </a:lvl3pPr>
            <a:lvl4pPr marL="3657600" lvl="3" indent="-584200" algn="l">
              <a:lnSpc>
                <a:spcPct val="90000"/>
              </a:lnSpc>
              <a:spcBef>
                <a:spcPts val="800"/>
              </a:spcBef>
              <a:spcAft>
                <a:spcPts val="0"/>
              </a:spcAft>
              <a:buClr>
                <a:srgbClr val="0054BC"/>
              </a:buClr>
              <a:buSzPts val="1000"/>
              <a:buChar char="•"/>
              <a:defRPr sz="2000">
                <a:solidFill>
                  <a:srgbClr val="0054BC"/>
                </a:solidFill>
              </a:defRPr>
            </a:lvl4pPr>
            <a:lvl5pPr marL="4572000" lvl="4" indent="-584200" algn="l">
              <a:lnSpc>
                <a:spcPct val="90000"/>
              </a:lnSpc>
              <a:spcBef>
                <a:spcPts val="800"/>
              </a:spcBef>
              <a:spcAft>
                <a:spcPts val="0"/>
              </a:spcAft>
              <a:buClr>
                <a:srgbClr val="0054BC"/>
              </a:buClr>
              <a:buSzPts val="1000"/>
              <a:buChar char="•"/>
              <a:defRPr sz="2000">
                <a:solidFill>
                  <a:srgbClr val="0054BC"/>
                </a:solidFill>
              </a:defRPr>
            </a:lvl5pPr>
            <a:lvl6pPr marL="5486400" lvl="5" indent="-584200" algn="l">
              <a:lnSpc>
                <a:spcPct val="90000"/>
              </a:lnSpc>
              <a:spcBef>
                <a:spcPts val="800"/>
              </a:spcBef>
              <a:spcAft>
                <a:spcPts val="0"/>
              </a:spcAft>
              <a:buClr>
                <a:srgbClr val="0054BC"/>
              </a:buClr>
              <a:buSzPts val="1000"/>
              <a:buChar char="•"/>
              <a:defRPr sz="2000">
                <a:solidFill>
                  <a:srgbClr val="0054BC"/>
                </a:solidFill>
              </a:defRPr>
            </a:lvl6pPr>
            <a:lvl7pPr marL="6400800" lvl="6" indent="-584200" algn="l">
              <a:lnSpc>
                <a:spcPct val="90000"/>
              </a:lnSpc>
              <a:spcBef>
                <a:spcPts val="800"/>
              </a:spcBef>
              <a:spcAft>
                <a:spcPts val="0"/>
              </a:spcAft>
              <a:buClr>
                <a:srgbClr val="0054BC"/>
              </a:buClr>
              <a:buSzPts val="1000"/>
              <a:buChar char="•"/>
              <a:defRPr sz="2000">
                <a:solidFill>
                  <a:srgbClr val="0054BC"/>
                </a:solidFill>
              </a:defRPr>
            </a:lvl7pPr>
            <a:lvl8pPr marL="7315200" lvl="7" indent="-584200" algn="l">
              <a:lnSpc>
                <a:spcPct val="90000"/>
              </a:lnSpc>
              <a:spcBef>
                <a:spcPts val="800"/>
              </a:spcBef>
              <a:spcAft>
                <a:spcPts val="0"/>
              </a:spcAft>
              <a:buClr>
                <a:srgbClr val="0054BC"/>
              </a:buClr>
              <a:buSzPts val="1000"/>
              <a:buChar char="•"/>
              <a:defRPr sz="2000">
                <a:solidFill>
                  <a:srgbClr val="0054BC"/>
                </a:solidFill>
              </a:defRPr>
            </a:lvl8pPr>
            <a:lvl9pPr marL="8229600" lvl="8" indent="-584200" algn="l">
              <a:lnSpc>
                <a:spcPct val="90000"/>
              </a:lnSpc>
              <a:spcBef>
                <a:spcPts val="800"/>
              </a:spcBef>
              <a:spcAft>
                <a:spcPts val="0"/>
              </a:spcAft>
              <a:buClr>
                <a:srgbClr val="0054BC"/>
              </a:buClr>
              <a:buSzPts val="1000"/>
              <a:buChar char="•"/>
              <a:defRPr sz="2000">
                <a:solidFill>
                  <a:srgbClr val="0054BC"/>
                </a:solidFill>
              </a:defRPr>
            </a:lvl9pPr>
          </a:lstStyle>
          <a:p>
            <a:endParaRPr/>
          </a:p>
        </p:txBody>
      </p:sp>
      <p:sp>
        <p:nvSpPr>
          <p:cNvPr id="18" name="Google Shape;51;p8">
            <a:extLst>
              <a:ext uri="{FF2B5EF4-FFF2-40B4-BE49-F238E27FC236}">
                <a16:creationId xmlns:a16="http://schemas.microsoft.com/office/drawing/2014/main" id="{9E974B48-530C-8229-29F0-9B74F7A0780D}"/>
              </a:ext>
            </a:extLst>
          </p:cNvPr>
          <p:cNvSpPr txBox="1">
            <a:spLocks noGrp="1"/>
          </p:cNvSpPr>
          <p:nvPr>
            <p:ph type="body" idx="21"/>
          </p:nvPr>
        </p:nvSpPr>
        <p:spPr>
          <a:xfrm>
            <a:off x="15194702" y="6518556"/>
            <a:ext cx="1723860" cy="1280160"/>
          </a:xfrm>
          <a:prstGeom prst="rect">
            <a:avLst/>
          </a:prstGeom>
          <a:noFill/>
          <a:ln>
            <a:noFill/>
          </a:ln>
        </p:spPr>
        <p:txBody>
          <a:bodyPr spcFirstLastPara="1" wrap="square" lIns="0" tIns="0" rIns="0" bIns="0" anchor="ctr" anchorCtr="0">
            <a:normAutofit/>
          </a:bodyPr>
          <a:lstStyle>
            <a:lvl1pPr marL="0" lvl="0" indent="-457200" algn="r">
              <a:lnSpc>
                <a:spcPct val="90000"/>
              </a:lnSpc>
              <a:spcBef>
                <a:spcPts val="0"/>
              </a:spcBef>
              <a:spcAft>
                <a:spcPts val="0"/>
              </a:spcAft>
              <a:buClr>
                <a:srgbClr val="0054BC"/>
              </a:buClr>
              <a:buSzPts val="1000"/>
              <a:buNone/>
              <a:defRPr sz="3600" b="1" kern="1200" dirty="0">
                <a:solidFill>
                  <a:srgbClr val="4D4D4D"/>
                </a:solidFill>
                <a:latin typeface="Verdana" panose="020B0604030504040204" pitchFamily="34" charset="0"/>
                <a:ea typeface="Verdana" panose="020B0604030504040204" pitchFamily="34" charset="0"/>
                <a:cs typeface="+mn-cs"/>
              </a:defRPr>
            </a:lvl1pPr>
            <a:lvl2pPr marL="1828800" lvl="1" indent="-584200" algn="l">
              <a:lnSpc>
                <a:spcPct val="90000"/>
              </a:lnSpc>
              <a:spcBef>
                <a:spcPts val="800"/>
              </a:spcBef>
              <a:spcAft>
                <a:spcPts val="0"/>
              </a:spcAft>
              <a:buClr>
                <a:srgbClr val="0054BC"/>
              </a:buClr>
              <a:buSzPts val="1000"/>
              <a:buChar char="•"/>
              <a:defRPr sz="2000">
                <a:solidFill>
                  <a:srgbClr val="0054BC"/>
                </a:solidFill>
              </a:defRPr>
            </a:lvl2pPr>
            <a:lvl3pPr marL="2743200" lvl="2" indent="-584200" algn="l">
              <a:lnSpc>
                <a:spcPct val="90000"/>
              </a:lnSpc>
              <a:spcBef>
                <a:spcPts val="800"/>
              </a:spcBef>
              <a:spcAft>
                <a:spcPts val="0"/>
              </a:spcAft>
              <a:buClr>
                <a:srgbClr val="0054BC"/>
              </a:buClr>
              <a:buSzPts val="1000"/>
              <a:buChar char="•"/>
              <a:defRPr sz="2000">
                <a:solidFill>
                  <a:srgbClr val="0054BC"/>
                </a:solidFill>
              </a:defRPr>
            </a:lvl3pPr>
            <a:lvl4pPr marL="3657600" lvl="3" indent="-584200" algn="l">
              <a:lnSpc>
                <a:spcPct val="90000"/>
              </a:lnSpc>
              <a:spcBef>
                <a:spcPts val="800"/>
              </a:spcBef>
              <a:spcAft>
                <a:spcPts val="0"/>
              </a:spcAft>
              <a:buClr>
                <a:srgbClr val="0054BC"/>
              </a:buClr>
              <a:buSzPts val="1000"/>
              <a:buChar char="•"/>
              <a:defRPr sz="2000">
                <a:solidFill>
                  <a:srgbClr val="0054BC"/>
                </a:solidFill>
              </a:defRPr>
            </a:lvl4pPr>
            <a:lvl5pPr marL="4572000" lvl="4" indent="-584200" algn="l">
              <a:lnSpc>
                <a:spcPct val="90000"/>
              </a:lnSpc>
              <a:spcBef>
                <a:spcPts val="800"/>
              </a:spcBef>
              <a:spcAft>
                <a:spcPts val="0"/>
              </a:spcAft>
              <a:buClr>
                <a:srgbClr val="0054BC"/>
              </a:buClr>
              <a:buSzPts val="1000"/>
              <a:buChar char="•"/>
              <a:defRPr sz="2000">
                <a:solidFill>
                  <a:srgbClr val="0054BC"/>
                </a:solidFill>
              </a:defRPr>
            </a:lvl5pPr>
            <a:lvl6pPr marL="5486400" lvl="5" indent="-584200" algn="l">
              <a:lnSpc>
                <a:spcPct val="90000"/>
              </a:lnSpc>
              <a:spcBef>
                <a:spcPts val="800"/>
              </a:spcBef>
              <a:spcAft>
                <a:spcPts val="0"/>
              </a:spcAft>
              <a:buClr>
                <a:srgbClr val="0054BC"/>
              </a:buClr>
              <a:buSzPts val="1000"/>
              <a:buChar char="•"/>
              <a:defRPr sz="2000">
                <a:solidFill>
                  <a:srgbClr val="0054BC"/>
                </a:solidFill>
              </a:defRPr>
            </a:lvl6pPr>
            <a:lvl7pPr marL="6400800" lvl="6" indent="-584200" algn="l">
              <a:lnSpc>
                <a:spcPct val="90000"/>
              </a:lnSpc>
              <a:spcBef>
                <a:spcPts val="800"/>
              </a:spcBef>
              <a:spcAft>
                <a:spcPts val="0"/>
              </a:spcAft>
              <a:buClr>
                <a:srgbClr val="0054BC"/>
              </a:buClr>
              <a:buSzPts val="1000"/>
              <a:buChar char="•"/>
              <a:defRPr sz="2000">
                <a:solidFill>
                  <a:srgbClr val="0054BC"/>
                </a:solidFill>
              </a:defRPr>
            </a:lvl7pPr>
            <a:lvl8pPr marL="7315200" lvl="7" indent="-584200" algn="l">
              <a:lnSpc>
                <a:spcPct val="90000"/>
              </a:lnSpc>
              <a:spcBef>
                <a:spcPts val="800"/>
              </a:spcBef>
              <a:spcAft>
                <a:spcPts val="0"/>
              </a:spcAft>
              <a:buClr>
                <a:srgbClr val="0054BC"/>
              </a:buClr>
              <a:buSzPts val="1000"/>
              <a:buChar char="•"/>
              <a:defRPr sz="2000">
                <a:solidFill>
                  <a:srgbClr val="0054BC"/>
                </a:solidFill>
              </a:defRPr>
            </a:lvl8pPr>
            <a:lvl9pPr marL="8229600" lvl="8" indent="-584200" algn="l">
              <a:lnSpc>
                <a:spcPct val="90000"/>
              </a:lnSpc>
              <a:spcBef>
                <a:spcPts val="800"/>
              </a:spcBef>
              <a:spcAft>
                <a:spcPts val="0"/>
              </a:spcAft>
              <a:buClr>
                <a:srgbClr val="0054BC"/>
              </a:buClr>
              <a:buSzPts val="1000"/>
              <a:buChar char="•"/>
              <a:defRPr sz="2000">
                <a:solidFill>
                  <a:srgbClr val="0054BC"/>
                </a:solidFill>
              </a:defRPr>
            </a:lvl9pPr>
          </a:lstStyle>
          <a:p>
            <a:endParaRPr/>
          </a:p>
        </p:txBody>
      </p:sp>
      <p:sp>
        <p:nvSpPr>
          <p:cNvPr id="19" name="Google Shape;51;p8">
            <a:extLst>
              <a:ext uri="{FF2B5EF4-FFF2-40B4-BE49-F238E27FC236}">
                <a16:creationId xmlns:a16="http://schemas.microsoft.com/office/drawing/2014/main" id="{410AC7FA-31D6-ACB5-A78C-3903686C3BA0}"/>
              </a:ext>
            </a:extLst>
          </p:cNvPr>
          <p:cNvSpPr txBox="1">
            <a:spLocks noGrp="1"/>
          </p:cNvSpPr>
          <p:nvPr>
            <p:ph type="body" idx="22"/>
          </p:nvPr>
        </p:nvSpPr>
        <p:spPr>
          <a:xfrm>
            <a:off x="15194702" y="8027666"/>
            <a:ext cx="1723860" cy="1280160"/>
          </a:xfrm>
          <a:prstGeom prst="rect">
            <a:avLst/>
          </a:prstGeom>
          <a:noFill/>
          <a:ln>
            <a:noFill/>
          </a:ln>
        </p:spPr>
        <p:txBody>
          <a:bodyPr spcFirstLastPara="1" wrap="square" lIns="0" tIns="0" rIns="0" bIns="0" anchor="ctr" anchorCtr="0">
            <a:normAutofit/>
          </a:bodyPr>
          <a:lstStyle>
            <a:lvl1pPr marL="0" lvl="0" indent="-457200" algn="r">
              <a:lnSpc>
                <a:spcPct val="90000"/>
              </a:lnSpc>
              <a:spcBef>
                <a:spcPts val="0"/>
              </a:spcBef>
              <a:spcAft>
                <a:spcPts val="0"/>
              </a:spcAft>
              <a:buClr>
                <a:srgbClr val="0054BC"/>
              </a:buClr>
              <a:buSzPts val="1000"/>
              <a:buNone/>
              <a:defRPr sz="3600" b="1" kern="1200" dirty="0">
                <a:solidFill>
                  <a:srgbClr val="4D4D4D"/>
                </a:solidFill>
                <a:latin typeface="Verdana" panose="020B0604030504040204" pitchFamily="34" charset="0"/>
                <a:ea typeface="Verdana" panose="020B0604030504040204" pitchFamily="34" charset="0"/>
                <a:cs typeface="+mn-cs"/>
              </a:defRPr>
            </a:lvl1pPr>
            <a:lvl2pPr marL="1828800" lvl="1" indent="-584200" algn="l">
              <a:lnSpc>
                <a:spcPct val="90000"/>
              </a:lnSpc>
              <a:spcBef>
                <a:spcPts val="800"/>
              </a:spcBef>
              <a:spcAft>
                <a:spcPts val="0"/>
              </a:spcAft>
              <a:buClr>
                <a:srgbClr val="0054BC"/>
              </a:buClr>
              <a:buSzPts val="1000"/>
              <a:buChar char="•"/>
              <a:defRPr sz="2000">
                <a:solidFill>
                  <a:srgbClr val="0054BC"/>
                </a:solidFill>
              </a:defRPr>
            </a:lvl2pPr>
            <a:lvl3pPr marL="2743200" lvl="2" indent="-584200" algn="l">
              <a:lnSpc>
                <a:spcPct val="90000"/>
              </a:lnSpc>
              <a:spcBef>
                <a:spcPts val="800"/>
              </a:spcBef>
              <a:spcAft>
                <a:spcPts val="0"/>
              </a:spcAft>
              <a:buClr>
                <a:srgbClr val="0054BC"/>
              </a:buClr>
              <a:buSzPts val="1000"/>
              <a:buChar char="•"/>
              <a:defRPr sz="2000">
                <a:solidFill>
                  <a:srgbClr val="0054BC"/>
                </a:solidFill>
              </a:defRPr>
            </a:lvl3pPr>
            <a:lvl4pPr marL="3657600" lvl="3" indent="-584200" algn="l">
              <a:lnSpc>
                <a:spcPct val="90000"/>
              </a:lnSpc>
              <a:spcBef>
                <a:spcPts val="800"/>
              </a:spcBef>
              <a:spcAft>
                <a:spcPts val="0"/>
              </a:spcAft>
              <a:buClr>
                <a:srgbClr val="0054BC"/>
              </a:buClr>
              <a:buSzPts val="1000"/>
              <a:buChar char="•"/>
              <a:defRPr sz="2000">
                <a:solidFill>
                  <a:srgbClr val="0054BC"/>
                </a:solidFill>
              </a:defRPr>
            </a:lvl4pPr>
            <a:lvl5pPr marL="4572000" lvl="4" indent="-584200" algn="l">
              <a:lnSpc>
                <a:spcPct val="90000"/>
              </a:lnSpc>
              <a:spcBef>
                <a:spcPts val="800"/>
              </a:spcBef>
              <a:spcAft>
                <a:spcPts val="0"/>
              </a:spcAft>
              <a:buClr>
                <a:srgbClr val="0054BC"/>
              </a:buClr>
              <a:buSzPts val="1000"/>
              <a:buChar char="•"/>
              <a:defRPr sz="2000">
                <a:solidFill>
                  <a:srgbClr val="0054BC"/>
                </a:solidFill>
              </a:defRPr>
            </a:lvl5pPr>
            <a:lvl6pPr marL="5486400" lvl="5" indent="-584200" algn="l">
              <a:lnSpc>
                <a:spcPct val="90000"/>
              </a:lnSpc>
              <a:spcBef>
                <a:spcPts val="800"/>
              </a:spcBef>
              <a:spcAft>
                <a:spcPts val="0"/>
              </a:spcAft>
              <a:buClr>
                <a:srgbClr val="0054BC"/>
              </a:buClr>
              <a:buSzPts val="1000"/>
              <a:buChar char="•"/>
              <a:defRPr sz="2000">
                <a:solidFill>
                  <a:srgbClr val="0054BC"/>
                </a:solidFill>
              </a:defRPr>
            </a:lvl6pPr>
            <a:lvl7pPr marL="6400800" lvl="6" indent="-584200" algn="l">
              <a:lnSpc>
                <a:spcPct val="90000"/>
              </a:lnSpc>
              <a:spcBef>
                <a:spcPts val="800"/>
              </a:spcBef>
              <a:spcAft>
                <a:spcPts val="0"/>
              </a:spcAft>
              <a:buClr>
                <a:srgbClr val="0054BC"/>
              </a:buClr>
              <a:buSzPts val="1000"/>
              <a:buChar char="•"/>
              <a:defRPr sz="2000">
                <a:solidFill>
                  <a:srgbClr val="0054BC"/>
                </a:solidFill>
              </a:defRPr>
            </a:lvl7pPr>
            <a:lvl8pPr marL="7315200" lvl="7" indent="-584200" algn="l">
              <a:lnSpc>
                <a:spcPct val="90000"/>
              </a:lnSpc>
              <a:spcBef>
                <a:spcPts val="800"/>
              </a:spcBef>
              <a:spcAft>
                <a:spcPts val="0"/>
              </a:spcAft>
              <a:buClr>
                <a:srgbClr val="0054BC"/>
              </a:buClr>
              <a:buSzPts val="1000"/>
              <a:buChar char="•"/>
              <a:defRPr sz="2000">
                <a:solidFill>
                  <a:srgbClr val="0054BC"/>
                </a:solidFill>
              </a:defRPr>
            </a:lvl8pPr>
            <a:lvl9pPr marL="8229600" lvl="8" indent="-584200" algn="l">
              <a:lnSpc>
                <a:spcPct val="90000"/>
              </a:lnSpc>
              <a:spcBef>
                <a:spcPts val="800"/>
              </a:spcBef>
              <a:spcAft>
                <a:spcPts val="0"/>
              </a:spcAft>
              <a:buClr>
                <a:srgbClr val="0054BC"/>
              </a:buClr>
              <a:buSzPts val="1000"/>
              <a:buChar char="•"/>
              <a:defRPr sz="2000">
                <a:solidFill>
                  <a:srgbClr val="0054BC"/>
                </a:solidFill>
              </a:defRPr>
            </a:lvl9pPr>
          </a:lstStyle>
          <a:p>
            <a:endParaRPr/>
          </a:p>
        </p:txBody>
      </p:sp>
      <p:sp>
        <p:nvSpPr>
          <p:cNvPr id="20" name="Google Shape;51;p8">
            <a:extLst>
              <a:ext uri="{FF2B5EF4-FFF2-40B4-BE49-F238E27FC236}">
                <a16:creationId xmlns:a16="http://schemas.microsoft.com/office/drawing/2014/main" id="{74E8CB04-C622-FA8B-9099-8E36CF31A97A}"/>
              </a:ext>
            </a:extLst>
          </p:cNvPr>
          <p:cNvSpPr txBox="1">
            <a:spLocks noGrp="1"/>
          </p:cNvSpPr>
          <p:nvPr>
            <p:ph type="body" idx="23"/>
          </p:nvPr>
        </p:nvSpPr>
        <p:spPr>
          <a:xfrm>
            <a:off x="15194702" y="9511612"/>
            <a:ext cx="1723860" cy="1280160"/>
          </a:xfrm>
          <a:prstGeom prst="rect">
            <a:avLst/>
          </a:prstGeom>
          <a:noFill/>
          <a:ln>
            <a:noFill/>
          </a:ln>
        </p:spPr>
        <p:txBody>
          <a:bodyPr spcFirstLastPara="1" wrap="square" lIns="0" tIns="0" rIns="0" bIns="0" anchor="ctr" anchorCtr="0">
            <a:normAutofit/>
          </a:bodyPr>
          <a:lstStyle>
            <a:lvl1pPr marL="0" lvl="0" indent="-457200" algn="r">
              <a:lnSpc>
                <a:spcPct val="90000"/>
              </a:lnSpc>
              <a:spcBef>
                <a:spcPts val="0"/>
              </a:spcBef>
              <a:spcAft>
                <a:spcPts val="0"/>
              </a:spcAft>
              <a:buClr>
                <a:srgbClr val="0054BC"/>
              </a:buClr>
              <a:buSzPts val="1000"/>
              <a:buNone/>
              <a:defRPr sz="3600" b="1" kern="1200" dirty="0">
                <a:solidFill>
                  <a:srgbClr val="4D4D4D"/>
                </a:solidFill>
                <a:latin typeface="Verdana" panose="020B0604030504040204" pitchFamily="34" charset="0"/>
                <a:ea typeface="Verdana" panose="020B0604030504040204" pitchFamily="34" charset="0"/>
                <a:cs typeface="+mn-cs"/>
              </a:defRPr>
            </a:lvl1pPr>
            <a:lvl2pPr marL="1828800" lvl="1" indent="-584200" algn="l">
              <a:lnSpc>
                <a:spcPct val="90000"/>
              </a:lnSpc>
              <a:spcBef>
                <a:spcPts val="800"/>
              </a:spcBef>
              <a:spcAft>
                <a:spcPts val="0"/>
              </a:spcAft>
              <a:buClr>
                <a:srgbClr val="0054BC"/>
              </a:buClr>
              <a:buSzPts val="1000"/>
              <a:buChar char="•"/>
              <a:defRPr sz="2000">
                <a:solidFill>
                  <a:srgbClr val="0054BC"/>
                </a:solidFill>
              </a:defRPr>
            </a:lvl2pPr>
            <a:lvl3pPr marL="2743200" lvl="2" indent="-584200" algn="l">
              <a:lnSpc>
                <a:spcPct val="90000"/>
              </a:lnSpc>
              <a:spcBef>
                <a:spcPts val="800"/>
              </a:spcBef>
              <a:spcAft>
                <a:spcPts val="0"/>
              </a:spcAft>
              <a:buClr>
                <a:srgbClr val="0054BC"/>
              </a:buClr>
              <a:buSzPts val="1000"/>
              <a:buChar char="•"/>
              <a:defRPr sz="2000">
                <a:solidFill>
                  <a:srgbClr val="0054BC"/>
                </a:solidFill>
              </a:defRPr>
            </a:lvl3pPr>
            <a:lvl4pPr marL="3657600" lvl="3" indent="-584200" algn="l">
              <a:lnSpc>
                <a:spcPct val="90000"/>
              </a:lnSpc>
              <a:spcBef>
                <a:spcPts val="800"/>
              </a:spcBef>
              <a:spcAft>
                <a:spcPts val="0"/>
              </a:spcAft>
              <a:buClr>
                <a:srgbClr val="0054BC"/>
              </a:buClr>
              <a:buSzPts val="1000"/>
              <a:buChar char="•"/>
              <a:defRPr sz="2000">
                <a:solidFill>
                  <a:srgbClr val="0054BC"/>
                </a:solidFill>
              </a:defRPr>
            </a:lvl4pPr>
            <a:lvl5pPr marL="4572000" lvl="4" indent="-584200" algn="l">
              <a:lnSpc>
                <a:spcPct val="90000"/>
              </a:lnSpc>
              <a:spcBef>
                <a:spcPts val="800"/>
              </a:spcBef>
              <a:spcAft>
                <a:spcPts val="0"/>
              </a:spcAft>
              <a:buClr>
                <a:srgbClr val="0054BC"/>
              </a:buClr>
              <a:buSzPts val="1000"/>
              <a:buChar char="•"/>
              <a:defRPr sz="2000">
                <a:solidFill>
                  <a:srgbClr val="0054BC"/>
                </a:solidFill>
              </a:defRPr>
            </a:lvl5pPr>
            <a:lvl6pPr marL="5486400" lvl="5" indent="-584200" algn="l">
              <a:lnSpc>
                <a:spcPct val="90000"/>
              </a:lnSpc>
              <a:spcBef>
                <a:spcPts val="800"/>
              </a:spcBef>
              <a:spcAft>
                <a:spcPts val="0"/>
              </a:spcAft>
              <a:buClr>
                <a:srgbClr val="0054BC"/>
              </a:buClr>
              <a:buSzPts val="1000"/>
              <a:buChar char="•"/>
              <a:defRPr sz="2000">
                <a:solidFill>
                  <a:srgbClr val="0054BC"/>
                </a:solidFill>
              </a:defRPr>
            </a:lvl6pPr>
            <a:lvl7pPr marL="6400800" lvl="6" indent="-584200" algn="l">
              <a:lnSpc>
                <a:spcPct val="90000"/>
              </a:lnSpc>
              <a:spcBef>
                <a:spcPts val="800"/>
              </a:spcBef>
              <a:spcAft>
                <a:spcPts val="0"/>
              </a:spcAft>
              <a:buClr>
                <a:srgbClr val="0054BC"/>
              </a:buClr>
              <a:buSzPts val="1000"/>
              <a:buChar char="•"/>
              <a:defRPr sz="2000">
                <a:solidFill>
                  <a:srgbClr val="0054BC"/>
                </a:solidFill>
              </a:defRPr>
            </a:lvl7pPr>
            <a:lvl8pPr marL="7315200" lvl="7" indent="-584200" algn="l">
              <a:lnSpc>
                <a:spcPct val="90000"/>
              </a:lnSpc>
              <a:spcBef>
                <a:spcPts val="800"/>
              </a:spcBef>
              <a:spcAft>
                <a:spcPts val="0"/>
              </a:spcAft>
              <a:buClr>
                <a:srgbClr val="0054BC"/>
              </a:buClr>
              <a:buSzPts val="1000"/>
              <a:buChar char="•"/>
              <a:defRPr sz="2000">
                <a:solidFill>
                  <a:srgbClr val="0054BC"/>
                </a:solidFill>
              </a:defRPr>
            </a:lvl8pPr>
            <a:lvl9pPr marL="8229600" lvl="8" indent="-584200" algn="l">
              <a:lnSpc>
                <a:spcPct val="90000"/>
              </a:lnSpc>
              <a:spcBef>
                <a:spcPts val="800"/>
              </a:spcBef>
              <a:spcAft>
                <a:spcPts val="0"/>
              </a:spcAft>
              <a:buClr>
                <a:srgbClr val="0054BC"/>
              </a:buClr>
              <a:buSzPts val="1000"/>
              <a:buChar char="•"/>
              <a:defRPr sz="2000">
                <a:solidFill>
                  <a:srgbClr val="0054BC"/>
                </a:solidFill>
              </a:defRPr>
            </a:lvl9pPr>
          </a:lstStyle>
          <a:p>
            <a:endParaRPr/>
          </a:p>
        </p:txBody>
      </p:sp>
      <p:sp>
        <p:nvSpPr>
          <p:cNvPr id="21" name="Google Shape;51;p8">
            <a:extLst>
              <a:ext uri="{FF2B5EF4-FFF2-40B4-BE49-F238E27FC236}">
                <a16:creationId xmlns:a16="http://schemas.microsoft.com/office/drawing/2014/main" id="{6233D62F-5C7D-D54E-8CAE-758DDB8DD18A}"/>
              </a:ext>
            </a:extLst>
          </p:cNvPr>
          <p:cNvSpPr txBox="1">
            <a:spLocks noGrp="1"/>
          </p:cNvSpPr>
          <p:nvPr>
            <p:ph type="body" idx="24"/>
          </p:nvPr>
        </p:nvSpPr>
        <p:spPr>
          <a:xfrm>
            <a:off x="15194702" y="10995558"/>
            <a:ext cx="1723860" cy="1280160"/>
          </a:xfrm>
          <a:prstGeom prst="rect">
            <a:avLst/>
          </a:prstGeom>
          <a:noFill/>
          <a:ln>
            <a:noFill/>
          </a:ln>
        </p:spPr>
        <p:txBody>
          <a:bodyPr spcFirstLastPara="1" wrap="square" lIns="0" tIns="0" rIns="0" bIns="0" anchor="ctr" anchorCtr="0">
            <a:normAutofit/>
          </a:bodyPr>
          <a:lstStyle>
            <a:lvl1pPr marL="0" lvl="0" indent="-457200" algn="r">
              <a:lnSpc>
                <a:spcPct val="90000"/>
              </a:lnSpc>
              <a:spcBef>
                <a:spcPts val="0"/>
              </a:spcBef>
              <a:spcAft>
                <a:spcPts val="0"/>
              </a:spcAft>
              <a:buClr>
                <a:srgbClr val="0054BC"/>
              </a:buClr>
              <a:buSzPts val="1000"/>
              <a:buNone/>
              <a:defRPr sz="3600" b="1" kern="1200" dirty="0">
                <a:solidFill>
                  <a:srgbClr val="4D4D4D"/>
                </a:solidFill>
                <a:latin typeface="Verdana" panose="020B0604030504040204" pitchFamily="34" charset="0"/>
                <a:ea typeface="Verdana" panose="020B0604030504040204" pitchFamily="34" charset="0"/>
                <a:cs typeface="+mn-cs"/>
              </a:defRPr>
            </a:lvl1pPr>
            <a:lvl2pPr marL="1828800" lvl="1" indent="-584200" algn="l">
              <a:lnSpc>
                <a:spcPct val="90000"/>
              </a:lnSpc>
              <a:spcBef>
                <a:spcPts val="800"/>
              </a:spcBef>
              <a:spcAft>
                <a:spcPts val="0"/>
              </a:spcAft>
              <a:buClr>
                <a:srgbClr val="0054BC"/>
              </a:buClr>
              <a:buSzPts val="1000"/>
              <a:buChar char="•"/>
              <a:defRPr sz="2000">
                <a:solidFill>
                  <a:srgbClr val="0054BC"/>
                </a:solidFill>
              </a:defRPr>
            </a:lvl2pPr>
            <a:lvl3pPr marL="2743200" lvl="2" indent="-584200" algn="l">
              <a:lnSpc>
                <a:spcPct val="90000"/>
              </a:lnSpc>
              <a:spcBef>
                <a:spcPts val="800"/>
              </a:spcBef>
              <a:spcAft>
                <a:spcPts val="0"/>
              </a:spcAft>
              <a:buClr>
                <a:srgbClr val="0054BC"/>
              </a:buClr>
              <a:buSzPts val="1000"/>
              <a:buChar char="•"/>
              <a:defRPr sz="2000">
                <a:solidFill>
                  <a:srgbClr val="0054BC"/>
                </a:solidFill>
              </a:defRPr>
            </a:lvl3pPr>
            <a:lvl4pPr marL="3657600" lvl="3" indent="-584200" algn="l">
              <a:lnSpc>
                <a:spcPct val="90000"/>
              </a:lnSpc>
              <a:spcBef>
                <a:spcPts val="800"/>
              </a:spcBef>
              <a:spcAft>
                <a:spcPts val="0"/>
              </a:spcAft>
              <a:buClr>
                <a:srgbClr val="0054BC"/>
              </a:buClr>
              <a:buSzPts val="1000"/>
              <a:buChar char="•"/>
              <a:defRPr sz="2000">
                <a:solidFill>
                  <a:srgbClr val="0054BC"/>
                </a:solidFill>
              </a:defRPr>
            </a:lvl4pPr>
            <a:lvl5pPr marL="4572000" lvl="4" indent="-584200" algn="l">
              <a:lnSpc>
                <a:spcPct val="90000"/>
              </a:lnSpc>
              <a:spcBef>
                <a:spcPts val="800"/>
              </a:spcBef>
              <a:spcAft>
                <a:spcPts val="0"/>
              </a:spcAft>
              <a:buClr>
                <a:srgbClr val="0054BC"/>
              </a:buClr>
              <a:buSzPts val="1000"/>
              <a:buChar char="•"/>
              <a:defRPr sz="2000">
                <a:solidFill>
                  <a:srgbClr val="0054BC"/>
                </a:solidFill>
              </a:defRPr>
            </a:lvl5pPr>
            <a:lvl6pPr marL="5486400" lvl="5" indent="-584200" algn="l">
              <a:lnSpc>
                <a:spcPct val="90000"/>
              </a:lnSpc>
              <a:spcBef>
                <a:spcPts val="800"/>
              </a:spcBef>
              <a:spcAft>
                <a:spcPts val="0"/>
              </a:spcAft>
              <a:buClr>
                <a:srgbClr val="0054BC"/>
              </a:buClr>
              <a:buSzPts val="1000"/>
              <a:buChar char="•"/>
              <a:defRPr sz="2000">
                <a:solidFill>
                  <a:srgbClr val="0054BC"/>
                </a:solidFill>
              </a:defRPr>
            </a:lvl6pPr>
            <a:lvl7pPr marL="6400800" lvl="6" indent="-584200" algn="l">
              <a:lnSpc>
                <a:spcPct val="90000"/>
              </a:lnSpc>
              <a:spcBef>
                <a:spcPts val="800"/>
              </a:spcBef>
              <a:spcAft>
                <a:spcPts val="0"/>
              </a:spcAft>
              <a:buClr>
                <a:srgbClr val="0054BC"/>
              </a:buClr>
              <a:buSzPts val="1000"/>
              <a:buChar char="•"/>
              <a:defRPr sz="2000">
                <a:solidFill>
                  <a:srgbClr val="0054BC"/>
                </a:solidFill>
              </a:defRPr>
            </a:lvl7pPr>
            <a:lvl8pPr marL="7315200" lvl="7" indent="-584200" algn="l">
              <a:lnSpc>
                <a:spcPct val="90000"/>
              </a:lnSpc>
              <a:spcBef>
                <a:spcPts val="800"/>
              </a:spcBef>
              <a:spcAft>
                <a:spcPts val="0"/>
              </a:spcAft>
              <a:buClr>
                <a:srgbClr val="0054BC"/>
              </a:buClr>
              <a:buSzPts val="1000"/>
              <a:buChar char="•"/>
              <a:defRPr sz="2000">
                <a:solidFill>
                  <a:srgbClr val="0054BC"/>
                </a:solidFill>
              </a:defRPr>
            </a:lvl8pPr>
            <a:lvl9pPr marL="8229600" lvl="8" indent="-584200" algn="l">
              <a:lnSpc>
                <a:spcPct val="90000"/>
              </a:lnSpc>
              <a:spcBef>
                <a:spcPts val="800"/>
              </a:spcBef>
              <a:spcAft>
                <a:spcPts val="0"/>
              </a:spcAft>
              <a:buClr>
                <a:srgbClr val="0054BC"/>
              </a:buClr>
              <a:buSzPts val="1000"/>
              <a:buChar char="•"/>
              <a:defRPr sz="2000">
                <a:solidFill>
                  <a:srgbClr val="0054BC"/>
                </a:solidFill>
              </a:defRPr>
            </a:lvl9pPr>
          </a:lstStyle>
          <a:p>
            <a:endParaRPr/>
          </a:p>
        </p:txBody>
      </p:sp>
      <p:sp>
        <p:nvSpPr>
          <p:cNvPr id="6" name="Rectángulo 5">
            <a:extLst>
              <a:ext uri="{FF2B5EF4-FFF2-40B4-BE49-F238E27FC236}">
                <a16:creationId xmlns:a16="http://schemas.microsoft.com/office/drawing/2014/main" id="{2BE3454E-B974-E9EA-733F-CA0DE3DEDD18}"/>
              </a:ext>
            </a:extLst>
          </p:cNvPr>
          <p:cNvSpPr/>
          <p:nvPr userDrawn="1"/>
        </p:nvSpPr>
        <p:spPr>
          <a:xfrm>
            <a:off x="-92013" y="13373101"/>
            <a:ext cx="24568030" cy="527050"/>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4000" dirty="0"/>
          </a:p>
        </p:txBody>
      </p:sp>
      <p:sp>
        <p:nvSpPr>
          <p:cNvPr id="22" name="CuadroTexto 21">
            <a:extLst>
              <a:ext uri="{FF2B5EF4-FFF2-40B4-BE49-F238E27FC236}">
                <a16:creationId xmlns:a16="http://schemas.microsoft.com/office/drawing/2014/main" id="{A24DEE68-82AA-3655-70BC-31FED8C8132F}"/>
              </a:ext>
            </a:extLst>
          </p:cNvPr>
          <p:cNvSpPr txBox="1"/>
          <p:nvPr userDrawn="1"/>
        </p:nvSpPr>
        <p:spPr>
          <a:xfrm>
            <a:off x="10714610" y="13278892"/>
            <a:ext cx="2954783" cy="531684"/>
          </a:xfrm>
          <a:prstGeom prst="rect">
            <a:avLst/>
          </a:prstGeom>
          <a:noFill/>
        </p:spPr>
        <p:txBody>
          <a:bodyPr wrap="none" rtlCol="0">
            <a:spAutoFit/>
          </a:bodyPr>
          <a:lstStyle/>
          <a:p>
            <a:pPr algn="ctr"/>
            <a:r>
              <a:rPr lang="es-CO" sz="2200" b="1" dirty="0">
                <a:solidFill>
                  <a:schemeClr val="bg1"/>
                </a:solidFill>
                <a:latin typeface="Verdana" panose="020B0604030504040204" pitchFamily="34" charset="0"/>
              </a:rPr>
              <a:t>www.dnp.gov.co</a:t>
            </a:r>
          </a:p>
        </p:txBody>
      </p:sp>
      <p:pic>
        <p:nvPicPr>
          <p:cNvPr id="23" name="Imagen 22" descr="Interfaz de usuario gráfica, Texto&#10;&#10;Descripción generada automáticamente">
            <a:extLst>
              <a:ext uri="{FF2B5EF4-FFF2-40B4-BE49-F238E27FC236}">
                <a16:creationId xmlns:a16="http://schemas.microsoft.com/office/drawing/2014/main" id="{D414599A-FC1B-1E7F-F792-1FAB0E0EA8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91964" y="0"/>
            <a:ext cx="5254876" cy="2377436"/>
          </a:xfrm>
          <a:prstGeom prst="rect">
            <a:avLst/>
          </a:prstGeom>
        </p:spPr>
      </p:pic>
      <p:pic>
        <p:nvPicPr>
          <p:cNvPr id="24" name="Imagen 23" descr="Logotipo&#10;&#10;Descripción generada automáticamente con confianza media">
            <a:extLst>
              <a:ext uri="{FF2B5EF4-FFF2-40B4-BE49-F238E27FC236}">
                <a16:creationId xmlns:a16="http://schemas.microsoft.com/office/drawing/2014/main" id="{617137E9-D233-BA5D-6C22-CCCAF61DD1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160" y="120101"/>
            <a:ext cx="4023360" cy="2021890"/>
          </a:xfrm>
          <a:prstGeom prst="rect">
            <a:avLst/>
          </a:prstGeom>
        </p:spPr>
      </p:pic>
    </p:spTree>
    <p:extLst>
      <p:ext uri="{BB962C8B-B14F-4D97-AF65-F5344CB8AC3E}">
        <p14:creationId xmlns:p14="http://schemas.microsoft.com/office/powerpoint/2010/main" val="1801729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13" name="Marcador de texto 12">
            <a:extLst>
              <a:ext uri="{FF2B5EF4-FFF2-40B4-BE49-F238E27FC236}">
                <a16:creationId xmlns:a16="http://schemas.microsoft.com/office/drawing/2014/main" id="{0EEF1A03-B63F-7A69-3DA6-D5F208E2A508}"/>
              </a:ext>
            </a:extLst>
          </p:cNvPr>
          <p:cNvSpPr>
            <a:spLocks noGrp="1"/>
          </p:cNvSpPr>
          <p:nvPr>
            <p:ph type="body" sz="quarter" idx="10"/>
          </p:nvPr>
        </p:nvSpPr>
        <p:spPr>
          <a:xfrm>
            <a:off x="9346567" y="8368030"/>
            <a:ext cx="13376274" cy="1781176"/>
          </a:xfrm>
        </p:spPr>
        <p:txBody>
          <a:bodyPr>
            <a:noAutofit/>
          </a:bodyPr>
          <a:lstStyle>
            <a:lvl1pPr marL="0" indent="0">
              <a:buNone/>
              <a:defRPr lang="es-ES" sz="3200" kern="1200" spc="80" dirty="0">
                <a:solidFill>
                  <a:schemeClr val="tx1">
                    <a:tint val="75000"/>
                  </a:schemeClr>
                </a:solidFill>
                <a:latin typeface="Verdana" panose="020B0604030504040204" pitchFamily="34" charset="0"/>
                <a:ea typeface="Verdana" panose="020B0604030504040204" pitchFamily="34" charset="0"/>
                <a:cs typeface="+mn-cs"/>
              </a:defRPr>
            </a:lvl1pPr>
            <a:lvl2pPr marL="914400" indent="0">
              <a:buNone/>
              <a:defRPr sz="3600">
                <a:solidFill>
                  <a:schemeClr val="tx1">
                    <a:lumMod val="50000"/>
                    <a:lumOff val="50000"/>
                  </a:schemeClr>
                </a:solidFill>
              </a:defRPr>
            </a:lvl2pPr>
            <a:lvl3pPr marL="1828800" indent="0">
              <a:buNone/>
              <a:defRPr sz="3200">
                <a:solidFill>
                  <a:schemeClr val="tx1">
                    <a:lumMod val="50000"/>
                    <a:lumOff val="50000"/>
                  </a:schemeClr>
                </a:solidFill>
              </a:defRPr>
            </a:lvl3pPr>
            <a:lvl4pPr marL="2743200" indent="0">
              <a:buNone/>
              <a:defRPr sz="2800">
                <a:solidFill>
                  <a:schemeClr val="tx1">
                    <a:lumMod val="50000"/>
                    <a:lumOff val="50000"/>
                  </a:schemeClr>
                </a:solidFill>
              </a:defRPr>
            </a:lvl4pPr>
            <a:lvl5pPr marL="3657600" indent="0">
              <a:buNone/>
              <a:defRPr sz="2800">
                <a:solidFill>
                  <a:schemeClr val="tx1">
                    <a:lumMod val="50000"/>
                    <a:lumOff val="50000"/>
                  </a:schemeClr>
                </a:solidFill>
              </a:defRPr>
            </a:lvl5pPr>
          </a:lstStyle>
          <a:p>
            <a:pPr lvl="0"/>
            <a:r>
              <a:rPr lang="es-ES"/>
              <a:t>Haga clic para modificar los estilos de texto del patrón</a:t>
            </a:r>
          </a:p>
        </p:txBody>
      </p:sp>
      <p:sp>
        <p:nvSpPr>
          <p:cNvPr id="18" name="Título 17">
            <a:extLst>
              <a:ext uri="{FF2B5EF4-FFF2-40B4-BE49-F238E27FC236}">
                <a16:creationId xmlns:a16="http://schemas.microsoft.com/office/drawing/2014/main" id="{5E2C3813-65D2-0F90-89FF-A1B970A0B7BD}"/>
              </a:ext>
            </a:extLst>
          </p:cNvPr>
          <p:cNvSpPr>
            <a:spLocks noGrp="1"/>
          </p:cNvSpPr>
          <p:nvPr>
            <p:ph type="title"/>
          </p:nvPr>
        </p:nvSpPr>
        <p:spPr>
          <a:xfrm>
            <a:off x="9346567" y="3643265"/>
            <a:ext cx="13376274" cy="4464882"/>
          </a:xfrm>
        </p:spPr>
        <p:txBody>
          <a:bodyPr anchor="b">
            <a:normAutofit/>
          </a:bodyPr>
          <a:lstStyle>
            <a:lvl1pPr>
              <a:defRPr lang="es-MX" sz="8000" b="1" kern="1200" dirty="0">
                <a:solidFill>
                  <a:schemeClr val="tx1"/>
                </a:solidFill>
                <a:latin typeface="Verdana" panose="020B0604030504040204" pitchFamily="34" charset="0"/>
                <a:ea typeface="Verdana" panose="020B0604030504040204" pitchFamily="34" charset="0"/>
                <a:cs typeface="+mj-cs"/>
              </a:defRPr>
            </a:lvl1pPr>
          </a:lstStyle>
          <a:p>
            <a:r>
              <a:rPr lang="es-ES"/>
              <a:t>Haga clic para modificar el estilo de título del patrón</a:t>
            </a:r>
            <a:endParaRPr lang="es-MX"/>
          </a:p>
        </p:txBody>
      </p:sp>
      <p:sp>
        <p:nvSpPr>
          <p:cNvPr id="22" name="CuadroTexto 21">
            <a:extLst>
              <a:ext uri="{FF2B5EF4-FFF2-40B4-BE49-F238E27FC236}">
                <a16:creationId xmlns:a16="http://schemas.microsoft.com/office/drawing/2014/main" id="{3630EC23-043E-20BA-9043-42EEBF841BF3}"/>
              </a:ext>
            </a:extLst>
          </p:cNvPr>
          <p:cNvSpPr txBox="1"/>
          <p:nvPr userDrawn="1"/>
        </p:nvSpPr>
        <p:spPr>
          <a:xfrm>
            <a:off x="10714610" y="13278892"/>
            <a:ext cx="2954783" cy="531684"/>
          </a:xfrm>
          <a:prstGeom prst="rect">
            <a:avLst/>
          </a:prstGeom>
          <a:noFill/>
        </p:spPr>
        <p:txBody>
          <a:bodyPr wrap="none" rtlCol="0">
            <a:spAutoFit/>
          </a:bodyPr>
          <a:lstStyle/>
          <a:p>
            <a:pPr algn="ctr"/>
            <a:r>
              <a:rPr lang="es-CO" sz="2200" b="1" dirty="0">
                <a:solidFill>
                  <a:schemeClr val="bg1"/>
                </a:solidFill>
                <a:latin typeface="Verdana" panose="020B0604030504040204" pitchFamily="34" charset="0"/>
              </a:rPr>
              <a:t>www.dnp.gov.co</a:t>
            </a:r>
          </a:p>
        </p:txBody>
      </p:sp>
      <p:pic>
        <p:nvPicPr>
          <p:cNvPr id="23" name="Imagen 22" descr="Interfaz de usuario gráfica, Texto&#10;&#10;Descripción generada automáticamente">
            <a:extLst>
              <a:ext uri="{FF2B5EF4-FFF2-40B4-BE49-F238E27FC236}">
                <a16:creationId xmlns:a16="http://schemas.microsoft.com/office/drawing/2014/main" id="{647F0D62-0F61-B70C-4526-177B533E13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91964" y="0"/>
            <a:ext cx="5254876" cy="2377436"/>
          </a:xfrm>
          <a:prstGeom prst="rect">
            <a:avLst/>
          </a:prstGeom>
        </p:spPr>
      </p:pic>
      <p:pic>
        <p:nvPicPr>
          <p:cNvPr id="24" name="Imagen 23" descr="Logotipo&#10;&#10;Descripción generada automáticamente con confianza media">
            <a:extLst>
              <a:ext uri="{FF2B5EF4-FFF2-40B4-BE49-F238E27FC236}">
                <a16:creationId xmlns:a16="http://schemas.microsoft.com/office/drawing/2014/main" id="{6F802C20-18D2-65AD-4723-B36D456143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160" y="120101"/>
            <a:ext cx="4023360" cy="2021890"/>
          </a:xfrm>
          <a:prstGeom prst="rect">
            <a:avLst/>
          </a:prstGeom>
        </p:spPr>
      </p:pic>
      <p:sp>
        <p:nvSpPr>
          <p:cNvPr id="26" name="Marcador de texto 25">
            <a:extLst>
              <a:ext uri="{FF2B5EF4-FFF2-40B4-BE49-F238E27FC236}">
                <a16:creationId xmlns:a16="http://schemas.microsoft.com/office/drawing/2014/main" id="{67A2E3D3-51F7-BC24-B4B5-7BF4CE4D66A1}"/>
              </a:ext>
            </a:extLst>
          </p:cNvPr>
          <p:cNvSpPr>
            <a:spLocks noGrp="1"/>
          </p:cNvSpPr>
          <p:nvPr>
            <p:ph type="body" sz="quarter" idx="11" hasCustomPrompt="1"/>
          </p:nvPr>
        </p:nvSpPr>
        <p:spPr>
          <a:xfrm>
            <a:off x="3362327" y="5190900"/>
            <a:ext cx="5708650" cy="2917824"/>
          </a:xfrm>
        </p:spPr>
        <p:txBody>
          <a:bodyPr>
            <a:noAutofit/>
          </a:bodyPr>
          <a:lstStyle>
            <a:lvl1pPr marL="0" indent="0" algn="r">
              <a:buNone/>
              <a:defRPr lang="es-CO" sz="25600" b="1" kern="1200" spc="-2000" baseline="0" dirty="0">
                <a:solidFill>
                  <a:schemeClr val="bg1">
                    <a:lumMod val="50000"/>
                  </a:schemeClr>
                </a:solidFill>
                <a:latin typeface="Arial Black" panose="020B0A04020102020204" pitchFamily="34" charset="0"/>
                <a:ea typeface="Verdana" panose="020B0604030504040204" pitchFamily="34" charset="0"/>
                <a:cs typeface="Arial" panose="020B0604020202020204" pitchFamily="34" charset="0"/>
              </a:defRPr>
            </a:lvl1pPr>
          </a:lstStyle>
          <a:p>
            <a:pPr lvl="0"/>
            <a:r>
              <a:rPr lang="es-ES"/>
              <a:t>01</a:t>
            </a:r>
            <a:endParaRPr lang="es-CO"/>
          </a:p>
        </p:txBody>
      </p:sp>
    </p:spTree>
    <p:extLst>
      <p:ext uri="{BB962C8B-B14F-4D97-AF65-F5344CB8AC3E}">
        <p14:creationId xmlns:p14="http://schemas.microsoft.com/office/powerpoint/2010/main" val="3434415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270000" y="3541393"/>
            <a:ext cx="21844000" cy="955674"/>
          </a:xfrm>
        </p:spPr>
        <p:txBody>
          <a:bodyPr anchor="t"/>
          <a:lstStyle>
            <a:lvl1pPr algn="ctr">
              <a:defRPr sz="5600" b="1">
                <a:latin typeface="Verdana" panose="020B0604030504040204" pitchFamily="34" charset="0"/>
              </a:defRPr>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270000" y="4843142"/>
            <a:ext cx="21844000" cy="6410324"/>
          </a:xfrm>
        </p:spPr>
        <p:txBody>
          <a:bodyPr/>
          <a:lstStyle>
            <a:lvl1pPr marL="0" indent="0" algn="ctr">
              <a:buNone/>
              <a:defRPr sz="4800">
                <a:latin typeface="Verdana" panose="020B0604030504040204" pitchFamily="34"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15/05/2024</a:t>
            </a:fld>
            <a:endParaRPr lang="es-CO" dirty="0"/>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
        <p:nvSpPr>
          <p:cNvPr id="8" name="Rectángulo 7">
            <a:extLst>
              <a:ext uri="{FF2B5EF4-FFF2-40B4-BE49-F238E27FC236}">
                <a16:creationId xmlns:a16="http://schemas.microsoft.com/office/drawing/2014/main" id="{80CB9D97-EFD8-5B6A-1BBD-8F43F0F12B93}"/>
              </a:ext>
            </a:extLst>
          </p:cNvPr>
          <p:cNvSpPr/>
          <p:nvPr userDrawn="1"/>
        </p:nvSpPr>
        <p:spPr>
          <a:xfrm>
            <a:off x="-92013" y="13373101"/>
            <a:ext cx="24568030" cy="527050"/>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4000" dirty="0"/>
          </a:p>
        </p:txBody>
      </p:sp>
      <p:pic>
        <p:nvPicPr>
          <p:cNvPr id="10" name="Imagen 9" descr="Interfaz de usuario gráfica, Texto&#10;&#10;Descripción generada automáticamente">
            <a:extLst>
              <a:ext uri="{FF2B5EF4-FFF2-40B4-BE49-F238E27FC236}">
                <a16:creationId xmlns:a16="http://schemas.microsoft.com/office/drawing/2014/main" id="{8E8C33B0-9BFE-0B9C-FD0A-A118984896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91964" y="0"/>
            <a:ext cx="5254876" cy="2377436"/>
          </a:xfrm>
          <a:prstGeom prst="rect">
            <a:avLst/>
          </a:prstGeom>
        </p:spPr>
      </p:pic>
      <p:pic>
        <p:nvPicPr>
          <p:cNvPr id="12" name="Imagen 11" descr="Logotipo&#10;&#10;Descripción generada automáticamente con confianza media">
            <a:extLst>
              <a:ext uri="{FF2B5EF4-FFF2-40B4-BE49-F238E27FC236}">
                <a16:creationId xmlns:a16="http://schemas.microsoft.com/office/drawing/2014/main" id="{3F8410F6-0F46-5E49-4F8C-540CF06DD7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160" y="120101"/>
            <a:ext cx="4023360" cy="2021890"/>
          </a:xfrm>
          <a:prstGeom prst="rect">
            <a:avLst/>
          </a:prstGeom>
        </p:spPr>
      </p:pic>
      <p:sp>
        <p:nvSpPr>
          <p:cNvPr id="7" name="CuadroTexto 6">
            <a:extLst>
              <a:ext uri="{FF2B5EF4-FFF2-40B4-BE49-F238E27FC236}">
                <a16:creationId xmlns:a16="http://schemas.microsoft.com/office/drawing/2014/main" id="{9ACD94BF-3839-D9C0-31F2-5E4B591F6CA6}"/>
              </a:ext>
            </a:extLst>
          </p:cNvPr>
          <p:cNvSpPr txBox="1"/>
          <p:nvPr userDrawn="1"/>
        </p:nvSpPr>
        <p:spPr>
          <a:xfrm>
            <a:off x="10714610" y="13278892"/>
            <a:ext cx="2954783" cy="531684"/>
          </a:xfrm>
          <a:prstGeom prst="rect">
            <a:avLst/>
          </a:prstGeom>
          <a:noFill/>
        </p:spPr>
        <p:txBody>
          <a:bodyPr wrap="none" rtlCol="0">
            <a:spAutoFit/>
          </a:bodyPr>
          <a:lstStyle/>
          <a:p>
            <a:pPr algn="ctr"/>
            <a:r>
              <a:rPr lang="es-CO" sz="2200" b="1" dirty="0">
                <a:solidFill>
                  <a:schemeClr val="bg1"/>
                </a:solidFill>
                <a:latin typeface="Verdana" panose="020B0604030504040204" pitchFamily="34" charset="0"/>
              </a:rPr>
              <a:t>www.dnp.gov.co</a:t>
            </a:r>
          </a:p>
        </p:txBody>
      </p:sp>
    </p:spTree>
    <p:extLst>
      <p:ext uri="{BB962C8B-B14F-4D97-AF65-F5344CB8AC3E}">
        <p14:creationId xmlns:p14="http://schemas.microsoft.com/office/powerpoint/2010/main" val="2085494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1663700" y="3419477"/>
            <a:ext cx="21031200" cy="5705474"/>
          </a:xfrm>
        </p:spPr>
        <p:txBody>
          <a:bodyPr anchor="b"/>
          <a:lstStyle>
            <a:lvl1pPr>
              <a:defRPr sz="12000" b="1">
                <a:latin typeface="Verdana" panose="020B0604030504040204" pitchFamily="34" charset="0"/>
              </a:defRPr>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latin typeface="Verdana" panose="020B0604030504040204" pitchFamily="34" charset="0"/>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15/05/2024</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7" name="Imagen 6" descr="Interfaz de usuario gráfica, Texto&#10;&#10;Descripción generada automáticamente">
            <a:extLst>
              <a:ext uri="{FF2B5EF4-FFF2-40B4-BE49-F238E27FC236}">
                <a16:creationId xmlns:a16="http://schemas.microsoft.com/office/drawing/2014/main" id="{A78C6BE3-FDF4-CC73-9995-515FC8F874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91964" y="0"/>
            <a:ext cx="5254876" cy="2377436"/>
          </a:xfrm>
          <a:prstGeom prst="rect">
            <a:avLst/>
          </a:prstGeom>
        </p:spPr>
      </p:pic>
      <p:pic>
        <p:nvPicPr>
          <p:cNvPr id="8" name="Imagen 7" descr="Logotipo&#10;&#10;Descripción generada automáticamente con confianza media">
            <a:extLst>
              <a:ext uri="{FF2B5EF4-FFF2-40B4-BE49-F238E27FC236}">
                <a16:creationId xmlns:a16="http://schemas.microsoft.com/office/drawing/2014/main" id="{3300BFC9-8F6A-3F17-14FC-0918E6131F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160" y="120101"/>
            <a:ext cx="4023360" cy="2021890"/>
          </a:xfrm>
          <a:prstGeom prst="rect">
            <a:avLst/>
          </a:prstGeom>
        </p:spPr>
      </p:pic>
    </p:spTree>
    <p:extLst>
      <p:ext uri="{BB962C8B-B14F-4D97-AF65-F5344CB8AC3E}">
        <p14:creationId xmlns:p14="http://schemas.microsoft.com/office/powerpoint/2010/main" val="1966267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EB65C5BA-75FB-F676-57DD-48D79AF87BD7}"/>
              </a:ext>
            </a:extLst>
          </p:cNvPr>
          <p:cNvSpPr/>
          <p:nvPr userDrawn="1"/>
        </p:nvSpPr>
        <p:spPr>
          <a:xfrm>
            <a:off x="-92013" y="13373101"/>
            <a:ext cx="24568030" cy="527050"/>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4000" dirty="0"/>
          </a:p>
        </p:txBody>
      </p:sp>
      <p:sp>
        <p:nvSpPr>
          <p:cNvPr id="2" name="Título 1">
            <a:extLst>
              <a:ext uri="{FF2B5EF4-FFF2-40B4-BE49-F238E27FC236}">
                <a16:creationId xmlns:a16="http://schemas.microsoft.com/office/drawing/2014/main" id="{40A0128F-3548-EBBF-BD29-1EB1D245720C}"/>
              </a:ext>
            </a:extLst>
          </p:cNvPr>
          <p:cNvSpPr>
            <a:spLocks noGrp="1"/>
          </p:cNvSpPr>
          <p:nvPr>
            <p:ph type="title"/>
          </p:nvPr>
        </p:nvSpPr>
        <p:spPr>
          <a:xfrm>
            <a:off x="1676400" y="2377436"/>
            <a:ext cx="21031200" cy="1003940"/>
          </a:xfrm>
        </p:spPr>
        <p:txBody>
          <a:bodyPr>
            <a:normAutofit/>
          </a:bodyPr>
          <a:lstStyle>
            <a:lvl1pPr>
              <a:defRPr sz="5600" b="1">
                <a:latin typeface="Verdana" panose="020B0604030504040204" pitchFamily="34" charset="0"/>
              </a:defRPr>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B611771-8F44-52FC-9741-53E17FE3733D}"/>
              </a:ext>
            </a:extLst>
          </p:cNvPr>
          <p:cNvSpPr>
            <a:spLocks noGrp="1"/>
          </p:cNvSpPr>
          <p:nvPr>
            <p:ph idx="1"/>
          </p:nvPr>
        </p:nvSpPr>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A0D0EFA-890A-CDAE-F1B6-CDA7C84A4BFA}"/>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15/05/2024</a:t>
            </a:fld>
            <a:endParaRPr lang="es-CO" dirty="0"/>
          </a:p>
        </p:txBody>
      </p:sp>
      <p:sp>
        <p:nvSpPr>
          <p:cNvPr id="5" name="Marcador de pie de página 4">
            <a:extLst>
              <a:ext uri="{FF2B5EF4-FFF2-40B4-BE49-F238E27FC236}">
                <a16:creationId xmlns:a16="http://schemas.microsoft.com/office/drawing/2014/main" id="{9903C958-22C5-59D4-D584-C88407A5F5A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D0441F80-8960-189A-2E8E-15505E6A0F98}"/>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
        <p:nvSpPr>
          <p:cNvPr id="7" name="CuadroTexto 6">
            <a:extLst>
              <a:ext uri="{FF2B5EF4-FFF2-40B4-BE49-F238E27FC236}">
                <a16:creationId xmlns:a16="http://schemas.microsoft.com/office/drawing/2014/main" id="{CAA16EAD-286B-9862-F59F-38E7B58B2868}"/>
              </a:ext>
            </a:extLst>
          </p:cNvPr>
          <p:cNvSpPr txBox="1"/>
          <p:nvPr userDrawn="1"/>
        </p:nvSpPr>
        <p:spPr>
          <a:xfrm>
            <a:off x="10714610" y="13278892"/>
            <a:ext cx="2954783" cy="531684"/>
          </a:xfrm>
          <a:prstGeom prst="rect">
            <a:avLst/>
          </a:prstGeom>
          <a:noFill/>
        </p:spPr>
        <p:txBody>
          <a:bodyPr wrap="none" rtlCol="0">
            <a:spAutoFit/>
          </a:bodyPr>
          <a:lstStyle/>
          <a:p>
            <a:pPr algn="ctr"/>
            <a:r>
              <a:rPr lang="es-CO" sz="2200" b="1" dirty="0">
                <a:solidFill>
                  <a:schemeClr val="bg1"/>
                </a:solidFill>
                <a:latin typeface="Verdana" panose="020B0604030504040204" pitchFamily="34" charset="0"/>
              </a:rPr>
              <a:t>www.dnp.gov.co</a:t>
            </a:r>
          </a:p>
        </p:txBody>
      </p:sp>
      <p:pic>
        <p:nvPicPr>
          <p:cNvPr id="8" name="Imagen 7" descr="Interfaz de usuario gráfica, Texto&#10;&#10;Descripción generada automáticamente">
            <a:extLst>
              <a:ext uri="{FF2B5EF4-FFF2-40B4-BE49-F238E27FC236}">
                <a16:creationId xmlns:a16="http://schemas.microsoft.com/office/drawing/2014/main" id="{25586443-68E9-AA26-F835-F45A81C7D8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91964" y="0"/>
            <a:ext cx="5254876" cy="2377436"/>
          </a:xfrm>
          <a:prstGeom prst="rect">
            <a:avLst/>
          </a:prstGeom>
        </p:spPr>
      </p:pic>
      <p:pic>
        <p:nvPicPr>
          <p:cNvPr id="10" name="Imagen 9" descr="Logotipo&#10;&#10;Descripción generada automáticamente con confianza media">
            <a:extLst>
              <a:ext uri="{FF2B5EF4-FFF2-40B4-BE49-F238E27FC236}">
                <a16:creationId xmlns:a16="http://schemas.microsoft.com/office/drawing/2014/main" id="{E8DA8084-EFD6-999C-8764-3F7568FA39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160" y="120101"/>
            <a:ext cx="4023360" cy="2021890"/>
          </a:xfrm>
          <a:prstGeom prst="rect">
            <a:avLst/>
          </a:prstGeom>
        </p:spPr>
      </p:pic>
    </p:spTree>
    <p:extLst>
      <p:ext uri="{BB962C8B-B14F-4D97-AF65-F5344CB8AC3E}">
        <p14:creationId xmlns:p14="http://schemas.microsoft.com/office/powerpoint/2010/main" val="771564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1F210-8371-C703-B82E-47C593C78A20}"/>
              </a:ext>
            </a:extLst>
          </p:cNvPr>
          <p:cNvSpPr>
            <a:spLocks noGrp="1"/>
          </p:cNvSpPr>
          <p:nvPr>
            <p:ph type="title"/>
          </p:nvPr>
        </p:nvSpPr>
        <p:spPr>
          <a:xfrm>
            <a:off x="1676400" y="2377436"/>
            <a:ext cx="21031200" cy="1003940"/>
          </a:xfrm>
        </p:spPr>
        <p:txBody>
          <a:bodyPr anchor="t">
            <a:normAutofit/>
          </a:bodyPr>
          <a:lstStyle>
            <a:lvl1pPr>
              <a:defRPr sz="5600" b="1">
                <a:latin typeface="Verdana" panose="020B0604030504040204" pitchFamily="34" charset="0"/>
              </a:defRPr>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B15A348-98B3-3879-5E17-CB0127E64850}"/>
              </a:ext>
            </a:extLst>
          </p:cNvPr>
          <p:cNvSpPr>
            <a:spLocks noGrp="1"/>
          </p:cNvSpPr>
          <p:nvPr>
            <p:ph sz="half" idx="1"/>
          </p:nvPr>
        </p:nvSpPr>
        <p:spPr>
          <a:xfrm>
            <a:off x="1676400" y="3651250"/>
            <a:ext cx="10363200" cy="8702676"/>
          </a:xfr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88F33D3A-1132-9B1A-B962-CD60ABDB6F59}"/>
              </a:ext>
            </a:extLst>
          </p:cNvPr>
          <p:cNvSpPr>
            <a:spLocks noGrp="1"/>
          </p:cNvSpPr>
          <p:nvPr>
            <p:ph sz="half" idx="2"/>
          </p:nvPr>
        </p:nvSpPr>
        <p:spPr>
          <a:xfrm>
            <a:off x="12344400" y="3651250"/>
            <a:ext cx="10363200" cy="8702676"/>
          </a:xfr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1E0D49E-7178-69A3-8F58-4D4C48A6CEFA}"/>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15/05/2024</a:t>
            </a:fld>
            <a:endParaRPr lang="es-CO" dirty="0"/>
          </a:p>
        </p:txBody>
      </p:sp>
      <p:sp>
        <p:nvSpPr>
          <p:cNvPr id="6" name="Marcador de pie de página 5">
            <a:extLst>
              <a:ext uri="{FF2B5EF4-FFF2-40B4-BE49-F238E27FC236}">
                <a16:creationId xmlns:a16="http://schemas.microsoft.com/office/drawing/2014/main" id="{2F5CC090-A935-39EC-1352-2703D7774C2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7" name="Marcador de número de diapositiva 6">
            <a:extLst>
              <a:ext uri="{FF2B5EF4-FFF2-40B4-BE49-F238E27FC236}">
                <a16:creationId xmlns:a16="http://schemas.microsoft.com/office/drawing/2014/main" id="{F9F37035-180E-0152-1228-EECA44274B02}"/>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
        <p:nvSpPr>
          <p:cNvPr id="8" name="Rectángulo 7">
            <a:extLst>
              <a:ext uri="{FF2B5EF4-FFF2-40B4-BE49-F238E27FC236}">
                <a16:creationId xmlns:a16="http://schemas.microsoft.com/office/drawing/2014/main" id="{10638CD1-675A-0214-88AE-42163206814E}"/>
              </a:ext>
            </a:extLst>
          </p:cNvPr>
          <p:cNvSpPr/>
          <p:nvPr userDrawn="1"/>
        </p:nvSpPr>
        <p:spPr>
          <a:xfrm>
            <a:off x="-92013" y="13373101"/>
            <a:ext cx="24568030" cy="527050"/>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4000" dirty="0"/>
          </a:p>
        </p:txBody>
      </p:sp>
      <p:sp>
        <p:nvSpPr>
          <p:cNvPr id="9" name="CuadroTexto 8">
            <a:extLst>
              <a:ext uri="{FF2B5EF4-FFF2-40B4-BE49-F238E27FC236}">
                <a16:creationId xmlns:a16="http://schemas.microsoft.com/office/drawing/2014/main" id="{6320A3A6-0AE8-DD94-F24E-E0C6D7FF4B2F}"/>
              </a:ext>
            </a:extLst>
          </p:cNvPr>
          <p:cNvSpPr txBox="1"/>
          <p:nvPr userDrawn="1"/>
        </p:nvSpPr>
        <p:spPr>
          <a:xfrm>
            <a:off x="10714610" y="13278892"/>
            <a:ext cx="2954783" cy="531684"/>
          </a:xfrm>
          <a:prstGeom prst="rect">
            <a:avLst/>
          </a:prstGeom>
          <a:noFill/>
        </p:spPr>
        <p:txBody>
          <a:bodyPr wrap="none" rtlCol="0">
            <a:spAutoFit/>
          </a:bodyPr>
          <a:lstStyle/>
          <a:p>
            <a:pPr algn="ctr"/>
            <a:r>
              <a:rPr lang="es-CO" sz="2200" b="1" dirty="0">
                <a:solidFill>
                  <a:schemeClr val="bg1"/>
                </a:solidFill>
                <a:latin typeface="Verdana" panose="020B0604030504040204" pitchFamily="34" charset="0"/>
              </a:rPr>
              <a:t>www.dnp.gov.co</a:t>
            </a:r>
          </a:p>
        </p:txBody>
      </p:sp>
      <p:pic>
        <p:nvPicPr>
          <p:cNvPr id="10" name="Imagen 9" descr="Interfaz de usuario gráfica, Texto&#10;&#10;Descripción generada automáticamente">
            <a:extLst>
              <a:ext uri="{FF2B5EF4-FFF2-40B4-BE49-F238E27FC236}">
                <a16:creationId xmlns:a16="http://schemas.microsoft.com/office/drawing/2014/main" id="{3A0586D0-AC2D-7079-ACF3-26B7826304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91964" y="0"/>
            <a:ext cx="5254876" cy="2377436"/>
          </a:xfrm>
          <a:prstGeom prst="rect">
            <a:avLst/>
          </a:prstGeom>
        </p:spPr>
      </p:pic>
      <p:pic>
        <p:nvPicPr>
          <p:cNvPr id="11" name="Imagen 10" descr="Logotipo&#10;&#10;Descripción generada automáticamente con confianza media">
            <a:extLst>
              <a:ext uri="{FF2B5EF4-FFF2-40B4-BE49-F238E27FC236}">
                <a16:creationId xmlns:a16="http://schemas.microsoft.com/office/drawing/2014/main" id="{5C2AE7D3-6B04-1601-AFAF-0974EC6EDE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160" y="120101"/>
            <a:ext cx="4023360" cy="2021890"/>
          </a:xfrm>
          <a:prstGeom prst="rect">
            <a:avLst/>
          </a:prstGeom>
        </p:spPr>
      </p:pic>
    </p:spTree>
    <p:extLst>
      <p:ext uri="{BB962C8B-B14F-4D97-AF65-F5344CB8AC3E}">
        <p14:creationId xmlns:p14="http://schemas.microsoft.com/office/powerpoint/2010/main" val="1661526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000752" y="619504"/>
            <a:ext cx="13336268" cy="861774"/>
          </a:xfrm>
        </p:spPr>
        <p:txBody>
          <a:bodyPr lIns="0" tIns="0" rIns="0" bIns="0"/>
          <a:lstStyle>
            <a:lvl1pPr>
              <a:defRPr sz="5600" b="1" i="0">
                <a:solidFill>
                  <a:srgbClr val="585858"/>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extLst>
      <p:ext uri="{BB962C8B-B14F-4D97-AF65-F5344CB8AC3E}">
        <p14:creationId xmlns:p14="http://schemas.microsoft.com/office/powerpoint/2010/main" val="1273448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AB338-F339-66BE-83C6-7A3F6FECC920}"/>
              </a:ext>
            </a:extLst>
          </p:cNvPr>
          <p:cNvSpPr>
            <a:spLocks noGrp="1"/>
          </p:cNvSpPr>
          <p:nvPr>
            <p:ph type="title"/>
          </p:nvPr>
        </p:nvSpPr>
        <p:spPr>
          <a:xfrm>
            <a:off x="1679576" y="2236199"/>
            <a:ext cx="21031200" cy="1145178"/>
          </a:xfrm>
        </p:spPr>
        <p:txBody>
          <a:bodyPr anchor="t">
            <a:normAutofit/>
          </a:bodyPr>
          <a:lstStyle>
            <a:lvl1pPr>
              <a:defRPr sz="5600" b="1">
                <a:latin typeface="Verdana" panose="020B0604030504040204" pitchFamily="34" charset="0"/>
              </a:defRPr>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9935FC1-EFEA-9E70-C955-E0F46AFA9912}"/>
              </a:ext>
            </a:extLst>
          </p:cNvPr>
          <p:cNvSpPr>
            <a:spLocks noGrp="1"/>
          </p:cNvSpPr>
          <p:nvPr>
            <p:ph type="body" idx="1"/>
          </p:nvPr>
        </p:nvSpPr>
        <p:spPr>
          <a:xfrm>
            <a:off x="1679577" y="3362326"/>
            <a:ext cx="10315574" cy="1647824"/>
          </a:xfrm>
        </p:spPr>
        <p:txBody>
          <a:bodyPr anchor="b"/>
          <a:lstStyle>
            <a:lvl1pPr marL="0" indent="0">
              <a:buNone/>
              <a:defRPr sz="4800" b="1">
                <a:solidFill>
                  <a:schemeClr val="tx1">
                    <a:lumMod val="65000"/>
                    <a:lumOff val="35000"/>
                  </a:schemeClr>
                </a:solidFill>
                <a:latin typeface="Verdana" panose="020B0604030504040204" pitchFamily="34" charset="0"/>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52A0A90-FD8F-D098-9E3C-8B3903C7EAD4}"/>
              </a:ext>
            </a:extLst>
          </p:cNvPr>
          <p:cNvSpPr>
            <a:spLocks noGrp="1"/>
          </p:cNvSpPr>
          <p:nvPr>
            <p:ph sz="half" idx="2"/>
          </p:nvPr>
        </p:nvSpPr>
        <p:spPr>
          <a:xfrm>
            <a:off x="1679577" y="5010150"/>
            <a:ext cx="10315574" cy="7369176"/>
          </a:xfrm>
        </p:spPr>
        <p:txBody>
          <a:bodyPr/>
          <a:lstStyle>
            <a:lvl1pPr>
              <a:defRPr>
                <a:solidFill>
                  <a:schemeClr val="tx1">
                    <a:lumMod val="65000"/>
                    <a:lumOff val="35000"/>
                  </a:schemeClr>
                </a:solidFill>
                <a:latin typeface="Verdana" panose="020B0604030504040204" pitchFamily="34" charset="0"/>
              </a:defRPr>
            </a:lvl1pPr>
            <a:lvl2pPr>
              <a:defRPr>
                <a:solidFill>
                  <a:schemeClr val="tx1">
                    <a:lumMod val="65000"/>
                    <a:lumOff val="35000"/>
                  </a:schemeClr>
                </a:solidFill>
                <a:latin typeface="Verdana" panose="020B0604030504040204" pitchFamily="34" charset="0"/>
              </a:defRPr>
            </a:lvl2pPr>
            <a:lvl3pPr>
              <a:defRPr>
                <a:solidFill>
                  <a:schemeClr val="tx1">
                    <a:lumMod val="65000"/>
                    <a:lumOff val="35000"/>
                  </a:schemeClr>
                </a:solidFill>
                <a:latin typeface="Verdana" panose="020B0604030504040204" pitchFamily="34" charset="0"/>
              </a:defRPr>
            </a:lvl3pPr>
            <a:lvl4pPr>
              <a:defRPr>
                <a:solidFill>
                  <a:schemeClr val="tx1">
                    <a:lumMod val="65000"/>
                    <a:lumOff val="35000"/>
                  </a:schemeClr>
                </a:solidFill>
                <a:latin typeface="Verdana" panose="020B0604030504040204" pitchFamily="34" charset="0"/>
              </a:defRPr>
            </a:lvl4pPr>
            <a:lvl5pPr>
              <a:defRPr>
                <a:solidFill>
                  <a:schemeClr val="tx1">
                    <a:lumMod val="65000"/>
                    <a:lumOff val="35000"/>
                  </a:schemeClr>
                </a:solidFill>
                <a:latin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A0F47486-611C-6371-6BFF-C8AADB90A803}"/>
              </a:ext>
            </a:extLst>
          </p:cNvPr>
          <p:cNvSpPr>
            <a:spLocks noGrp="1"/>
          </p:cNvSpPr>
          <p:nvPr>
            <p:ph type="body" sz="quarter" idx="3"/>
          </p:nvPr>
        </p:nvSpPr>
        <p:spPr>
          <a:xfrm>
            <a:off x="12344400" y="3362326"/>
            <a:ext cx="10366376" cy="1647824"/>
          </a:xfrm>
        </p:spPr>
        <p:txBody>
          <a:bodyPr anchor="b"/>
          <a:lstStyle>
            <a:lvl1pPr marL="0" indent="0">
              <a:buNone/>
              <a:defRPr sz="4800" b="1">
                <a:solidFill>
                  <a:schemeClr val="tx1">
                    <a:lumMod val="65000"/>
                    <a:lumOff val="35000"/>
                  </a:schemeClr>
                </a:solidFill>
                <a:latin typeface="Verdana" panose="020B0604030504040204" pitchFamily="34" charset="0"/>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5A5BFE2-9B56-F9FE-1317-1698B3D8A8E5}"/>
              </a:ext>
            </a:extLst>
          </p:cNvPr>
          <p:cNvSpPr>
            <a:spLocks noGrp="1"/>
          </p:cNvSpPr>
          <p:nvPr>
            <p:ph sz="quarter" idx="4"/>
          </p:nvPr>
        </p:nvSpPr>
        <p:spPr>
          <a:xfrm>
            <a:off x="12344400" y="5010150"/>
            <a:ext cx="10366376" cy="7369176"/>
          </a:xfrm>
        </p:spPr>
        <p:txBody>
          <a:bodyPr/>
          <a:lstStyle>
            <a:lvl1pPr>
              <a:defRPr>
                <a:solidFill>
                  <a:schemeClr val="tx1">
                    <a:lumMod val="65000"/>
                    <a:lumOff val="35000"/>
                  </a:schemeClr>
                </a:solidFill>
                <a:latin typeface="Verdana" panose="020B0604030504040204" pitchFamily="34" charset="0"/>
              </a:defRPr>
            </a:lvl1pPr>
            <a:lvl2pPr>
              <a:defRPr>
                <a:solidFill>
                  <a:schemeClr val="tx1">
                    <a:lumMod val="65000"/>
                    <a:lumOff val="35000"/>
                  </a:schemeClr>
                </a:solidFill>
                <a:latin typeface="Verdana" panose="020B0604030504040204" pitchFamily="34" charset="0"/>
              </a:defRPr>
            </a:lvl2pPr>
            <a:lvl3pPr>
              <a:defRPr>
                <a:solidFill>
                  <a:schemeClr val="tx1">
                    <a:lumMod val="65000"/>
                    <a:lumOff val="35000"/>
                  </a:schemeClr>
                </a:solidFill>
                <a:latin typeface="Verdana" panose="020B0604030504040204" pitchFamily="34" charset="0"/>
              </a:defRPr>
            </a:lvl3pPr>
            <a:lvl4pPr>
              <a:defRPr>
                <a:solidFill>
                  <a:schemeClr val="tx1">
                    <a:lumMod val="65000"/>
                    <a:lumOff val="35000"/>
                  </a:schemeClr>
                </a:solidFill>
                <a:latin typeface="Verdana" panose="020B0604030504040204" pitchFamily="34" charset="0"/>
              </a:defRPr>
            </a:lvl4pPr>
            <a:lvl5pPr>
              <a:defRPr>
                <a:solidFill>
                  <a:schemeClr val="tx1">
                    <a:lumMod val="65000"/>
                    <a:lumOff val="35000"/>
                  </a:schemeClr>
                </a:solidFill>
                <a:latin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758251A3-C7BF-3DF9-1006-6349C94FA1F1}"/>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15/05/2024</a:t>
            </a:fld>
            <a:endParaRPr lang="es-CO" dirty="0"/>
          </a:p>
        </p:txBody>
      </p:sp>
      <p:sp>
        <p:nvSpPr>
          <p:cNvPr id="8" name="Marcador de pie de página 7">
            <a:extLst>
              <a:ext uri="{FF2B5EF4-FFF2-40B4-BE49-F238E27FC236}">
                <a16:creationId xmlns:a16="http://schemas.microsoft.com/office/drawing/2014/main" id="{644687DF-C287-0B90-0384-AC46566F9DE1}"/>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9" name="Marcador de número de diapositiva 8">
            <a:extLst>
              <a:ext uri="{FF2B5EF4-FFF2-40B4-BE49-F238E27FC236}">
                <a16:creationId xmlns:a16="http://schemas.microsoft.com/office/drawing/2014/main" id="{EB92D22D-0268-7F05-56E0-5963F89C291C}"/>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
        <p:nvSpPr>
          <p:cNvPr id="10" name="Rectángulo 9">
            <a:extLst>
              <a:ext uri="{FF2B5EF4-FFF2-40B4-BE49-F238E27FC236}">
                <a16:creationId xmlns:a16="http://schemas.microsoft.com/office/drawing/2014/main" id="{D6FE423A-18F1-A20D-855C-375E0081F61D}"/>
              </a:ext>
            </a:extLst>
          </p:cNvPr>
          <p:cNvSpPr/>
          <p:nvPr userDrawn="1"/>
        </p:nvSpPr>
        <p:spPr>
          <a:xfrm>
            <a:off x="-92013" y="13373101"/>
            <a:ext cx="24568030" cy="527050"/>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4000" dirty="0"/>
          </a:p>
        </p:txBody>
      </p:sp>
      <p:sp>
        <p:nvSpPr>
          <p:cNvPr id="11" name="CuadroTexto 10">
            <a:extLst>
              <a:ext uri="{FF2B5EF4-FFF2-40B4-BE49-F238E27FC236}">
                <a16:creationId xmlns:a16="http://schemas.microsoft.com/office/drawing/2014/main" id="{3878915B-6650-4ED8-C437-9B51607F5A09}"/>
              </a:ext>
            </a:extLst>
          </p:cNvPr>
          <p:cNvSpPr txBox="1"/>
          <p:nvPr userDrawn="1"/>
        </p:nvSpPr>
        <p:spPr>
          <a:xfrm>
            <a:off x="10714610" y="13278892"/>
            <a:ext cx="2954783" cy="531684"/>
          </a:xfrm>
          <a:prstGeom prst="rect">
            <a:avLst/>
          </a:prstGeom>
          <a:noFill/>
        </p:spPr>
        <p:txBody>
          <a:bodyPr wrap="none" rtlCol="0">
            <a:spAutoFit/>
          </a:bodyPr>
          <a:lstStyle/>
          <a:p>
            <a:pPr algn="ctr"/>
            <a:r>
              <a:rPr lang="es-CO" sz="2200" b="1" dirty="0">
                <a:solidFill>
                  <a:schemeClr val="bg1"/>
                </a:solidFill>
                <a:latin typeface="Verdana" panose="020B0604030504040204" pitchFamily="34" charset="0"/>
              </a:rPr>
              <a:t>www.dnp.gov.co</a:t>
            </a:r>
          </a:p>
        </p:txBody>
      </p:sp>
      <p:pic>
        <p:nvPicPr>
          <p:cNvPr id="12" name="Imagen 11" descr="Interfaz de usuario gráfica, Texto&#10;&#10;Descripción generada automáticamente">
            <a:extLst>
              <a:ext uri="{FF2B5EF4-FFF2-40B4-BE49-F238E27FC236}">
                <a16:creationId xmlns:a16="http://schemas.microsoft.com/office/drawing/2014/main" id="{97C58973-977E-FBBE-AB3C-5BE9CC985E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91964" y="0"/>
            <a:ext cx="5254876" cy="2377436"/>
          </a:xfrm>
          <a:prstGeom prst="rect">
            <a:avLst/>
          </a:prstGeom>
        </p:spPr>
      </p:pic>
      <p:pic>
        <p:nvPicPr>
          <p:cNvPr id="13" name="Imagen 12" descr="Logotipo&#10;&#10;Descripción generada automáticamente con confianza media">
            <a:extLst>
              <a:ext uri="{FF2B5EF4-FFF2-40B4-BE49-F238E27FC236}">
                <a16:creationId xmlns:a16="http://schemas.microsoft.com/office/drawing/2014/main" id="{2BD1F775-C219-AB03-81E0-EDF347DE16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160" y="120101"/>
            <a:ext cx="4023360" cy="2021890"/>
          </a:xfrm>
          <a:prstGeom prst="rect">
            <a:avLst/>
          </a:prstGeom>
        </p:spPr>
      </p:pic>
    </p:spTree>
    <p:extLst>
      <p:ext uri="{BB962C8B-B14F-4D97-AF65-F5344CB8AC3E}">
        <p14:creationId xmlns:p14="http://schemas.microsoft.com/office/powerpoint/2010/main" val="2008855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FE461-F01D-222B-4C7C-57D2AA8652C0}"/>
              </a:ext>
            </a:extLst>
          </p:cNvPr>
          <p:cNvSpPr>
            <a:spLocks noGrp="1"/>
          </p:cNvSpPr>
          <p:nvPr>
            <p:ph type="title"/>
          </p:nvPr>
        </p:nvSpPr>
        <p:spPr>
          <a:xfrm>
            <a:off x="1676400" y="2141991"/>
            <a:ext cx="21031200" cy="2651126"/>
          </a:xfrm>
        </p:spPr>
        <p:txBody>
          <a:bodyPr>
            <a:normAutofit/>
          </a:bodyPr>
          <a:lstStyle>
            <a:lvl1pPr>
              <a:defRPr sz="6400" b="1">
                <a:latin typeface="Verdana" panose="020B0604030504040204" pitchFamily="34" charset="0"/>
              </a:defRPr>
            </a:lvl1p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CFB908D-19D2-F83C-4039-D58C06ECA823}"/>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15/05/2024</a:t>
            </a:fld>
            <a:endParaRPr lang="es-CO" dirty="0"/>
          </a:p>
        </p:txBody>
      </p:sp>
      <p:sp>
        <p:nvSpPr>
          <p:cNvPr id="4" name="Marcador de pie de página 3">
            <a:extLst>
              <a:ext uri="{FF2B5EF4-FFF2-40B4-BE49-F238E27FC236}">
                <a16:creationId xmlns:a16="http://schemas.microsoft.com/office/drawing/2014/main" id="{877D68EF-BFF2-A72E-07EE-5E72D7A4740D}"/>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5" name="Marcador de número de diapositiva 4">
            <a:extLst>
              <a:ext uri="{FF2B5EF4-FFF2-40B4-BE49-F238E27FC236}">
                <a16:creationId xmlns:a16="http://schemas.microsoft.com/office/drawing/2014/main" id="{538FE25A-BF2A-CF99-7E87-C956434B72ED}"/>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
        <p:nvSpPr>
          <p:cNvPr id="8" name="Rectángulo 7">
            <a:extLst>
              <a:ext uri="{FF2B5EF4-FFF2-40B4-BE49-F238E27FC236}">
                <a16:creationId xmlns:a16="http://schemas.microsoft.com/office/drawing/2014/main" id="{68954E6B-505A-26BC-DAC2-5930FC19238F}"/>
              </a:ext>
            </a:extLst>
          </p:cNvPr>
          <p:cNvSpPr/>
          <p:nvPr userDrawn="1"/>
        </p:nvSpPr>
        <p:spPr>
          <a:xfrm>
            <a:off x="-92013" y="13373101"/>
            <a:ext cx="24568030" cy="527050"/>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4000" dirty="0"/>
          </a:p>
        </p:txBody>
      </p:sp>
      <p:sp>
        <p:nvSpPr>
          <p:cNvPr id="9" name="CuadroTexto 8">
            <a:extLst>
              <a:ext uri="{FF2B5EF4-FFF2-40B4-BE49-F238E27FC236}">
                <a16:creationId xmlns:a16="http://schemas.microsoft.com/office/drawing/2014/main" id="{AD914510-BB95-EB18-C22B-43282E5B9DF3}"/>
              </a:ext>
            </a:extLst>
          </p:cNvPr>
          <p:cNvSpPr txBox="1"/>
          <p:nvPr userDrawn="1"/>
        </p:nvSpPr>
        <p:spPr>
          <a:xfrm>
            <a:off x="10714610" y="13278892"/>
            <a:ext cx="2954783" cy="531684"/>
          </a:xfrm>
          <a:prstGeom prst="rect">
            <a:avLst/>
          </a:prstGeom>
          <a:noFill/>
        </p:spPr>
        <p:txBody>
          <a:bodyPr wrap="none" rtlCol="0">
            <a:spAutoFit/>
          </a:bodyPr>
          <a:lstStyle/>
          <a:p>
            <a:pPr algn="ctr"/>
            <a:r>
              <a:rPr lang="es-CO" sz="2200" b="1" dirty="0">
                <a:solidFill>
                  <a:schemeClr val="bg1"/>
                </a:solidFill>
                <a:latin typeface="Verdana" panose="020B0604030504040204" pitchFamily="34" charset="0"/>
              </a:rPr>
              <a:t>www.dnp.gov.co</a:t>
            </a:r>
          </a:p>
        </p:txBody>
      </p:sp>
      <p:pic>
        <p:nvPicPr>
          <p:cNvPr id="10" name="Imagen 9" descr="Interfaz de usuario gráfica, Texto&#10;&#10;Descripción generada automáticamente">
            <a:extLst>
              <a:ext uri="{FF2B5EF4-FFF2-40B4-BE49-F238E27FC236}">
                <a16:creationId xmlns:a16="http://schemas.microsoft.com/office/drawing/2014/main" id="{98F421A4-D15E-737D-1330-C5854ACEC7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91964" y="0"/>
            <a:ext cx="5254876" cy="2377436"/>
          </a:xfrm>
          <a:prstGeom prst="rect">
            <a:avLst/>
          </a:prstGeom>
        </p:spPr>
      </p:pic>
      <p:pic>
        <p:nvPicPr>
          <p:cNvPr id="11" name="Imagen 10" descr="Logotipo&#10;&#10;Descripción generada automáticamente con confianza media">
            <a:extLst>
              <a:ext uri="{FF2B5EF4-FFF2-40B4-BE49-F238E27FC236}">
                <a16:creationId xmlns:a16="http://schemas.microsoft.com/office/drawing/2014/main" id="{7CB22C21-FA97-8CEC-363A-C42F5CF90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160" y="120101"/>
            <a:ext cx="4023360" cy="2021890"/>
          </a:xfrm>
          <a:prstGeom prst="rect">
            <a:avLst/>
          </a:prstGeom>
        </p:spPr>
      </p:pic>
    </p:spTree>
    <p:extLst>
      <p:ext uri="{BB962C8B-B14F-4D97-AF65-F5344CB8AC3E}">
        <p14:creationId xmlns:p14="http://schemas.microsoft.com/office/powerpoint/2010/main" val="4197743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911F9C-4982-DC10-47A7-6087D7976D8D}"/>
              </a:ext>
            </a:extLst>
          </p:cNvPr>
          <p:cNvSpPr>
            <a:spLocks noGrp="1"/>
          </p:cNvSpPr>
          <p:nvPr>
            <p:ph type="title"/>
          </p:nvPr>
        </p:nvSpPr>
        <p:spPr>
          <a:xfrm>
            <a:off x="1679577" y="1974850"/>
            <a:ext cx="7864474" cy="2139948"/>
          </a:xfrm>
        </p:spPr>
        <p:txBody>
          <a:bodyPr anchor="b">
            <a:noAutofit/>
          </a:bodyPr>
          <a:lstStyle>
            <a:lvl1pPr>
              <a:defRPr sz="4800" b="1">
                <a:latin typeface="Verdana" panose="020B0604030504040204" pitchFamily="34" charset="0"/>
              </a:defRPr>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A2D4D84-B18F-DC4C-91BD-C2D2452F670D}"/>
              </a:ext>
            </a:extLst>
          </p:cNvPr>
          <p:cNvSpPr>
            <a:spLocks noGrp="1"/>
          </p:cNvSpPr>
          <p:nvPr>
            <p:ph idx="1"/>
          </p:nvPr>
        </p:nvSpPr>
        <p:spPr>
          <a:xfrm>
            <a:off x="10366376" y="1974851"/>
            <a:ext cx="12344400" cy="9747250"/>
          </a:xfrm>
        </p:spPr>
        <p:txBody>
          <a:bodyPr/>
          <a:lstStyle>
            <a:lvl1pPr>
              <a:defRPr sz="6400">
                <a:solidFill>
                  <a:schemeClr val="tx1">
                    <a:lumMod val="65000"/>
                    <a:lumOff val="35000"/>
                  </a:schemeClr>
                </a:solidFill>
                <a:latin typeface="Verdana" panose="020B0604030504040204" pitchFamily="34" charset="0"/>
              </a:defRPr>
            </a:lvl1pPr>
            <a:lvl2pPr>
              <a:defRPr sz="5600">
                <a:solidFill>
                  <a:schemeClr val="tx1">
                    <a:lumMod val="65000"/>
                    <a:lumOff val="35000"/>
                  </a:schemeClr>
                </a:solidFill>
                <a:latin typeface="Verdana" panose="020B0604030504040204" pitchFamily="34" charset="0"/>
              </a:defRPr>
            </a:lvl2pPr>
            <a:lvl3pPr>
              <a:defRPr sz="4800">
                <a:solidFill>
                  <a:schemeClr val="tx1">
                    <a:lumMod val="65000"/>
                    <a:lumOff val="35000"/>
                  </a:schemeClr>
                </a:solidFill>
                <a:latin typeface="Verdana" panose="020B0604030504040204" pitchFamily="34" charset="0"/>
              </a:defRPr>
            </a:lvl3pPr>
            <a:lvl4pPr>
              <a:defRPr sz="4000">
                <a:solidFill>
                  <a:schemeClr val="tx1">
                    <a:lumMod val="65000"/>
                    <a:lumOff val="35000"/>
                  </a:schemeClr>
                </a:solidFill>
                <a:latin typeface="Verdana" panose="020B0604030504040204" pitchFamily="34" charset="0"/>
              </a:defRPr>
            </a:lvl4pPr>
            <a:lvl5pPr>
              <a:defRPr sz="4000">
                <a:solidFill>
                  <a:schemeClr val="tx1">
                    <a:lumMod val="65000"/>
                    <a:lumOff val="35000"/>
                  </a:schemeClr>
                </a:solidFill>
                <a:latin typeface="Verdana" panose="020B0604030504040204" pitchFamily="34" charset="0"/>
              </a:defRPr>
            </a:lvl5pPr>
            <a:lvl6pPr>
              <a:defRPr sz="4000"/>
            </a:lvl6pPr>
            <a:lvl7pPr>
              <a:defRPr sz="4000"/>
            </a:lvl7pPr>
            <a:lvl8pPr>
              <a:defRPr sz="4000"/>
            </a:lvl8pPr>
            <a:lvl9pPr>
              <a:defRPr sz="4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F14A5BCA-21FB-4F80-5D90-71B92FADA722}"/>
              </a:ext>
            </a:extLst>
          </p:cNvPr>
          <p:cNvSpPr>
            <a:spLocks noGrp="1"/>
          </p:cNvSpPr>
          <p:nvPr>
            <p:ph type="body" sz="half" idx="2"/>
          </p:nvPr>
        </p:nvSpPr>
        <p:spPr>
          <a:xfrm>
            <a:off x="1679577" y="4114800"/>
            <a:ext cx="7864474" cy="7623176"/>
          </a:xfrm>
        </p:spPr>
        <p:txBody>
          <a:bodyPr/>
          <a:lstStyle>
            <a:lvl1pPr marL="0" indent="0">
              <a:buNone/>
              <a:defRPr sz="3200">
                <a:solidFill>
                  <a:schemeClr val="tx1">
                    <a:lumMod val="65000"/>
                    <a:lumOff val="35000"/>
                  </a:schemeClr>
                </a:solidFill>
                <a:latin typeface="Verdana" panose="020B0604030504040204" pitchFamily="34" charset="0"/>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DC4DC66-6DB7-E14E-1352-1E2E2ED4EDE4}"/>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15/05/2024</a:t>
            </a:fld>
            <a:endParaRPr lang="es-CO" dirty="0"/>
          </a:p>
        </p:txBody>
      </p:sp>
      <p:sp>
        <p:nvSpPr>
          <p:cNvPr id="6" name="Marcador de pie de página 5">
            <a:extLst>
              <a:ext uri="{FF2B5EF4-FFF2-40B4-BE49-F238E27FC236}">
                <a16:creationId xmlns:a16="http://schemas.microsoft.com/office/drawing/2014/main" id="{15AEA652-EF40-005F-FF90-AD253E40DB70}"/>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7" name="Marcador de número de diapositiva 6">
            <a:extLst>
              <a:ext uri="{FF2B5EF4-FFF2-40B4-BE49-F238E27FC236}">
                <a16:creationId xmlns:a16="http://schemas.microsoft.com/office/drawing/2014/main" id="{9E9AB725-99AA-BB55-8E39-F039EB14A8E6}"/>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
        <p:nvSpPr>
          <p:cNvPr id="8" name="Rectángulo 7">
            <a:extLst>
              <a:ext uri="{FF2B5EF4-FFF2-40B4-BE49-F238E27FC236}">
                <a16:creationId xmlns:a16="http://schemas.microsoft.com/office/drawing/2014/main" id="{13651095-1E1B-3253-F327-324457BCB7AB}"/>
              </a:ext>
            </a:extLst>
          </p:cNvPr>
          <p:cNvSpPr/>
          <p:nvPr userDrawn="1"/>
        </p:nvSpPr>
        <p:spPr>
          <a:xfrm>
            <a:off x="-92013" y="13373101"/>
            <a:ext cx="24568030" cy="527050"/>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4000" dirty="0"/>
          </a:p>
        </p:txBody>
      </p:sp>
      <p:sp>
        <p:nvSpPr>
          <p:cNvPr id="9" name="CuadroTexto 8">
            <a:extLst>
              <a:ext uri="{FF2B5EF4-FFF2-40B4-BE49-F238E27FC236}">
                <a16:creationId xmlns:a16="http://schemas.microsoft.com/office/drawing/2014/main" id="{AB8AA56C-D193-3715-C8FA-AA6F41D7BD7C}"/>
              </a:ext>
            </a:extLst>
          </p:cNvPr>
          <p:cNvSpPr txBox="1"/>
          <p:nvPr userDrawn="1"/>
        </p:nvSpPr>
        <p:spPr>
          <a:xfrm>
            <a:off x="10714610" y="13278892"/>
            <a:ext cx="2954783" cy="531684"/>
          </a:xfrm>
          <a:prstGeom prst="rect">
            <a:avLst/>
          </a:prstGeom>
          <a:noFill/>
        </p:spPr>
        <p:txBody>
          <a:bodyPr wrap="none" rtlCol="0">
            <a:spAutoFit/>
          </a:bodyPr>
          <a:lstStyle/>
          <a:p>
            <a:pPr algn="ctr"/>
            <a:r>
              <a:rPr lang="es-CO" sz="2200" b="1" dirty="0">
                <a:solidFill>
                  <a:schemeClr val="bg1"/>
                </a:solidFill>
                <a:latin typeface="Verdana" panose="020B0604030504040204" pitchFamily="34" charset="0"/>
              </a:rPr>
              <a:t>www.dnp.gov.co</a:t>
            </a:r>
          </a:p>
        </p:txBody>
      </p:sp>
      <p:pic>
        <p:nvPicPr>
          <p:cNvPr id="10" name="Imagen 9" descr="Interfaz de usuario gráfica, Texto&#10;&#10;Descripción generada automáticamente">
            <a:extLst>
              <a:ext uri="{FF2B5EF4-FFF2-40B4-BE49-F238E27FC236}">
                <a16:creationId xmlns:a16="http://schemas.microsoft.com/office/drawing/2014/main" id="{A92F265A-42DE-6352-13C8-D5F90FE9B3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91964" y="0"/>
            <a:ext cx="5254876" cy="2377436"/>
          </a:xfrm>
          <a:prstGeom prst="rect">
            <a:avLst/>
          </a:prstGeom>
        </p:spPr>
      </p:pic>
      <p:pic>
        <p:nvPicPr>
          <p:cNvPr id="11" name="Imagen 10" descr="Logotipo&#10;&#10;Descripción generada automáticamente con confianza media">
            <a:extLst>
              <a:ext uri="{FF2B5EF4-FFF2-40B4-BE49-F238E27FC236}">
                <a16:creationId xmlns:a16="http://schemas.microsoft.com/office/drawing/2014/main" id="{15663B7B-95D9-1A72-B95B-6BA25536ED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160" y="120101"/>
            <a:ext cx="4023360" cy="2021890"/>
          </a:xfrm>
          <a:prstGeom prst="rect">
            <a:avLst/>
          </a:prstGeom>
        </p:spPr>
      </p:pic>
    </p:spTree>
    <p:extLst>
      <p:ext uri="{BB962C8B-B14F-4D97-AF65-F5344CB8AC3E}">
        <p14:creationId xmlns:p14="http://schemas.microsoft.com/office/powerpoint/2010/main" val="1828584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65C95-5503-7D88-003E-0E2E5F911302}"/>
              </a:ext>
            </a:extLst>
          </p:cNvPr>
          <p:cNvSpPr>
            <a:spLocks noGrp="1"/>
          </p:cNvSpPr>
          <p:nvPr>
            <p:ph type="title"/>
          </p:nvPr>
        </p:nvSpPr>
        <p:spPr>
          <a:xfrm>
            <a:off x="1679577" y="2092908"/>
            <a:ext cx="7864474" cy="2021892"/>
          </a:xfrm>
        </p:spPr>
        <p:txBody>
          <a:bodyPr anchor="b">
            <a:noAutofit/>
          </a:bodyPr>
          <a:lstStyle>
            <a:lvl1pPr>
              <a:defRPr sz="4800" b="1">
                <a:latin typeface="Verdana" panose="020B0604030504040204" pitchFamily="34" charset="0"/>
              </a:defRPr>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93AC4D1E-48F0-A1F3-F9C4-7B875CE887C0}"/>
              </a:ext>
            </a:extLst>
          </p:cNvPr>
          <p:cNvSpPr>
            <a:spLocks noGrp="1"/>
          </p:cNvSpPr>
          <p:nvPr>
            <p:ph type="pic" idx="1"/>
          </p:nvPr>
        </p:nvSpPr>
        <p:spPr>
          <a:xfrm>
            <a:off x="10366376" y="1974851"/>
            <a:ext cx="12344400" cy="9747250"/>
          </a:xfrm>
        </p:spPr>
        <p:txBody>
          <a:bodyPr/>
          <a:lstStyle>
            <a:lvl1pPr marL="0" indent="0">
              <a:buNone/>
              <a:defRPr sz="6400">
                <a:latin typeface="Verdana" panose="020B0604030504040204"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s-CO" dirty="0"/>
          </a:p>
        </p:txBody>
      </p:sp>
      <p:sp>
        <p:nvSpPr>
          <p:cNvPr id="4" name="Marcador de texto 3">
            <a:extLst>
              <a:ext uri="{FF2B5EF4-FFF2-40B4-BE49-F238E27FC236}">
                <a16:creationId xmlns:a16="http://schemas.microsoft.com/office/drawing/2014/main" id="{31F0E517-DE99-33E7-2751-3A45597C88D9}"/>
              </a:ext>
            </a:extLst>
          </p:cNvPr>
          <p:cNvSpPr>
            <a:spLocks noGrp="1"/>
          </p:cNvSpPr>
          <p:nvPr>
            <p:ph type="body" sz="half" idx="2"/>
          </p:nvPr>
        </p:nvSpPr>
        <p:spPr>
          <a:xfrm>
            <a:off x="1679577" y="4114800"/>
            <a:ext cx="7864474" cy="7623176"/>
          </a:xfrm>
        </p:spPr>
        <p:txBody>
          <a:bodyPr/>
          <a:lstStyle>
            <a:lvl1pPr marL="0" indent="0">
              <a:buNone/>
              <a:defRPr sz="3200">
                <a:solidFill>
                  <a:schemeClr val="tx1">
                    <a:lumMod val="65000"/>
                    <a:lumOff val="35000"/>
                  </a:schemeClr>
                </a:solidFill>
                <a:latin typeface="Verdana" panose="020B0604030504040204" pitchFamily="34" charset="0"/>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892408-C707-58E8-CE35-B1C506B77F0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15/05/2024</a:t>
            </a:fld>
            <a:endParaRPr lang="es-CO" dirty="0"/>
          </a:p>
        </p:txBody>
      </p:sp>
      <p:sp>
        <p:nvSpPr>
          <p:cNvPr id="6" name="Marcador de pie de página 5">
            <a:extLst>
              <a:ext uri="{FF2B5EF4-FFF2-40B4-BE49-F238E27FC236}">
                <a16:creationId xmlns:a16="http://schemas.microsoft.com/office/drawing/2014/main" id="{A65293AC-92C2-E7E4-0ECB-1F609042D46A}"/>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7" name="Marcador de número de diapositiva 6">
            <a:extLst>
              <a:ext uri="{FF2B5EF4-FFF2-40B4-BE49-F238E27FC236}">
                <a16:creationId xmlns:a16="http://schemas.microsoft.com/office/drawing/2014/main" id="{5AB57530-0A48-7CB0-27F9-91E065538C46}"/>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
        <p:nvSpPr>
          <p:cNvPr id="8" name="Rectángulo 7">
            <a:extLst>
              <a:ext uri="{FF2B5EF4-FFF2-40B4-BE49-F238E27FC236}">
                <a16:creationId xmlns:a16="http://schemas.microsoft.com/office/drawing/2014/main" id="{E1103A7C-517C-1C85-6E8E-AA506B132DC9}"/>
              </a:ext>
            </a:extLst>
          </p:cNvPr>
          <p:cNvSpPr/>
          <p:nvPr userDrawn="1"/>
        </p:nvSpPr>
        <p:spPr>
          <a:xfrm>
            <a:off x="-92013" y="13373101"/>
            <a:ext cx="24568030" cy="527050"/>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4000" dirty="0"/>
          </a:p>
        </p:txBody>
      </p:sp>
      <p:sp>
        <p:nvSpPr>
          <p:cNvPr id="9" name="CuadroTexto 8">
            <a:extLst>
              <a:ext uri="{FF2B5EF4-FFF2-40B4-BE49-F238E27FC236}">
                <a16:creationId xmlns:a16="http://schemas.microsoft.com/office/drawing/2014/main" id="{5AF203E3-6972-433D-AA82-E872A704AE9A}"/>
              </a:ext>
            </a:extLst>
          </p:cNvPr>
          <p:cNvSpPr txBox="1"/>
          <p:nvPr userDrawn="1"/>
        </p:nvSpPr>
        <p:spPr>
          <a:xfrm>
            <a:off x="10714610" y="13278892"/>
            <a:ext cx="2954783" cy="531684"/>
          </a:xfrm>
          <a:prstGeom prst="rect">
            <a:avLst/>
          </a:prstGeom>
          <a:noFill/>
        </p:spPr>
        <p:txBody>
          <a:bodyPr wrap="none" rtlCol="0">
            <a:spAutoFit/>
          </a:bodyPr>
          <a:lstStyle/>
          <a:p>
            <a:pPr algn="ctr"/>
            <a:r>
              <a:rPr lang="es-CO" sz="2200" b="1" dirty="0">
                <a:solidFill>
                  <a:schemeClr val="bg1"/>
                </a:solidFill>
                <a:latin typeface="Verdana" panose="020B0604030504040204" pitchFamily="34" charset="0"/>
              </a:rPr>
              <a:t>www.dnp.gov.co</a:t>
            </a:r>
          </a:p>
        </p:txBody>
      </p:sp>
      <p:pic>
        <p:nvPicPr>
          <p:cNvPr id="10" name="Imagen 9" descr="Interfaz de usuario gráfica, Texto&#10;&#10;Descripción generada automáticamente">
            <a:extLst>
              <a:ext uri="{FF2B5EF4-FFF2-40B4-BE49-F238E27FC236}">
                <a16:creationId xmlns:a16="http://schemas.microsoft.com/office/drawing/2014/main" id="{1923EEC2-4530-40ED-3E76-724758CDE0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91964" y="0"/>
            <a:ext cx="5254876" cy="2377436"/>
          </a:xfrm>
          <a:prstGeom prst="rect">
            <a:avLst/>
          </a:prstGeom>
        </p:spPr>
      </p:pic>
      <p:pic>
        <p:nvPicPr>
          <p:cNvPr id="11" name="Imagen 10" descr="Logotipo&#10;&#10;Descripción generada automáticamente con confianza media">
            <a:extLst>
              <a:ext uri="{FF2B5EF4-FFF2-40B4-BE49-F238E27FC236}">
                <a16:creationId xmlns:a16="http://schemas.microsoft.com/office/drawing/2014/main" id="{0877FB43-53E7-F19F-4560-48595CEBCC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160" y="120101"/>
            <a:ext cx="4023360" cy="2021890"/>
          </a:xfrm>
          <a:prstGeom prst="rect">
            <a:avLst/>
          </a:prstGeom>
        </p:spPr>
      </p:pic>
    </p:spTree>
    <p:extLst>
      <p:ext uri="{BB962C8B-B14F-4D97-AF65-F5344CB8AC3E}">
        <p14:creationId xmlns:p14="http://schemas.microsoft.com/office/powerpoint/2010/main" val="1383232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05C3E2-E170-9268-25A1-AE60BCD4A181}"/>
              </a:ext>
            </a:extLst>
          </p:cNvPr>
          <p:cNvSpPr>
            <a:spLocks noGrp="1"/>
          </p:cNvSpPr>
          <p:nvPr>
            <p:ph type="title"/>
          </p:nvPr>
        </p:nvSpPr>
        <p:spPr>
          <a:xfrm>
            <a:off x="1676400" y="2377436"/>
            <a:ext cx="21031200" cy="1003940"/>
          </a:xfrm>
        </p:spPr>
        <p:txBody>
          <a:bodyPr>
            <a:normAutofit/>
          </a:bodyPr>
          <a:lstStyle>
            <a:lvl1pPr>
              <a:defRPr sz="5600" b="1">
                <a:latin typeface="Verdana" panose="020B0604030504040204" pitchFamily="34" charset="0"/>
              </a:defRPr>
            </a:lvl1p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FDC4665-0C8C-E09A-7C93-4DB3CB0A64FB}"/>
              </a:ext>
            </a:extLst>
          </p:cNvPr>
          <p:cNvSpPr>
            <a:spLocks noGrp="1"/>
          </p:cNvSpPr>
          <p:nvPr>
            <p:ph type="body" orient="vert" idx="1"/>
          </p:nvPr>
        </p:nvSpPr>
        <p:spPr/>
        <p:txBody>
          <a:bodyPr vert="eaVert"/>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863F176-85B0-9D54-437B-996F56A1D5B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15/05/2024</a:t>
            </a:fld>
            <a:endParaRPr lang="es-CO" dirty="0"/>
          </a:p>
        </p:txBody>
      </p:sp>
      <p:sp>
        <p:nvSpPr>
          <p:cNvPr id="5" name="Marcador de pie de página 4">
            <a:extLst>
              <a:ext uri="{FF2B5EF4-FFF2-40B4-BE49-F238E27FC236}">
                <a16:creationId xmlns:a16="http://schemas.microsoft.com/office/drawing/2014/main" id="{AD9FF4C6-8C08-CBB4-3CE2-59E6FA53D104}"/>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DD7E2D5-E6C7-D872-FB2D-BAF970486C9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
        <p:nvSpPr>
          <p:cNvPr id="7" name="Rectángulo 6">
            <a:extLst>
              <a:ext uri="{FF2B5EF4-FFF2-40B4-BE49-F238E27FC236}">
                <a16:creationId xmlns:a16="http://schemas.microsoft.com/office/drawing/2014/main" id="{8D1A8B1D-9541-0CDF-70E6-5623EA8BC419}"/>
              </a:ext>
            </a:extLst>
          </p:cNvPr>
          <p:cNvSpPr/>
          <p:nvPr userDrawn="1"/>
        </p:nvSpPr>
        <p:spPr>
          <a:xfrm>
            <a:off x="-92013" y="13373101"/>
            <a:ext cx="24568030" cy="527050"/>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4000" dirty="0"/>
          </a:p>
        </p:txBody>
      </p:sp>
      <p:sp>
        <p:nvSpPr>
          <p:cNvPr id="8" name="CuadroTexto 7">
            <a:extLst>
              <a:ext uri="{FF2B5EF4-FFF2-40B4-BE49-F238E27FC236}">
                <a16:creationId xmlns:a16="http://schemas.microsoft.com/office/drawing/2014/main" id="{60490356-8FE1-4D5D-3481-90817ED3587D}"/>
              </a:ext>
            </a:extLst>
          </p:cNvPr>
          <p:cNvSpPr txBox="1"/>
          <p:nvPr userDrawn="1"/>
        </p:nvSpPr>
        <p:spPr>
          <a:xfrm>
            <a:off x="10714610" y="13278892"/>
            <a:ext cx="2954783" cy="531684"/>
          </a:xfrm>
          <a:prstGeom prst="rect">
            <a:avLst/>
          </a:prstGeom>
          <a:noFill/>
        </p:spPr>
        <p:txBody>
          <a:bodyPr wrap="none" rtlCol="0">
            <a:spAutoFit/>
          </a:bodyPr>
          <a:lstStyle/>
          <a:p>
            <a:pPr algn="ctr"/>
            <a:r>
              <a:rPr lang="es-CO" sz="2200" b="1" dirty="0">
                <a:solidFill>
                  <a:schemeClr val="bg1"/>
                </a:solidFill>
                <a:latin typeface="Verdana" panose="020B0604030504040204" pitchFamily="34" charset="0"/>
              </a:rPr>
              <a:t>www.dnp.gov.co</a:t>
            </a:r>
          </a:p>
        </p:txBody>
      </p:sp>
      <p:pic>
        <p:nvPicPr>
          <p:cNvPr id="9" name="Imagen 8" descr="Interfaz de usuario gráfica, Texto&#10;&#10;Descripción generada automáticamente">
            <a:extLst>
              <a:ext uri="{FF2B5EF4-FFF2-40B4-BE49-F238E27FC236}">
                <a16:creationId xmlns:a16="http://schemas.microsoft.com/office/drawing/2014/main" id="{BDA2C815-1E98-88FF-E918-660EFB9710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91964" y="0"/>
            <a:ext cx="5254876" cy="2377436"/>
          </a:xfrm>
          <a:prstGeom prst="rect">
            <a:avLst/>
          </a:prstGeom>
        </p:spPr>
      </p:pic>
      <p:pic>
        <p:nvPicPr>
          <p:cNvPr id="10" name="Imagen 9" descr="Logotipo&#10;&#10;Descripción generada automáticamente con confianza media">
            <a:extLst>
              <a:ext uri="{FF2B5EF4-FFF2-40B4-BE49-F238E27FC236}">
                <a16:creationId xmlns:a16="http://schemas.microsoft.com/office/drawing/2014/main" id="{672DD764-64BD-6F14-100C-D9382266A7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160" y="120101"/>
            <a:ext cx="4023360" cy="2021890"/>
          </a:xfrm>
          <a:prstGeom prst="rect">
            <a:avLst/>
          </a:prstGeom>
        </p:spPr>
      </p:pic>
    </p:spTree>
    <p:extLst>
      <p:ext uri="{BB962C8B-B14F-4D97-AF65-F5344CB8AC3E}">
        <p14:creationId xmlns:p14="http://schemas.microsoft.com/office/powerpoint/2010/main" val="3001100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AB6635-A1FA-05FB-BAB0-2B865D5253CF}"/>
              </a:ext>
            </a:extLst>
          </p:cNvPr>
          <p:cNvSpPr>
            <a:spLocks noGrp="1"/>
          </p:cNvSpPr>
          <p:nvPr>
            <p:ph type="title" orient="vert"/>
          </p:nvPr>
        </p:nvSpPr>
        <p:spPr>
          <a:xfrm>
            <a:off x="17449800" y="2141990"/>
            <a:ext cx="5257800" cy="10211936"/>
          </a:xfrm>
        </p:spPr>
        <p:txBody>
          <a:bodyPr vert="eaVert"/>
          <a:lstStyle>
            <a:lvl1pPr>
              <a:defRPr b="1">
                <a:latin typeface="Verdana" panose="020B0604030504040204" pitchFamily="34" charset="0"/>
              </a:defRPr>
            </a:lvl1p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6005000-C67B-39FC-C963-1BE222E2F73B}"/>
              </a:ext>
            </a:extLst>
          </p:cNvPr>
          <p:cNvSpPr>
            <a:spLocks noGrp="1"/>
          </p:cNvSpPr>
          <p:nvPr>
            <p:ph type="body" orient="vert" idx="1"/>
          </p:nvPr>
        </p:nvSpPr>
        <p:spPr>
          <a:xfrm>
            <a:off x="1676400" y="2141990"/>
            <a:ext cx="15468600" cy="10211936"/>
          </a:xfrm>
        </p:spPr>
        <p:txBody>
          <a:bodyPr vert="eaVert"/>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277B06B-FF69-1B1F-5058-EED75F49A9FE}"/>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15/05/2024</a:t>
            </a:fld>
            <a:endParaRPr lang="es-CO" dirty="0"/>
          </a:p>
        </p:txBody>
      </p:sp>
      <p:sp>
        <p:nvSpPr>
          <p:cNvPr id="5" name="Marcador de pie de página 4">
            <a:extLst>
              <a:ext uri="{FF2B5EF4-FFF2-40B4-BE49-F238E27FC236}">
                <a16:creationId xmlns:a16="http://schemas.microsoft.com/office/drawing/2014/main" id="{9A1E3432-7CD9-B690-69AF-9AB3EC20FD42}"/>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40FBBF71-D1BB-B37A-0A5C-4B7A1432A52A}"/>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
        <p:nvSpPr>
          <p:cNvPr id="7" name="Rectángulo 6">
            <a:extLst>
              <a:ext uri="{FF2B5EF4-FFF2-40B4-BE49-F238E27FC236}">
                <a16:creationId xmlns:a16="http://schemas.microsoft.com/office/drawing/2014/main" id="{876C6167-E405-5FA9-7E12-6270CF91C42B}"/>
              </a:ext>
            </a:extLst>
          </p:cNvPr>
          <p:cNvSpPr/>
          <p:nvPr userDrawn="1"/>
        </p:nvSpPr>
        <p:spPr>
          <a:xfrm>
            <a:off x="-92013" y="13373101"/>
            <a:ext cx="24568030" cy="527050"/>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4000" dirty="0"/>
          </a:p>
        </p:txBody>
      </p:sp>
      <p:sp>
        <p:nvSpPr>
          <p:cNvPr id="8" name="CuadroTexto 7">
            <a:extLst>
              <a:ext uri="{FF2B5EF4-FFF2-40B4-BE49-F238E27FC236}">
                <a16:creationId xmlns:a16="http://schemas.microsoft.com/office/drawing/2014/main" id="{2BF580B2-DF61-D45A-80B7-3EBF1B971E11}"/>
              </a:ext>
            </a:extLst>
          </p:cNvPr>
          <p:cNvSpPr txBox="1"/>
          <p:nvPr userDrawn="1"/>
        </p:nvSpPr>
        <p:spPr>
          <a:xfrm>
            <a:off x="10714610" y="13278892"/>
            <a:ext cx="2954783" cy="531684"/>
          </a:xfrm>
          <a:prstGeom prst="rect">
            <a:avLst/>
          </a:prstGeom>
          <a:noFill/>
        </p:spPr>
        <p:txBody>
          <a:bodyPr wrap="none" rtlCol="0">
            <a:spAutoFit/>
          </a:bodyPr>
          <a:lstStyle/>
          <a:p>
            <a:pPr algn="ctr"/>
            <a:r>
              <a:rPr lang="es-CO" sz="2200" b="1" dirty="0">
                <a:solidFill>
                  <a:schemeClr val="bg1"/>
                </a:solidFill>
                <a:latin typeface="Verdana" panose="020B0604030504040204" pitchFamily="34" charset="0"/>
              </a:rPr>
              <a:t>www.dnp.gov.co</a:t>
            </a:r>
          </a:p>
        </p:txBody>
      </p:sp>
      <p:pic>
        <p:nvPicPr>
          <p:cNvPr id="9" name="Imagen 8" descr="Interfaz de usuario gráfica, Texto&#10;&#10;Descripción generada automáticamente">
            <a:extLst>
              <a:ext uri="{FF2B5EF4-FFF2-40B4-BE49-F238E27FC236}">
                <a16:creationId xmlns:a16="http://schemas.microsoft.com/office/drawing/2014/main" id="{DAAC6936-0041-5C3B-4EB8-2EE13CBB39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91964" y="0"/>
            <a:ext cx="5254876" cy="2377436"/>
          </a:xfrm>
          <a:prstGeom prst="rect">
            <a:avLst/>
          </a:prstGeom>
        </p:spPr>
      </p:pic>
      <p:pic>
        <p:nvPicPr>
          <p:cNvPr id="10" name="Imagen 9" descr="Logotipo&#10;&#10;Descripción generada automáticamente con confianza media">
            <a:extLst>
              <a:ext uri="{FF2B5EF4-FFF2-40B4-BE49-F238E27FC236}">
                <a16:creationId xmlns:a16="http://schemas.microsoft.com/office/drawing/2014/main" id="{9C5C828B-8BDD-7FFA-3ACE-D23DA982A5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160" y="120101"/>
            <a:ext cx="4023360" cy="2021890"/>
          </a:xfrm>
          <a:prstGeom prst="rect">
            <a:avLst/>
          </a:prstGeom>
        </p:spPr>
      </p:pic>
    </p:spTree>
    <p:extLst>
      <p:ext uri="{BB962C8B-B14F-4D97-AF65-F5344CB8AC3E}">
        <p14:creationId xmlns:p14="http://schemas.microsoft.com/office/powerpoint/2010/main" val="1953082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A2085-D427-00F7-C862-629029AE5EA6}"/>
              </a:ext>
            </a:extLst>
          </p:cNvPr>
          <p:cNvSpPr>
            <a:spLocks noGrp="1"/>
          </p:cNvSpPr>
          <p:nvPr>
            <p:ph type="title" hasCustomPrompt="1"/>
          </p:nvPr>
        </p:nvSpPr>
        <p:spPr>
          <a:xfrm>
            <a:off x="3606800" y="2825751"/>
            <a:ext cx="17170400" cy="2651126"/>
          </a:xfrm>
        </p:spPr>
        <p:txBody>
          <a:bodyPr anchor="b"/>
          <a:lstStyle>
            <a:lvl1pPr>
              <a:defRPr b="1">
                <a:latin typeface="Verdana" panose="020B0604030504040204" pitchFamily="34" charset="0"/>
                <a:ea typeface="Verdana" panose="020B0604030504040204" pitchFamily="34" charset="0"/>
              </a:defRPr>
            </a:lvl1pPr>
          </a:lstStyle>
          <a:p>
            <a:r>
              <a:rPr lang="es-ES"/>
              <a:t>Espacio Título</a:t>
            </a:r>
            <a:endParaRPr lang="es-MX"/>
          </a:p>
        </p:txBody>
      </p:sp>
      <p:sp>
        <p:nvSpPr>
          <p:cNvPr id="14" name="Rectángulo 13">
            <a:extLst>
              <a:ext uri="{FF2B5EF4-FFF2-40B4-BE49-F238E27FC236}">
                <a16:creationId xmlns:a16="http://schemas.microsoft.com/office/drawing/2014/main" id="{434D6E54-48DE-3FB5-EAD0-5E93B9D8EA2A}"/>
              </a:ext>
            </a:extLst>
          </p:cNvPr>
          <p:cNvSpPr/>
          <p:nvPr userDrawn="1"/>
        </p:nvSpPr>
        <p:spPr>
          <a:xfrm>
            <a:off x="-92013" y="13373101"/>
            <a:ext cx="24568030" cy="527050"/>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4000" dirty="0"/>
          </a:p>
        </p:txBody>
      </p:sp>
      <p:sp>
        <p:nvSpPr>
          <p:cNvPr id="15" name="CuadroTexto 14">
            <a:extLst>
              <a:ext uri="{FF2B5EF4-FFF2-40B4-BE49-F238E27FC236}">
                <a16:creationId xmlns:a16="http://schemas.microsoft.com/office/drawing/2014/main" id="{5381B2AF-6E0C-31CB-D784-A1C72BBF10BB}"/>
              </a:ext>
            </a:extLst>
          </p:cNvPr>
          <p:cNvSpPr txBox="1"/>
          <p:nvPr userDrawn="1"/>
        </p:nvSpPr>
        <p:spPr>
          <a:xfrm>
            <a:off x="10714610" y="13278892"/>
            <a:ext cx="2954783" cy="531684"/>
          </a:xfrm>
          <a:prstGeom prst="rect">
            <a:avLst/>
          </a:prstGeom>
          <a:noFill/>
        </p:spPr>
        <p:txBody>
          <a:bodyPr wrap="none" rtlCol="0">
            <a:spAutoFit/>
          </a:bodyPr>
          <a:lstStyle/>
          <a:p>
            <a:pPr algn="ctr"/>
            <a:r>
              <a:rPr lang="es-CO" sz="2200" b="1" dirty="0">
                <a:solidFill>
                  <a:schemeClr val="bg1"/>
                </a:solidFill>
                <a:latin typeface="Verdana" panose="020B0604030504040204" pitchFamily="34" charset="0"/>
              </a:rPr>
              <a:t>www.dnp.gov.co</a:t>
            </a:r>
          </a:p>
        </p:txBody>
      </p:sp>
      <p:pic>
        <p:nvPicPr>
          <p:cNvPr id="16" name="Imagen 15" descr="Interfaz de usuario gráfica, Texto&#10;&#10;Descripción generada automáticamente">
            <a:extLst>
              <a:ext uri="{FF2B5EF4-FFF2-40B4-BE49-F238E27FC236}">
                <a16:creationId xmlns:a16="http://schemas.microsoft.com/office/drawing/2014/main" id="{DEA91905-5541-6CD4-87AD-072D088AD1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91964" y="0"/>
            <a:ext cx="5254876" cy="2377436"/>
          </a:xfrm>
          <a:prstGeom prst="rect">
            <a:avLst/>
          </a:prstGeom>
        </p:spPr>
      </p:pic>
      <p:pic>
        <p:nvPicPr>
          <p:cNvPr id="17" name="Imagen 16" descr="Logotipo&#10;&#10;Descripción generada automáticamente con confianza media">
            <a:extLst>
              <a:ext uri="{FF2B5EF4-FFF2-40B4-BE49-F238E27FC236}">
                <a16:creationId xmlns:a16="http://schemas.microsoft.com/office/drawing/2014/main" id="{BECA59A9-D350-84FD-9B44-B57E1883B7A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160" y="120101"/>
            <a:ext cx="4023360" cy="2021890"/>
          </a:xfrm>
          <a:prstGeom prst="rect">
            <a:avLst/>
          </a:prstGeom>
        </p:spPr>
      </p:pic>
      <p:sp>
        <p:nvSpPr>
          <p:cNvPr id="4" name="Marcador de texto 3">
            <a:extLst>
              <a:ext uri="{FF2B5EF4-FFF2-40B4-BE49-F238E27FC236}">
                <a16:creationId xmlns:a16="http://schemas.microsoft.com/office/drawing/2014/main" id="{E6E369C4-B3A8-6549-72B5-83C16F6E9E91}"/>
              </a:ext>
            </a:extLst>
          </p:cNvPr>
          <p:cNvSpPr>
            <a:spLocks noGrp="1"/>
          </p:cNvSpPr>
          <p:nvPr>
            <p:ph type="body" sz="quarter" idx="14"/>
          </p:nvPr>
        </p:nvSpPr>
        <p:spPr>
          <a:xfrm>
            <a:off x="3606800" y="5924551"/>
            <a:ext cx="17170400" cy="6877050"/>
          </a:xfrm>
        </p:spPr>
        <p:txBody>
          <a:bodyPr/>
          <a:lstStyle>
            <a:lvl1pPr marL="0" indent="0">
              <a:buNone/>
              <a:defRPr/>
            </a:lvl1pPr>
            <a:lvl2pPr marL="914400" indent="0">
              <a:buNone/>
              <a:defRPr/>
            </a:lvl2pPr>
            <a:lvl3pPr marL="1828800" indent="0">
              <a:buNone/>
              <a:defRPr/>
            </a:lvl3pPr>
            <a:lvl4pPr marL="2743200" indent="0">
              <a:buNone/>
              <a:defRPr/>
            </a:lvl4pPr>
            <a:lvl5pPr marL="3657600" indent="0">
              <a:buNone/>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7604491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74EA78-FB00-8293-10A2-963B5D8852AE}"/>
              </a:ext>
            </a:extLst>
          </p:cNvPr>
          <p:cNvSpPr>
            <a:spLocks noGrp="1"/>
          </p:cNvSpPr>
          <p:nvPr>
            <p:ph type="title" hasCustomPrompt="1"/>
          </p:nvPr>
        </p:nvSpPr>
        <p:spPr>
          <a:xfrm>
            <a:off x="15722600" y="4387851"/>
            <a:ext cx="7620000" cy="2651126"/>
          </a:xfrm>
        </p:spPr>
        <p:txBody>
          <a:bodyPr anchor="b"/>
          <a:lstStyle>
            <a:lvl1pPr>
              <a:defRPr b="1"/>
            </a:lvl1pPr>
          </a:lstStyle>
          <a:p>
            <a:r>
              <a:rPr lang="es-ES"/>
              <a:t>Título</a:t>
            </a:r>
            <a:endParaRPr lang="es-MX"/>
          </a:p>
        </p:txBody>
      </p:sp>
      <p:sp>
        <p:nvSpPr>
          <p:cNvPr id="11" name="Marcador de texto 10">
            <a:extLst>
              <a:ext uri="{FF2B5EF4-FFF2-40B4-BE49-F238E27FC236}">
                <a16:creationId xmlns:a16="http://schemas.microsoft.com/office/drawing/2014/main" id="{A9269E36-58FD-74BD-D005-BAE8482D5CA4}"/>
              </a:ext>
            </a:extLst>
          </p:cNvPr>
          <p:cNvSpPr>
            <a:spLocks noGrp="1"/>
          </p:cNvSpPr>
          <p:nvPr>
            <p:ph type="body" sz="quarter" idx="13" hasCustomPrompt="1"/>
          </p:nvPr>
        </p:nvSpPr>
        <p:spPr>
          <a:xfrm>
            <a:off x="15722600" y="7124701"/>
            <a:ext cx="7620000" cy="4905374"/>
          </a:xfrm>
        </p:spPr>
        <p:txBody>
          <a:bodyPr>
            <a:noAutofit/>
          </a:bodyPr>
          <a:lstStyle>
            <a:lvl1pPr marL="0" indent="0">
              <a:buNone/>
              <a:defRPr sz="2900" b="1">
                <a:solidFill>
                  <a:schemeClr val="tx1">
                    <a:lumMod val="50000"/>
                    <a:lumOff val="50000"/>
                  </a:schemeClr>
                </a:solidFill>
                <a:latin typeface="Verdana" panose="020B0604030504040204" pitchFamily="34" charset="0"/>
                <a:ea typeface="Verdana" panose="020B0604030504040204" pitchFamily="34" charset="0"/>
              </a:defRPr>
            </a:lvl1pPr>
            <a:lvl2pPr marL="914400" indent="0">
              <a:buNone/>
              <a:defRPr/>
            </a:lvl2pPr>
            <a:lvl3pPr marL="1828800" indent="0">
              <a:buNone/>
              <a:defRPr/>
            </a:lvl3pPr>
            <a:lvl4pPr marL="2743200" indent="0">
              <a:buNone/>
              <a:defRPr/>
            </a:lvl4pPr>
            <a:lvl5pPr marL="3657600" indent="0">
              <a:buNone/>
              <a:defRPr/>
            </a:lvl5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 sed do </a:t>
            </a:r>
            <a:r>
              <a:rPr lang="es-ES" err="1"/>
              <a:t>eiusmod</a:t>
            </a:r>
            <a:r>
              <a:rPr lang="es-ES"/>
              <a:t> </a:t>
            </a:r>
            <a:r>
              <a:rPr lang="es-ES" err="1"/>
              <a:t>tempor</a:t>
            </a:r>
            <a:r>
              <a:rPr lang="es-ES"/>
              <a:t> </a:t>
            </a:r>
            <a:r>
              <a:rPr lang="es-ES" err="1"/>
              <a:t>incididunt</a:t>
            </a:r>
            <a:r>
              <a:rPr lang="es-ES"/>
              <a:t> ut labore et </a:t>
            </a:r>
            <a:r>
              <a:rPr lang="es-ES" err="1"/>
              <a:t>dolore</a:t>
            </a:r>
            <a:r>
              <a:rPr lang="es-ES"/>
              <a:t> magna </a:t>
            </a:r>
            <a:r>
              <a:rPr lang="es-ES" err="1"/>
              <a:t>aliqua</a:t>
            </a:r>
            <a:r>
              <a:rPr lang="es-ES"/>
              <a:t>.</a:t>
            </a:r>
          </a:p>
          <a:p>
            <a:pPr lvl="0"/>
            <a:r>
              <a:rPr lang="es-ES"/>
              <a:t>Ut </a:t>
            </a:r>
            <a:r>
              <a:rPr lang="es-ES" err="1"/>
              <a:t>enim</a:t>
            </a:r>
            <a:r>
              <a:rPr lang="es-ES"/>
              <a:t> ad </a:t>
            </a:r>
            <a:r>
              <a:rPr lang="es-ES" err="1"/>
              <a:t>minim</a:t>
            </a:r>
            <a:r>
              <a:rPr lang="es-ES"/>
              <a:t> </a:t>
            </a:r>
            <a:r>
              <a:rPr lang="es-ES" err="1"/>
              <a:t>veniam</a:t>
            </a:r>
            <a:r>
              <a:rPr lang="es-ES"/>
              <a:t>, quis </a:t>
            </a:r>
            <a:r>
              <a:rPr lang="es-ES" err="1"/>
              <a:t>nostrud</a:t>
            </a:r>
            <a:r>
              <a:rPr lang="es-ES"/>
              <a:t> </a:t>
            </a:r>
            <a:r>
              <a:rPr lang="es-ES" err="1"/>
              <a:t>exercitation</a:t>
            </a:r>
            <a:r>
              <a:rPr lang="es-ES"/>
              <a:t> </a:t>
            </a:r>
            <a:r>
              <a:rPr lang="es-ES" err="1"/>
              <a:t>ullamco</a:t>
            </a:r>
            <a:r>
              <a:rPr lang="es-ES"/>
              <a:t> </a:t>
            </a:r>
            <a:r>
              <a:rPr lang="es-ES" err="1"/>
              <a:t>laboris</a:t>
            </a:r>
            <a:r>
              <a:rPr lang="es-ES"/>
              <a:t> </a:t>
            </a:r>
            <a:r>
              <a:rPr lang="es-ES" err="1"/>
              <a:t>nisi</a:t>
            </a:r>
            <a:r>
              <a:rPr lang="es-ES"/>
              <a:t> ut </a:t>
            </a:r>
            <a:r>
              <a:rPr lang="es-ES" err="1"/>
              <a:t>aliquip</a:t>
            </a:r>
            <a:r>
              <a:rPr lang="es-ES"/>
              <a:t> ex </a:t>
            </a:r>
            <a:r>
              <a:rPr lang="es-ES" err="1"/>
              <a:t>ea</a:t>
            </a:r>
            <a:r>
              <a:rPr lang="es-ES"/>
              <a:t> commodo </a:t>
            </a:r>
            <a:r>
              <a:rPr lang="es-ES" err="1"/>
              <a:t>consequat</a:t>
            </a:r>
            <a:r>
              <a:rPr lang="es-ES"/>
              <a:t>. </a:t>
            </a:r>
            <a:r>
              <a:rPr lang="es-ES" err="1"/>
              <a:t>Duis</a:t>
            </a:r>
            <a:r>
              <a:rPr lang="es-ES"/>
              <a:t> </a:t>
            </a:r>
            <a:r>
              <a:rPr lang="es-ES" err="1"/>
              <a:t>aute</a:t>
            </a:r>
            <a:r>
              <a:rPr lang="es-ES"/>
              <a:t> </a:t>
            </a:r>
            <a:r>
              <a:rPr lang="es-ES" err="1"/>
              <a:t>irure</a:t>
            </a:r>
            <a:r>
              <a:rPr lang="es-ES"/>
              <a:t> dolor in </a:t>
            </a:r>
            <a:r>
              <a:rPr lang="es-ES" err="1"/>
              <a:t>reprehenderit</a:t>
            </a:r>
            <a:r>
              <a:rPr lang="es-ES"/>
              <a:t> in </a:t>
            </a:r>
            <a:r>
              <a:rPr lang="es-ES" err="1"/>
              <a:t>voluptate</a:t>
            </a:r>
            <a:r>
              <a:rPr lang="es-ES"/>
              <a:t> </a:t>
            </a:r>
            <a:r>
              <a:rPr lang="es-ES" err="1"/>
              <a:t>velir</a:t>
            </a:r>
            <a:r>
              <a:rPr lang="es-ES"/>
              <a:t> ese </a:t>
            </a:r>
            <a:r>
              <a:rPr lang="es-ES" err="1"/>
              <a:t>cillum</a:t>
            </a:r>
            <a:r>
              <a:rPr lang="es-ES"/>
              <a:t> </a:t>
            </a:r>
            <a:r>
              <a:rPr lang="es-ES" err="1"/>
              <a:t>dolore</a:t>
            </a:r>
            <a:r>
              <a:rPr lang="es-ES"/>
              <a:t> </a:t>
            </a:r>
            <a:r>
              <a:rPr lang="es-ES" err="1"/>
              <a:t>eu</a:t>
            </a:r>
            <a:r>
              <a:rPr lang="es-ES"/>
              <a:t> </a:t>
            </a:r>
            <a:r>
              <a:rPr lang="es-ES" err="1"/>
              <a:t>fugiat</a:t>
            </a:r>
            <a:r>
              <a:rPr lang="es-ES"/>
              <a:t> </a:t>
            </a:r>
            <a:r>
              <a:rPr lang="es-ES" err="1"/>
              <a:t>nulla</a:t>
            </a:r>
            <a:r>
              <a:rPr lang="es-ES"/>
              <a:t> </a:t>
            </a:r>
            <a:r>
              <a:rPr lang="es-ES" err="1"/>
              <a:t>pariatur</a:t>
            </a:r>
            <a:r>
              <a:rPr lang="es-ES"/>
              <a:t>.</a:t>
            </a:r>
          </a:p>
        </p:txBody>
      </p:sp>
      <p:sp>
        <p:nvSpPr>
          <p:cNvPr id="13" name="Marcador de posición de imagen 12">
            <a:extLst>
              <a:ext uri="{FF2B5EF4-FFF2-40B4-BE49-F238E27FC236}">
                <a16:creationId xmlns:a16="http://schemas.microsoft.com/office/drawing/2014/main" id="{164CFF63-5192-3BB3-30EC-6244C6F1ED6D}"/>
              </a:ext>
            </a:extLst>
          </p:cNvPr>
          <p:cNvSpPr>
            <a:spLocks noGrp="1"/>
          </p:cNvSpPr>
          <p:nvPr>
            <p:ph type="pic" sz="quarter" idx="14"/>
          </p:nvPr>
        </p:nvSpPr>
        <p:spPr>
          <a:xfrm>
            <a:off x="1041401" y="2729518"/>
            <a:ext cx="13974762" cy="9300556"/>
          </a:xfrm>
        </p:spPr>
        <p:txBody>
          <a:bodyPr/>
          <a:lstStyle/>
          <a:p>
            <a:endParaRPr lang="es-MX" dirty="0"/>
          </a:p>
        </p:txBody>
      </p:sp>
      <p:sp>
        <p:nvSpPr>
          <p:cNvPr id="15" name="Rectángulo 14">
            <a:extLst>
              <a:ext uri="{FF2B5EF4-FFF2-40B4-BE49-F238E27FC236}">
                <a16:creationId xmlns:a16="http://schemas.microsoft.com/office/drawing/2014/main" id="{C24D3DF5-0CE6-CE87-D3F4-2F16267F4E7F}"/>
              </a:ext>
            </a:extLst>
          </p:cNvPr>
          <p:cNvSpPr/>
          <p:nvPr userDrawn="1"/>
        </p:nvSpPr>
        <p:spPr>
          <a:xfrm>
            <a:off x="-92013" y="13373101"/>
            <a:ext cx="24568030" cy="527050"/>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4000" dirty="0"/>
          </a:p>
        </p:txBody>
      </p:sp>
      <p:sp>
        <p:nvSpPr>
          <p:cNvPr id="16" name="CuadroTexto 15">
            <a:extLst>
              <a:ext uri="{FF2B5EF4-FFF2-40B4-BE49-F238E27FC236}">
                <a16:creationId xmlns:a16="http://schemas.microsoft.com/office/drawing/2014/main" id="{67857793-955B-F1EA-D547-511B3EA036C8}"/>
              </a:ext>
            </a:extLst>
          </p:cNvPr>
          <p:cNvSpPr txBox="1"/>
          <p:nvPr userDrawn="1"/>
        </p:nvSpPr>
        <p:spPr>
          <a:xfrm>
            <a:off x="10714610" y="13278892"/>
            <a:ext cx="2954783" cy="531684"/>
          </a:xfrm>
          <a:prstGeom prst="rect">
            <a:avLst/>
          </a:prstGeom>
          <a:noFill/>
        </p:spPr>
        <p:txBody>
          <a:bodyPr wrap="none" rtlCol="0">
            <a:spAutoFit/>
          </a:bodyPr>
          <a:lstStyle/>
          <a:p>
            <a:pPr algn="ctr"/>
            <a:r>
              <a:rPr lang="es-CO" sz="2200" b="1" dirty="0">
                <a:solidFill>
                  <a:schemeClr val="bg1"/>
                </a:solidFill>
                <a:latin typeface="Verdana" panose="020B0604030504040204" pitchFamily="34" charset="0"/>
              </a:rPr>
              <a:t>www.dnp.gov.co</a:t>
            </a:r>
          </a:p>
        </p:txBody>
      </p:sp>
      <p:pic>
        <p:nvPicPr>
          <p:cNvPr id="17" name="Imagen 16" descr="Interfaz de usuario gráfica, Texto&#10;&#10;Descripción generada automáticamente">
            <a:extLst>
              <a:ext uri="{FF2B5EF4-FFF2-40B4-BE49-F238E27FC236}">
                <a16:creationId xmlns:a16="http://schemas.microsoft.com/office/drawing/2014/main" id="{3D27A9A2-DA26-1E51-117F-08308D2205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91964" y="0"/>
            <a:ext cx="5254876" cy="2377436"/>
          </a:xfrm>
          <a:prstGeom prst="rect">
            <a:avLst/>
          </a:prstGeom>
        </p:spPr>
      </p:pic>
      <p:pic>
        <p:nvPicPr>
          <p:cNvPr id="18" name="Imagen 17" descr="Logotipo&#10;&#10;Descripción generada automáticamente con confianza media">
            <a:extLst>
              <a:ext uri="{FF2B5EF4-FFF2-40B4-BE49-F238E27FC236}">
                <a16:creationId xmlns:a16="http://schemas.microsoft.com/office/drawing/2014/main" id="{8D66A19D-0F25-C0AE-977C-2F3E628137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160" y="120101"/>
            <a:ext cx="4023360" cy="2021890"/>
          </a:xfrm>
          <a:prstGeom prst="rect">
            <a:avLst/>
          </a:prstGeom>
        </p:spPr>
      </p:pic>
    </p:spTree>
    <p:extLst>
      <p:ext uri="{BB962C8B-B14F-4D97-AF65-F5344CB8AC3E}">
        <p14:creationId xmlns:p14="http://schemas.microsoft.com/office/powerpoint/2010/main" val="32465321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6A786B-BA08-5607-1590-2FE6338C19FF}"/>
              </a:ext>
            </a:extLst>
          </p:cNvPr>
          <p:cNvSpPr>
            <a:spLocks noGrp="1"/>
          </p:cNvSpPr>
          <p:nvPr>
            <p:ph type="title" hasCustomPrompt="1"/>
          </p:nvPr>
        </p:nvSpPr>
        <p:spPr>
          <a:xfrm>
            <a:off x="11353800" y="5532437"/>
            <a:ext cx="11734800" cy="2651126"/>
          </a:xfrm>
        </p:spPr>
        <p:txBody>
          <a:bodyPr/>
          <a:lstStyle>
            <a:lvl1pPr>
              <a:defRPr/>
            </a:lvl1pPr>
          </a:lstStyle>
          <a:p>
            <a:r>
              <a:rPr lang="es-ES"/>
              <a:t>Espacio Título</a:t>
            </a:r>
            <a:endParaRPr lang="es-MX"/>
          </a:p>
        </p:txBody>
      </p:sp>
      <p:sp>
        <p:nvSpPr>
          <p:cNvPr id="13" name="Rectángulo 12">
            <a:extLst>
              <a:ext uri="{FF2B5EF4-FFF2-40B4-BE49-F238E27FC236}">
                <a16:creationId xmlns:a16="http://schemas.microsoft.com/office/drawing/2014/main" id="{E8081FE9-0BBB-3FF5-E310-71969BE6ADD1}"/>
              </a:ext>
            </a:extLst>
          </p:cNvPr>
          <p:cNvSpPr/>
          <p:nvPr userDrawn="1"/>
        </p:nvSpPr>
        <p:spPr>
          <a:xfrm>
            <a:off x="-92013" y="13373101"/>
            <a:ext cx="24568030" cy="527050"/>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4000" dirty="0"/>
          </a:p>
        </p:txBody>
      </p:sp>
      <p:sp>
        <p:nvSpPr>
          <p:cNvPr id="14" name="CuadroTexto 13">
            <a:extLst>
              <a:ext uri="{FF2B5EF4-FFF2-40B4-BE49-F238E27FC236}">
                <a16:creationId xmlns:a16="http://schemas.microsoft.com/office/drawing/2014/main" id="{6E2844E6-0906-92C3-5AF3-58105DACF8A5}"/>
              </a:ext>
            </a:extLst>
          </p:cNvPr>
          <p:cNvSpPr txBox="1"/>
          <p:nvPr userDrawn="1"/>
        </p:nvSpPr>
        <p:spPr>
          <a:xfrm>
            <a:off x="10714610" y="13278892"/>
            <a:ext cx="2954783" cy="531684"/>
          </a:xfrm>
          <a:prstGeom prst="rect">
            <a:avLst/>
          </a:prstGeom>
          <a:noFill/>
        </p:spPr>
        <p:txBody>
          <a:bodyPr wrap="none" rtlCol="0">
            <a:spAutoFit/>
          </a:bodyPr>
          <a:lstStyle/>
          <a:p>
            <a:pPr algn="ctr"/>
            <a:r>
              <a:rPr lang="es-CO" sz="2200" b="1" dirty="0">
                <a:solidFill>
                  <a:schemeClr val="bg1"/>
                </a:solidFill>
                <a:latin typeface="Verdana" panose="020B0604030504040204" pitchFamily="34" charset="0"/>
              </a:rPr>
              <a:t>www.dnp.gov.co</a:t>
            </a:r>
          </a:p>
        </p:txBody>
      </p:sp>
      <p:pic>
        <p:nvPicPr>
          <p:cNvPr id="15" name="Imagen 14" descr="Interfaz de usuario gráfica, Texto&#10;&#10;Descripción generada automáticamente">
            <a:extLst>
              <a:ext uri="{FF2B5EF4-FFF2-40B4-BE49-F238E27FC236}">
                <a16:creationId xmlns:a16="http://schemas.microsoft.com/office/drawing/2014/main" id="{6F9A4861-43D9-A80C-B854-9ABE9DE157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91964" y="0"/>
            <a:ext cx="5254876" cy="2377436"/>
          </a:xfrm>
          <a:prstGeom prst="rect">
            <a:avLst/>
          </a:prstGeom>
        </p:spPr>
      </p:pic>
      <p:pic>
        <p:nvPicPr>
          <p:cNvPr id="16" name="Imagen 15" descr="Logotipo&#10;&#10;Descripción generada automáticamente con confianza media">
            <a:extLst>
              <a:ext uri="{FF2B5EF4-FFF2-40B4-BE49-F238E27FC236}">
                <a16:creationId xmlns:a16="http://schemas.microsoft.com/office/drawing/2014/main" id="{60846CBE-9D88-2223-6AF7-30798386FE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160" y="120101"/>
            <a:ext cx="4023360" cy="2021890"/>
          </a:xfrm>
          <a:prstGeom prst="rect">
            <a:avLst/>
          </a:prstGeom>
        </p:spPr>
      </p:pic>
    </p:spTree>
    <p:extLst>
      <p:ext uri="{BB962C8B-B14F-4D97-AF65-F5344CB8AC3E}">
        <p14:creationId xmlns:p14="http://schemas.microsoft.com/office/powerpoint/2010/main" val="3126559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5C8AA-666E-FCD4-E811-A78EA4299E33}"/>
              </a:ext>
            </a:extLst>
          </p:cNvPr>
          <p:cNvSpPr>
            <a:spLocks noGrp="1"/>
          </p:cNvSpPr>
          <p:nvPr>
            <p:ph type="title" hasCustomPrompt="1"/>
          </p:nvPr>
        </p:nvSpPr>
        <p:spPr>
          <a:xfrm>
            <a:off x="9913938" y="2446339"/>
            <a:ext cx="5765800" cy="2651126"/>
          </a:xfrm>
        </p:spPr>
        <p:txBody>
          <a:bodyPr anchor="b"/>
          <a:lstStyle>
            <a:lvl1pPr>
              <a:defRPr b="1"/>
            </a:lvl1pPr>
          </a:lstStyle>
          <a:p>
            <a:r>
              <a:rPr lang="es-ES"/>
              <a:t>Título</a:t>
            </a:r>
            <a:endParaRPr lang="es-MX"/>
          </a:p>
        </p:txBody>
      </p:sp>
      <p:sp>
        <p:nvSpPr>
          <p:cNvPr id="9" name="Marcador de texto 8">
            <a:extLst>
              <a:ext uri="{FF2B5EF4-FFF2-40B4-BE49-F238E27FC236}">
                <a16:creationId xmlns:a16="http://schemas.microsoft.com/office/drawing/2014/main" id="{56870CD5-4F7A-D5BF-454B-BCFAAC4D692C}"/>
              </a:ext>
            </a:extLst>
          </p:cNvPr>
          <p:cNvSpPr>
            <a:spLocks noGrp="1"/>
          </p:cNvSpPr>
          <p:nvPr>
            <p:ph type="body" sz="quarter" idx="10"/>
          </p:nvPr>
        </p:nvSpPr>
        <p:spPr>
          <a:xfrm>
            <a:off x="9915527" y="5264149"/>
            <a:ext cx="6213474" cy="5251450"/>
          </a:xfrm>
        </p:spPr>
        <p:txBody>
          <a:bodyPr>
            <a:normAutofit/>
          </a:bodyPr>
          <a:lstStyle>
            <a:lvl1pPr marL="0" indent="0">
              <a:buNone/>
              <a:defRPr sz="2900">
                <a:solidFill>
                  <a:schemeClr val="tx1">
                    <a:lumMod val="50000"/>
                    <a:lumOff val="50000"/>
                  </a:schemeClr>
                </a:solidFill>
                <a:latin typeface="Verdana" panose="020B0604030504040204" pitchFamily="34" charset="0"/>
                <a:ea typeface="Verdana" panose="020B0604030504040204" pitchFamily="34" charset="0"/>
              </a:defRPr>
            </a:lvl1pPr>
            <a:lvl2pPr marL="914400" indent="0">
              <a:buNone/>
              <a:defRPr/>
            </a:lvl2pPr>
            <a:lvl3pPr marL="1828800" indent="0">
              <a:buNone/>
              <a:defRPr/>
            </a:lvl3pPr>
            <a:lvl4pPr marL="2743200" indent="0">
              <a:buNone/>
              <a:defRPr/>
            </a:lvl4pPr>
          </a:lstStyle>
          <a:p>
            <a:pPr lvl="0"/>
            <a:r>
              <a:rPr lang="es-ES"/>
              <a:t>Haga clic para modificar los estilos de texto del patrón</a:t>
            </a:r>
          </a:p>
        </p:txBody>
      </p:sp>
      <p:sp>
        <p:nvSpPr>
          <p:cNvPr id="10" name="Marcador de texto 8">
            <a:extLst>
              <a:ext uri="{FF2B5EF4-FFF2-40B4-BE49-F238E27FC236}">
                <a16:creationId xmlns:a16="http://schemas.microsoft.com/office/drawing/2014/main" id="{CFAD0237-AC22-E7B8-DEF6-B455B4A28171}"/>
              </a:ext>
            </a:extLst>
          </p:cNvPr>
          <p:cNvSpPr>
            <a:spLocks noGrp="1"/>
          </p:cNvSpPr>
          <p:nvPr>
            <p:ph type="body" sz="quarter" idx="11"/>
          </p:nvPr>
        </p:nvSpPr>
        <p:spPr>
          <a:xfrm>
            <a:off x="16349579" y="5264149"/>
            <a:ext cx="6213474" cy="5251450"/>
          </a:xfrm>
        </p:spPr>
        <p:txBody>
          <a:bodyPr>
            <a:normAutofit/>
          </a:bodyPr>
          <a:lstStyle>
            <a:lvl1pPr marL="0" indent="0">
              <a:buNone/>
              <a:defRPr sz="2900">
                <a:solidFill>
                  <a:schemeClr val="tx1">
                    <a:lumMod val="50000"/>
                    <a:lumOff val="50000"/>
                  </a:schemeClr>
                </a:solidFill>
                <a:latin typeface="Verdana" panose="020B0604030504040204" pitchFamily="34" charset="0"/>
                <a:ea typeface="Verdana" panose="020B0604030504040204" pitchFamily="34" charset="0"/>
              </a:defRPr>
            </a:lvl1pPr>
            <a:lvl2pPr marL="914400" indent="0">
              <a:buNone/>
              <a:defRPr/>
            </a:lvl2pPr>
            <a:lvl3pPr marL="1828800" indent="0">
              <a:buNone/>
              <a:defRPr/>
            </a:lvl3pPr>
            <a:lvl4pPr marL="2743200" indent="0">
              <a:buNone/>
              <a:defRPr/>
            </a:lvl4pPr>
          </a:lstStyle>
          <a:p>
            <a:pPr lvl="0"/>
            <a:r>
              <a:rPr lang="es-ES"/>
              <a:t>Haga clic para modificar los estilos de texto del patrón</a:t>
            </a:r>
          </a:p>
        </p:txBody>
      </p:sp>
      <p:sp>
        <p:nvSpPr>
          <p:cNvPr id="15" name="Rectángulo 14">
            <a:extLst>
              <a:ext uri="{FF2B5EF4-FFF2-40B4-BE49-F238E27FC236}">
                <a16:creationId xmlns:a16="http://schemas.microsoft.com/office/drawing/2014/main" id="{3F16458B-A487-88CB-CD46-4313BFE16373}"/>
              </a:ext>
            </a:extLst>
          </p:cNvPr>
          <p:cNvSpPr/>
          <p:nvPr userDrawn="1"/>
        </p:nvSpPr>
        <p:spPr>
          <a:xfrm>
            <a:off x="-92013" y="13373101"/>
            <a:ext cx="24568030" cy="527050"/>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4000" dirty="0"/>
          </a:p>
        </p:txBody>
      </p:sp>
      <p:sp>
        <p:nvSpPr>
          <p:cNvPr id="16" name="CuadroTexto 15">
            <a:extLst>
              <a:ext uri="{FF2B5EF4-FFF2-40B4-BE49-F238E27FC236}">
                <a16:creationId xmlns:a16="http://schemas.microsoft.com/office/drawing/2014/main" id="{23CECA98-9128-F9FA-E403-65BE1ACB633F}"/>
              </a:ext>
            </a:extLst>
          </p:cNvPr>
          <p:cNvSpPr txBox="1"/>
          <p:nvPr userDrawn="1"/>
        </p:nvSpPr>
        <p:spPr>
          <a:xfrm>
            <a:off x="10714610" y="13278892"/>
            <a:ext cx="2954783" cy="531684"/>
          </a:xfrm>
          <a:prstGeom prst="rect">
            <a:avLst/>
          </a:prstGeom>
          <a:noFill/>
        </p:spPr>
        <p:txBody>
          <a:bodyPr wrap="none" rtlCol="0">
            <a:spAutoFit/>
          </a:bodyPr>
          <a:lstStyle/>
          <a:p>
            <a:pPr algn="ctr"/>
            <a:r>
              <a:rPr lang="es-CO" sz="2200" b="1" dirty="0">
                <a:solidFill>
                  <a:schemeClr val="bg1"/>
                </a:solidFill>
                <a:latin typeface="Verdana" panose="020B0604030504040204" pitchFamily="34" charset="0"/>
              </a:rPr>
              <a:t>www.dnp.gov.co</a:t>
            </a:r>
          </a:p>
        </p:txBody>
      </p:sp>
      <p:pic>
        <p:nvPicPr>
          <p:cNvPr id="17" name="Imagen 16" descr="Interfaz de usuario gráfica, Texto&#10;&#10;Descripción generada automáticamente">
            <a:extLst>
              <a:ext uri="{FF2B5EF4-FFF2-40B4-BE49-F238E27FC236}">
                <a16:creationId xmlns:a16="http://schemas.microsoft.com/office/drawing/2014/main" id="{79B4D46E-3AFD-942D-FEE4-50EBCBB5A3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91964" y="0"/>
            <a:ext cx="5254876" cy="2377436"/>
          </a:xfrm>
          <a:prstGeom prst="rect">
            <a:avLst/>
          </a:prstGeom>
        </p:spPr>
      </p:pic>
      <p:pic>
        <p:nvPicPr>
          <p:cNvPr id="18" name="Imagen 17" descr="Logotipo&#10;&#10;Descripción generada automáticamente con confianza media">
            <a:extLst>
              <a:ext uri="{FF2B5EF4-FFF2-40B4-BE49-F238E27FC236}">
                <a16:creationId xmlns:a16="http://schemas.microsoft.com/office/drawing/2014/main" id="{8F0EA236-6266-2E27-4121-E236A53689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160" y="120101"/>
            <a:ext cx="4023360" cy="2021890"/>
          </a:xfrm>
          <a:prstGeom prst="rect">
            <a:avLst/>
          </a:prstGeom>
        </p:spPr>
      </p:pic>
    </p:spTree>
    <p:extLst>
      <p:ext uri="{BB962C8B-B14F-4D97-AF65-F5344CB8AC3E}">
        <p14:creationId xmlns:p14="http://schemas.microsoft.com/office/powerpoint/2010/main" val="317509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5000752" y="619504"/>
            <a:ext cx="13336268" cy="861774"/>
          </a:xfrm>
        </p:spPr>
        <p:txBody>
          <a:bodyPr lIns="0" tIns="0" rIns="0" bIns="0"/>
          <a:lstStyle>
            <a:lvl1pPr>
              <a:defRPr sz="5600" b="1" i="0">
                <a:solidFill>
                  <a:srgbClr val="585858"/>
                </a:solidFill>
                <a:latin typeface="Verdana"/>
                <a:cs typeface="Verdana"/>
              </a:defRPr>
            </a:lvl1pPr>
          </a:lstStyle>
          <a:p>
            <a:endParaRPr/>
          </a:p>
        </p:txBody>
      </p:sp>
      <p:sp>
        <p:nvSpPr>
          <p:cNvPr id="3" name="Holder 3"/>
          <p:cNvSpPr>
            <a:spLocks noGrp="1"/>
          </p:cNvSpPr>
          <p:nvPr>
            <p:ph sz="half" idx="2"/>
          </p:nvPr>
        </p:nvSpPr>
        <p:spPr>
          <a:xfrm>
            <a:off x="1219200" y="3154680"/>
            <a:ext cx="106070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2557760" y="3154680"/>
            <a:ext cx="106070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5/15/2024</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extLst>
      <p:ext uri="{BB962C8B-B14F-4D97-AF65-F5344CB8AC3E}">
        <p14:creationId xmlns:p14="http://schemas.microsoft.com/office/powerpoint/2010/main" val="2010680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Diseño personalizado">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27E4BA96-0633-F5B3-E5B0-5A2AEAC6B3C7}"/>
              </a:ext>
            </a:extLst>
          </p:cNvPr>
          <p:cNvSpPr>
            <a:spLocks noGrp="1"/>
          </p:cNvSpPr>
          <p:nvPr>
            <p:ph type="pic" sz="quarter" idx="13"/>
          </p:nvPr>
        </p:nvSpPr>
        <p:spPr>
          <a:xfrm>
            <a:off x="0" y="0"/>
            <a:ext cx="9144000" cy="13716000"/>
          </a:xfrm>
        </p:spPr>
        <p:txBody>
          <a:bodyPr/>
          <a:lstStyle/>
          <a:p>
            <a:endParaRPr lang="es-MX" dirty="0"/>
          </a:p>
        </p:txBody>
      </p:sp>
      <p:sp>
        <p:nvSpPr>
          <p:cNvPr id="10" name="Título 1">
            <a:extLst>
              <a:ext uri="{FF2B5EF4-FFF2-40B4-BE49-F238E27FC236}">
                <a16:creationId xmlns:a16="http://schemas.microsoft.com/office/drawing/2014/main" id="{B23D6FE8-C857-4A41-2B46-10F1ADC14575}"/>
              </a:ext>
            </a:extLst>
          </p:cNvPr>
          <p:cNvSpPr>
            <a:spLocks noGrp="1"/>
          </p:cNvSpPr>
          <p:nvPr>
            <p:ph type="title" hasCustomPrompt="1"/>
          </p:nvPr>
        </p:nvSpPr>
        <p:spPr>
          <a:xfrm>
            <a:off x="10535441" y="5239415"/>
            <a:ext cx="6213474" cy="2651126"/>
          </a:xfrm>
        </p:spPr>
        <p:txBody>
          <a:bodyPr anchor="b"/>
          <a:lstStyle>
            <a:lvl1pPr>
              <a:defRPr b="1"/>
            </a:lvl1pPr>
          </a:lstStyle>
          <a:p>
            <a:r>
              <a:rPr lang="es-ES"/>
              <a:t>Título</a:t>
            </a:r>
            <a:endParaRPr lang="es-MX"/>
          </a:p>
        </p:txBody>
      </p:sp>
      <p:sp>
        <p:nvSpPr>
          <p:cNvPr id="11" name="Marcador de texto 8">
            <a:extLst>
              <a:ext uri="{FF2B5EF4-FFF2-40B4-BE49-F238E27FC236}">
                <a16:creationId xmlns:a16="http://schemas.microsoft.com/office/drawing/2014/main" id="{7F0DE140-D8B7-90AF-C4D8-E88FAE665DDD}"/>
              </a:ext>
            </a:extLst>
          </p:cNvPr>
          <p:cNvSpPr>
            <a:spLocks noGrp="1"/>
          </p:cNvSpPr>
          <p:nvPr>
            <p:ph type="body" sz="quarter" idx="14"/>
          </p:nvPr>
        </p:nvSpPr>
        <p:spPr>
          <a:xfrm>
            <a:off x="10537031" y="8057226"/>
            <a:ext cx="6213474" cy="4328740"/>
          </a:xfrm>
        </p:spPr>
        <p:txBody>
          <a:bodyPr>
            <a:normAutofit/>
          </a:bodyPr>
          <a:lstStyle>
            <a:lvl1pPr marL="0" indent="0">
              <a:buNone/>
              <a:defRPr sz="2900">
                <a:solidFill>
                  <a:schemeClr val="tx1">
                    <a:lumMod val="50000"/>
                    <a:lumOff val="50000"/>
                  </a:schemeClr>
                </a:solidFill>
                <a:latin typeface="Verdana" panose="020B0604030504040204" pitchFamily="34" charset="0"/>
                <a:ea typeface="Verdana" panose="020B0604030504040204" pitchFamily="34" charset="0"/>
              </a:defRPr>
            </a:lvl1pPr>
            <a:lvl2pPr marL="914400" indent="0">
              <a:buNone/>
              <a:defRPr/>
            </a:lvl2pPr>
            <a:lvl3pPr marL="1828800" indent="0">
              <a:buNone/>
              <a:defRPr/>
            </a:lvl3pPr>
            <a:lvl4pPr marL="2743200" indent="0">
              <a:buNone/>
              <a:defRPr/>
            </a:lvl4pPr>
          </a:lstStyle>
          <a:p>
            <a:pPr lvl="0"/>
            <a:r>
              <a:rPr lang="es-ES"/>
              <a:t>Haga clic para modificar los estilos de texto del patrón</a:t>
            </a:r>
          </a:p>
        </p:txBody>
      </p:sp>
      <p:sp>
        <p:nvSpPr>
          <p:cNvPr id="7" name="Rectángulo 6">
            <a:extLst>
              <a:ext uri="{FF2B5EF4-FFF2-40B4-BE49-F238E27FC236}">
                <a16:creationId xmlns:a16="http://schemas.microsoft.com/office/drawing/2014/main" id="{CE4B24D2-B336-94D1-F10D-990AAB2C38BE}"/>
              </a:ext>
            </a:extLst>
          </p:cNvPr>
          <p:cNvSpPr/>
          <p:nvPr userDrawn="1"/>
        </p:nvSpPr>
        <p:spPr>
          <a:xfrm>
            <a:off x="-92013" y="13373101"/>
            <a:ext cx="24568030" cy="527050"/>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4000" dirty="0"/>
          </a:p>
        </p:txBody>
      </p:sp>
      <p:sp>
        <p:nvSpPr>
          <p:cNvPr id="8" name="CuadroTexto 7">
            <a:extLst>
              <a:ext uri="{FF2B5EF4-FFF2-40B4-BE49-F238E27FC236}">
                <a16:creationId xmlns:a16="http://schemas.microsoft.com/office/drawing/2014/main" id="{C5B2CAFA-EBB5-757F-5EA2-28B22B39A085}"/>
              </a:ext>
            </a:extLst>
          </p:cNvPr>
          <p:cNvSpPr txBox="1"/>
          <p:nvPr userDrawn="1"/>
        </p:nvSpPr>
        <p:spPr>
          <a:xfrm>
            <a:off x="10714610" y="13278892"/>
            <a:ext cx="2954783" cy="531684"/>
          </a:xfrm>
          <a:prstGeom prst="rect">
            <a:avLst/>
          </a:prstGeom>
          <a:noFill/>
        </p:spPr>
        <p:txBody>
          <a:bodyPr wrap="none" rtlCol="0">
            <a:spAutoFit/>
          </a:bodyPr>
          <a:lstStyle/>
          <a:p>
            <a:pPr algn="ctr"/>
            <a:r>
              <a:rPr lang="es-CO" sz="2200" b="1" dirty="0">
                <a:solidFill>
                  <a:schemeClr val="bg1"/>
                </a:solidFill>
                <a:latin typeface="Verdana" panose="020B0604030504040204" pitchFamily="34" charset="0"/>
              </a:rPr>
              <a:t>www.dnp.gov.co</a:t>
            </a:r>
          </a:p>
        </p:txBody>
      </p:sp>
      <p:pic>
        <p:nvPicPr>
          <p:cNvPr id="12" name="Imagen 11" descr="Interfaz de usuario gráfica, Texto&#10;&#10;Descripción generada automáticamente">
            <a:extLst>
              <a:ext uri="{FF2B5EF4-FFF2-40B4-BE49-F238E27FC236}">
                <a16:creationId xmlns:a16="http://schemas.microsoft.com/office/drawing/2014/main" id="{817661E8-6495-725D-9721-D02835A749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91964" y="0"/>
            <a:ext cx="5254876" cy="2377436"/>
          </a:xfrm>
          <a:prstGeom prst="rect">
            <a:avLst/>
          </a:prstGeom>
        </p:spPr>
      </p:pic>
    </p:spTree>
    <p:extLst>
      <p:ext uri="{BB962C8B-B14F-4D97-AF65-F5344CB8AC3E}">
        <p14:creationId xmlns:p14="http://schemas.microsoft.com/office/powerpoint/2010/main" val="2642152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65FF03-0CE5-7B1C-23B1-FB9DD6884807}"/>
              </a:ext>
            </a:extLst>
          </p:cNvPr>
          <p:cNvSpPr>
            <a:spLocks noGrp="1"/>
          </p:cNvSpPr>
          <p:nvPr>
            <p:ph type="title" hasCustomPrompt="1"/>
          </p:nvPr>
        </p:nvSpPr>
        <p:spPr>
          <a:xfrm>
            <a:off x="1773383" y="5435257"/>
            <a:ext cx="6802582" cy="2651126"/>
          </a:xfrm>
        </p:spPr>
        <p:txBody>
          <a:bodyPr>
            <a:noAutofit/>
          </a:bodyPr>
          <a:lstStyle>
            <a:lvl1pPr algn="ctr">
              <a:defRPr sz="19200" b="1" spc="-2000" baseline="0">
                <a:latin typeface="Verdana" panose="020B0604030504040204" pitchFamily="34" charset="0"/>
                <a:ea typeface="Verdana" panose="020B0604030504040204" pitchFamily="34" charset="0"/>
              </a:defRPr>
            </a:lvl1pPr>
          </a:lstStyle>
          <a:p>
            <a:r>
              <a:rPr lang="es-ES"/>
              <a:t>40%</a:t>
            </a:r>
            <a:endParaRPr lang="es-MX"/>
          </a:p>
        </p:txBody>
      </p:sp>
      <p:sp>
        <p:nvSpPr>
          <p:cNvPr id="10" name="Google Shape;51;p8">
            <a:extLst>
              <a:ext uri="{FF2B5EF4-FFF2-40B4-BE49-F238E27FC236}">
                <a16:creationId xmlns:a16="http://schemas.microsoft.com/office/drawing/2014/main" id="{055E9A38-894F-353F-A1DB-65DCF6AC01FB}"/>
              </a:ext>
            </a:extLst>
          </p:cNvPr>
          <p:cNvSpPr txBox="1">
            <a:spLocks noGrp="1"/>
          </p:cNvSpPr>
          <p:nvPr>
            <p:ph type="body" idx="2"/>
          </p:nvPr>
        </p:nvSpPr>
        <p:spPr>
          <a:xfrm>
            <a:off x="1773381" y="8264228"/>
            <a:ext cx="6802582" cy="1280160"/>
          </a:xfrm>
          <a:prstGeom prst="rect">
            <a:avLst/>
          </a:prstGeom>
          <a:noFill/>
          <a:ln>
            <a:noFill/>
          </a:ln>
        </p:spPr>
        <p:txBody>
          <a:bodyPr spcFirstLastPara="1" wrap="square" lIns="0" tIns="0" rIns="0" bIns="0" anchor="ctr" anchorCtr="0"/>
          <a:lstStyle>
            <a:lvl1pPr marL="0" lvl="0" indent="-457200" algn="l">
              <a:lnSpc>
                <a:spcPct val="90000"/>
              </a:lnSpc>
              <a:spcBef>
                <a:spcPts val="0"/>
              </a:spcBef>
              <a:spcAft>
                <a:spcPts val="0"/>
              </a:spcAft>
              <a:buClr>
                <a:srgbClr val="0054BC"/>
              </a:buClr>
              <a:buSzPts val="1000"/>
              <a:buNone/>
              <a:defRPr sz="2000">
                <a:solidFill>
                  <a:schemeClr val="tx1">
                    <a:lumMod val="50000"/>
                    <a:lumOff val="50000"/>
                  </a:schemeClr>
                </a:solidFill>
                <a:latin typeface="Verdana" panose="020B0604030504040204" pitchFamily="34" charset="0"/>
                <a:ea typeface="Verdana" panose="020B0604030504040204" pitchFamily="34" charset="0"/>
              </a:defRPr>
            </a:lvl1pPr>
            <a:lvl2pPr marL="1828800" lvl="1" indent="-584200" algn="l">
              <a:lnSpc>
                <a:spcPct val="90000"/>
              </a:lnSpc>
              <a:spcBef>
                <a:spcPts val="800"/>
              </a:spcBef>
              <a:spcAft>
                <a:spcPts val="0"/>
              </a:spcAft>
              <a:buClr>
                <a:srgbClr val="0054BC"/>
              </a:buClr>
              <a:buSzPts val="1000"/>
              <a:buChar char="•"/>
              <a:defRPr sz="2000">
                <a:solidFill>
                  <a:srgbClr val="0054BC"/>
                </a:solidFill>
              </a:defRPr>
            </a:lvl2pPr>
            <a:lvl3pPr marL="2743200" lvl="2" indent="-584200" algn="l">
              <a:lnSpc>
                <a:spcPct val="90000"/>
              </a:lnSpc>
              <a:spcBef>
                <a:spcPts val="800"/>
              </a:spcBef>
              <a:spcAft>
                <a:spcPts val="0"/>
              </a:spcAft>
              <a:buClr>
                <a:srgbClr val="0054BC"/>
              </a:buClr>
              <a:buSzPts val="1000"/>
              <a:buChar char="•"/>
              <a:defRPr sz="2000">
                <a:solidFill>
                  <a:srgbClr val="0054BC"/>
                </a:solidFill>
              </a:defRPr>
            </a:lvl3pPr>
            <a:lvl4pPr marL="3657600" lvl="3" indent="-584200" algn="l">
              <a:lnSpc>
                <a:spcPct val="90000"/>
              </a:lnSpc>
              <a:spcBef>
                <a:spcPts val="800"/>
              </a:spcBef>
              <a:spcAft>
                <a:spcPts val="0"/>
              </a:spcAft>
              <a:buClr>
                <a:srgbClr val="0054BC"/>
              </a:buClr>
              <a:buSzPts val="1000"/>
              <a:buChar char="•"/>
              <a:defRPr sz="2000">
                <a:solidFill>
                  <a:srgbClr val="0054BC"/>
                </a:solidFill>
              </a:defRPr>
            </a:lvl4pPr>
            <a:lvl5pPr marL="4572000" lvl="4" indent="-584200" algn="l">
              <a:lnSpc>
                <a:spcPct val="90000"/>
              </a:lnSpc>
              <a:spcBef>
                <a:spcPts val="800"/>
              </a:spcBef>
              <a:spcAft>
                <a:spcPts val="0"/>
              </a:spcAft>
              <a:buClr>
                <a:srgbClr val="0054BC"/>
              </a:buClr>
              <a:buSzPts val="1000"/>
              <a:buChar char="•"/>
              <a:defRPr sz="2000">
                <a:solidFill>
                  <a:srgbClr val="0054BC"/>
                </a:solidFill>
              </a:defRPr>
            </a:lvl5pPr>
            <a:lvl6pPr marL="5486400" lvl="5" indent="-584200" algn="l">
              <a:lnSpc>
                <a:spcPct val="90000"/>
              </a:lnSpc>
              <a:spcBef>
                <a:spcPts val="800"/>
              </a:spcBef>
              <a:spcAft>
                <a:spcPts val="0"/>
              </a:spcAft>
              <a:buClr>
                <a:srgbClr val="0054BC"/>
              </a:buClr>
              <a:buSzPts val="1000"/>
              <a:buChar char="•"/>
              <a:defRPr sz="2000">
                <a:solidFill>
                  <a:srgbClr val="0054BC"/>
                </a:solidFill>
              </a:defRPr>
            </a:lvl6pPr>
            <a:lvl7pPr marL="6400800" lvl="6" indent="-584200" algn="l">
              <a:lnSpc>
                <a:spcPct val="90000"/>
              </a:lnSpc>
              <a:spcBef>
                <a:spcPts val="800"/>
              </a:spcBef>
              <a:spcAft>
                <a:spcPts val="0"/>
              </a:spcAft>
              <a:buClr>
                <a:srgbClr val="0054BC"/>
              </a:buClr>
              <a:buSzPts val="1000"/>
              <a:buChar char="•"/>
              <a:defRPr sz="2000">
                <a:solidFill>
                  <a:srgbClr val="0054BC"/>
                </a:solidFill>
              </a:defRPr>
            </a:lvl7pPr>
            <a:lvl8pPr marL="7315200" lvl="7" indent="-584200" algn="l">
              <a:lnSpc>
                <a:spcPct val="90000"/>
              </a:lnSpc>
              <a:spcBef>
                <a:spcPts val="800"/>
              </a:spcBef>
              <a:spcAft>
                <a:spcPts val="0"/>
              </a:spcAft>
              <a:buClr>
                <a:srgbClr val="0054BC"/>
              </a:buClr>
              <a:buSzPts val="1000"/>
              <a:buChar char="•"/>
              <a:defRPr sz="2000">
                <a:solidFill>
                  <a:srgbClr val="0054BC"/>
                </a:solidFill>
              </a:defRPr>
            </a:lvl8pPr>
            <a:lvl9pPr marL="8229600" lvl="8" indent="-584200" algn="l">
              <a:lnSpc>
                <a:spcPct val="90000"/>
              </a:lnSpc>
              <a:spcBef>
                <a:spcPts val="800"/>
              </a:spcBef>
              <a:spcAft>
                <a:spcPts val="0"/>
              </a:spcAft>
              <a:buClr>
                <a:srgbClr val="0054BC"/>
              </a:buClr>
              <a:buSzPts val="1000"/>
              <a:buChar char="•"/>
              <a:defRPr sz="2000">
                <a:solidFill>
                  <a:srgbClr val="0054BC"/>
                </a:solidFill>
              </a:defRPr>
            </a:lvl9pPr>
          </a:lstStyle>
          <a:p>
            <a:endParaRPr/>
          </a:p>
        </p:txBody>
      </p:sp>
      <p:sp>
        <p:nvSpPr>
          <p:cNvPr id="12" name="Google Shape;51;p8">
            <a:extLst>
              <a:ext uri="{FF2B5EF4-FFF2-40B4-BE49-F238E27FC236}">
                <a16:creationId xmlns:a16="http://schemas.microsoft.com/office/drawing/2014/main" id="{3D8FC794-84AA-4A3D-333D-1A692AE6F0AB}"/>
              </a:ext>
            </a:extLst>
          </p:cNvPr>
          <p:cNvSpPr txBox="1">
            <a:spLocks noGrp="1"/>
          </p:cNvSpPr>
          <p:nvPr>
            <p:ph type="body" idx="13"/>
          </p:nvPr>
        </p:nvSpPr>
        <p:spPr>
          <a:xfrm>
            <a:off x="8839199" y="8264228"/>
            <a:ext cx="6802582" cy="1280160"/>
          </a:xfrm>
          <a:prstGeom prst="rect">
            <a:avLst/>
          </a:prstGeom>
          <a:noFill/>
          <a:ln>
            <a:noFill/>
          </a:ln>
        </p:spPr>
        <p:txBody>
          <a:bodyPr spcFirstLastPara="1" wrap="square" lIns="0" tIns="0" rIns="0" bIns="0" anchor="ctr" anchorCtr="0"/>
          <a:lstStyle>
            <a:lvl1pPr marL="0" lvl="0" indent="-457200" algn="l">
              <a:lnSpc>
                <a:spcPct val="90000"/>
              </a:lnSpc>
              <a:spcBef>
                <a:spcPts val="0"/>
              </a:spcBef>
              <a:spcAft>
                <a:spcPts val="0"/>
              </a:spcAft>
              <a:buClr>
                <a:srgbClr val="0054BC"/>
              </a:buClr>
              <a:buSzPts val="1000"/>
              <a:buNone/>
              <a:defRPr sz="2000">
                <a:solidFill>
                  <a:schemeClr val="tx1">
                    <a:lumMod val="50000"/>
                    <a:lumOff val="50000"/>
                  </a:schemeClr>
                </a:solidFill>
                <a:latin typeface="Verdana" panose="020B0604030504040204" pitchFamily="34" charset="0"/>
                <a:ea typeface="Verdana" panose="020B0604030504040204" pitchFamily="34" charset="0"/>
              </a:defRPr>
            </a:lvl1pPr>
            <a:lvl2pPr marL="1828800" lvl="1" indent="-584200" algn="l">
              <a:lnSpc>
                <a:spcPct val="90000"/>
              </a:lnSpc>
              <a:spcBef>
                <a:spcPts val="800"/>
              </a:spcBef>
              <a:spcAft>
                <a:spcPts val="0"/>
              </a:spcAft>
              <a:buClr>
                <a:srgbClr val="0054BC"/>
              </a:buClr>
              <a:buSzPts val="1000"/>
              <a:buChar char="•"/>
              <a:defRPr sz="2000">
                <a:solidFill>
                  <a:srgbClr val="0054BC"/>
                </a:solidFill>
              </a:defRPr>
            </a:lvl2pPr>
            <a:lvl3pPr marL="2743200" lvl="2" indent="-584200" algn="l">
              <a:lnSpc>
                <a:spcPct val="90000"/>
              </a:lnSpc>
              <a:spcBef>
                <a:spcPts val="800"/>
              </a:spcBef>
              <a:spcAft>
                <a:spcPts val="0"/>
              </a:spcAft>
              <a:buClr>
                <a:srgbClr val="0054BC"/>
              </a:buClr>
              <a:buSzPts val="1000"/>
              <a:buChar char="•"/>
              <a:defRPr sz="2000">
                <a:solidFill>
                  <a:srgbClr val="0054BC"/>
                </a:solidFill>
              </a:defRPr>
            </a:lvl3pPr>
            <a:lvl4pPr marL="3657600" lvl="3" indent="-584200" algn="l">
              <a:lnSpc>
                <a:spcPct val="90000"/>
              </a:lnSpc>
              <a:spcBef>
                <a:spcPts val="800"/>
              </a:spcBef>
              <a:spcAft>
                <a:spcPts val="0"/>
              </a:spcAft>
              <a:buClr>
                <a:srgbClr val="0054BC"/>
              </a:buClr>
              <a:buSzPts val="1000"/>
              <a:buChar char="•"/>
              <a:defRPr sz="2000">
                <a:solidFill>
                  <a:srgbClr val="0054BC"/>
                </a:solidFill>
              </a:defRPr>
            </a:lvl4pPr>
            <a:lvl5pPr marL="4572000" lvl="4" indent="-584200" algn="l">
              <a:lnSpc>
                <a:spcPct val="90000"/>
              </a:lnSpc>
              <a:spcBef>
                <a:spcPts val="800"/>
              </a:spcBef>
              <a:spcAft>
                <a:spcPts val="0"/>
              </a:spcAft>
              <a:buClr>
                <a:srgbClr val="0054BC"/>
              </a:buClr>
              <a:buSzPts val="1000"/>
              <a:buChar char="•"/>
              <a:defRPr sz="2000">
                <a:solidFill>
                  <a:srgbClr val="0054BC"/>
                </a:solidFill>
              </a:defRPr>
            </a:lvl5pPr>
            <a:lvl6pPr marL="5486400" lvl="5" indent="-584200" algn="l">
              <a:lnSpc>
                <a:spcPct val="90000"/>
              </a:lnSpc>
              <a:spcBef>
                <a:spcPts val="800"/>
              </a:spcBef>
              <a:spcAft>
                <a:spcPts val="0"/>
              </a:spcAft>
              <a:buClr>
                <a:srgbClr val="0054BC"/>
              </a:buClr>
              <a:buSzPts val="1000"/>
              <a:buChar char="•"/>
              <a:defRPr sz="2000">
                <a:solidFill>
                  <a:srgbClr val="0054BC"/>
                </a:solidFill>
              </a:defRPr>
            </a:lvl6pPr>
            <a:lvl7pPr marL="6400800" lvl="6" indent="-584200" algn="l">
              <a:lnSpc>
                <a:spcPct val="90000"/>
              </a:lnSpc>
              <a:spcBef>
                <a:spcPts val="800"/>
              </a:spcBef>
              <a:spcAft>
                <a:spcPts val="0"/>
              </a:spcAft>
              <a:buClr>
                <a:srgbClr val="0054BC"/>
              </a:buClr>
              <a:buSzPts val="1000"/>
              <a:buChar char="•"/>
              <a:defRPr sz="2000">
                <a:solidFill>
                  <a:srgbClr val="0054BC"/>
                </a:solidFill>
              </a:defRPr>
            </a:lvl7pPr>
            <a:lvl8pPr marL="7315200" lvl="7" indent="-584200" algn="l">
              <a:lnSpc>
                <a:spcPct val="90000"/>
              </a:lnSpc>
              <a:spcBef>
                <a:spcPts val="800"/>
              </a:spcBef>
              <a:spcAft>
                <a:spcPts val="0"/>
              </a:spcAft>
              <a:buClr>
                <a:srgbClr val="0054BC"/>
              </a:buClr>
              <a:buSzPts val="1000"/>
              <a:buChar char="•"/>
              <a:defRPr sz="2000">
                <a:solidFill>
                  <a:srgbClr val="0054BC"/>
                </a:solidFill>
              </a:defRPr>
            </a:lvl8pPr>
            <a:lvl9pPr marL="8229600" lvl="8" indent="-584200" algn="l">
              <a:lnSpc>
                <a:spcPct val="90000"/>
              </a:lnSpc>
              <a:spcBef>
                <a:spcPts val="800"/>
              </a:spcBef>
              <a:spcAft>
                <a:spcPts val="0"/>
              </a:spcAft>
              <a:buClr>
                <a:srgbClr val="0054BC"/>
              </a:buClr>
              <a:buSzPts val="1000"/>
              <a:buChar char="•"/>
              <a:defRPr sz="2000">
                <a:solidFill>
                  <a:srgbClr val="0054BC"/>
                </a:solidFill>
              </a:defRPr>
            </a:lvl9pPr>
          </a:lstStyle>
          <a:p>
            <a:endParaRPr/>
          </a:p>
        </p:txBody>
      </p:sp>
      <p:sp>
        <p:nvSpPr>
          <p:cNvPr id="14" name="Google Shape;51;p8">
            <a:extLst>
              <a:ext uri="{FF2B5EF4-FFF2-40B4-BE49-F238E27FC236}">
                <a16:creationId xmlns:a16="http://schemas.microsoft.com/office/drawing/2014/main" id="{F6E2DBE6-0AC5-6D41-9A9B-A6E67F67F7AD}"/>
              </a:ext>
            </a:extLst>
          </p:cNvPr>
          <p:cNvSpPr txBox="1">
            <a:spLocks noGrp="1"/>
          </p:cNvSpPr>
          <p:nvPr>
            <p:ph type="body" idx="14"/>
          </p:nvPr>
        </p:nvSpPr>
        <p:spPr>
          <a:xfrm>
            <a:off x="15905017" y="8264228"/>
            <a:ext cx="6802582" cy="1280160"/>
          </a:xfrm>
          <a:prstGeom prst="rect">
            <a:avLst/>
          </a:prstGeom>
          <a:noFill/>
          <a:ln>
            <a:noFill/>
          </a:ln>
        </p:spPr>
        <p:txBody>
          <a:bodyPr spcFirstLastPara="1" wrap="square" lIns="0" tIns="0" rIns="0" bIns="0" anchor="ctr" anchorCtr="0"/>
          <a:lstStyle>
            <a:lvl1pPr marL="0" lvl="0" indent="-457200" algn="l">
              <a:lnSpc>
                <a:spcPct val="90000"/>
              </a:lnSpc>
              <a:spcBef>
                <a:spcPts val="0"/>
              </a:spcBef>
              <a:spcAft>
                <a:spcPts val="0"/>
              </a:spcAft>
              <a:buClr>
                <a:srgbClr val="0054BC"/>
              </a:buClr>
              <a:buSzPts val="1000"/>
              <a:buNone/>
              <a:defRPr sz="2000">
                <a:solidFill>
                  <a:schemeClr val="tx1">
                    <a:lumMod val="50000"/>
                    <a:lumOff val="50000"/>
                  </a:schemeClr>
                </a:solidFill>
                <a:latin typeface="Verdana" panose="020B0604030504040204" pitchFamily="34" charset="0"/>
                <a:ea typeface="Verdana" panose="020B0604030504040204" pitchFamily="34" charset="0"/>
              </a:defRPr>
            </a:lvl1pPr>
            <a:lvl2pPr marL="1828800" lvl="1" indent="-584200" algn="l">
              <a:lnSpc>
                <a:spcPct val="90000"/>
              </a:lnSpc>
              <a:spcBef>
                <a:spcPts val="800"/>
              </a:spcBef>
              <a:spcAft>
                <a:spcPts val="0"/>
              </a:spcAft>
              <a:buClr>
                <a:srgbClr val="0054BC"/>
              </a:buClr>
              <a:buSzPts val="1000"/>
              <a:buChar char="•"/>
              <a:defRPr sz="2000">
                <a:solidFill>
                  <a:srgbClr val="0054BC"/>
                </a:solidFill>
              </a:defRPr>
            </a:lvl2pPr>
            <a:lvl3pPr marL="2743200" lvl="2" indent="-584200" algn="l">
              <a:lnSpc>
                <a:spcPct val="90000"/>
              </a:lnSpc>
              <a:spcBef>
                <a:spcPts val="800"/>
              </a:spcBef>
              <a:spcAft>
                <a:spcPts val="0"/>
              </a:spcAft>
              <a:buClr>
                <a:srgbClr val="0054BC"/>
              </a:buClr>
              <a:buSzPts val="1000"/>
              <a:buChar char="•"/>
              <a:defRPr sz="2000">
                <a:solidFill>
                  <a:srgbClr val="0054BC"/>
                </a:solidFill>
              </a:defRPr>
            </a:lvl3pPr>
            <a:lvl4pPr marL="3657600" lvl="3" indent="-584200" algn="l">
              <a:lnSpc>
                <a:spcPct val="90000"/>
              </a:lnSpc>
              <a:spcBef>
                <a:spcPts val="800"/>
              </a:spcBef>
              <a:spcAft>
                <a:spcPts val="0"/>
              </a:spcAft>
              <a:buClr>
                <a:srgbClr val="0054BC"/>
              </a:buClr>
              <a:buSzPts val="1000"/>
              <a:buChar char="•"/>
              <a:defRPr sz="2000">
                <a:solidFill>
                  <a:srgbClr val="0054BC"/>
                </a:solidFill>
              </a:defRPr>
            </a:lvl4pPr>
            <a:lvl5pPr marL="4572000" lvl="4" indent="-584200" algn="l">
              <a:lnSpc>
                <a:spcPct val="90000"/>
              </a:lnSpc>
              <a:spcBef>
                <a:spcPts val="800"/>
              </a:spcBef>
              <a:spcAft>
                <a:spcPts val="0"/>
              </a:spcAft>
              <a:buClr>
                <a:srgbClr val="0054BC"/>
              </a:buClr>
              <a:buSzPts val="1000"/>
              <a:buChar char="•"/>
              <a:defRPr sz="2000">
                <a:solidFill>
                  <a:srgbClr val="0054BC"/>
                </a:solidFill>
              </a:defRPr>
            </a:lvl5pPr>
            <a:lvl6pPr marL="5486400" lvl="5" indent="-584200" algn="l">
              <a:lnSpc>
                <a:spcPct val="90000"/>
              </a:lnSpc>
              <a:spcBef>
                <a:spcPts val="800"/>
              </a:spcBef>
              <a:spcAft>
                <a:spcPts val="0"/>
              </a:spcAft>
              <a:buClr>
                <a:srgbClr val="0054BC"/>
              </a:buClr>
              <a:buSzPts val="1000"/>
              <a:buChar char="•"/>
              <a:defRPr sz="2000">
                <a:solidFill>
                  <a:srgbClr val="0054BC"/>
                </a:solidFill>
              </a:defRPr>
            </a:lvl6pPr>
            <a:lvl7pPr marL="6400800" lvl="6" indent="-584200" algn="l">
              <a:lnSpc>
                <a:spcPct val="90000"/>
              </a:lnSpc>
              <a:spcBef>
                <a:spcPts val="800"/>
              </a:spcBef>
              <a:spcAft>
                <a:spcPts val="0"/>
              </a:spcAft>
              <a:buClr>
                <a:srgbClr val="0054BC"/>
              </a:buClr>
              <a:buSzPts val="1000"/>
              <a:buChar char="•"/>
              <a:defRPr sz="2000">
                <a:solidFill>
                  <a:srgbClr val="0054BC"/>
                </a:solidFill>
              </a:defRPr>
            </a:lvl7pPr>
            <a:lvl8pPr marL="7315200" lvl="7" indent="-584200" algn="l">
              <a:lnSpc>
                <a:spcPct val="90000"/>
              </a:lnSpc>
              <a:spcBef>
                <a:spcPts val="800"/>
              </a:spcBef>
              <a:spcAft>
                <a:spcPts val="0"/>
              </a:spcAft>
              <a:buClr>
                <a:srgbClr val="0054BC"/>
              </a:buClr>
              <a:buSzPts val="1000"/>
              <a:buChar char="•"/>
              <a:defRPr sz="2000">
                <a:solidFill>
                  <a:srgbClr val="0054BC"/>
                </a:solidFill>
              </a:defRPr>
            </a:lvl8pPr>
            <a:lvl9pPr marL="8229600" lvl="8" indent="-584200" algn="l">
              <a:lnSpc>
                <a:spcPct val="90000"/>
              </a:lnSpc>
              <a:spcBef>
                <a:spcPts val="800"/>
              </a:spcBef>
              <a:spcAft>
                <a:spcPts val="0"/>
              </a:spcAft>
              <a:buClr>
                <a:srgbClr val="0054BC"/>
              </a:buClr>
              <a:buSzPts val="1000"/>
              <a:buChar char="•"/>
              <a:defRPr sz="2000">
                <a:solidFill>
                  <a:srgbClr val="0054BC"/>
                </a:solidFill>
              </a:defRPr>
            </a:lvl9pPr>
          </a:lstStyle>
          <a:p>
            <a:endParaRPr/>
          </a:p>
        </p:txBody>
      </p:sp>
      <p:sp>
        <p:nvSpPr>
          <p:cNvPr id="18" name="Rectángulo 17">
            <a:extLst>
              <a:ext uri="{FF2B5EF4-FFF2-40B4-BE49-F238E27FC236}">
                <a16:creationId xmlns:a16="http://schemas.microsoft.com/office/drawing/2014/main" id="{F836EF6E-13D4-B267-89FC-59BA5AEF3BF5}"/>
              </a:ext>
            </a:extLst>
          </p:cNvPr>
          <p:cNvSpPr/>
          <p:nvPr userDrawn="1"/>
        </p:nvSpPr>
        <p:spPr>
          <a:xfrm>
            <a:off x="-92013" y="13373101"/>
            <a:ext cx="24568030" cy="527050"/>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4000" dirty="0"/>
          </a:p>
        </p:txBody>
      </p:sp>
      <p:sp>
        <p:nvSpPr>
          <p:cNvPr id="19" name="CuadroTexto 18">
            <a:extLst>
              <a:ext uri="{FF2B5EF4-FFF2-40B4-BE49-F238E27FC236}">
                <a16:creationId xmlns:a16="http://schemas.microsoft.com/office/drawing/2014/main" id="{13968BA9-7F9E-09D3-ABD7-648C150AB5B5}"/>
              </a:ext>
            </a:extLst>
          </p:cNvPr>
          <p:cNvSpPr txBox="1"/>
          <p:nvPr userDrawn="1"/>
        </p:nvSpPr>
        <p:spPr>
          <a:xfrm>
            <a:off x="10714610" y="13278892"/>
            <a:ext cx="2954783" cy="531684"/>
          </a:xfrm>
          <a:prstGeom prst="rect">
            <a:avLst/>
          </a:prstGeom>
          <a:noFill/>
        </p:spPr>
        <p:txBody>
          <a:bodyPr wrap="none" rtlCol="0">
            <a:spAutoFit/>
          </a:bodyPr>
          <a:lstStyle/>
          <a:p>
            <a:pPr algn="ctr"/>
            <a:r>
              <a:rPr lang="es-CO" sz="2200" b="1" dirty="0">
                <a:solidFill>
                  <a:schemeClr val="bg1"/>
                </a:solidFill>
                <a:latin typeface="Verdana" panose="020B0604030504040204" pitchFamily="34" charset="0"/>
              </a:rPr>
              <a:t>www.dnp.gov.co</a:t>
            </a:r>
          </a:p>
        </p:txBody>
      </p:sp>
      <p:pic>
        <p:nvPicPr>
          <p:cNvPr id="20" name="Imagen 19" descr="Interfaz de usuario gráfica, Texto&#10;&#10;Descripción generada automáticamente">
            <a:extLst>
              <a:ext uri="{FF2B5EF4-FFF2-40B4-BE49-F238E27FC236}">
                <a16:creationId xmlns:a16="http://schemas.microsoft.com/office/drawing/2014/main" id="{7599E1B2-6787-9F72-FD05-64B3EF79D0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91964" y="0"/>
            <a:ext cx="5254876" cy="2377436"/>
          </a:xfrm>
          <a:prstGeom prst="rect">
            <a:avLst/>
          </a:prstGeom>
        </p:spPr>
      </p:pic>
      <p:pic>
        <p:nvPicPr>
          <p:cNvPr id="21" name="Imagen 20" descr="Logotipo&#10;&#10;Descripción generada automáticamente con confianza media">
            <a:extLst>
              <a:ext uri="{FF2B5EF4-FFF2-40B4-BE49-F238E27FC236}">
                <a16:creationId xmlns:a16="http://schemas.microsoft.com/office/drawing/2014/main" id="{78654991-5B6C-860B-3B51-095707AADC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160" y="120101"/>
            <a:ext cx="4023360" cy="2021890"/>
          </a:xfrm>
          <a:prstGeom prst="rect">
            <a:avLst/>
          </a:prstGeom>
        </p:spPr>
      </p:pic>
      <p:sp>
        <p:nvSpPr>
          <p:cNvPr id="5" name="Marcador de texto 3">
            <a:extLst>
              <a:ext uri="{FF2B5EF4-FFF2-40B4-BE49-F238E27FC236}">
                <a16:creationId xmlns:a16="http://schemas.microsoft.com/office/drawing/2014/main" id="{06A1E72A-F652-CE71-B059-F806A81044AE}"/>
              </a:ext>
            </a:extLst>
          </p:cNvPr>
          <p:cNvSpPr>
            <a:spLocks noGrp="1"/>
          </p:cNvSpPr>
          <p:nvPr>
            <p:ph type="body" sz="quarter" idx="15" hasCustomPrompt="1"/>
          </p:nvPr>
        </p:nvSpPr>
        <p:spPr>
          <a:xfrm>
            <a:off x="8839201" y="5435601"/>
            <a:ext cx="6804026" cy="2650782"/>
          </a:xfrm>
        </p:spPr>
        <p:txBody>
          <a:bodyPr>
            <a:noAutofit/>
          </a:bodyPr>
          <a:lstStyle>
            <a:lvl1pPr marL="0" indent="0">
              <a:buNone/>
              <a:defRPr lang="es-CO" sz="19200" b="1" kern="1200" spc="-2000" baseline="0" dirty="0">
                <a:solidFill>
                  <a:schemeClr val="tx1"/>
                </a:solidFill>
                <a:latin typeface="Verdana" panose="020B0604030504040204" pitchFamily="34" charset="0"/>
                <a:ea typeface="Verdana" panose="020B0604030504040204" pitchFamily="34" charset="0"/>
                <a:cs typeface="+mj-cs"/>
              </a:defRPr>
            </a:lvl1pPr>
            <a:lvl2pPr marL="914400" indent="0">
              <a:buNone/>
              <a:defRPr/>
            </a:lvl2pPr>
            <a:lvl3pPr marL="1828800" indent="0">
              <a:buNone/>
              <a:defRPr/>
            </a:lvl3pPr>
            <a:lvl4pPr marL="2743200" indent="0">
              <a:buNone/>
              <a:defRPr/>
            </a:lvl4pPr>
            <a:lvl5pPr marL="3657600" indent="0">
              <a:buNone/>
              <a:defRPr/>
            </a:lvl5pPr>
          </a:lstStyle>
          <a:p>
            <a:pPr lvl="0"/>
            <a:r>
              <a:rPr lang="es-ES"/>
              <a:t>40%</a:t>
            </a:r>
            <a:endParaRPr lang="es-CO"/>
          </a:p>
        </p:txBody>
      </p:sp>
      <p:sp>
        <p:nvSpPr>
          <p:cNvPr id="6" name="Marcador de texto 3">
            <a:extLst>
              <a:ext uri="{FF2B5EF4-FFF2-40B4-BE49-F238E27FC236}">
                <a16:creationId xmlns:a16="http://schemas.microsoft.com/office/drawing/2014/main" id="{3FBAAE1C-2018-A8BC-BDD3-1FD976949762}"/>
              </a:ext>
            </a:extLst>
          </p:cNvPr>
          <p:cNvSpPr>
            <a:spLocks noGrp="1"/>
          </p:cNvSpPr>
          <p:nvPr>
            <p:ph type="body" sz="quarter" idx="16" hasCustomPrompt="1"/>
          </p:nvPr>
        </p:nvSpPr>
        <p:spPr>
          <a:xfrm>
            <a:off x="15905017" y="5435601"/>
            <a:ext cx="6804026" cy="2650782"/>
          </a:xfrm>
        </p:spPr>
        <p:txBody>
          <a:bodyPr>
            <a:noAutofit/>
          </a:bodyPr>
          <a:lstStyle>
            <a:lvl1pPr marL="0" indent="0">
              <a:buNone/>
              <a:defRPr lang="es-CO" sz="19200" b="1" kern="1200" spc="-2000" baseline="0" dirty="0">
                <a:solidFill>
                  <a:schemeClr val="tx1"/>
                </a:solidFill>
                <a:latin typeface="Verdana" panose="020B0604030504040204" pitchFamily="34" charset="0"/>
                <a:ea typeface="Verdana" panose="020B0604030504040204" pitchFamily="34" charset="0"/>
                <a:cs typeface="+mj-cs"/>
              </a:defRPr>
            </a:lvl1pPr>
            <a:lvl2pPr marL="914400" indent="0">
              <a:buNone/>
              <a:defRPr/>
            </a:lvl2pPr>
            <a:lvl3pPr marL="1828800" indent="0">
              <a:buNone/>
              <a:defRPr/>
            </a:lvl3pPr>
            <a:lvl4pPr marL="2743200" indent="0">
              <a:buNone/>
              <a:defRPr/>
            </a:lvl4pPr>
            <a:lvl5pPr marL="3657600" indent="0">
              <a:buNone/>
              <a:defRPr/>
            </a:lvl5pPr>
          </a:lstStyle>
          <a:p>
            <a:pPr lvl="0"/>
            <a:r>
              <a:rPr lang="es-ES"/>
              <a:t>40%</a:t>
            </a:r>
            <a:endParaRPr lang="es-CO"/>
          </a:p>
        </p:txBody>
      </p:sp>
    </p:spTree>
    <p:extLst>
      <p:ext uri="{BB962C8B-B14F-4D97-AF65-F5344CB8AC3E}">
        <p14:creationId xmlns:p14="http://schemas.microsoft.com/office/powerpoint/2010/main" val="4139401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DBE2D8C-F1B7-9003-04E7-40F714442EAE}"/>
              </a:ext>
            </a:extLst>
          </p:cNvPr>
          <p:cNvSpPr/>
          <p:nvPr userDrawn="1"/>
        </p:nvSpPr>
        <p:spPr>
          <a:xfrm>
            <a:off x="-92013" y="13373101"/>
            <a:ext cx="24568030" cy="527050"/>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4000" dirty="0"/>
          </a:p>
        </p:txBody>
      </p:sp>
      <p:sp>
        <p:nvSpPr>
          <p:cNvPr id="6" name="CuadroTexto 5">
            <a:extLst>
              <a:ext uri="{FF2B5EF4-FFF2-40B4-BE49-F238E27FC236}">
                <a16:creationId xmlns:a16="http://schemas.microsoft.com/office/drawing/2014/main" id="{E88E9338-8573-1BC0-02F8-EAF9CFAD6F9A}"/>
              </a:ext>
            </a:extLst>
          </p:cNvPr>
          <p:cNvSpPr txBox="1"/>
          <p:nvPr userDrawn="1"/>
        </p:nvSpPr>
        <p:spPr>
          <a:xfrm>
            <a:off x="10714610" y="13278892"/>
            <a:ext cx="2954783" cy="531684"/>
          </a:xfrm>
          <a:prstGeom prst="rect">
            <a:avLst/>
          </a:prstGeom>
          <a:noFill/>
        </p:spPr>
        <p:txBody>
          <a:bodyPr wrap="none" rtlCol="0">
            <a:spAutoFit/>
          </a:bodyPr>
          <a:lstStyle/>
          <a:p>
            <a:pPr algn="ctr"/>
            <a:r>
              <a:rPr lang="es-CO" sz="2200" b="1" dirty="0">
                <a:solidFill>
                  <a:schemeClr val="bg1"/>
                </a:solidFill>
                <a:latin typeface="Verdana" panose="020B0604030504040204" pitchFamily="34" charset="0"/>
              </a:rPr>
              <a:t>www.dnp.gov.co</a:t>
            </a:r>
          </a:p>
        </p:txBody>
      </p:sp>
      <p:pic>
        <p:nvPicPr>
          <p:cNvPr id="7" name="Imagen 6" descr="Interfaz de usuario gráfica, Texto&#10;&#10;Descripción generada automáticamente">
            <a:extLst>
              <a:ext uri="{FF2B5EF4-FFF2-40B4-BE49-F238E27FC236}">
                <a16:creationId xmlns:a16="http://schemas.microsoft.com/office/drawing/2014/main" id="{B55B99D1-BCE1-E621-5F09-DA6658CBF4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91964" y="0"/>
            <a:ext cx="5254876" cy="2377436"/>
          </a:xfrm>
          <a:prstGeom prst="rect">
            <a:avLst/>
          </a:prstGeom>
        </p:spPr>
      </p:pic>
      <p:pic>
        <p:nvPicPr>
          <p:cNvPr id="8" name="Imagen 7" descr="Logotipo&#10;&#10;Descripción generada automáticamente con confianza media">
            <a:extLst>
              <a:ext uri="{FF2B5EF4-FFF2-40B4-BE49-F238E27FC236}">
                <a16:creationId xmlns:a16="http://schemas.microsoft.com/office/drawing/2014/main" id="{37CCA9B3-2AB3-E278-926E-B4D5C8EA12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160" y="120101"/>
            <a:ext cx="4023360" cy="2021890"/>
          </a:xfrm>
          <a:prstGeom prst="rect">
            <a:avLst/>
          </a:prstGeom>
        </p:spPr>
      </p:pic>
    </p:spTree>
    <p:extLst>
      <p:ext uri="{BB962C8B-B14F-4D97-AF65-F5344CB8AC3E}">
        <p14:creationId xmlns:p14="http://schemas.microsoft.com/office/powerpoint/2010/main" val="33957073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2_En blanco">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DBE2D8C-F1B7-9003-04E7-40F714442EAE}"/>
              </a:ext>
            </a:extLst>
          </p:cNvPr>
          <p:cNvSpPr/>
          <p:nvPr userDrawn="1"/>
        </p:nvSpPr>
        <p:spPr>
          <a:xfrm>
            <a:off x="-92013" y="13373101"/>
            <a:ext cx="24568030" cy="527050"/>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4000" dirty="0"/>
          </a:p>
        </p:txBody>
      </p:sp>
      <p:sp>
        <p:nvSpPr>
          <p:cNvPr id="6" name="CuadroTexto 5">
            <a:extLst>
              <a:ext uri="{FF2B5EF4-FFF2-40B4-BE49-F238E27FC236}">
                <a16:creationId xmlns:a16="http://schemas.microsoft.com/office/drawing/2014/main" id="{E88E9338-8573-1BC0-02F8-EAF9CFAD6F9A}"/>
              </a:ext>
            </a:extLst>
          </p:cNvPr>
          <p:cNvSpPr txBox="1"/>
          <p:nvPr userDrawn="1"/>
        </p:nvSpPr>
        <p:spPr>
          <a:xfrm>
            <a:off x="10714610" y="13278892"/>
            <a:ext cx="2954783" cy="531684"/>
          </a:xfrm>
          <a:prstGeom prst="rect">
            <a:avLst/>
          </a:prstGeom>
          <a:noFill/>
        </p:spPr>
        <p:txBody>
          <a:bodyPr wrap="none" rtlCol="0">
            <a:spAutoFit/>
          </a:bodyPr>
          <a:lstStyle/>
          <a:p>
            <a:pPr algn="ctr"/>
            <a:r>
              <a:rPr lang="es-CO" sz="2200" b="1" dirty="0">
                <a:solidFill>
                  <a:schemeClr val="bg1"/>
                </a:solidFill>
                <a:latin typeface="Verdana" panose="020B0604030504040204" pitchFamily="34" charset="0"/>
              </a:rPr>
              <a:t>www.dnp.gov.co</a:t>
            </a:r>
          </a:p>
        </p:txBody>
      </p:sp>
      <p:pic>
        <p:nvPicPr>
          <p:cNvPr id="7" name="Imagen 6" descr="Interfaz de usuario gráfica, Texto&#10;&#10;Descripción generada automáticamente">
            <a:extLst>
              <a:ext uri="{FF2B5EF4-FFF2-40B4-BE49-F238E27FC236}">
                <a16:creationId xmlns:a16="http://schemas.microsoft.com/office/drawing/2014/main" id="{B55B99D1-BCE1-E621-5F09-DA6658CBF4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91964" y="0"/>
            <a:ext cx="5254876" cy="2377436"/>
          </a:xfrm>
          <a:prstGeom prst="rect">
            <a:avLst/>
          </a:prstGeom>
        </p:spPr>
      </p:pic>
    </p:spTree>
    <p:extLst>
      <p:ext uri="{BB962C8B-B14F-4D97-AF65-F5344CB8AC3E}">
        <p14:creationId xmlns:p14="http://schemas.microsoft.com/office/powerpoint/2010/main" val="1713853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DBE2D8C-F1B7-9003-04E7-40F714442EAE}"/>
              </a:ext>
            </a:extLst>
          </p:cNvPr>
          <p:cNvSpPr/>
          <p:nvPr userDrawn="1"/>
        </p:nvSpPr>
        <p:spPr>
          <a:xfrm>
            <a:off x="-92013" y="13373101"/>
            <a:ext cx="24568030" cy="527050"/>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4000" dirty="0"/>
          </a:p>
        </p:txBody>
      </p:sp>
      <p:sp>
        <p:nvSpPr>
          <p:cNvPr id="6" name="CuadroTexto 5">
            <a:extLst>
              <a:ext uri="{FF2B5EF4-FFF2-40B4-BE49-F238E27FC236}">
                <a16:creationId xmlns:a16="http://schemas.microsoft.com/office/drawing/2014/main" id="{E88E9338-8573-1BC0-02F8-EAF9CFAD6F9A}"/>
              </a:ext>
            </a:extLst>
          </p:cNvPr>
          <p:cNvSpPr txBox="1"/>
          <p:nvPr userDrawn="1"/>
        </p:nvSpPr>
        <p:spPr>
          <a:xfrm>
            <a:off x="10714610" y="13278892"/>
            <a:ext cx="2954783" cy="531684"/>
          </a:xfrm>
          <a:prstGeom prst="rect">
            <a:avLst/>
          </a:prstGeom>
          <a:noFill/>
        </p:spPr>
        <p:txBody>
          <a:bodyPr wrap="none" rtlCol="0">
            <a:spAutoFit/>
          </a:bodyPr>
          <a:lstStyle/>
          <a:p>
            <a:pPr algn="ctr"/>
            <a:r>
              <a:rPr lang="es-CO" sz="2200" b="1" dirty="0">
                <a:solidFill>
                  <a:schemeClr val="bg1"/>
                </a:solidFill>
                <a:latin typeface="Verdana" panose="020B0604030504040204" pitchFamily="34" charset="0"/>
              </a:rPr>
              <a:t>www.dnp.gov.co</a:t>
            </a:r>
          </a:p>
        </p:txBody>
      </p:sp>
      <p:pic>
        <p:nvPicPr>
          <p:cNvPr id="8" name="Imagen 7" descr="Logotipo&#10;&#10;Descripción generada automáticamente con confianza media">
            <a:extLst>
              <a:ext uri="{FF2B5EF4-FFF2-40B4-BE49-F238E27FC236}">
                <a16:creationId xmlns:a16="http://schemas.microsoft.com/office/drawing/2014/main" id="{37CCA9B3-2AB3-E278-926E-B4D5C8EA12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160" y="120101"/>
            <a:ext cx="4023360" cy="2021890"/>
          </a:xfrm>
          <a:prstGeom prst="rect">
            <a:avLst/>
          </a:prstGeom>
        </p:spPr>
      </p:pic>
    </p:spTree>
    <p:extLst>
      <p:ext uri="{BB962C8B-B14F-4D97-AF65-F5344CB8AC3E}">
        <p14:creationId xmlns:p14="http://schemas.microsoft.com/office/powerpoint/2010/main" val="26623573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3_En blanco">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DBE2D8C-F1B7-9003-04E7-40F714442EAE}"/>
              </a:ext>
            </a:extLst>
          </p:cNvPr>
          <p:cNvSpPr/>
          <p:nvPr userDrawn="1"/>
        </p:nvSpPr>
        <p:spPr>
          <a:xfrm>
            <a:off x="-92013" y="13373101"/>
            <a:ext cx="24568030" cy="527050"/>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4000" dirty="0"/>
          </a:p>
        </p:txBody>
      </p:sp>
      <p:sp>
        <p:nvSpPr>
          <p:cNvPr id="6" name="CuadroTexto 5">
            <a:extLst>
              <a:ext uri="{FF2B5EF4-FFF2-40B4-BE49-F238E27FC236}">
                <a16:creationId xmlns:a16="http://schemas.microsoft.com/office/drawing/2014/main" id="{E88E9338-8573-1BC0-02F8-EAF9CFAD6F9A}"/>
              </a:ext>
            </a:extLst>
          </p:cNvPr>
          <p:cNvSpPr txBox="1"/>
          <p:nvPr userDrawn="1"/>
        </p:nvSpPr>
        <p:spPr>
          <a:xfrm>
            <a:off x="10714610" y="13278892"/>
            <a:ext cx="2954783" cy="531684"/>
          </a:xfrm>
          <a:prstGeom prst="rect">
            <a:avLst/>
          </a:prstGeom>
          <a:noFill/>
        </p:spPr>
        <p:txBody>
          <a:bodyPr wrap="none" rtlCol="0">
            <a:spAutoFit/>
          </a:bodyPr>
          <a:lstStyle/>
          <a:p>
            <a:pPr algn="ctr"/>
            <a:r>
              <a:rPr lang="es-CO" sz="2200" b="1" dirty="0">
                <a:solidFill>
                  <a:schemeClr val="bg1"/>
                </a:solidFill>
                <a:latin typeface="Verdana" panose="020B0604030504040204" pitchFamily="34" charset="0"/>
              </a:rPr>
              <a:t>www.dnp.gov.co</a:t>
            </a:r>
          </a:p>
        </p:txBody>
      </p:sp>
    </p:spTree>
    <p:extLst>
      <p:ext uri="{BB962C8B-B14F-4D97-AF65-F5344CB8AC3E}">
        <p14:creationId xmlns:p14="http://schemas.microsoft.com/office/powerpoint/2010/main" val="687802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0"/>
            <a:ext cx="24383998" cy="13700752"/>
          </a:xfrm>
          <a:prstGeom prst="rect">
            <a:avLst/>
          </a:prstGeom>
        </p:spPr>
      </p:pic>
      <p:sp>
        <p:nvSpPr>
          <p:cNvPr id="2" name="Holder 2"/>
          <p:cNvSpPr>
            <a:spLocks noGrp="1"/>
          </p:cNvSpPr>
          <p:nvPr>
            <p:ph type="title"/>
          </p:nvPr>
        </p:nvSpPr>
        <p:spPr>
          <a:xfrm>
            <a:off x="5000752" y="619504"/>
            <a:ext cx="13336268" cy="861774"/>
          </a:xfrm>
        </p:spPr>
        <p:txBody>
          <a:bodyPr lIns="0" tIns="0" rIns="0" bIns="0"/>
          <a:lstStyle>
            <a:lvl1pPr>
              <a:defRPr sz="5600" b="1" i="0">
                <a:solidFill>
                  <a:srgbClr val="585858"/>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5/15/2024</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extLst>
      <p:ext uri="{BB962C8B-B14F-4D97-AF65-F5344CB8AC3E}">
        <p14:creationId xmlns:p14="http://schemas.microsoft.com/office/powerpoint/2010/main" val="301301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5/15/2024</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extLst>
      <p:ext uri="{BB962C8B-B14F-4D97-AF65-F5344CB8AC3E}">
        <p14:creationId xmlns:p14="http://schemas.microsoft.com/office/powerpoint/2010/main" val="1890987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tada Capítulo">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367EC2A-18D1-976B-3CCC-5E224F50D437}"/>
              </a:ext>
            </a:extLst>
          </p:cNvPr>
          <p:cNvSpPr txBox="1"/>
          <p:nvPr userDrawn="1"/>
        </p:nvSpPr>
        <p:spPr>
          <a:xfrm>
            <a:off x="3118081" y="3793109"/>
            <a:ext cx="6923066" cy="1200329"/>
          </a:xfrm>
          <a:prstGeom prst="rect">
            <a:avLst/>
          </a:prstGeom>
          <a:noFill/>
        </p:spPr>
        <p:txBody>
          <a:bodyPr wrap="square" rtlCol="0">
            <a:spAutoFit/>
          </a:bodyPr>
          <a:lstStyle/>
          <a:p>
            <a:pPr algn="l"/>
            <a:r>
              <a:rPr lang="es-CO" sz="7200" b="1" dirty="0">
                <a:solidFill>
                  <a:srgbClr val="4D4D4D"/>
                </a:solidFill>
                <a:latin typeface="Verdana" panose="020B0604030504040204" pitchFamily="34" charset="0"/>
                <a:ea typeface="Verdana" panose="020B0604030504040204" pitchFamily="34" charset="0"/>
              </a:rPr>
              <a:t>CONTENIDO</a:t>
            </a:r>
          </a:p>
        </p:txBody>
      </p:sp>
      <p:sp>
        <p:nvSpPr>
          <p:cNvPr id="25" name="Google Shape;51;p8">
            <a:extLst>
              <a:ext uri="{FF2B5EF4-FFF2-40B4-BE49-F238E27FC236}">
                <a16:creationId xmlns:a16="http://schemas.microsoft.com/office/drawing/2014/main" id="{A8ED15DF-07B7-FF25-EBB6-647FFDA54685}"/>
              </a:ext>
            </a:extLst>
          </p:cNvPr>
          <p:cNvSpPr txBox="1">
            <a:spLocks noGrp="1"/>
          </p:cNvSpPr>
          <p:nvPr userDrawn="1">
            <p:ph type="body" idx="2"/>
          </p:nvPr>
        </p:nvSpPr>
        <p:spPr>
          <a:xfrm>
            <a:off x="10356200" y="6518556"/>
            <a:ext cx="4688980" cy="1280160"/>
          </a:xfrm>
          <a:prstGeom prst="rect">
            <a:avLst/>
          </a:prstGeom>
          <a:noFill/>
          <a:ln>
            <a:noFill/>
          </a:ln>
        </p:spPr>
        <p:txBody>
          <a:bodyPr spcFirstLastPara="1" wrap="square" lIns="0" tIns="0" rIns="0" bIns="0" anchor="ctr" anchorCtr="0"/>
          <a:lstStyle>
            <a:lvl1pPr marL="0" lvl="0" indent="-457200" algn="l">
              <a:lnSpc>
                <a:spcPct val="90000"/>
              </a:lnSpc>
              <a:spcBef>
                <a:spcPts val="0"/>
              </a:spcBef>
              <a:spcAft>
                <a:spcPts val="0"/>
              </a:spcAft>
              <a:buClr>
                <a:srgbClr val="0054BC"/>
              </a:buClr>
              <a:buSzPts val="1000"/>
              <a:buNone/>
              <a:defRPr sz="2000">
                <a:solidFill>
                  <a:schemeClr val="tx1">
                    <a:lumMod val="50000"/>
                    <a:lumOff val="50000"/>
                  </a:schemeClr>
                </a:solidFill>
                <a:latin typeface="Verdana" panose="020B0604030504040204" pitchFamily="34" charset="0"/>
                <a:ea typeface="Verdana" panose="020B0604030504040204" pitchFamily="34" charset="0"/>
              </a:defRPr>
            </a:lvl1pPr>
            <a:lvl2pPr marL="1828800" lvl="1" indent="-584200" algn="l">
              <a:lnSpc>
                <a:spcPct val="90000"/>
              </a:lnSpc>
              <a:spcBef>
                <a:spcPts val="800"/>
              </a:spcBef>
              <a:spcAft>
                <a:spcPts val="0"/>
              </a:spcAft>
              <a:buClr>
                <a:srgbClr val="0054BC"/>
              </a:buClr>
              <a:buSzPts val="1000"/>
              <a:buChar char="•"/>
              <a:defRPr sz="2000">
                <a:solidFill>
                  <a:srgbClr val="0054BC"/>
                </a:solidFill>
              </a:defRPr>
            </a:lvl2pPr>
            <a:lvl3pPr marL="2743200" lvl="2" indent="-584200" algn="l">
              <a:lnSpc>
                <a:spcPct val="90000"/>
              </a:lnSpc>
              <a:spcBef>
                <a:spcPts val="800"/>
              </a:spcBef>
              <a:spcAft>
                <a:spcPts val="0"/>
              </a:spcAft>
              <a:buClr>
                <a:srgbClr val="0054BC"/>
              </a:buClr>
              <a:buSzPts val="1000"/>
              <a:buChar char="•"/>
              <a:defRPr sz="2000">
                <a:solidFill>
                  <a:srgbClr val="0054BC"/>
                </a:solidFill>
              </a:defRPr>
            </a:lvl3pPr>
            <a:lvl4pPr marL="3657600" lvl="3" indent="-584200" algn="l">
              <a:lnSpc>
                <a:spcPct val="90000"/>
              </a:lnSpc>
              <a:spcBef>
                <a:spcPts val="800"/>
              </a:spcBef>
              <a:spcAft>
                <a:spcPts val="0"/>
              </a:spcAft>
              <a:buClr>
                <a:srgbClr val="0054BC"/>
              </a:buClr>
              <a:buSzPts val="1000"/>
              <a:buChar char="•"/>
              <a:defRPr sz="2000">
                <a:solidFill>
                  <a:srgbClr val="0054BC"/>
                </a:solidFill>
              </a:defRPr>
            </a:lvl4pPr>
            <a:lvl5pPr marL="4572000" lvl="4" indent="-584200" algn="l">
              <a:lnSpc>
                <a:spcPct val="90000"/>
              </a:lnSpc>
              <a:spcBef>
                <a:spcPts val="800"/>
              </a:spcBef>
              <a:spcAft>
                <a:spcPts val="0"/>
              </a:spcAft>
              <a:buClr>
                <a:srgbClr val="0054BC"/>
              </a:buClr>
              <a:buSzPts val="1000"/>
              <a:buChar char="•"/>
              <a:defRPr sz="2000">
                <a:solidFill>
                  <a:srgbClr val="0054BC"/>
                </a:solidFill>
              </a:defRPr>
            </a:lvl5pPr>
            <a:lvl6pPr marL="5486400" lvl="5" indent="-584200" algn="l">
              <a:lnSpc>
                <a:spcPct val="90000"/>
              </a:lnSpc>
              <a:spcBef>
                <a:spcPts val="800"/>
              </a:spcBef>
              <a:spcAft>
                <a:spcPts val="0"/>
              </a:spcAft>
              <a:buClr>
                <a:srgbClr val="0054BC"/>
              </a:buClr>
              <a:buSzPts val="1000"/>
              <a:buChar char="•"/>
              <a:defRPr sz="2000">
                <a:solidFill>
                  <a:srgbClr val="0054BC"/>
                </a:solidFill>
              </a:defRPr>
            </a:lvl6pPr>
            <a:lvl7pPr marL="6400800" lvl="6" indent="-584200" algn="l">
              <a:lnSpc>
                <a:spcPct val="90000"/>
              </a:lnSpc>
              <a:spcBef>
                <a:spcPts val="800"/>
              </a:spcBef>
              <a:spcAft>
                <a:spcPts val="0"/>
              </a:spcAft>
              <a:buClr>
                <a:srgbClr val="0054BC"/>
              </a:buClr>
              <a:buSzPts val="1000"/>
              <a:buChar char="•"/>
              <a:defRPr sz="2000">
                <a:solidFill>
                  <a:srgbClr val="0054BC"/>
                </a:solidFill>
              </a:defRPr>
            </a:lvl7pPr>
            <a:lvl8pPr marL="7315200" lvl="7" indent="-584200" algn="l">
              <a:lnSpc>
                <a:spcPct val="90000"/>
              </a:lnSpc>
              <a:spcBef>
                <a:spcPts val="800"/>
              </a:spcBef>
              <a:spcAft>
                <a:spcPts val="0"/>
              </a:spcAft>
              <a:buClr>
                <a:srgbClr val="0054BC"/>
              </a:buClr>
              <a:buSzPts val="1000"/>
              <a:buChar char="•"/>
              <a:defRPr sz="2000">
                <a:solidFill>
                  <a:srgbClr val="0054BC"/>
                </a:solidFill>
              </a:defRPr>
            </a:lvl8pPr>
            <a:lvl9pPr marL="8229600" lvl="8" indent="-584200" algn="l">
              <a:lnSpc>
                <a:spcPct val="90000"/>
              </a:lnSpc>
              <a:spcBef>
                <a:spcPts val="800"/>
              </a:spcBef>
              <a:spcAft>
                <a:spcPts val="0"/>
              </a:spcAft>
              <a:buClr>
                <a:srgbClr val="0054BC"/>
              </a:buClr>
              <a:buSzPts val="1000"/>
              <a:buChar char="•"/>
              <a:defRPr sz="2000">
                <a:solidFill>
                  <a:srgbClr val="0054BC"/>
                </a:solidFill>
              </a:defRPr>
            </a:lvl9pPr>
          </a:lstStyle>
          <a:p>
            <a:endParaRPr/>
          </a:p>
        </p:txBody>
      </p:sp>
      <p:sp>
        <p:nvSpPr>
          <p:cNvPr id="47" name="Google Shape;51;p8">
            <a:extLst>
              <a:ext uri="{FF2B5EF4-FFF2-40B4-BE49-F238E27FC236}">
                <a16:creationId xmlns:a16="http://schemas.microsoft.com/office/drawing/2014/main" id="{C62BBDC7-53CD-0972-3187-05869E0F2202}"/>
              </a:ext>
            </a:extLst>
          </p:cNvPr>
          <p:cNvSpPr txBox="1">
            <a:spLocks noGrp="1"/>
          </p:cNvSpPr>
          <p:nvPr>
            <p:ph type="body" idx="10"/>
          </p:nvPr>
        </p:nvSpPr>
        <p:spPr>
          <a:xfrm>
            <a:off x="10356200" y="8027666"/>
            <a:ext cx="4688980" cy="1280160"/>
          </a:xfrm>
          <a:prstGeom prst="rect">
            <a:avLst/>
          </a:prstGeom>
          <a:noFill/>
          <a:ln>
            <a:noFill/>
          </a:ln>
        </p:spPr>
        <p:txBody>
          <a:bodyPr spcFirstLastPara="1" wrap="square" lIns="0" tIns="0" rIns="0" bIns="0" anchor="ctr" anchorCtr="0"/>
          <a:lstStyle>
            <a:lvl1pPr marL="0" lvl="0" indent="-457200" algn="l">
              <a:lnSpc>
                <a:spcPct val="90000"/>
              </a:lnSpc>
              <a:spcBef>
                <a:spcPts val="0"/>
              </a:spcBef>
              <a:spcAft>
                <a:spcPts val="0"/>
              </a:spcAft>
              <a:buClr>
                <a:srgbClr val="0054BC"/>
              </a:buClr>
              <a:buSzPts val="1000"/>
              <a:buNone/>
              <a:defRPr sz="2000">
                <a:solidFill>
                  <a:schemeClr val="tx1">
                    <a:lumMod val="50000"/>
                    <a:lumOff val="50000"/>
                  </a:schemeClr>
                </a:solidFill>
                <a:latin typeface="Verdana" panose="020B0604030504040204" pitchFamily="34" charset="0"/>
                <a:ea typeface="Verdana" panose="020B0604030504040204" pitchFamily="34" charset="0"/>
              </a:defRPr>
            </a:lvl1pPr>
            <a:lvl2pPr marL="1828800" lvl="1" indent="-584200" algn="l">
              <a:lnSpc>
                <a:spcPct val="90000"/>
              </a:lnSpc>
              <a:spcBef>
                <a:spcPts val="800"/>
              </a:spcBef>
              <a:spcAft>
                <a:spcPts val="0"/>
              </a:spcAft>
              <a:buClr>
                <a:srgbClr val="0054BC"/>
              </a:buClr>
              <a:buSzPts val="1000"/>
              <a:buChar char="•"/>
              <a:defRPr sz="2000">
                <a:solidFill>
                  <a:srgbClr val="0054BC"/>
                </a:solidFill>
              </a:defRPr>
            </a:lvl2pPr>
            <a:lvl3pPr marL="2743200" lvl="2" indent="-584200" algn="l">
              <a:lnSpc>
                <a:spcPct val="90000"/>
              </a:lnSpc>
              <a:spcBef>
                <a:spcPts val="800"/>
              </a:spcBef>
              <a:spcAft>
                <a:spcPts val="0"/>
              </a:spcAft>
              <a:buClr>
                <a:srgbClr val="0054BC"/>
              </a:buClr>
              <a:buSzPts val="1000"/>
              <a:buChar char="•"/>
              <a:defRPr sz="2000">
                <a:solidFill>
                  <a:srgbClr val="0054BC"/>
                </a:solidFill>
              </a:defRPr>
            </a:lvl3pPr>
            <a:lvl4pPr marL="3657600" lvl="3" indent="-584200" algn="l">
              <a:lnSpc>
                <a:spcPct val="90000"/>
              </a:lnSpc>
              <a:spcBef>
                <a:spcPts val="800"/>
              </a:spcBef>
              <a:spcAft>
                <a:spcPts val="0"/>
              </a:spcAft>
              <a:buClr>
                <a:srgbClr val="0054BC"/>
              </a:buClr>
              <a:buSzPts val="1000"/>
              <a:buChar char="•"/>
              <a:defRPr sz="2000">
                <a:solidFill>
                  <a:srgbClr val="0054BC"/>
                </a:solidFill>
              </a:defRPr>
            </a:lvl4pPr>
            <a:lvl5pPr marL="4572000" lvl="4" indent="-584200" algn="l">
              <a:lnSpc>
                <a:spcPct val="90000"/>
              </a:lnSpc>
              <a:spcBef>
                <a:spcPts val="800"/>
              </a:spcBef>
              <a:spcAft>
                <a:spcPts val="0"/>
              </a:spcAft>
              <a:buClr>
                <a:srgbClr val="0054BC"/>
              </a:buClr>
              <a:buSzPts val="1000"/>
              <a:buChar char="•"/>
              <a:defRPr sz="2000">
                <a:solidFill>
                  <a:srgbClr val="0054BC"/>
                </a:solidFill>
              </a:defRPr>
            </a:lvl5pPr>
            <a:lvl6pPr marL="5486400" lvl="5" indent="-584200" algn="l">
              <a:lnSpc>
                <a:spcPct val="90000"/>
              </a:lnSpc>
              <a:spcBef>
                <a:spcPts val="800"/>
              </a:spcBef>
              <a:spcAft>
                <a:spcPts val="0"/>
              </a:spcAft>
              <a:buClr>
                <a:srgbClr val="0054BC"/>
              </a:buClr>
              <a:buSzPts val="1000"/>
              <a:buChar char="•"/>
              <a:defRPr sz="2000">
                <a:solidFill>
                  <a:srgbClr val="0054BC"/>
                </a:solidFill>
              </a:defRPr>
            </a:lvl6pPr>
            <a:lvl7pPr marL="6400800" lvl="6" indent="-584200" algn="l">
              <a:lnSpc>
                <a:spcPct val="90000"/>
              </a:lnSpc>
              <a:spcBef>
                <a:spcPts val="800"/>
              </a:spcBef>
              <a:spcAft>
                <a:spcPts val="0"/>
              </a:spcAft>
              <a:buClr>
                <a:srgbClr val="0054BC"/>
              </a:buClr>
              <a:buSzPts val="1000"/>
              <a:buChar char="•"/>
              <a:defRPr sz="2000">
                <a:solidFill>
                  <a:srgbClr val="0054BC"/>
                </a:solidFill>
              </a:defRPr>
            </a:lvl7pPr>
            <a:lvl8pPr marL="7315200" lvl="7" indent="-584200" algn="l">
              <a:lnSpc>
                <a:spcPct val="90000"/>
              </a:lnSpc>
              <a:spcBef>
                <a:spcPts val="800"/>
              </a:spcBef>
              <a:spcAft>
                <a:spcPts val="0"/>
              </a:spcAft>
              <a:buClr>
                <a:srgbClr val="0054BC"/>
              </a:buClr>
              <a:buSzPts val="1000"/>
              <a:buChar char="•"/>
              <a:defRPr sz="2000">
                <a:solidFill>
                  <a:srgbClr val="0054BC"/>
                </a:solidFill>
              </a:defRPr>
            </a:lvl8pPr>
            <a:lvl9pPr marL="8229600" lvl="8" indent="-584200" algn="l">
              <a:lnSpc>
                <a:spcPct val="90000"/>
              </a:lnSpc>
              <a:spcBef>
                <a:spcPts val="800"/>
              </a:spcBef>
              <a:spcAft>
                <a:spcPts val="0"/>
              </a:spcAft>
              <a:buClr>
                <a:srgbClr val="0054BC"/>
              </a:buClr>
              <a:buSzPts val="1000"/>
              <a:buChar char="•"/>
              <a:defRPr sz="2000">
                <a:solidFill>
                  <a:srgbClr val="0054BC"/>
                </a:solidFill>
              </a:defRPr>
            </a:lvl9pPr>
          </a:lstStyle>
          <a:p>
            <a:endParaRPr/>
          </a:p>
        </p:txBody>
      </p:sp>
      <p:sp>
        <p:nvSpPr>
          <p:cNvPr id="49" name="Google Shape;51;p8">
            <a:extLst>
              <a:ext uri="{FF2B5EF4-FFF2-40B4-BE49-F238E27FC236}">
                <a16:creationId xmlns:a16="http://schemas.microsoft.com/office/drawing/2014/main" id="{F8847280-4072-F527-A6E0-3EF45AE1FB7E}"/>
              </a:ext>
            </a:extLst>
          </p:cNvPr>
          <p:cNvSpPr txBox="1">
            <a:spLocks noGrp="1"/>
          </p:cNvSpPr>
          <p:nvPr>
            <p:ph type="body" idx="11"/>
          </p:nvPr>
        </p:nvSpPr>
        <p:spPr>
          <a:xfrm>
            <a:off x="10356200" y="9511612"/>
            <a:ext cx="4688980" cy="1280160"/>
          </a:xfrm>
          <a:prstGeom prst="rect">
            <a:avLst/>
          </a:prstGeom>
          <a:noFill/>
          <a:ln>
            <a:noFill/>
          </a:ln>
        </p:spPr>
        <p:txBody>
          <a:bodyPr spcFirstLastPara="1" wrap="square" lIns="0" tIns="0" rIns="0" bIns="0" anchor="ctr" anchorCtr="0"/>
          <a:lstStyle>
            <a:lvl1pPr marL="0" lvl="0" indent="-457200" algn="l">
              <a:lnSpc>
                <a:spcPct val="90000"/>
              </a:lnSpc>
              <a:spcBef>
                <a:spcPts val="0"/>
              </a:spcBef>
              <a:spcAft>
                <a:spcPts val="0"/>
              </a:spcAft>
              <a:buClr>
                <a:srgbClr val="0054BC"/>
              </a:buClr>
              <a:buSzPts val="1000"/>
              <a:buNone/>
              <a:defRPr sz="2000">
                <a:solidFill>
                  <a:schemeClr val="tx1">
                    <a:lumMod val="50000"/>
                    <a:lumOff val="50000"/>
                  </a:schemeClr>
                </a:solidFill>
                <a:latin typeface="Verdana" panose="020B0604030504040204" pitchFamily="34" charset="0"/>
                <a:ea typeface="Verdana" panose="020B0604030504040204" pitchFamily="34" charset="0"/>
              </a:defRPr>
            </a:lvl1pPr>
            <a:lvl2pPr marL="1828800" lvl="1" indent="-584200" algn="l">
              <a:lnSpc>
                <a:spcPct val="90000"/>
              </a:lnSpc>
              <a:spcBef>
                <a:spcPts val="800"/>
              </a:spcBef>
              <a:spcAft>
                <a:spcPts val="0"/>
              </a:spcAft>
              <a:buClr>
                <a:srgbClr val="0054BC"/>
              </a:buClr>
              <a:buSzPts val="1000"/>
              <a:buChar char="•"/>
              <a:defRPr sz="2000">
                <a:solidFill>
                  <a:srgbClr val="0054BC"/>
                </a:solidFill>
              </a:defRPr>
            </a:lvl2pPr>
            <a:lvl3pPr marL="2743200" lvl="2" indent="-584200" algn="l">
              <a:lnSpc>
                <a:spcPct val="90000"/>
              </a:lnSpc>
              <a:spcBef>
                <a:spcPts val="800"/>
              </a:spcBef>
              <a:spcAft>
                <a:spcPts val="0"/>
              </a:spcAft>
              <a:buClr>
                <a:srgbClr val="0054BC"/>
              </a:buClr>
              <a:buSzPts val="1000"/>
              <a:buChar char="•"/>
              <a:defRPr sz="2000">
                <a:solidFill>
                  <a:srgbClr val="0054BC"/>
                </a:solidFill>
              </a:defRPr>
            </a:lvl3pPr>
            <a:lvl4pPr marL="3657600" lvl="3" indent="-584200" algn="l">
              <a:lnSpc>
                <a:spcPct val="90000"/>
              </a:lnSpc>
              <a:spcBef>
                <a:spcPts val="800"/>
              </a:spcBef>
              <a:spcAft>
                <a:spcPts val="0"/>
              </a:spcAft>
              <a:buClr>
                <a:srgbClr val="0054BC"/>
              </a:buClr>
              <a:buSzPts val="1000"/>
              <a:buChar char="•"/>
              <a:defRPr sz="2000">
                <a:solidFill>
                  <a:srgbClr val="0054BC"/>
                </a:solidFill>
              </a:defRPr>
            </a:lvl4pPr>
            <a:lvl5pPr marL="4572000" lvl="4" indent="-584200" algn="l">
              <a:lnSpc>
                <a:spcPct val="90000"/>
              </a:lnSpc>
              <a:spcBef>
                <a:spcPts val="800"/>
              </a:spcBef>
              <a:spcAft>
                <a:spcPts val="0"/>
              </a:spcAft>
              <a:buClr>
                <a:srgbClr val="0054BC"/>
              </a:buClr>
              <a:buSzPts val="1000"/>
              <a:buChar char="•"/>
              <a:defRPr sz="2000">
                <a:solidFill>
                  <a:srgbClr val="0054BC"/>
                </a:solidFill>
              </a:defRPr>
            </a:lvl5pPr>
            <a:lvl6pPr marL="5486400" lvl="5" indent="-584200" algn="l">
              <a:lnSpc>
                <a:spcPct val="90000"/>
              </a:lnSpc>
              <a:spcBef>
                <a:spcPts val="800"/>
              </a:spcBef>
              <a:spcAft>
                <a:spcPts val="0"/>
              </a:spcAft>
              <a:buClr>
                <a:srgbClr val="0054BC"/>
              </a:buClr>
              <a:buSzPts val="1000"/>
              <a:buChar char="•"/>
              <a:defRPr sz="2000">
                <a:solidFill>
                  <a:srgbClr val="0054BC"/>
                </a:solidFill>
              </a:defRPr>
            </a:lvl6pPr>
            <a:lvl7pPr marL="6400800" lvl="6" indent="-584200" algn="l">
              <a:lnSpc>
                <a:spcPct val="90000"/>
              </a:lnSpc>
              <a:spcBef>
                <a:spcPts val="800"/>
              </a:spcBef>
              <a:spcAft>
                <a:spcPts val="0"/>
              </a:spcAft>
              <a:buClr>
                <a:srgbClr val="0054BC"/>
              </a:buClr>
              <a:buSzPts val="1000"/>
              <a:buChar char="•"/>
              <a:defRPr sz="2000">
                <a:solidFill>
                  <a:srgbClr val="0054BC"/>
                </a:solidFill>
              </a:defRPr>
            </a:lvl7pPr>
            <a:lvl8pPr marL="7315200" lvl="7" indent="-584200" algn="l">
              <a:lnSpc>
                <a:spcPct val="90000"/>
              </a:lnSpc>
              <a:spcBef>
                <a:spcPts val="800"/>
              </a:spcBef>
              <a:spcAft>
                <a:spcPts val="0"/>
              </a:spcAft>
              <a:buClr>
                <a:srgbClr val="0054BC"/>
              </a:buClr>
              <a:buSzPts val="1000"/>
              <a:buChar char="•"/>
              <a:defRPr sz="2000">
                <a:solidFill>
                  <a:srgbClr val="0054BC"/>
                </a:solidFill>
              </a:defRPr>
            </a:lvl8pPr>
            <a:lvl9pPr marL="8229600" lvl="8" indent="-584200" algn="l">
              <a:lnSpc>
                <a:spcPct val="90000"/>
              </a:lnSpc>
              <a:spcBef>
                <a:spcPts val="800"/>
              </a:spcBef>
              <a:spcAft>
                <a:spcPts val="0"/>
              </a:spcAft>
              <a:buClr>
                <a:srgbClr val="0054BC"/>
              </a:buClr>
              <a:buSzPts val="1000"/>
              <a:buChar char="•"/>
              <a:defRPr sz="2000">
                <a:solidFill>
                  <a:srgbClr val="0054BC"/>
                </a:solidFill>
              </a:defRPr>
            </a:lvl9pPr>
          </a:lstStyle>
          <a:p>
            <a:endParaRPr/>
          </a:p>
        </p:txBody>
      </p:sp>
      <p:sp>
        <p:nvSpPr>
          <p:cNvPr id="51" name="Google Shape;51;p8">
            <a:extLst>
              <a:ext uri="{FF2B5EF4-FFF2-40B4-BE49-F238E27FC236}">
                <a16:creationId xmlns:a16="http://schemas.microsoft.com/office/drawing/2014/main" id="{AE1512C1-8450-21E0-10CE-2365A5B01304}"/>
              </a:ext>
            </a:extLst>
          </p:cNvPr>
          <p:cNvSpPr txBox="1">
            <a:spLocks noGrp="1"/>
          </p:cNvSpPr>
          <p:nvPr>
            <p:ph type="body" idx="12"/>
          </p:nvPr>
        </p:nvSpPr>
        <p:spPr>
          <a:xfrm>
            <a:off x="10356200" y="10995558"/>
            <a:ext cx="4688980" cy="1280160"/>
          </a:xfrm>
          <a:prstGeom prst="rect">
            <a:avLst/>
          </a:prstGeom>
          <a:noFill/>
          <a:ln>
            <a:noFill/>
          </a:ln>
        </p:spPr>
        <p:txBody>
          <a:bodyPr spcFirstLastPara="1" wrap="square" lIns="0" tIns="0" rIns="0" bIns="0" anchor="ctr" anchorCtr="0"/>
          <a:lstStyle>
            <a:lvl1pPr marL="0" lvl="0" indent="-457200" algn="l">
              <a:lnSpc>
                <a:spcPct val="90000"/>
              </a:lnSpc>
              <a:spcBef>
                <a:spcPts val="0"/>
              </a:spcBef>
              <a:spcAft>
                <a:spcPts val="0"/>
              </a:spcAft>
              <a:buClr>
                <a:srgbClr val="0054BC"/>
              </a:buClr>
              <a:buSzPts val="1000"/>
              <a:buNone/>
              <a:defRPr sz="2000">
                <a:solidFill>
                  <a:schemeClr val="tx1">
                    <a:lumMod val="50000"/>
                    <a:lumOff val="50000"/>
                  </a:schemeClr>
                </a:solidFill>
                <a:latin typeface="Verdana" panose="020B0604030504040204" pitchFamily="34" charset="0"/>
                <a:ea typeface="Verdana" panose="020B0604030504040204" pitchFamily="34" charset="0"/>
              </a:defRPr>
            </a:lvl1pPr>
            <a:lvl2pPr marL="1828800" lvl="1" indent="-584200" algn="l">
              <a:lnSpc>
                <a:spcPct val="90000"/>
              </a:lnSpc>
              <a:spcBef>
                <a:spcPts val="800"/>
              </a:spcBef>
              <a:spcAft>
                <a:spcPts val="0"/>
              </a:spcAft>
              <a:buClr>
                <a:srgbClr val="0054BC"/>
              </a:buClr>
              <a:buSzPts val="1000"/>
              <a:buChar char="•"/>
              <a:defRPr sz="2000">
                <a:solidFill>
                  <a:srgbClr val="0054BC"/>
                </a:solidFill>
              </a:defRPr>
            </a:lvl2pPr>
            <a:lvl3pPr marL="2743200" lvl="2" indent="-584200" algn="l">
              <a:lnSpc>
                <a:spcPct val="90000"/>
              </a:lnSpc>
              <a:spcBef>
                <a:spcPts val="800"/>
              </a:spcBef>
              <a:spcAft>
                <a:spcPts val="0"/>
              </a:spcAft>
              <a:buClr>
                <a:srgbClr val="0054BC"/>
              </a:buClr>
              <a:buSzPts val="1000"/>
              <a:buChar char="•"/>
              <a:defRPr sz="2000">
                <a:solidFill>
                  <a:srgbClr val="0054BC"/>
                </a:solidFill>
              </a:defRPr>
            </a:lvl3pPr>
            <a:lvl4pPr marL="3657600" lvl="3" indent="-584200" algn="l">
              <a:lnSpc>
                <a:spcPct val="90000"/>
              </a:lnSpc>
              <a:spcBef>
                <a:spcPts val="800"/>
              </a:spcBef>
              <a:spcAft>
                <a:spcPts val="0"/>
              </a:spcAft>
              <a:buClr>
                <a:srgbClr val="0054BC"/>
              </a:buClr>
              <a:buSzPts val="1000"/>
              <a:buChar char="•"/>
              <a:defRPr sz="2000">
                <a:solidFill>
                  <a:srgbClr val="0054BC"/>
                </a:solidFill>
              </a:defRPr>
            </a:lvl4pPr>
            <a:lvl5pPr marL="4572000" lvl="4" indent="-584200" algn="l">
              <a:lnSpc>
                <a:spcPct val="90000"/>
              </a:lnSpc>
              <a:spcBef>
                <a:spcPts val="800"/>
              </a:spcBef>
              <a:spcAft>
                <a:spcPts val="0"/>
              </a:spcAft>
              <a:buClr>
                <a:srgbClr val="0054BC"/>
              </a:buClr>
              <a:buSzPts val="1000"/>
              <a:buChar char="•"/>
              <a:defRPr sz="2000">
                <a:solidFill>
                  <a:srgbClr val="0054BC"/>
                </a:solidFill>
              </a:defRPr>
            </a:lvl5pPr>
            <a:lvl6pPr marL="5486400" lvl="5" indent="-584200" algn="l">
              <a:lnSpc>
                <a:spcPct val="90000"/>
              </a:lnSpc>
              <a:spcBef>
                <a:spcPts val="800"/>
              </a:spcBef>
              <a:spcAft>
                <a:spcPts val="0"/>
              </a:spcAft>
              <a:buClr>
                <a:srgbClr val="0054BC"/>
              </a:buClr>
              <a:buSzPts val="1000"/>
              <a:buChar char="•"/>
              <a:defRPr sz="2000">
                <a:solidFill>
                  <a:srgbClr val="0054BC"/>
                </a:solidFill>
              </a:defRPr>
            </a:lvl6pPr>
            <a:lvl7pPr marL="6400800" lvl="6" indent="-584200" algn="l">
              <a:lnSpc>
                <a:spcPct val="90000"/>
              </a:lnSpc>
              <a:spcBef>
                <a:spcPts val="800"/>
              </a:spcBef>
              <a:spcAft>
                <a:spcPts val="0"/>
              </a:spcAft>
              <a:buClr>
                <a:srgbClr val="0054BC"/>
              </a:buClr>
              <a:buSzPts val="1000"/>
              <a:buChar char="•"/>
              <a:defRPr sz="2000">
                <a:solidFill>
                  <a:srgbClr val="0054BC"/>
                </a:solidFill>
              </a:defRPr>
            </a:lvl7pPr>
            <a:lvl8pPr marL="7315200" lvl="7" indent="-584200" algn="l">
              <a:lnSpc>
                <a:spcPct val="90000"/>
              </a:lnSpc>
              <a:spcBef>
                <a:spcPts val="800"/>
              </a:spcBef>
              <a:spcAft>
                <a:spcPts val="0"/>
              </a:spcAft>
              <a:buClr>
                <a:srgbClr val="0054BC"/>
              </a:buClr>
              <a:buSzPts val="1000"/>
              <a:buChar char="•"/>
              <a:defRPr sz="2000">
                <a:solidFill>
                  <a:srgbClr val="0054BC"/>
                </a:solidFill>
              </a:defRPr>
            </a:lvl8pPr>
            <a:lvl9pPr marL="8229600" lvl="8" indent="-584200" algn="l">
              <a:lnSpc>
                <a:spcPct val="90000"/>
              </a:lnSpc>
              <a:spcBef>
                <a:spcPts val="800"/>
              </a:spcBef>
              <a:spcAft>
                <a:spcPts val="0"/>
              </a:spcAft>
              <a:buClr>
                <a:srgbClr val="0054BC"/>
              </a:buClr>
              <a:buSzPts val="1000"/>
              <a:buChar char="•"/>
              <a:defRPr sz="2000">
                <a:solidFill>
                  <a:srgbClr val="0054BC"/>
                </a:solidFill>
              </a:defRPr>
            </a:lvl9pPr>
          </a:lstStyle>
          <a:p>
            <a:endParaRPr/>
          </a:p>
        </p:txBody>
      </p:sp>
      <p:sp>
        <p:nvSpPr>
          <p:cNvPr id="53" name="Google Shape;51;p8">
            <a:extLst>
              <a:ext uri="{FF2B5EF4-FFF2-40B4-BE49-F238E27FC236}">
                <a16:creationId xmlns:a16="http://schemas.microsoft.com/office/drawing/2014/main" id="{F91B3B31-8ED2-B72B-F8BC-0B51035501D1}"/>
              </a:ext>
            </a:extLst>
          </p:cNvPr>
          <p:cNvSpPr txBox="1">
            <a:spLocks noGrp="1"/>
          </p:cNvSpPr>
          <p:nvPr>
            <p:ph type="body" idx="13"/>
          </p:nvPr>
        </p:nvSpPr>
        <p:spPr>
          <a:xfrm>
            <a:off x="17068084" y="6518556"/>
            <a:ext cx="4688980" cy="1280160"/>
          </a:xfrm>
          <a:prstGeom prst="rect">
            <a:avLst/>
          </a:prstGeom>
          <a:noFill/>
          <a:ln>
            <a:noFill/>
          </a:ln>
        </p:spPr>
        <p:txBody>
          <a:bodyPr spcFirstLastPara="1" wrap="square" lIns="0" tIns="0" rIns="0" bIns="0" anchor="ctr" anchorCtr="0"/>
          <a:lstStyle>
            <a:lvl1pPr marL="0" lvl="0" indent="-457200" algn="l">
              <a:lnSpc>
                <a:spcPct val="90000"/>
              </a:lnSpc>
              <a:spcBef>
                <a:spcPts val="0"/>
              </a:spcBef>
              <a:spcAft>
                <a:spcPts val="0"/>
              </a:spcAft>
              <a:buClr>
                <a:srgbClr val="0054BC"/>
              </a:buClr>
              <a:buSzPts val="1000"/>
              <a:buNone/>
              <a:defRPr sz="2000">
                <a:solidFill>
                  <a:schemeClr val="tx1">
                    <a:lumMod val="50000"/>
                    <a:lumOff val="50000"/>
                  </a:schemeClr>
                </a:solidFill>
                <a:latin typeface="Verdana" panose="020B0604030504040204" pitchFamily="34" charset="0"/>
                <a:ea typeface="Verdana" panose="020B0604030504040204" pitchFamily="34" charset="0"/>
              </a:defRPr>
            </a:lvl1pPr>
            <a:lvl2pPr marL="1828800" lvl="1" indent="-584200" algn="l">
              <a:lnSpc>
                <a:spcPct val="90000"/>
              </a:lnSpc>
              <a:spcBef>
                <a:spcPts val="800"/>
              </a:spcBef>
              <a:spcAft>
                <a:spcPts val="0"/>
              </a:spcAft>
              <a:buClr>
                <a:srgbClr val="0054BC"/>
              </a:buClr>
              <a:buSzPts val="1000"/>
              <a:buChar char="•"/>
              <a:defRPr sz="2000">
                <a:solidFill>
                  <a:srgbClr val="0054BC"/>
                </a:solidFill>
              </a:defRPr>
            </a:lvl2pPr>
            <a:lvl3pPr marL="2743200" lvl="2" indent="-584200" algn="l">
              <a:lnSpc>
                <a:spcPct val="90000"/>
              </a:lnSpc>
              <a:spcBef>
                <a:spcPts val="800"/>
              </a:spcBef>
              <a:spcAft>
                <a:spcPts val="0"/>
              </a:spcAft>
              <a:buClr>
                <a:srgbClr val="0054BC"/>
              </a:buClr>
              <a:buSzPts val="1000"/>
              <a:buChar char="•"/>
              <a:defRPr sz="2000">
                <a:solidFill>
                  <a:srgbClr val="0054BC"/>
                </a:solidFill>
              </a:defRPr>
            </a:lvl3pPr>
            <a:lvl4pPr marL="3657600" lvl="3" indent="-584200" algn="l">
              <a:lnSpc>
                <a:spcPct val="90000"/>
              </a:lnSpc>
              <a:spcBef>
                <a:spcPts val="800"/>
              </a:spcBef>
              <a:spcAft>
                <a:spcPts val="0"/>
              </a:spcAft>
              <a:buClr>
                <a:srgbClr val="0054BC"/>
              </a:buClr>
              <a:buSzPts val="1000"/>
              <a:buChar char="•"/>
              <a:defRPr sz="2000">
                <a:solidFill>
                  <a:srgbClr val="0054BC"/>
                </a:solidFill>
              </a:defRPr>
            </a:lvl4pPr>
            <a:lvl5pPr marL="4572000" lvl="4" indent="-584200" algn="l">
              <a:lnSpc>
                <a:spcPct val="90000"/>
              </a:lnSpc>
              <a:spcBef>
                <a:spcPts val="800"/>
              </a:spcBef>
              <a:spcAft>
                <a:spcPts val="0"/>
              </a:spcAft>
              <a:buClr>
                <a:srgbClr val="0054BC"/>
              </a:buClr>
              <a:buSzPts val="1000"/>
              <a:buChar char="•"/>
              <a:defRPr sz="2000">
                <a:solidFill>
                  <a:srgbClr val="0054BC"/>
                </a:solidFill>
              </a:defRPr>
            </a:lvl5pPr>
            <a:lvl6pPr marL="5486400" lvl="5" indent="-584200" algn="l">
              <a:lnSpc>
                <a:spcPct val="90000"/>
              </a:lnSpc>
              <a:spcBef>
                <a:spcPts val="800"/>
              </a:spcBef>
              <a:spcAft>
                <a:spcPts val="0"/>
              </a:spcAft>
              <a:buClr>
                <a:srgbClr val="0054BC"/>
              </a:buClr>
              <a:buSzPts val="1000"/>
              <a:buChar char="•"/>
              <a:defRPr sz="2000">
                <a:solidFill>
                  <a:srgbClr val="0054BC"/>
                </a:solidFill>
              </a:defRPr>
            </a:lvl6pPr>
            <a:lvl7pPr marL="6400800" lvl="6" indent="-584200" algn="l">
              <a:lnSpc>
                <a:spcPct val="90000"/>
              </a:lnSpc>
              <a:spcBef>
                <a:spcPts val="800"/>
              </a:spcBef>
              <a:spcAft>
                <a:spcPts val="0"/>
              </a:spcAft>
              <a:buClr>
                <a:srgbClr val="0054BC"/>
              </a:buClr>
              <a:buSzPts val="1000"/>
              <a:buChar char="•"/>
              <a:defRPr sz="2000">
                <a:solidFill>
                  <a:srgbClr val="0054BC"/>
                </a:solidFill>
              </a:defRPr>
            </a:lvl7pPr>
            <a:lvl8pPr marL="7315200" lvl="7" indent="-584200" algn="l">
              <a:lnSpc>
                <a:spcPct val="90000"/>
              </a:lnSpc>
              <a:spcBef>
                <a:spcPts val="800"/>
              </a:spcBef>
              <a:spcAft>
                <a:spcPts val="0"/>
              </a:spcAft>
              <a:buClr>
                <a:srgbClr val="0054BC"/>
              </a:buClr>
              <a:buSzPts val="1000"/>
              <a:buChar char="•"/>
              <a:defRPr sz="2000">
                <a:solidFill>
                  <a:srgbClr val="0054BC"/>
                </a:solidFill>
              </a:defRPr>
            </a:lvl8pPr>
            <a:lvl9pPr marL="8229600" lvl="8" indent="-584200" algn="l">
              <a:lnSpc>
                <a:spcPct val="90000"/>
              </a:lnSpc>
              <a:spcBef>
                <a:spcPts val="800"/>
              </a:spcBef>
              <a:spcAft>
                <a:spcPts val="0"/>
              </a:spcAft>
              <a:buClr>
                <a:srgbClr val="0054BC"/>
              </a:buClr>
              <a:buSzPts val="1000"/>
              <a:buChar char="•"/>
              <a:defRPr sz="2000">
                <a:solidFill>
                  <a:srgbClr val="0054BC"/>
                </a:solidFill>
              </a:defRPr>
            </a:lvl9pPr>
          </a:lstStyle>
          <a:p>
            <a:endParaRPr/>
          </a:p>
        </p:txBody>
      </p:sp>
      <p:sp>
        <p:nvSpPr>
          <p:cNvPr id="55" name="Google Shape;51;p8">
            <a:extLst>
              <a:ext uri="{FF2B5EF4-FFF2-40B4-BE49-F238E27FC236}">
                <a16:creationId xmlns:a16="http://schemas.microsoft.com/office/drawing/2014/main" id="{32835056-9984-2DAC-2AE3-5F74A427F4EC}"/>
              </a:ext>
            </a:extLst>
          </p:cNvPr>
          <p:cNvSpPr txBox="1">
            <a:spLocks noGrp="1"/>
          </p:cNvSpPr>
          <p:nvPr>
            <p:ph type="body" idx="14"/>
          </p:nvPr>
        </p:nvSpPr>
        <p:spPr>
          <a:xfrm>
            <a:off x="17068084" y="8027666"/>
            <a:ext cx="4688980" cy="1280160"/>
          </a:xfrm>
          <a:prstGeom prst="rect">
            <a:avLst/>
          </a:prstGeom>
          <a:noFill/>
          <a:ln>
            <a:noFill/>
          </a:ln>
        </p:spPr>
        <p:txBody>
          <a:bodyPr spcFirstLastPara="1" wrap="square" lIns="0" tIns="0" rIns="0" bIns="0" anchor="ctr" anchorCtr="0"/>
          <a:lstStyle>
            <a:lvl1pPr marL="0" lvl="0" indent="-457200" algn="l">
              <a:lnSpc>
                <a:spcPct val="90000"/>
              </a:lnSpc>
              <a:spcBef>
                <a:spcPts val="0"/>
              </a:spcBef>
              <a:spcAft>
                <a:spcPts val="0"/>
              </a:spcAft>
              <a:buClr>
                <a:srgbClr val="0054BC"/>
              </a:buClr>
              <a:buSzPts val="1000"/>
              <a:buNone/>
              <a:defRPr sz="2000">
                <a:solidFill>
                  <a:schemeClr val="tx1">
                    <a:lumMod val="50000"/>
                    <a:lumOff val="50000"/>
                  </a:schemeClr>
                </a:solidFill>
                <a:latin typeface="Verdana" panose="020B0604030504040204" pitchFamily="34" charset="0"/>
                <a:ea typeface="Verdana" panose="020B0604030504040204" pitchFamily="34" charset="0"/>
              </a:defRPr>
            </a:lvl1pPr>
            <a:lvl2pPr marL="1828800" lvl="1" indent="-584200" algn="l">
              <a:lnSpc>
                <a:spcPct val="90000"/>
              </a:lnSpc>
              <a:spcBef>
                <a:spcPts val="800"/>
              </a:spcBef>
              <a:spcAft>
                <a:spcPts val="0"/>
              </a:spcAft>
              <a:buClr>
                <a:srgbClr val="0054BC"/>
              </a:buClr>
              <a:buSzPts val="1000"/>
              <a:buChar char="•"/>
              <a:defRPr sz="2000">
                <a:solidFill>
                  <a:srgbClr val="0054BC"/>
                </a:solidFill>
              </a:defRPr>
            </a:lvl2pPr>
            <a:lvl3pPr marL="2743200" lvl="2" indent="-584200" algn="l">
              <a:lnSpc>
                <a:spcPct val="90000"/>
              </a:lnSpc>
              <a:spcBef>
                <a:spcPts val="800"/>
              </a:spcBef>
              <a:spcAft>
                <a:spcPts val="0"/>
              </a:spcAft>
              <a:buClr>
                <a:srgbClr val="0054BC"/>
              </a:buClr>
              <a:buSzPts val="1000"/>
              <a:buChar char="•"/>
              <a:defRPr sz="2000">
                <a:solidFill>
                  <a:srgbClr val="0054BC"/>
                </a:solidFill>
              </a:defRPr>
            </a:lvl3pPr>
            <a:lvl4pPr marL="3657600" lvl="3" indent="-584200" algn="l">
              <a:lnSpc>
                <a:spcPct val="90000"/>
              </a:lnSpc>
              <a:spcBef>
                <a:spcPts val="800"/>
              </a:spcBef>
              <a:spcAft>
                <a:spcPts val="0"/>
              </a:spcAft>
              <a:buClr>
                <a:srgbClr val="0054BC"/>
              </a:buClr>
              <a:buSzPts val="1000"/>
              <a:buChar char="•"/>
              <a:defRPr sz="2000">
                <a:solidFill>
                  <a:srgbClr val="0054BC"/>
                </a:solidFill>
              </a:defRPr>
            </a:lvl4pPr>
            <a:lvl5pPr marL="4572000" lvl="4" indent="-584200" algn="l">
              <a:lnSpc>
                <a:spcPct val="90000"/>
              </a:lnSpc>
              <a:spcBef>
                <a:spcPts val="800"/>
              </a:spcBef>
              <a:spcAft>
                <a:spcPts val="0"/>
              </a:spcAft>
              <a:buClr>
                <a:srgbClr val="0054BC"/>
              </a:buClr>
              <a:buSzPts val="1000"/>
              <a:buChar char="•"/>
              <a:defRPr sz="2000">
                <a:solidFill>
                  <a:srgbClr val="0054BC"/>
                </a:solidFill>
              </a:defRPr>
            </a:lvl5pPr>
            <a:lvl6pPr marL="5486400" lvl="5" indent="-584200" algn="l">
              <a:lnSpc>
                <a:spcPct val="90000"/>
              </a:lnSpc>
              <a:spcBef>
                <a:spcPts val="800"/>
              </a:spcBef>
              <a:spcAft>
                <a:spcPts val="0"/>
              </a:spcAft>
              <a:buClr>
                <a:srgbClr val="0054BC"/>
              </a:buClr>
              <a:buSzPts val="1000"/>
              <a:buChar char="•"/>
              <a:defRPr sz="2000">
                <a:solidFill>
                  <a:srgbClr val="0054BC"/>
                </a:solidFill>
              </a:defRPr>
            </a:lvl6pPr>
            <a:lvl7pPr marL="6400800" lvl="6" indent="-584200" algn="l">
              <a:lnSpc>
                <a:spcPct val="90000"/>
              </a:lnSpc>
              <a:spcBef>
                <a:spcPts val="800"/>
              </a:spcBef>
              <a:spcAft>
                <a:spcPts val="0"/>
              </a:spcAft>
              <a:buClr>
                <a:srgbClr val="0054BC"/>
              </a:buClr>
              <a:buSzPts val="1000"/>
              <a:buChar char="•"/>
              <a:defRPr sz="2000">
                <a:solidFill>
                  <a:srgbClr val="0054BC"/>
                </a:solidFill>
              </a:defRPr>
            </a:lvl7pPr>
            <a:lvl8pPr marL="7315200" lvl="7" indent="-584200" algn="l">
              <a:lnSpc>
                <a:spcPct val="90000"/>
              </a:lnSpc>
              <a:spcBef>
                <a:spcPts val="800"/>
              </a:spcBef>
              <a:spcAft>
                <a:spcPts val="0"/>
              </a:spcAft>
              <a:buClr>
                <a:srgbClr val="0054BC"/>
              </a:buClr>
              <a:buSzPts val="1000"/>
              <a:buChar char="•"/>
              <a:defRPr sz="2000">
                <a:solidFill>
                  <a:srgbClr val="0054BC"/>
                </a:solidFill>
              </a:defRPr>
            </a:lvl8pPr>
            <a:lvl9pPr marL="8229600" lvl="8" indent="-584200" algn="l">
              <a:lnSpc>
                <a:spcPct val="90000"/>
              </a:lnSpc>
              <a:spcBef>
                <a:spcPts val="800"/>
              </a:spcBef>
              <a:spcAft>
                <a:spcPts val="0"/>
              </a:spcAft>
              <a:buClr>
                <a:srgbClr val="0054BC"/>
              </a:buClr>
              <a:buSzPts val="1000"/>
              <a:buChar char="•"/>
              <a:defRPr sz="2000">
                <a:solidFill>
                  <a:srgbClr val="0054BC"/>
                </a:solidFill>
              </a:defRPr>
            </a:lvl9pPr>
          </a:lstStyle>
          <a:p>
            <a:endParaRPr/>
          </a:p>
        </p:txBody>
      </p:sp>
      <p:sp>
        <p:nvSpPr>
          <p:cNvPr id="57" name="Google Shape;51;p8">
            <a:extLst>
              <a:ext uri="{FF2B5EF4-FFF2-40B4-BE49-F238E27FC236}">
                <a16:creationId xmlns:a16="http://schemas.microsoft.com/office/drawing/2014/main" id="{177E13D1-BD12-B45F-1ED6-06C21978064A}"/>
              </a:ext>
            </a:extLst>
          </p:cNvPr>
          <p:cNvSpPr txBox="1">
            <a:spLocks noGrp="1"/>
          </p:cNvSpPr>
          <p:nvPr>
            <p:ph type="body" idx="15"/>
          </p:nvPr>
        </p:nvSpPr>
        <p:spPr>
          <a:xfrm>
            <a:off x="17068084" y="9511612"/>
            <a:ext cx="4688980" cy="1280160"/>
          </a:xfrm>
          <a:prstGeom prst="rect">
            <a:avLst/>
          </a:prstGeom>
          <a:noFill/>
          <a:ln>
            <a:noFill/>
          </a:ln>
        </p:spPr>
        <p:txBody>
          <a:bodyPr spcFirstLastPara="1" wrap="square" lIns="0" tIns="0" rIns="0" bIns="0" anchor="ctr" anchorCtr="0"/>
          <a:lstStyle>
            <a:lvl1pPr marL="0" lvl="0" indent="-457200" algn="l">
              <a:lnSpc>
                <a:spcPct val="90000"/>
              </a:lnSpc>
              <a:spcBef>
                <a:spcPts val="0"/>
              </a:spcBef>
              <a:spcAft>
                <a:spcPts val="0"/>
              </a:spcAft>
              <a:buClr>
                <a:srgbClr val="0054BC"/>
              </a:buClr>
              <a:buSzPts val="1000"/>
              <a:buNone/>
              <a:defRPr sz="2000">
                <a:solidFill>
                  <a:schemeClr val="tx1">
                    <a:lumMod val="50000"/>
                    <a:lumOff val="50000"/>
                  </a:schemeClr>
                </a:solidFill>
                <a:latin typeface="Verdana" panose="020B0604030504040204" pitchFamily="34" charset="0"/>
                <a:ea typeface="Verdana" panose="020B0604030504040204" pitchFamily="34" charset="0"/>
              </a:defRPr>
            </a:lvl1pPr>
            <a:lvl2pPr marL="1828800" lvl="1" indent="-584200" algn="l">
              <a:lnSpc>
                <a:spcPct val="90000"/>
              </a:lnSpc>
              <a:spcBef>
                <a:spcPts val="800"/>
              </a:spcBef>
              <a:spcAft>
                <a:spcPts val="0"/>
              </a:spcAft>
              <a:buClr>
                <a:srgbClr val="0054BC"/>
              </a:buClr>
              <a:buSzPts val="1000"/>
              <a:buChar char="•"/>
              <a:defRPr sz="2000">
                <a:solidFill>
                  <a:srgbClr val="0054BC"/>
                </a:solidFill>
              </a:defRPr>
            </a:lvl2pPr>
            <a:lvl3pPr marL="2743200" lvl="2" indent="-584200" algn="l">
              <a:lnSpc>
                <a:spcPct val="90000"/>
              </a:lnSpc>
              <a:spcBef>
                <a:spcPts val="800"/>
              </a:spcBef>
              <a:spcAft>
                <a:spcPts val="0"/>
              </a:spcAft>
              <a:buClr>
                <a:srgbClr val="0054BC"/>
              </a:buClr>
              <a:buSzPts val="1000"/>
              <a:buChar char="•"/>
              <a:defRPr sz="2000">
                <a:solidFill>
                  <a:srgbClr val="0054BC"/>
                </a:solidFill>
              </a:defRPr>
            </a:lvl3pPr>
            <a:lvl4pPr marL="3657600" lvl="3" indent="-584200" algn="l">
              <a:lnSpc>
                <a:spcPct val="90000"/>
              </a:lnSpc>
              <a:spcBef>
                <a:spcPts val="800"/>
              </a:spcBef>
              <a:spcAft>
                <a:spcPts val="0"/>
              </a:spcAft>
              <a:buClr>
                <a:srgbClr val="0054BC"/>
              </a:buClr>
              <a:buSzPts val="1000"/>
              <a:buChar char="•"/>
              <a:defRPr sz="2000">
                <a:solidFill>
                  <a:srgbClr val="0054BC"/>
                </a:solidFill>
              </a:defRPr>
            </a:lvl4pPr>
            <a:lvl5pPr marL="4572000" lvl="4" indent="-584200" algn="l">
              <a:lnSpc>
                <a:spcPct val="90000"/>
              </a:lnSpc>
              <a:spcBef>
                <a:spcPts val="800"/>
              </a:spcBef>
              <a:spcAft>
                <a:spcPts val="0"/>
              </a:spcAft>
              <a:buClr>
                <a:srgbClr val="0054BC"/>
              </a:buClr>
              <a:buSzPts val="1000"/>
              <a:buChar char="•"/>
              <a:defRPr sz="2000">
                <a:solidFill>
                  <a:srgbClr val="0054BC"/>
                </a:solidFill>
              </a:defRPr>
            </a:lvl5pPr>
            <a:lvl6pPr marL="5486400" lvl="5" indent="-584200" algn="l">
              <a:lnSpc>
                <a:spcPct val="90000"/>
              </a:lnSpc>
              <a:spcBef>
                <a:spcPts val="800"/>
              </a:spcBef>
              <a:spcAft>
                <a:spcPts val="0"/>
              </a:spcAft>
              <a:buClr>
                <a:srgbClr val="0054BC"/>
              </a:buClr>
              <a:buSzPts val="1000"/>
              <a:buChar char="•"/>
              <a:defRPr sz="2000">
                <a:solidFill>
                  <a:srgbClr val="0054BC"/>
                </a:solidFill>
              </a:defRPr>
            </a:lvl6pPr>
            <a:lvl7pPr marL="6400800" lvl="6" indent="-584200" algn="l">
              <a:lnSpc>
                <a:spcPct val="90000"/>
              </a:lnSpc>
              <a:spcBef>
                <a:spcPts val="800"/>
              </a:spcBef>
              <a:spcAft>
                <a:spcPts val="0"/>
              </a:spcAft>
              <a:buClr>
                <a:srgbClr val="0054BC"/>
              </a:buClr>
              <a:buSzPts val="1000"/>
              <a:buChar char="•"/>
              <a:defRPr sz="2000">
                <a:solidFill>
                  <a:srgbClr val="0054BC"/>
                </a:solidFill>
              </a:defRPr>
            </a:lvl7pPr>
            <a:lvl8pPr marL="7315200" lvl="7" indent="-584200" algn="l">
              <a:lnSpc>
                <a:spcPct val="90000"/>
              </a:lnSpc>
              <a:spcBef>
                <a:spcPts val="800"/>
              </a:spcBef>
              <a:spcAft>
                <a:spcPts val="0"/>
              </a:spcAft>
              <a:buClr>
                <a:srgbClr val="0054BC"/>
              </a:buClr>
              <a:buSzPts val="1000"/>
              <a:buChar char="•"/>
              <a:defRPr sz="2000">
                <a:solidFill>
                  <a:srgbClr val="0054BC"/>
                </a:solidFill>
              </a:defRPr>
            </a:lvl8pPr>
            <a:lvl9pPr marL="8229600" lvl="8" indent="-584200" algn="l">
              <a:lnSpc>
                <a:spcPct val="90000"/>
              </a:lnSpc>
              <a:spcBef>
                <a:spcPts val="800"/>
              </a:spcBef>
              <a:spcAft>
                <a:spcPts val="0"/>
              </a:spcAft>
              <a:buClr>
                <a:srgbClr val="0054BC"/>
              </a:buClr>
              <a:buSzPts val="1000"/>
              <a:buChar char="•"/>
              <a:defRPr sz="2000">
                <a:solidFill>
                  <a:srgbClr val="0054BC"/>
                </a:solidFill>
              </a:defRPr>
            </a:lvl9pPr>
          </a:lstStyle>
          <a:p>
            <a:endParaRPr/>
          </a:p>
        </p:txBody>
      </p:sp>
      <p:sp>
        <p:nvSpPr>
          <p:cNvPr id="59" name="Google Shape;51;p8">
            <a:extLst>
              <a:ext uri="{FF2B5EF4-FFF2-40B4-BE49-F238E27FC236}">
                <a16:creationId xmlns:a16="http://schemas.microsoft.com/office/drawing/2014/main" id="{B3185A1A-7A6D-5CDF-2306-D6C2662F596A}"/>
              </a:ext>
            </a:extLst>
          </p:cNvPr>
          <p:cNvSpPr txBox="1">
            <a:spLocks noGrp="1"/>
          </p:cNvSpPr>
          <p:nvPr>
            <p:ph type="body" idx="16"/>
          </p:nvPr>
        </p:nvSpPr>
        <p:spPr>
          <a:xfrm>
            <a:off x="17068084" y="10995558"/>
            <a:ext cx="4688980" cy="1280160"/>
          </a:xfrm>
          <a:prstGeom prst="rect">
            <a:avLst/>
          </a:prstGeom>
          <a:noFill/>
          <a:ln>
            <a:noFill/>
          </a:ln>
        </p:spPr>
        <p:txBody>
          <a:bodyPr spcFirstLastPara="1" wrap="square" lIns="0" tIns="0" rIns="0" bIns="0" anchor="ctr" anchorCtr="0"/>
          <a:lstStyle>
            <a:lvl1pPr marL="0" lvl="0" indent="-457200" algn="l">
              <a:lnSpc>
                <a:spcPct val="90000"/>
              </a:lnSpc>
              <a:spcBef>
                <a:spcPts val="0"/>
              </a:spcBef>
              <a:spcAft>
                <a:spcPts val="0"/>
              </a:spcAft>
              <a:buClr>
                <a:srgbClr val="0054BC"/>
              </a:buClr>
              <a:buSzPts val="1000"/>
              <a:buNone/>
              <a:defRPr sz="2000">
                <a:solidFill>
                  <a:schemeClr val="tx1">
                    <a:lumMod val="50000"/>
                    <a:lumOff val="50000"/>
                  </a:schemeClr>
                </a:solidFill>
                <a:latin typeface="Verdana" panose="020B0604030504040204" pitchFamily="34" charset="0"/>
                <a:ea typeface="Verdana" panose="020B0604030504040204" pitchFamily="34" charset="0"/>
              </a:defRPr>
            </a:lvl1pPr>
            <a:lvl2pPr marL="1828800" lvl="1" indent="-584200" algn="l">
              <a:lnSpc>
                <a:spcPct val="90000"/>
              </a:lnSpc>
              <a:spcBef>
                <a:spcPts val="800"/>
              </a:spcBef>
              <a:spcAft>
                <a:spcPts val="0"/>
              </a:spcAft>
              <a:buClr>
                <a:srgbClr val="0054BC"/>
              </a:buClr>
              <a:buSzPts val="1000"/>
              <a:buChar char="•"/>
              <a:defRPr sz="2000">
                <a:solidFill>
                  <a:srgbClr val="0054BC"/>
                </a:solidFill>
              </a:defRPr>
            </a:lvl2pPr>
            <a:lvl3pPr marL="2743200" lvl="2" indent="-584200" algn="l">
              <a:lnSpc>
                <a:spcPct val="90000"/>
              </a:lnSpc>
              <a:spcBef>
                <a:spcPts val="800"/>
              </a:spcBef>
              <a:spcAft>
                <a:spcPts val="0"/>
              </a:spcAft>
              <a:buClr>
                <a:srgbClr val="0054BC"/>
              </a:buClr>
              <a:buSzPts val="1000"/>
              <a:buChar char="•"/>
              <a:defRPr sz="2000">
                <a:solidFill>
                  <a:srgbClr val="0054BC"/>
                </a:solidFill>
              </a:defRPr>
            </a:lvl3pPr>
            <a:lvl4pPr marL="3657600" lvl="3" indent="-584200" algn="l">
              <a:lnSpc>
                <a:spcPct val="90000"/>
              </a:lnSpc>
              <a:spcBef>
                <a:spcPts val="800"/>
              </a:spcBef>
              <a:spcAft>
                <a:spcPts val="0"/>
              </a:spcAft>
              <a:buClr>
                <a:srgbClr val="0054BC"/>
              </a:buClr>
              <a:buSzPts val="1000"/>
              <a:buChar char="•"/>
              <a:defRPr sz="2000">
                <a:solidFill>
                  <a:srgbClr val="0054BC"/>
                </a:solidFill>
              </a:defRPr>
            </a:lvl4pPr>
            <a:lvl5pPr marL="4572000" lvl="4" indent="-584200" algn="l">
              <a:lnSpc>
                <a:spcPct val="90000"/>
              </a:lnSpc>
              <a:spcBef>
                <a:spcPts val="800"/>
              </a:spcBef>
              <a:spcAft>
                <a:spcPts val="0"/>
              </a:spcAft>
              <a:buClr>
                <a:srgbClr val="0054BC"/>
              </a:buClr>
              <a:buSzPts val="1000"/>
              <a:buChar char="•"/>
              <a:defRPr sz="2000">
                <a:solidFill>
                  <a:srgbClr val="0054BC"/>
                </a:solidFill>
              </a:defRPr>
            </a:lvl5pPr>
            <a:lvl6pPr marL="5486400" lvl="5" indent="-584200" algn="l">
              <a:lnSpc>
                <a:spcPct val="90000"/>
              </a:lnSpc>
              <a:spcBef>
                <a:spcPts val="800"/>
              </a:spcBef>
              <a:spcAft>
                <a:spcPts val="0"/>
              </a:spcAft>
              <a:buClr>
                <a:srgbClr val="0054BC"/>
              </a:buClr>
              <a:buSzPts val="1000"/>
              <a:buChar char="•"/>
              <a:defRPr sz="2000">
                <a:solidFill>
                  <a:srgbClr val="0054BC"/>
                </a:solidFill>
              </a:defRPr>
            </a:lvl6pPr>
            <a:lvl7pPr marL="6400800" lvl="6" indent="-584200" algn="l">
              <a:lnSpc>
                <a:spcPct val="90000"/>
              </a:lnSpc>
              <a:spcBef>
                <a:spcPts val="800"/>
              </a:spcBef>
              <a:spcAft>
                <a:spcPts val="0"/>
              </a:spcAft>
              <a:buClr>
                <a:srgbClr val="0054BC"/>
              </a:buClr>
              <a:buSzPts val="1000"/>
              <a:buChar char="•"/>
              <a:defRPr sz="2000">
                <a:solidFill>
                  <a:srgbClr val="0054BC"/>
                </a:solidFill>
              </a:defRPr>
            </a:lvl7pPr>
            <a:lvl8pPr marL="7315200" lvl="7" indent="-584200" algn="l">
              <a:lnSpc>
                <a:spcPct val="90000"/>
              </a:lnSpc>
              <a:spcBef>
                <a:spcPts val="800"/>
              </a:spcBef>
              <a:spcAft>
                <a:spcPts val="0"/>
              </a:spcAft>
              <a:buClr>
                <a:srgbClr val="0054BC"/>
              </a:buClr>
              <a:buSzPts val="1000"/>
              <a:buChar char="•"/>
              <a:defRPr sz="2000">
                <a:solidFill>
                  <a:srgbClr val="0054BC"/>
                </a:solidFill>
              </a:defRPr>
            </a:lvl8pPr>
            <a:lvl9pPr marL="8229600" lvl="8" indent="-584200" algn="l">
              <a:lnSpc>
                <a:spcPct val="90000"/>
              </a:lnSpc>
              <a:spcBef>
                <a:spcPts val="800"/>
              </a:spcBef>
              <a:spcAft>
                <a:spcPts val="0"/>
              </a:spcAft>
              <a:buClr>
                <a:srgbClr val="0054BC"/>
              </a:buClr>
              <a:buSzPts val="1000"/>
              <a:buChar char="•"/>
              <a:defRPr sz="2000">
                <a:solidFill>
                  <a:srgbClr val="0054BC"/>
                </a:solidFill>
              </a:defRPr>
            </a:lvl9pPr>
          </a:lstStyle>
          <a:p>
            <a:endParaRPr/>
          </a:p>
        </p:txBody>
      </p:sp>
      <p:sp>
        <p:nvSpPr>
          <p:cNvPr id="14" name="Google Shape;51;p8">
            <a:extLst>
              <a:ext uri="{FF2B5EF4-FFF2-40B4-BE49-F238E27FC236}">
                <a16:creationId xmlns:a16="http://schemas.microsoft.com/office/drawing/2014/main" id="{932C5F1B-9A75-6A46-2FDA-A949E2804B0B}"/>
              </a:ext>
            </a:extLst>
          </p:cNvPr>
          <p:cNvSpPr txBox="1">
            <a:spLocks noGrp="1"/>
          </p:cNvSpPr>
          <p:nvPr>
            <p:ph type="body" idx="17"/>
          </p:nvPr>
        </p:nvSpPr>
        <p:spPr>
          <a:xfrm>
            <a:off x="8482818" y="6518556"/>
            <a:ext cx="1723860" cy="1280160"/>
          </a:xfrm>
          <a:prstGeom prst="rect">
            <a:avLst/>
          </a:prstGeom>
          <a:noFill/>
          <a:ln>
            <a:noFill/>
          </a:ln>
        </p:spPr>
        <p:txBody>
          <a:bodyPr spcFirstLastPara="1" wrap="square" lIns="0" tIns="0" rIns="0" bIns="0" anchor="ctr" anchorCtr="0">
            <a:normAutofit/>
          </a:bodyPr>
          <a:lstStyle>
            <a:lvl1pPr marL="0" lvl="0" indent="-457200" algn="r">
              <a:lnSpc>
                <a:spcPct val="90000"/>
              </a:lnSpc>
              <a:spcBef>
                <a:spcPts val="0"/>
              </a:spcBef>
              <a:spcAft>
                <a:spcPts val="0"/>
              </a:spcAft>
              <a:buClr>
                <a:srgbClr val="0054BC"/>
              </a:buClr>
              <a:buSzPts val="1000"/>
              <a:buNone/>
              <a:defRPr sz="3600" b="1" kern="1200" dirty="0">
                <a:solidFill>
                  <a:srgbClr val="4D4D4D"/>
                </a:solidFill>
                <a:latin typeface="Verdana" panose="020B0604030504040204" pitchFamily="34" charset="0"/>
                <a:ea typeface="Verdana" panose="020B0604030504040204" pitchFamily="34" charset="0"/>
                <a:cs typeface="+mn-cs"/>
              </a:defRPr>
            </a:lvl1pPr>
            <a:lvl2pPr marL="1828800" lvl="1" indent="-584200" algn="l">
              <a:lnSpc>
                <a:spcPct val="90000"/>
              </a:lnSpc>
              <a:spcBef>
                <a:spcPts val="800"/>
              </a:spcBef>
              <a:spcAft>
                <a:spcPts val="0"/>
              </a:spcAft>
              <a:buClr>
                <a:srgbClr val="0054BC"/>
              </a:buClr>
              <a:buSzPts val="1000"/>
              <a:buChar char="•"/>
              <a:defRPr sz="2000">
                <a:solidFill>
                  <a:srgbClr val="0054BC"/>
                </a:solidFill>
              </a:defRPr>
            </a:lvl2pPr>
            <a:lvl3pPr marL="2743200" lvl="2" indent="-584200" algn="l">
              <a:lnSpc>
                <a:spcPct val="90000"/>
              </a:lnSpc>
              <a:spcBef>
                <a:spcPts val="800"/>
              </a:spcBef>
              <a:spcAft>
                <a:spcPts val="0"/>
              </a:spcAft>
              <a:buClr>
                <a:srgbClr val="0054BC"/>
              </a:buClr>
              <a:buSzPts val="1000"/>
              <a:buChar char="•"/>
              <a:defRPr sz="2000">
                <a:solidFill>
                  <a:srgbClr val="0054BC"/>
                </a:solidFill>
              </a:defRPr>
            </a:lvl3pPr>
            <a:lvl4pPr marL="3657600" lvl="3" indent="-584200" algn="l">
              <a:lnSpc>
                <a:spcPct val="90000"/>
              </a:lnSpc>
              <a:spcBef>
                <a:spcPts val="800"/>
              </a:spcBef>
              <a:spcAft>
                <a:spcPts val="0"/>
              </a:spcAft>
              <a:buClr>
                <a:srgbClr val="0054BC"/>
              </a:buClr>
              <a:buSzPts val="1000"/>
              <a:buChar char="•"/>
              <a:defRPr sz="2000">
                <a:solidFill>
                  <a:srgbClr val="0054BC"/>
                </a:solidFill>
              </a:defRPr>
            </a:lvl4pPr>
            <a:lvl5pPr marL="4572000" lvl="4" indent="-584200" algn="l">
              <a:lnSpc>
                <a:spcPct val="90000"/>
              </a:lnSpc>
              <a:spcBef>
                <a:spcPts val="800"/>
              </a:spcBef>
              <a:spcAft>
                <a:spcPts val="0"/>
              </a:spcAft>
              <a:buClr>
                <a:srgbClr val="0054BC"/>
              </a:buClr>
              <a:buSzPts val="1000"/>
              <a:buChar char="•"/>
              <a:defRPr sz="2000">
                <a:solidFill>
                  <a:srgbClr val="0054BC"/>
                </a:solidFill>
              </a:defRPr>
            </a:lvl5pPr>
            <a:lvl6pPr marL="5486400" lvl="5" indent="-584200" algn="l">
              <a:lnSpc>
                <a:spcPct val="90000"/>
              </a:lnSpc>
              <a:spcBef>
                <a:spcPts val="800"/>
              </a:spcBef>
              <a:spcAft>
                <a:spcPts val="0"/>
              </a:spcAft>
              <a:buClr>
                <a:srgbClr val="0054BC"/>
              </a:buClr>
              <a:buSzPts val="1000"/>
              <a:buChar char="•"/>
              <a:defRPr sz="2000">
                <a:solidFill>
                  <a:srgbClr val="0054BC"/>
                </a:solidFill>
              </a:defRPr>
            </a:lvl6pPr>
            <a:lvl7pPr marL="6400800" lvl="6" indent="-584200" algn="l">
              <a:lnSpc>
                <a:spcPct val="90000"/>
              </a:lnSpc>
              <a:spcBef>
                <a:spcPts val="800"/>
              </a:spcBef>
              <a:spcAft>
                <a:spcPts val="0"/>
              </a:spcAft>
              <a:buClr>
                <a:srgbClr val="0054BC"/>
              </a:buClr>
              <a:buSzPts val="1000"/>
              <a:buChar char="•"/>
              <a:defRPr sz="2000">
                <a:solidFill>
                  <a:srgbClr val="0054BC"/>
                </a:solidFill>
              </a:defRPr>
            </a:lvl7pPr>
            <a:lvl8pPr marL="7315200" lvl="7" indent="-584200" algn="l">
              <a:lnSpc>
                <a:spcPct val="90000"/>
              </a:lnSpc>
              <a:spcBef>
                <a:spcPts val="800"/>
              </a:spcBef>
              <a:spcAft>
                <a:spcPts val="0"/>
              </a:spcAft>
              <a:buClr>
                <a:srgbClr val="0054BC"/>
              </a:buClr>
              <a:buSzPts val="1000"/>
              <a:buChar char="•"/>
              <a:defRPr sz="2000">
                <a:solidFill>
                  <a:srgbClr val="0054BC"/>
                </a:solidFill>
              </a:defRPr>
            </a:lvl8pPr>
            <a:lvl9pPr marL="8229600" lvl="8" indent="-584200" algn="l">
              <a:lnSpc>
                <a:spcPct val="90000"/>
              </a:lnSpc>
              <a:spcBef>
                <a:spcPts val="800"/>
              </a:spcBef>
              <a:spcAft>
                <a:spcPts val="0"/>
              </a:spcAft>
              <a:buClr>
                <a:srgbClr val="0054BC"/>
              </a:buClr>
              <a:buSzPts val="1000"/>
              <a:buChar char="•"/>
              <a:defRPr sz="2000">
                <a:solidFill>
                  <a:srgbClr val="0054BC"/>
                </a:solidFill>
              </a:defRPr>
            </a:lvl9pPr>
          </a:lstStyle>
          <a:p>
            <a:endParaRPr/>
          </a:p>
        </p:txBody>
      </p:sp>
      <p:sp>
        <p:nvSpPr>
          <p:cNvPr id="15" name="Google Shape;51;p8">
            <a:extLst>
              <a:ext uri="{FF2B5EF4-FFF2-40B4-BE49-F238E27FC236}">
                <a16:creationId xmlns:a16="http://schemas.microsoft.com/office/drawing/2014/main" id="{FD8FE322-AB87-20D7-93C6-6796F5A77ED7}"/>
              </a:ext>
            </a:extLst>
          </p:cNvPr>
          <p:cNvSpPr txBox="1">
            <a:spLocks noGrp="1"/>
          </p:cNvSpPr>
          <p:nvPr>
            <p:ph type="body" idx="18"/>
          </p:nvPr>
        </p:nvSpPr>
        <p:spPr>
          <a:xfrm>
            <a:off x="8482818" y="8027666"/>
            <a:ext cx="1723860" cy="1280160"/>
          </a:xfrm>
          <a:prstGeom prst="rect">
            <a:avLst/>
          </a:prstGeom>
          <a:noFill/>
          <a:ln>
            <a:noFill/>
          </a:ln>
        </p:spPr>
        <p:txBody>
          <a:bodyPr spcFirstLastPara="1" wrap="square" lIns="0" tIns="0" rIns="0" bIns="0" anchor="ctr" anchorCtr="0">
            <a:normAutofit/>
          </a:bodyPr>
          <a:lstStyle>
            <a:lvl1pPr marL="0" lvl="0" indent="-457200" algn="r">
              <a:lnSpc>
                <a:spcPct val="90000"/>
              </a:lnSpc>
              <a:spcBef>
                <a:spcPts val="0"/>
              </a:spcBef>
              <a:spcAft>
                <a:spcPts val="0"/>
              </a:spcAft>
              <a:buClr>
                <a:srgbClr val="0054BC"/>
              </a:buClr>
              <a:buSzPts val="1000"/>
              <a:buNone/>
              <a:defRPr sz="3600" b="1" kern="1200" dirty="0">
                <a:solidFill>
                  <a:srgbClr val="4D4D4D"/>
                </a:solidFill>
                <a:latin typeface="Verdana" panose="020B0604030504040204" pitchFamily="34" charset="0"/>
                <a:ea typeface="Verdana" panose="020B0604030504040204" pitchFamily="34" charset="0"/>
                <a:cs typeface="+mn-cs"/>
              </a:defRPr>
            </a:lvl1pPr>
            <a:lvl2pPr marL="1828800" lvl="1" indent="-584200" algn="l">
              <a:lnSpc>
                <a:spcPct val="90000"/>
              </a:lnSpc>
              <a:spcBef>
                <a:spcPts val="800"/>
              </a:spcBef>
              <a:spcAft>
                <a:spcPts val="0"/>
              </a:spcAft>
              <a:buClr>
                <a:srgbClr val="0054BC"/>
              </a:buClr>
              <a:buSzPts val="1000"/>
              <a:buChar char="•"/>
              <a:defRPr sz="2000">
                <a:solidFill>
                  <a:srgbClr val="0054BC"/>
                </a:solidFill>
              </a:defRPr>
            </a:lvl2pPr>
            <a:lvl3pPr marL="2743200" lvl="2" indent="-584200" algn="l">
              <a:lnSpc>
                <a:spcPct val="90000"/>
              </a:lnSpc>
              <a:spcBef>
                <a:spcPts val="800"/>
              </a:spcBef>
              <a:spcAft>
                <a:spcPts val="0"/>
              </a:spcAft>
              <a:buClr>
                <a:srgbClr val="0054BC"/>
              </a:buClr>
              <a:buSzPts val="1000"/>
              <a:buChar char="•"/>
              <a:defRPr sz="2000">
                <a:solidFill>
                  <a:srgbClr val="0054BC"/>
                </a:solidFill>
              </a:defRPr>
            </a:lvl3pPr>
            <a:lvl4pPr marL="3657600" lvl="3" indent="-584200" algn="l">
              <a:lnSpc>
                <a:spcPct val="90000"/>
              </a:lnSpc>
              <a:spcBef>
                <a:spcPts val="800"/>
              </a:spcBef>
              <a:spcAft>
                <a:spcPts val="0"/>
              </a:spcAft>
              <a:buClr>
                <a:srgbClr val="0054BC"/>
              </a:buClr>
              <a:buSzPts val="1000"/>
              <a:buChar char="•"/>
              <a:defRPr sz="2000">
                <a:solidFill>
                  <a:srgbClr val="0054BC"/>
                </a:solidFill>
              </a:defRPr>
            </a:lvl4pPr>
            <a:lvl5pPr marL="4572000" lvl="4" indent="-584200" algn="l">
              <a:lnSpc>
                <a:spcPct val="90000"/>
              </a:lnSpc>
              <a:spcBef>
                <a:spcPts val="800"/>
              </a:spcBef>
              <a:spcAft>
                <a:spcPts val="0"/>
              </a:spcAft>
              <a:buClr>
                <a:srgbClr val="0054BC"/>
              </a:buClr>
              <a:buSzPts val="1000"/>
              <a:buChar char="•"/>
              <a:defRPr sz="2000">
                <a:solidFill>
                  <a:srgbClr val="0054BC"/>
                </a:solidFill>
              </a:defRPr>
            </a:lvl5pPr>
            <a:lvl6pPr marL="5486400" lvl="5" indent="-584200" algn="l">
              <a:lnSpc>
                <a:spcPct val="90000"/>
              </a:lnSpc>
              <a:spcBef>
                <a:spcPts val="800"/>
              </a:spcBef>
              <a:spcAft>
                <a:spcPts val="0"/>
              </a:spcAft>
              <a:buClr>
                <a:srgbClr val="0054BC"/>
              </a:buClr>
              <a:buSzPts val="1000"/>
              <a:buChar char="•"/>
              <a:defRPr sz="2000">
                <a:solidFill>
                  <a:srgbClr val="0054BC"/>
                </a:solidFill>
              </a:defRPr>
            </a:lvl6pPr>
            <a:lvl7pPr marL="6400800" lvl="6" indent="-584200" algn="l">
              <a:lnSpc>
                <a:spcPct val="90000"/>
              </a:lnSpc>
              <a:spcBef>
                <a:spcPts val="800"/>
              </a:spcBef>
              <a:spcAft>
                <a:spcPts val="0"/>
              </a:spcAft>
              <a:buClr>
                <a:srgbClr val="0054BC"/>
              </a:buClr>
              <a:buSzPts val="1000"/>
              <a:buChar char="•"/>
              <a:defRPr sz="2000">
                <a:solidFill>
                  <a:srgbClr val="0054BC"/>
                </a:solidFill>
              </a:defRPr>
            </a:lvl7pPr>
            <a:lvl8pPr marL="7315200" lvl="7" indent="-584200" algn="l">
              <a:lnSpc>
                <a:spcPct val="90000"/>
              </a:lnSpc>
              <a:spcBef>
                <a:spcPts val="800"/>
              </a:spcBef>
              <a:spcAft>
                <a:spcPts val="0"/>
              </a:spcAft>
              <a:buClr>
                <a:srgbClr val="0054BC"/>
              </a:buClr>
              <a:buSzPts val="1000"/>
              <a:buChar char="•"/>
              <a:defRPr sz="2000">
                <a:solidFill>
                  <a:srgbClr val="0054BC"/>
                </a:solidFill>
              </a:defRPr>
            </a:lvl8pPr>
            <a:lvl9pPr marL="8229600" lvl="8" indent="-584200" algn="l">
              <a:lnSpc>
                <a:spcPct val="90000"/>
              </a:lnSpc>
              <a:spcBef>
                <a:spcPts val="800"/>
              </a:spcBef>
              <a:spcAft>
                <a:spcPts val="0"/>
              </a:spcAft>
              <a:buClr>
                <a:srgbClr val="0054BC"/>
              </a:buClr>
              <a:buSzPts val="1000"/>
              <a:buChar char="•"/>
              <a:defRPr sz="2000">
                <a:solidFill>
                  <a:srgbClr val="0054BC"/>
                </a:solidFill>
              </a:defRPr>
            </a:lvl9pPr>
          </a:lstStyle>
          <a:p>
            <a:endParaRPr/>
          </a:p>
        </p:txBody>
      </p:sp>
      <p:sp>
        <p:nvSpPr>
          <p:cNvPr id="16" name="Google Shape;51;p8">
            <a:extLst>
              <a:ext uri="{FF2B5EF4-FFF2-40B4-BE49-F238E27FC236}">
                <a16:creationId xmlns:a16="http://schemas.microsoft.com/office/drawing/2014/main" id="{0435E15C-5C8D-DA2F-0E17-AC528EE964C9}"/>
              </a:ext>
            </a:extLst>
          </p:cNvPr>
          <p:cNvSpPr txBox="1">
            <a:spLocks noGrp="1"/>
          </p:cNvSpPr>
          <p:nvPr>
            <p:ph type="body" idx="19"/>
          </p:nvPr>
        </p:nvSpPr>
        <p:spPr>
          <a:xfrm>
            <a:off x="8482818" y="9511612"/>
            <a:ext cx="1723860" cy="1280160"/>
          </a:xfrm>
          <a:prstGeom prst="rect">
            <a:avLst/>
          </a:prstGeom>
          <a:noFill/>
          <a:ln>
            <a:noFill/>
          </a:ln>
        </p:spPr>
        <p:txBody>
          <a:bodyPr spcFirstLastPara="1" wrap="square" lIns="0" tIns="0" rIns="0" bIns="0" anchor="ctr" anchorCtr="0">
            <a:normAutofit/>
          </a:bodyPr>
          <a:lstStyle>
            <a:lvl1pPr marL="0" lvl="0" indent="-457200" algn="r">
              <a:lnSpc>
                <a:spcPct val="90000"/>
              </a:lnSpc>
              <a:spcBef>
                <a:spcPts val="0"/>
              </a:spcBef>
              <a:spcAft>
                <a:spcPts val="0"/>
              </a:spcAft>
              <a:buClr>
                <a:srgbClr val="0054BC"/>
              </a:buClr>
              <a:buSzPts val="1000"/>
              <a:buNone/>
              <a:defRPr sz="3600" b="1" kern="1200" dirty="0">
                <a:solidFill>
                  <a:srgbClr val="4D4D4D"/>
                </a:solidFill>
                <a:latin typeface="Verdana" panose="020B0604030504040204" pitchFamily="34" charset="0"/>
                <a:ea typeface="Verdana" panose="020B0604030504040204" pitchFamily="34" charset="0"/>
                <a:cs typeface="+mn-cs"/>
              </a:defRPr>
            </a:lvl1pPr>
            <a:lvl2pPr marL="1828800" lvl="1" indent="-584200" algn="l">
              <a:lnSpc>
                <a:spcPct val="90000"/>
              </a:lnSpc>
              <a:spcBef>
                <a:spcPts val="800"/>
              </a:spcBef>
              <a:spcAft>
                <a:spcPts val="0"/>
              </a:spcAft>
              <a:buClr>
                <a:srgbClr val="0054BC"/>
              </a:buClr>
              <a:buSzPts val="1000"/>
              <a:buChar char="•"/>
              <a:defRPr sz="2000">
                <a:solidFill>
                  <a:srgbClr val="0054BC"/>
                </a:solidFill>
              </a:defRPr>
            </a:lvl2pPr>
            <a:lvl3pPr marL="2743200" lvl="2" indent="-584200" algn="l">
              <a:lnSpc>
                <a:spcPct val="90000"/>
              </a:lnSpc>
              <a:spcBef>
                <a:spcPts val="800"/>
              </a:spcBef>
              <a:spcAft>
                <a:spcPts val="0"/>
              </a:spcAft>
              <a:buClr>
                <a:srgbClr val="0054BC"/>
              </a:buClr>
              <a:buSzPts val="1000"/>
              <a:buChar char="•"/>
              <a:defRPr sz="2000">
                <a:solidFill>
                  <a:srgbClr val="0054BC"/>
                </a:solidFill>
              </a:defRPr>
            </a:lvl3pPr>
            <a:lvl4pPr marL="3657600" lvl="3" indent="-584200" algn="l">
              <a:lnSpc>
                <a:spcPct val="90000"/>
              </a:lnSpc>
              <a:spcBef>
                <a:spcPts val="800"/>
              </a:spcBef>
              <a:spcAft>
                <a:spcPts val="0"/>
              </a:spcAft>
              <a:buClr>
                <a:srgbClr val="0054BC"/>
              </a:buClr>
              <a:buSzPts val="1000"/>
              <a:buChar char="•"/>
              <a:defRPr sz="2000">
                <a:solidFill>
                  <a:srgbClr val="0054BC"/>
                </a:solidFill>
              </a:defRPr>
            </a:lvl4pPr>
            <a:lvl5pPr marL="4572000" lvl="4" indent="-584200" algn="l">
              <a:lnSpc>
                <a:spcPct val="90000"/>
              </a:lnSpc>
              <a:spcBef>
                <a:spcPts val="800"/>
              </a:spcBef>
              <a:spcAft>
                <a:spcPts val="0"/>
              </a:spcAft>
              <a:buClr>
                <a:srgbClr val="0054BC"/>
              </a:buClr>
              <a:buSzPts val="1000"/>
              <a:buChar char="•"/>
              <a:defRPr sz="2000">
                <a:solidFill>
                  <a:srgbClr val="0054BC"/>
                </a:solidFill>
              </a:defRPr>
            </a:lvl5pPr>
            <a:lvl6pPr marL="5486400" lvl="5" indent="-584200" algn="l">
              <a:lnSpc>
                <a:spcPct val="90000"/>
              </a:lnSpc>
              <a:spcBef>
                <a:spcPts val="800"/>
              </a:spcBef>
              <a:spcAft>
                <a:spcPts val="0"/>
              </a:spcAft>
              <a:buClr>
                <a:srgbClr val="0054BC"/>
              </a:buClr>
              <a:buSzPts val="1000"/>
              <a:buChar char="•"/>
              <a:defRPr sz="2000">
                <a:solidFill>
                  <a:srgbClr val="0054BC"/>
                </a:solidFill>
              </a:defRPr>
            </a:lvl6pPr>
            <a:lvl7pPr marL="6400800" lvl="6" indent="-584200" algn="l">
              <a:lnSpc>
                <a:spcPct val="90000"/>
              </a:lnSpc>
              <a:spcBef>
                <a:spcPts val="800"/>
              </a:spcBef>
              <a:spcAft>
                <a:spcPts val="0"/>
              </a:spcAft>
              <a:buClr>
                <a:srgbClr val="0054BC"/>
              </a:buClr>
              <a:buSzPts val="1000"/>
              <a:buChar char="•"/>
              <a:defRPr sz="2000">
                <a:solidFill>
                  <a:srgbClr val="0054BC"/>
                </a:solidFill>
              </a:defRPr>
            </a:lvl7pPr>
            <a:lvl8pPr marL="7315200" lvl="7" indent="-584200" algn="l">
              <a:lnSpc>
                <a:spcPct val="90000"/>
              </a:lnSpc>
              <a:spcBef>
                <a:spcPts val="800"/>
              </a:spcBef>
              <a:spcAft>
                <a:spcPts val="0"/>
              </a:spcAft>
              <a:buClr>
                <a:srgbClr val="0054BC"/>
              </a:buClr>
              <a:buSzPts val="1000"/>
              <a:buChar char="•"/>
              <a:defRPr sz="2000">
                <a:solidFill>
                  <a:srgbClr val="0054BC"/>
                </a:solidFill>
              </a:defRPr>
            </a:lvl8pPr>
            <a:lvl9pPr marL="8229600" lvl="8" indent="-584200" algn="l">
              <a:lnSpc>
                <a:spcPct val="90000"/>
              </a:lnSpc>
              <a:spcBef>
                <a:spcPts val="800"/>
              </a:spcBef>
              <a:spcAft>
                <a:spcPts val="0"/>
              </a:spcAft>
              <a:buClr>
                <a:srgbClr val="0054BC"/>
              </a:buClr>
              <a:buSzPts val="1000"/>
              <a:buChar char="•"/>
              <a:defRPr sz="2000">
                <a:solidFill>
                  <a:srgbClr val="0054BC"/>
                </a:solidFill>
              </a:defRPr>
            </a:lvl9pPr>
          </a:lstStyle>
          <a:p>
            <a:endParaRPr/>
          </a:p>
        </p:txBody>
      </p:sp>
      <p:sp>
        <p:nvSpPr>
          <p:cNvPr id="17" name="Google Shape;51;p8">
            <a:extLst>
              <a:ext uri="{FF2B5EF4-FFF2-40B4-BE49-F238E27FC236}">
                <a16:creationId xmlns:a16="http://schemas.microsoft.com/office/drawing/2014/main" id="{2D6134A0-535F-B6CF-5AED-C4D1608B5FAA}"/>
              </a:ext>
            </a:extLst>
          </p:cNvPr>
          <p:cNvSpPr txBox="1">
            <a:spLocks noGrp="1"/>
          </p:cNvSpPr>
          <p:nvPr>
            <p:ph type="body" idx="20"/>
          </p:nvPr>
        </p:nvSpPr>
        <p:spPr>
          <a:xfrm>
            <a:off x="8482818" y="10995558"/>
            <a:ext cx="1723860" cy="1280160"/>
          </a:xfrm>
          <a:prstGeom prst="rect">
            <a:avLst/>
          </a:prstGeom>
          <a:noFill/>
          <a:ln>
            <a:noFill/>
          </a:ln>
        </p:spPr>
        <p:txBody>
          <a:bodyPr spcFirstLastPara="1" wrap="square" lIns="0" tIns="0" rIns="0" bIns="0" anchor="ctr" anchorCtr="0">
            <a:normAutofit/>
          </a:bodyPr>
          <a:lstStyle>
            <a:lvl1pPr marL="0" lvl="0" indent="-457200" algn="r">
              <a:lnSpc>
                <a:spcPct val="90000"/>
              </a:lnSpc>
              <a:spcBef>
                <a:spcPts val="0"/>
              </a:spcBef>
              <a:spcAft>
                <a:spcPts val="0"/>
              </a:spcAft>
              <a:buClr>
                <a:srgbClr val="0054BC"/>
              </a:buClr>
              <a:buSzPts val="1000"/>
              <a:buNone/>
              <a:defRPr sz="3600" b="1" kern="1200" dirty="0">
                <a:solidFill>
                  <a:srgbClr val="4D4D4D"/>
                </a:solidFill>
                <a:latin typeface="Verdana" panose="020B0604030504040204" pitchFamily="34" charset="0"/>
                <a:ea typeface="Verdana" panose="020B0604030504040204" pitchFamily="34" charset="0"/>
                <a:cs typeface="+mn-cs"/>
              </a:defRPr>
            </a:lvl1pPr>
            <a:lvl2pPr marL="1828800" lvl="1" indent="-584200" algn="l">
              <a:lnSpc>
                <a:spcPct val="90000"/>
              </a:lnSpc>
              <a:spcBef>
                <a:spcPts val="800"/>
              </a:spcBef>
              <a:spcAft>
                <a:spcPts val="0"/>
              </a:spcAft>
              <a:buClr>
                <a:srgbClr val="0054BC"/>
              </a:buClr>
              <a:buSzPts val="1000"/>
              <a:buChar char="•"/>
              <a:defRPr sz="2000">
                <a:solidFill>
                  <a:srgbClr val="0054BC"/>
                </a:solidFill>
              </a:defRPr>
            </a:lvl2pPr>
            <a:lvl3pPr marL="2743200" lvl="2" indent="-584200" algn="l">
              <a:lnSpc>
                <a:spcPct val="90000"/>
              </a:lnSpc>
              <a:spcBef>
                <a:spcPts val="800"/>
              </a:spcBef>
              <a:spcAft>
                <a:spcPts val="0"/>
              </a:spcAft>
              <a:buClr>
                <a:srgbClr val="0054BC"/>
              </a:buClr>
              <a:buSzPts val="1000"/>
              <a:buChar char="•"/>
              <a:defRPr sz="2000">
                <a:solidFill>
                  <a:srgbClr val="0054BC"/>
                </a:solidFill>
              </a:defRPr>
            </a:lvl3pPr>
            <a:lvl4pPr marL="3657600" lvl="3" indent="-584200" algn="l">
              <a:lnSpc>
                <a:spcPct val="90000"/>
              </a:lnSpc>
              <a:spcBef>
                <a:spcPts val="800"/>
              </a:spcBef>
              <a:spcAft>
                <a:spcPts val="0"/>
              </a:spcAft>
              <a:buClr>
                <a:srgbClr val="0054BC"/>
              </a:buClr>
              <a:buSzPts val="1000"/>
              <a:buChar char="•"/>
              <a:defRPr sz="2000">
                <a:solidFill>
                  <a:srgbClr val="0054BC"/>
                </a:solidFill>
              </a:defRPr>
            </a:lvl4pPr>
            <a:lvl5pPr marL="4572000" lvl="4" indent="-584200" algn="l">
              <a:lnSpc>
                <a:spcPct val="90000"/>
              </a:lnSpc>
              <a:spcBef>
                <a:spcPts val="800"/>
              </a:spcBef>
              <a:spcAft>
                <a:spcPts val="0"/>
              </a:spcAft>
              <a:buClr>
                <a:srgbClr val="0054BC"/>
              </a:buClr>
              <a:buSzPts val="1000"/>
              <a:buChar char="•"/>
              <a:defRPr sz="2000">
                <a:solidFill>
                  <a:srgbClr val="0054BC"/>
                </a:solidFill>
              </a:defRPr>
            </a:lvl5pPr>
            <a:lvl6pPr marL="5486400" lvl="5" indent="-584200" algn="l">
              <a:lnSpc>
                <a:spcPct val="90000"/>
              </a:lnSpc>
              <a:spcBef>
                <a:spcPts val="800"/>
              </a:spcBef>
              <a:spcAft>
                <a:spcPts val="0"/>
              </a:spcAft>
              <a:buClr>
                <a:srgbClr val="0054BC"/>
              </a:buClr>
              <a:buSzPts val="1000"/>
              <a:buChar char="•"/>
              <a:defRPr sz="2000">
                <a:solidFill>
                  <a:srgbClr val="0054BC"/>
                </a:solidFill>
              </a:defRPr>
            </a:lvl6pPr>
            <a:lvl7pPr marL="6400800" lvl="6" indent="-584200" algn="l">
              <a:lnSpc>
                <a:spcPct val="90000"/>
              </a:lnSpc>
              <a:spcBef>
                <a:spcPts val="800"/>
              </a:spcBef>
              <a:spcAft>
                <a:spcPts val="0"/>
              </a:spcAft>
              <a:buClr>
                <a:srgbClr val="0054BC"/>
              </a:buClr>
              <a:buSzPts val="1000"/>
              <a:buChar char="•"/>
              <a:defRPr sz="2000">
                <a:solidFill>
                  <a:srgbClr val="0054BC"/>
                </a:solidFill>
              </a:defRPr>
            </a:lvl7pPr>
            <a:lvl8pPr marL="7315200" lvl="7" indent="-584200" algn="l">
              <a:lnSpc>
                <a:spcPct val="90000"/>
              </a:lnSpc>
              <a:spcBef>
                <a:spcPts val="800"/>
              </a:spcBef>
              <a:spcAft>
                <a:spcPts val="0"/>
              </a:spcAft>
              <a:buClr>
                <a:srgbClr val="0054BC"/>
              </a:buClr>
              <a:buSzPts val="1000"/>
              <a:buChar char="•"/>
              <a:defRPr sz="2000">
                <a:solidFill>
                  <a:srgbClr val="0054BC"/>
                </a:solidFill>
              </a:defRPr>
            </a:lvl8pPr>
            <a:lvl9pPr marL="8229600" lvl="8" indent="-584200" algn="l">
              <a:lnSpc>
                <a:spcPct val="90000"/>
              </a:lnSpc>
              <a:spcBef>
                <a:spcPts val="800"/>
              </a:spcBef>
              <a:spcAft>
                <a:spcPts val="0"/>
              </a:spcAft>
              <a:buClr>
                <a:srgbClr val="0054BC"/>
              </a:buClr>
              <a:buSzPts val="1000"/>
              <a:buChar char="•"/>
              <a:defRPr sz="2000">
                <a:solidFill>
                  <a:srgbClr val="0054BC"/>
                </a:solidFill>
              </a:defRPr>
            </a:lvl9pPr>
          </a:lstStyle>
          <a:p>
            <a:endParaRPr/>
          </a:p>
        </p:txBody>
      </p:sp>
      <p:sp>
        <p:nvSpPr>
          <p:cNvPr id="18" name="Google Shape;51;p8">
            <a:extLst>
              <a:ext uri="{FF2B5EF4-FFF2-40B4-BE49-F238E27FC236}">
                <a16:creationId xmlns:a16="http://schemas.microsoft.com/office/drawing/2014/main" id="{9E974B48-530C-8229-29F0-9B74F7A0780D}"/>
              </a:ext>
            </a:extLst>
          </p:cNvPr>
          <p:cNvSpPr txBox="1">
            <a:spLocks noGrp="1"/>
          </p:cNvSpPr>
          <p:nvPr>
            <p:ph type="body" idx="21"/>
          </p:nvPr>
        </p:nvSpPr>
        <p:spPr>
          <a:xfrm>
            <a:off x="15194702" y="6518556"/>
            <a:ext cx="1723860" cy="1280160"/>
          </a:xfrm>
          <a:prstGeom prst="rect">
            <a:avLst/>
          </a:prstGeom>
          <a:noFill/>
          <a:ln>
            <a:noFill/>
          </a:ln>
        </p:spPr>
        <p:txBody>
          <a:bodyPr spcFirstLastPara="1" wrap="square" lIns="0" tIns="0" rIns="0" bIns="0" anchor="ctr" anchorCtr="0">
            <a:normAutofit/>
          </a:bodyPr>
          <a:lstStyle>
            <a:lvl1pPr marL="0" lvl="0" indent="-457200" algn="r">
              <a:lnSpc>
                <a:spcPct val="90000"/>
              </a:lnSpc>
              <a:spcBef>
                <a:spcPts val="0"/>
              </a:spcBef>
              <a:spcAft>
                <a:spcPts val="0"/>
              </a:spcAft>
              <a:buClr>
                <a:srgbClr val="0054BC"/>
              </a:buClr>
              <a:buSzPts val="1000"/>
              <a:buNone/>
              <a:defRPr sz="3600" b="1" kern="1200" dirty="0">
                <a:solidFill>
                  <a:srgbClr val="4D4D4D"/>
                </a:solidFill>
                <a:latin typeface="Verdana" panose="020B0604030504040204" pitchFamily="34" charset="0"/>
                <a:ea typeface="Verdana" panose="020B0604030504040204" pitchFamily="34" charset="0"/>
                <a:cs typeface="+mn-cs"/>
              </a:defRPr>
            </a:lvl1pPr>
            <a:lvl2pPr marL="1828800" lvl="1" indent="-584200" algn="l">
              <a:lnSpc>
                <a:spcPct val="90000"/>
              </a:lnSpc>
              <a:spcBef>
                <a:spcPts val="800"/>
              </a:spcBef>
              <a:spcAft>
                <a:spcPts val="0"/>
              </a:spcAft>
              <a:buClr>
                <a:srgbClr val="0054BC"/>
              </a:buClr>
              <a:buSzPts val="1000"/>
              <a:buChar char="•"/>
              <a:defRPr sz="2000">
                <a:solidFill>
                  <a:srgbClr val="0054BC"/>
                </a:solidFill>
              </a:defRPr>
            </a:lvl2pPr>
            <a:lvl3pPr marL="2743200" lvl="2" indent="-584200" algn="l">
              <a:lnSpc>
                <a:spcPct val="90000"/>
              </a:lnSpc>
              <a:spcBef>
                <a:spcPts val="800"/>
              </a:spcBef>
              <a:spcAft>
                <a:spcPts val="0"/>
              </a:spcAft>
              <a:buClr>
                <a:srgbClr val="0054BC"/>
              </a:buClr>
              <a:buSzPts val="1000"/>
              <a:buChar char="•"/>
              <a:defRPr sz="2000">
                <a:solidFill>
                  <a:srgbClr val="0054BC"/>
                </a:solidFill>
              </a:defRPr>
            </a:lvl3pPr>
            <a:lvl4pPr marL="3657600" lvl="3" indent="-584200" algn="l">
              <a:lnSpc>
                <a:spcPct val="90000"/>
              </a:lnSpc>
              <a:spcBef>
                <a:spcPts val="800"/>
              </a:spcBef>
              <a:spcAft>
                <a:spcPts val="0"/>
              </a:spcAft>
              <a:buClr>
                <a:srgbClr val="0054BC"/>
              </a:buClr>
              <a:buSzPts val="1000"/>
              <a:buChar char="•"/>
              <a:defRPr sz="2000">
                <a:solidFill>
                  <a:srgbClr val="0054BC"/>
                </a:solidFill>
              </a:defRPr>
            </a:lvl4pPr>
            <a:lvl5pPr marL="4572000" lvl="4" indent="-584200" algn="l">
              <a:lnSpc>
                <a:spcPct val="90000"/>
              </a:lnSpc>
              <a:spcBef>
                <a:spcPts val="800"/>
              </a:spcBef>
              <a:spcAft>
                <a:spcPts val="0"/>
              </a:spcAft>
              <a:buClr>
                <a:srgbClr val="0054BC"/>
              </a:buClr>
              <a:buSzPts val="1000"/>
              <a:buChar char="•"/>
              <a:defRPr sz="2000">
                <a:solidFill>
                  <a:srgbClr val="0054BC"/>
                </a:solidFill>
              </a:defRPr>
            </a:lvl5pPr>
            <a:lvl6pPr marL="5486400" lvl="5" indent="-584200" algn="l">
              <a:lnSpc>
                <a:spcPct val="90000"/>
              </a:lnSpc>
              <a:spcBef>
                <a:spcPts val="800"/>
              </a:spcBef>
              <a:spcAft>
                <a:spcPts val="0"/>
              </a:spcAft>
              <a:buClr>
                <a:srgbClr val="0054BC"/>
              </a:buClr>
              <a:buSzPts val="1000"/>
              <a:buChar char="•"/>
              <a:defRPr sz="2000">
                <a:solidFill>
                  <a:srgbClr val="0054BC"/>
                </a:solidFill>
              </a:defRPr>
            </a:lvl6pPr>
            <a:lvl7pPr marL="6400800" lvl="6" indent="-584200" algn="l">
              <a:lnSpc>
                <a:spcPct val="90000"/>
              </a:lnSpc>
              <a:spcBef>
                <a:spcPts val="800"/>
              </a:spcBef>
              <a:spcAft>
                <a:spcPts val="0"/>
              </a:spcAft>
              <a:buClr>
                <a:srgbClr val="0054BC"/>
              </a:buClr>
              <a:buSzPts val="1000"/>
              <a:buChar char="•"/>
              <a:defRPr sz="2000">
                <a:solidFill>
                  <a:srgbClr val="0054BC"/>
                </a:solidFill>
              </a:defRPr>
            </a:lvl7pPr>
            <a:lvl8pPr marL="7315200" lvl="7" indent="-584200" algn="l">
              <a:lnSpc>
                <a:spcPct val="90000"/>
              </a:lnSpc>
              <a:spcBef>
                <a:spcPts val="800"/>
              </a:spcBef>
              <a:spcAft>
                <a:spcPts val="0"/>
              </a:spcAft>
              <a:buClr>
                <a:srgbClr val="0054BC"/>
              </a:buClr>
              <a:buSzPts val="1000"/>
              <a:buChar char="•"/>
              <a:defRPr sz="2000">
                <a:solidFill>
                  <a:srgbClr val="0054BC"/>
                </a:solidFill>
              </a:defRPr>
            </a:lvl8pPr>
            <a:lvl9pPr marL="8229600" lvl="8" indent="-584200" algn="l">
              <a:lnSpc>
                <a:spcPct val="90000"/>
              </a:lnSpc>
              <a:spcBef>
                <a:spcPts val="800"/>
              </a:spcBef>
              <a:spcAft>
                <a:spcPts val="0"/>
              </a:spcAft>
              <a:buClr>
                <a:srgbClr val="0054BC"/>
              </a:buClr>
              <a:buSzPts val="1000"/>
              <a:buChar char="•"/>
              <a:defRPr sz="2000">
                <a:solidFill>
                  <a:srgbClr val="0054BC"/>
                </a:solidFill>
              </a:defRPr>
            </a:lvl9pPr>
          </a:lstStyle>
          <a:p>
            <a:endParaRPr/>
          </a:p>
        </p:txBody>
      </p:sp>
      <p:sp>
        <p:nvSpPr>
          <p:cNvPr id="19" name="Google Shape;51;p8">
            <a:extLst>
              <a:ext uri="{FF2B5EF4-FFF2-40B4-BE49-F238E27FC236}">
                <a16:creationId xmlns:a16="http://schemas.microsoft.com/office/drawing/2014/main" id="{410AC7FA-31D6-ACB5-A78C-3903686C3BA0}"/>
              </a:ext>
            </a:extLst>
          </p:cNvPr>
          <p:cNvSpPr txBox="1">
            <a:spLocks noGrp="1"/>
          </p:cNvSpPr>
          <p:nvPr>
            <p:ph type="body" idx="22"/>
          </p:nvPr>
        </p:nvSpPr>
        <p:spPr>
          <a:xfrm>
            <a:off x="15194702" y="8027666"/>
            <a:ext cx="1723860" cy="1280160"/>
          </a:xfrm>
          <a:prstGeom prst="rect">
            <a:avLst/>
          </a:prstGeom>
          <a:noFill/>
          <a:ln>
            <a:noFill/>
          </a:ln>
        </p:spPr>
        <p:txBody>
          <a:bodyPr spcFirstLastPara="1" wrap="square" lIns="0" tIns="0" rIns="0" bIns="0" anchor="ctr" anchorCtr="0">
            <a:normAutofit/>
          </a:bodyPr>
          <a:lstStyle>
            <a:lvl1pPr marL="0" lvl="0" indent="-457200" algn="r">
              <a:lnSpc>
                <a:spcPct val="90000"/>
              </a:lnSpc>
              <a:spcBef>
                <a:spcPts val="0"/>
              </a:spcBef>
              <a:spcAft>
                <a:spcPts val="0"/>
              </a:spcAft>
              <a:buClr>
                <a:srgbClr val="0054BC"/>
              </a:buClr>
              <a:buSzPts val="1000"/>
              <a:buNone/>
              <a:defRPr sz="3600" b="1" kern="1200" dirty="0">
                <a:solidFill>
                  <a:srgbClr val="4D4D4D"/>
                </a:solidFill>
                <a:latin typeface="Verdana" panose="020B0604030504040204" pitchFamily="34" charset="0"/>
                <a:ea typeface="Verdana" panose="020B0604030504040204" pitchFamily="34" charset="0"/>
                <a:cs typeface="+mn-cs"/>
              </a:defRPr>
            </a:lvl1pPr>
            <a:lvl2pPr marL="1828800" lvl="1" indent="-584200" algn="l">
              <a:lnSpc>
                <a:spcPct val="90000"/>
              </a:lnSpc>
              <a:spcBef>
                <a:spcPts val="800"/>
              </a:spcBef>
              <a:spcAft>
                <a:spcPts val="0"/>
              </a:spcAft>
              <a:buClr>
                <a:srgbClr val="0054BC"/>
              </a:buClr>
              <a:buSzPts val="1000"/>
              <a:buChar char="•"/>
              <a:defRPr sz="2000">
                <a:solidFill>
                  <a:srgbClr val="0054BC"/>
                </a:solidFill>
              </a:defRPr>
            </a:lvl2pPr>
            <a:lvl3pPr marL="2743200" lvl="2" indent="-584200" algn="l">
              <a:lnSpc>
                <a:spcPct val="90000"/>
              </a:lnSpc>
              <a:spcBef>
                <a:spcPts val="800"/>
              </a:spcBef>
              <a:spcAft>
                <a:spcPts val="0"/>
              </a:spcAft>
              <a:buClr>
                <a:srgbClr val="0054BC"/>
              </a:buClr>
              <a:buSzPts val="1000"/>
              <a:buChar char="•"/>
              <a:defRPr sz="2000">
                <a:solidFill>
                  <a:srgbClr val="0054BC"/>
                </a:solidFill>
              </a:defRPr>
            </a:lvl3pPr>
            <a:lvl4pPr marL="3657600" lvl="3" indent="-584200" algn="l">
              <a:lnSpc>
                <a:spcPct val="90000"/>
              </a:lnSpc>
              <a:spcBef>
                <a:spcPts val="800"/>
              </a:spcBef>
              <a:spcAft>
                <a:spcPts val="0"/>
              </a:spcAft>
              <a:buClr>
                <a:srgbClr val="0054BC"/>
              </a:buClr>
              <a:buSzPts val="1000"/>
              <a:buChar char="•"/>
              <a:defRPr sz="2000">
                <a:solidFill>
                  <a:srgbClr val="0054BC"/>
                </a:solidFill>
              </a:defRPr>
            </a:lvl4pPr>
            <a:lvl5pPr marL="4572000" lvl="4" indent="-584200" algn="l">
              <a:lnSpc>
                <a:spcPct val="90000"/>
              </a:lnSpc>
              <a:spcBef>
                <a:spcPts val="800"/>
              </a:spcBef>
              <a:spcAft>
                <a:spcPts val="0"/>
              </a:spcAft>
              <a:buClr>
                <a:srgbClr val="0054BC"/>
              </a:buClr>
              <a:buSzPts val="1000"/>
              <a:buChar char="•"/>
              <a:defRPr sz="2000">
                <a:solidFill>
                  <a:srgbClr val="0054BC"/>
                </a:solidFill>
              </a:defRPr>
            </a:lvl5pPr>
            <a:lvl6pPr marL="5486400" lvl="5" indent="-584200" algn="l">
              <a:lnSpc>
                <a:spcPct val="90000"/>
              </a:lnSpc>
              <a:spcBef>
                <a:spcPts val="800"/>
              </a:spcBef>
              <a:spcAft>
                <a:spcPts val="0"/>
              </a:spcAft>
              <a:buClr>
                <a:srgbClr val="0054BC"/>
              </a:buClr>
              <a:buSzPts val="1000"/>
              <a:buChar char="•"/>
              <a:defRPr sz="2000">
                <a:solidFill>
                  <a:srgbClr val="0054BC"/>
                </a:solidFill>
              </a:defRPr>
            </a:lvl6pPr>
            <a:lvl7pPr marL="6400800" lvl="6" indent="-584200" algn="l">
              <a:lnSpc>
                <a:spcPct val="90000"/>
              </a:lnSpc>
              <a:spcBef>
                <a:spcPts val="800"/>
              </a:spcBef>
              <a:spcAft>
                <a:spcPts val="0"/>
              </a:spcAft>
              <a:buClr>
                <a:srgbClr val="0054BC"/>
              </a:buClr>
              <a:buSzPts val="1000"/>
              <a:buChar char="•"/>
              <a:defRPr sz="2000">
                <a:solidFill>
                  <a:srgbClr val="0054BC"/>
                </a:solidFill>
              </a:defRPr>
            </a:lvl7pPr>
            <a:lvl8pPr marL="7315200" lvl="7" indent="-584200" algn="l">
              <a:lnSpc>
                <a:spcPct val="90000"/>
              </a:lnSpc>
              <a:spcBef>
                <a:spcPts val="800"/>
              </a:spcBef>
              <a:spcAft>
                <a:spcPts val="0"/>
              </a:spcAft>
              <a:buClr>
                <a:srgbClr val="0054BC"/>
              </a:buClr>
              <a:buSzPts val="1000"/>
              <a:buChar char="•"/>
              <a:defRPr sz="2000">
                <a:solidFill>
                  <a:srgbClr val="0054BC"/>
                </a:solidFill>
              </a:defRPr>
            </a:lvl8pPr>
            <a:lvl9pPr marL="8229600" lvl="8" indent="-584200" algn="l">
              <a:lnSpc>
                <a:spcPct val="90000"/>
              </a:lnSpc>
              <a:spcBef>
                <a:spcPts val="800"/>
              </a:spcBef>
              <a:spcAft>
                <a:spcPts val="0"/>
              </a:spcAft>
              <a:buClr>
                <a:srgbClr val="0054BC"/>
              </a:buClr>
              <a:buSzPts val="1000"/>
              <a:buChar char="•"/>
              <a:defRPr sz="2000">
                <a:solidFill>
                  <a:srgbClr val="0054BC"/>
                </a:solidFill>
              </a:defRPr>
            </a:lvl9pPr>
          </a:lstStyle>
          <a:p>
            <a:endParaRPr/>
          </a:p>
        </p:txBody>
      </p:sp>
      <p:sp>
        <p:nvSpPr>
          <p:cNvPr id="20" name="Google Shape;51;p8">
            <a:extLst>
              <a:ext uri="{FF2B5EF4-FFF2-40B4-BE49-F238E27FC236}">
                <a16:creationId xmlns:a16="http://schemas.microsoft.com/office/drawing/2014/main" id="{74E8CB04-C622-FA8B-9099-8E36CF31A97A}"/>
              </a:ext>
            </a:extLst>
          </p:cNvPr>
          <p:cNvSpPr txBox="1">
            <a:spLocks noGrp="1"/>
          </p:cNvSpPr>
          <p:nvPr>
            <p:ph type="body" idx="23"/>
          </p:nvPr>
        </p:nvSpPr>
        <p:spPr>
          <a:xfrm>
            <a:off x="15194702" y="9511612"/>
            <a:ext cx="1723860" cy="1280160"/>
          </a:xfrm>
          <a:prstGeom prst="rect">
            <a:avLst/>
          </a:prstGeom>
          <a:noFill/>
          <a:ln>
            <a:noFill/>
          </a:ln>
        </p:spPr>
        <p:txBody>
          <a:bodyPr spcFirstLastPara="1" wrap="square" lIns="0" tIns="0" rIns="0" bIns="0" anchor="ctr" anchorCtr="0">
            <a:normAutofit/>
          </a:bodyPr>
          <a:lstStyle>
            <a:lvl1pPr marL="0" lvl="0" indent="-457200" algn="r">
              <a:lnSpc>
                <a:spcPct val="90000"/>
              </a:lnSpc>
              <a:spcBef>
                <a:spcPts val="0"/>
              </a:spcBef>
              <a:spcAft>
                <a:spcPts val="0"/>
              </a:spcAft>
              <a:buClr>
                <a:srgbClr val="0054BC"/>
              </a:buClr>
              <a:buSzPts val="1000"/>
              <a:buNone/>
              <a:defRPr sz="3600" b="1" kern="1200" dirty="0">
                <a:solidFill>
                  <a:srgbClr val="4D4D4D"/>
                </a:solidFill>
                <a:latin typeface="Verdana" panose="020B0604030504040204" pitchFamily="34" charset="0"/>
                <a:ea typeface="Verdana" panose="020B0604030504040204" pitchFamily="34" charset="0"/>
                <a:cs typeface="+mn-cs"/>
              </a:defRPr>
            </a:lvl1pPr>
            <a:lvl2pPr marL="1828800" lvl="1" indent="-584200" algn="l">
              <a:lnSpc>
                <a:spcPct val="90000"/>
              </a:lnSpc>
              <a:spcBef>
                <a:spcPts val="800"/>
              </a:spcBef>
              <a:spcAft>
                <a:spcPts val="0"/>
              </a:spcAft>
              <a:buClr>
                <a:srgbClr val="0054BC"/>
              </a:buClr>
              <a:buSzPts val="1000"/>
              <a:buChar char="•"/>
              <a:defRPr sz="2000">
                <a:solidFill>
                  <a:srgbClr val="0054BC"/>
                </a:solidFill>
              </a:defRPr>
            </a:lvl2pPr>
            <a:lvl3pPr marL="2743200" lvl="2" indent="-584200" algn="l">
              <a:lnSpc>
                <a:spcPct val="90000"/>
              </a:lnSpc>
              <a:spcBef>
                <a:spcPts val="800"/>
              </a:spcBef>
              <a:spcAft>
                <a:spcPts val="0"/>
              </a:spcAft>
              <a:buClr>
                <a:srgbClr val="0054BC"/>
              </a:buClr>
              <a:buSzPts val="1000"/>
              <a:buChar char="•"/>
              <a:defRPr sz="2000">
                <a:solidFill>
                  <a:srgbClr val="0054BC"/>
                </a:solidFill>
              </a:defRPr>
            </a:lvl3pPr>
            <a:lvl4pPr marL="3657600" lvl="3" indent="-584200" algn="l">
              <a:lnSpc>
                <a:spcPct val="90000"/>
              </a:lnSpc>
              <a:spcBef>
                <a:spcPts val="800"/>
              </a:spcBef>
              <a:spcAft>
                <a:spcPts val="0"/>
              </a:spcAft>
              <a:buClr>
                <a:srgbClr val="0054BC"/>
              </a:buClr>
              <a:buSzPts val="1000"/>
              <a:buChar char="•"/>
              <a:defRPr sz="2000">
                <a:solidFill>
                  <a:srgbClr val="0054BC"/>
                </a:solidFill>
              </a:defRPr>
            </a:lvl4pPr>
            <a:lvl5pPr marL="4572000" lvl="4" indent="-584200" algn="l">
              <a:lnSpc>
                <a:spcPct val="90000"/>
              </a:lnSpc>
              <a:spcBef>
                <a:spcPts val="800"/>
              </a:spcBef>
              <a:spcAft>
                <a:spcPts val="0"/>
              </a:spcAft>
              <a:buClr>
                <a:srgbClr val="0054BC"/>
              </a:buClr>
              <a:buSzPts val="1000"/>
              <a:buChar char="•"/>
              <a:defRPr sz="2000">
                <a:solidFill>
                  <a:srgbClr val="0054BC"/>
                </a:solidFill>
              </a:defRPr>
            </a:lvl5pPr>
            <a:lvl6pPr marL="5486400" lvl="5" indent="-584200" algn="l">
              <a:lnSpc>
                <a:spcPct val="90000"/>
              </a:lnSpc>
              <a:spcBef>
                <a:spcPts val="800"/>
              </a:spcBef>
              <a:spcAft>
                <a:spcPts val="0"/>
              </a:spcAft>
              <a:buClr>
                <a:srgbClr val="0054BC"/>
              </a:buClr>
              <a:buSzPts val="1000"/>
              <a:buChar char="•"/>
              <a:defRPr sz="2000">
                <a:solidFill>
                  <a:srgbClr val="0054BC"/>
                </a:solidFill>
              </a:defRPr>
            </a:lvl6pPr>
            <a:lvl7pPr marL="6400800" lvl="6" indent="-584200" algn="l">
              <a:lnSpc>
                <a:spcPct val="90000"/>
              </a:lnSpc>
              <a:spcBef>
                <a:spcPts val="800"/>
              </a:spcBef>
              <a:spcAft>
                <a:spcPts val="0"/>
              </a:spcAft>
              <a:buClr>
                <a:srgbClr val="0054BC"/>
              </a:buClr>
              <a:buSzPts val="1000"/>
              <a:buChar char="•"/>
              <a:defRPr sz="2000">
                <a:solidFill>
                  <a:srgbClr val="0054BC"/>
                </a:solidFill>
              </a:defRPr>
            </a:lvl7pPr>
            <a:lvl8pPr marL="7315200" lvl="7" indent="-584200" algn="l">
              <a:lnSpc>
                <a:spcPct val="90000"/>
              </a:lnSpc>
              <a:spcBef>
                <a:spcPts val="800"/>
              </a:spcBef>
              <a:spcAft>
                <a:spcPts val="0"/>
              </a:spcAft>
              <a:buClr>
                <a:srgbClr val="0054BC"/>
              </a:buClr>
              <a:buSzPts val="1000"/>
              <a:buChar char="•"/>
              <a:defRPr sz="2000">
                <a:solidFill>
                  <a:srgbClr val="0054BC"/>
                </a:solidFill>
              </a:defRPr>
            </a:lvl8pPr>
            <a:lvl9pPr marL="8229600" lvl="8" indent="-584200" algn="l">
              <a:lnSpc>
                <a:spcPct val="90000"/>
              </a:lnSpc>
              <a:spcBef>
                <a:spcPts val="800"/>
              </a:spcBef>
              <a:spcAft>
                <a:spcPts val="0"/>
              </a:spcAft>
              <a:buClr>
                <a:srgbClr val="0054BC"/>
              </a:buClr>
              <a:buSzPts val="1000"/>
              <a:buChar char="•"/>
              <a:defRPr sz="2000">
                <a:solidFill>
                  <a:srgbClr val="0054BC"/>
                </a:solidFill>
              </a:defRPr>
            </a:lvl9pPr>
          </a:lstStyle>
          <a:p>
            <a:endParaRPr/>
          </a:p>
        </p:txBody>
      </p:sp>
      <p:sp>
        <p:nvSpPr>
          <p:cNvPr id="21" name="Google Shape;51;p8">
            <a:extLst>
              <a:ext uri="{FF2B5EF4-FFF2-40B4-BE49-F238E27FC236}">
                <a16:creationId xmlns:a16="http://schemas.microsoft.com/office/drawing/2014/main" id="{6233D62F-5C7D-D54E-8CAE-758DDB8DD18A}"/>
              </a:ext>
            </a:extLst>
          </p:cNvPr>
          <p:cNvSpPr txBox="1">
            <a:spLocks noGrp="1"/>
          </p:cNvSpPr>
          <p:nvPr>
            <p:ph type="body" idx="24"/>
          </p:nvPr>
        </p:nvSpPr>
        <p:spPr>
          <a:xfrm>
            <a:off x="15194702" y="10995558"/>
            <a:ext cx="1723860" cy="1280160"/>
          </a:xfrm>
          <a:prstGeom prst="rect">
            <a:avLst/>
          </a:prstGeom>
          <a:noFill/>
          <a:ln>
            <a:noFill/>
          </a:ln>
        </p:spPr>
        <p:txBody>
          <a:bodyPr spcFirstLastPara="1" wrap="square" lIns="0" tIns="0" rIns="0" bIns="0" anchor="ctr" anchorCtr="0">
            <a:normAutofit/>
          </a:bodyPr>
          <a:lstStyle>
            <a:lvl1pPr marL="0" lvl="0" indent="-457200" algn="r">
              <a:lnSpc>
                <a:spcPct val="90000"/>
              </a:lnSpc>
              <a:spcBef>
                <a:spcPts val="0"/>
              </a:spcBef>
              <a:spcAft>
                <a:spcPts val="0"/>
              </a:spcAft>
              <a:buClr>
                <a:srgbClr val="0054BC"/>
              </a:buClr>
              <a:buSzPts val="1000"/>
              <a:buNone/>
              <a:defRPr sz="3600" b="1" kern="1200" dirty="0">
                <a:solidFill>
                  <a:srgbClr val="4D4D4D"/>
                </a:solidFill>
                <a:latin typeface="Verdana" panose="020B0604030504040204" pitchFamily="34" charset="0"/>
                <a:ea typeface="Verdana" panose="020B0604030504040204" pitchFamily="34" charset="0"/>
                <a:cs typeface="+mn-cs"/>
              </a:defRPr>
            </a:lvl1pPr>
            <a:lvl2pPr marL="1828800" lvl="1" indent="-584200" algn="l">
              <a:lnSpc>
                <a:spcPct val="90000"/>
              </a:lnSpc>
              <a:spcBef>
                <a:spcPts val="800"/>
              </a:spcBef>
              <a:spcAft>
                <a:spcPts val="0"/>
              </a:spcAft>
              <a:buClr>
                <a:srgbClr val="0054BC"/>
              </a:buClr>
              <a:buSzPts val="1000"/>
              <a:buChar char="•"/>
              <a:defRPr sz="2000">
                <a:solidFill>
                  <a:srgbClr val="0054BC"/>
                </a:solidFill>
              </a:defRPr>
            </a:lvl2pPr>
            <a:lvl3pPr marL="2743200" lvl="2" indent="-584200" algn="l">
              <a:lnSpc>
                <a:spcPct val="90000"/>
              </a:lnSpc>
              <a:spcBef>
                <a:spcPts val="800"/>
              </a:spcBef>
              <a:spcAft>
                <a:spcPts val="0"/>
              </a:spcAft>
              <a:buClr>
                <a:srgbClr val="0054BC"/>
              </a:buClr>
              <a:buSzPts val="1000"/>
              <a:buChar char="•"/>
              <a:defRPr sz="2000">
                <a:solidFill>
                  <a:srgbClr val="0054BC"/>
                </a:solidFill>
              </a:defRPr>
            </a:lvl3pPr>
            <a:lvl4pPr marL="3657600" lvl="3" indent="-584200" algn="l">
              <a:lnSpc>
                <a:spcPct val="90000"/>
              </a:lnSpc>
              <a:spcBef>
                <a:spcPts val="800"/>
              </a:spcBef>
              <a:spcAft>
                <a:spcPts val="0"/>
              </a:spcAft>
              <a:buClr>
                <a:srgbClr val="0054BC"/>
              </a:buClr>
              <a:buSzPts val="1000"/>
              <a:buChar char="•"/>
              <a:defRPr sz="2000">
                <a:solidFill>
                  <a:srgbClr val="0054BC"/>
                </a:solidFill>
              </a:defRPr>
            </a:lvl4pPr>
            <a:lvl5pPr marL="4572000" lvl="4" indent="-584200" algn="l">
              <a:lnSpc>
                <a:spcPct val="90000"/>
              </a:lnSpc>
              <a:spcBef>
                <a:spcPts val="800"/>
              </a:spcBef>
              <a:spcAft>
                <a:spcPts val="0"/>
              </a:spcAft>
              <a:buClr>
                <a:srgbClr val="0054BC"/>
              </a:buClr>
              <a:buSzPts val="1000"/>
              <a:buChar char="•"/>
              <a:defRPr sz="2000">
                <a:solidFill>
                  <a:srgbClr val="0054BC"/>
                </a:solidFill>
              </a:defRPr>
            </a:lvl5pPr>
            <a:lvl6pPr marL="5486400" lvl="5" indent="-584200" algn="l">
              <a:lnSpc>
                <a:spcPct val="90000"/>
              </a:lnSpc>
              <a:spcBef>
                <a:spcPts val="800"/>
              </a:spcBef>
              <a:spcAft>
                <a:spcPts val="0"/>
              </a:spcAft>
              <a:buClr>
                <a:srgbClr val="0054BC"/>
              </a:buClr>
              <a:buSzPts val="1000"/>
              <a:buChar char="•"/>
              <a:defRPr sz="2000">
                <a:solidFill>
                  <a:srgbClr val="0054BC"/>
                </a:solidFill>
              </a:defRPr>
            </a:lvl6pPr>
            <a:lvl7pPr marL="6400800" lvl="6" indent="-584200" algn="l">
              <a:lnSpc>
                <a:spcPct val="90000"/>
              </a:lnSpc>
              <a:spcBef>
                <a:spcPts val="800"/>
              </a:spcBef>
              <a:spcAft>
                <a:spcPts val="0"/>
              </a:spcAft>
              <a:buClr>
                <a:srgbClr val="0054BC"/>
              </a:buClr>
              <a:buSzPts val="1000"/>
              <a:buChar char="•"/>
              <a:defRPr sz="2000">
                <a:solidFill>
                  <a:srgbClr val="0054BC"/>
                </a:solidFill>
              </a:defRPr>
            </a:lvl7pPr>
            <a:lvl8pPr marL="7315200" lvl="7" indent="-584200" algn="l">
              <a:lnSpc>
                <a:spcPct val="90000"/>
              </a:lnSpc>
              <a:spcBef>
                <a:spcPts val="800"/>
              </a:spcBef>
              <a:spcAft>
                <a:spcPts val="0"/>
              </a:spcAft>
              <a:buClr>
                <a:srgbClr val="0054BC"/>
              </a:buClr>
              <a:buSzPts val="1000"/>
              <a:buChar char="•"/>
              <a:defRPr sz="2000">
                <a:solidFill>
                  <a:srgbClr val="0054BC"/>
                </a:solidFill>
              </a:defRPr>
            </a:lvl8pPr>
            <a:lvl9pPr marL="8229600" lvl="8" indent="-584200" algn="l">
              <a:lnSpc>
                <a:spcPct val="90000"/>
              </a:lnSpc>
              <a:spcBef>
                <a:spcPts val="800"/>
              </a:spcBef>
              <a:spcAft>
                <a:spcPts val="0"/>
              </a:spcAft>
              <a:buClr>
                <a:srgbClr val="0054BC"/>
              </a:buClr>
              <a:buSzPts val="1000"/>
              <a:buChar char="•"/>
              <a:defRPr sz="2000">
                <a:solidFill>
                  <a:srgbClr val="0054BC"/>
                </a:solidFill>
              </a:defRPr>
            </a:lvl9pPr>
          </a:lstStyle>
          <a:p>
            <a:endParaRPr/>
          </a:p>
        </p:txBody>
      </p:sp>
      <p:sp>
        <p:nvSpPr>
          <p:cNvPr id="6" name="Rectángulo 5">
            <a:extLst>
              <a:ext uri="{FF2B5EF4-FFF2-40B4-BE49-F238E27FC236}">
                <a16:creationId xmlns:a16="http://schemas.microsoft.com/office/drawing/2014/main" id="{2BE3454E-B974-E9EA-733F-CA0DE3DEDD18}"/>
              </a:ext>
            </a:extLst>
          </p:cNvPr>
          <p:cNvSpPr/>
          <p:nvPr userDrawn="1"/>
        </p:nvSpPr>
        <p:spPr>
          <a:xfrm>
            <a:off x="-92013" y="13373101"/>
            <a:ext cx="24568030" cy="527050"/>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3600" dirty="0"/>
          </a:p>
        </p:txBody>
      </p:sp>
      <p:sp>
        <p:nvSpPr>
          <p:cNvPr id="22" name="CuadroTexto 21">
            <a:extLst>
              <a:ext uri="{FF2B5EF4-FFF2-40B4-BE49-F238E27FC236}">
                <a16:creationId xmlns:a16="http://schemas.microsoft.com/office/drawing/2014/main" id="{A24DEE68-82AA-3655-70BC-31FED8C8132F}"/>
              </a:ext>
            </a:extLst>
          </p:cNvPr>
          <p:cNvSpPr txBox="1"/>
          <p:nvPr userDrawn="1"/>
        </p:nvSpPr>
        <p:spPr>
          <a:xfrm>
            <a:off x="10673637" y="13278892"/>
            <a:ext cx="3036730" cy="430887"/>
          </a:xfrm>
          <a:prstGeom prst="rect">
            <a:avLst/>
          </a:prstGeom>
          <a:noFill/>
        </p:spPr>
        <p:txBody>
          <a:bodyPr wrap="square" rtlCol="0">
            <a:spAutoFit/>
          </a:bodyPr>
          <a:lstStyle/>
          <a:p>
            <a:pPr algn="ctr"/>
            <a:r>
              <a:rPr lang="es-CO" sz="2200" b="1" dirty="0">
                <a:solidFill>
                  <a:schemeClr val="bg1"/>
                </a:solidFill>
                <a:latin typeface="Verdana" panose="020B0604030504040204" pitchFamily="34" charset="0"/>
              </a:rPr>
              <a:t>www.dnp.gov.co</a:t>
            </a:r>
          </a:p>
        </p:txBody>
      </p:sp>
      <p:pic>
        <p:nvPicPr>
          <p:cNvPr id="23" name="Imagen 22" descr="Interfaz de usuario gráfica, Texto&#10;&#10;Descripción generada automáticamente">
            <a:extLst>
              <a:ext uri="{FF2B5EF4-FFF2-40B4-BE49-F238E27FC236}">
                <a16:creationId xmlns:a16="http://schemas.microsoft.com/office/drawing/2014/main" id="{D414599A-FC1B-1E7F-F792-1FAB0E0EA8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91964" y="0"/>
            <a:ext cx="5254876" cy="2377436"/>
          </a:xfrm>
          <a:prstGeom prst="rect">
            <a:avLst/>
          </a:prstGeom>
        </p:spPr>
      </p:pic>
      <p:pic>
        <p:nvPicPr>
          <p:cNvPr id="24" name="Imagen 23" descr="Logotipo&#10;&#10;Descripción generada automáticamente con confianza media">
            <a:extLst>
              <a:ext uri="{FF2B5EF4-FFF2-40B4-BE49-F238E27FC236}">
                <a16:creationId xmlns:a16="http://schemas.microsoft.com/office/drawing/2014/main" id="{617137E9-D233-BA5D-6C22-CCCAF61DD1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160" y="120101"/>
            <a:ext cx="4023360" cy="2021890"/>
          </a:xfrm>
          <a:prstGeom prst="rect">
            <a:avLst/>
          </a:prstGeom>
        </p:spPr>
      </p:pic>
    </p:spTree>
    <p:extLst>
      <p:ext uri="{BB962C8B-B14F-4D97-AF65-F5344CB8AC3E}">
        <p14:creationId xmlns:p14="http://schemas.microsoft.com/office/powerpoint/2010/main" val="284490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ido - Solo Texto - Una Columna">
    <p:bg>
      <p:bgPr>
        <a:solidFill>
          <a:schemeClr val="bg1"/>
        </a:solidFill>
        <a:effectLst/>
      </p:bgPr>
    </p:bg>
    <p:spTree>
      <p:nvGrpSpPr>
        <p:cNvPr id="1" name=""/>
        <p:cNvGrpSpPr/>
        <p:nvPr/>
      </p:nvGrpSpPr>
      <p:grpSpPr>
        <a:xfrm>
          <a:off x="0" y="0"/>
          <a:ext cx="0" cy="0"/>
          <a:chOff x="0" y="0"/>
          <a:chExt cx="0" cy="0"/>
        </a:xfrm>
      </p:grpSpPr>
      <p:sp>
        <p:nvSpPr>
          <p:cNvPr id="17" name="Title 14"/>
          <p:cNvSpPr>
            <a:spLocks noGrp="1"/>
          </p:cNvSpPr>
          <p:nvPr>
            <p:ph type="title" hasCustomPrompt="1"/>
          </p:nvPr>
        </p:nvSpPr>
        <p:spPr>
          <a:xfrm>
            <a:off x="583730" y="1431617"/>
            <a:ext cx="23227192" cy="1118774"/>
          </a:xfrm>
          <a:prstGeom prst="rect">
            <a:avLst/>
          </a:prstGeom>
        </p:spPr>
        <p:txBody>
          <a:bodyPr anchor="t">
            <a:noAutofit/>
          </a:bodyPr>
          <a:lstStyle>
            <a:lvl1pPr>
              <a:lnSpc>
                <a:spcPct val="90000"/>
              </a:lnSpc>
              <a:defRPr sz="7200" b="0" spc="-300">
                <a:solidFill>
                  <a:schemeClr val="tx1"/>
                </a:solidFill>
                <a:latin typeface="Work Sans" panose="00000500000000000000" pitchFamily="2" charset="0"/>
              </a:defRPr>
            </a:lvl1pPr>
          </a:lstStyle>
          <a:p>
            <a:r>
              <a:rPr lang="es-CO" noProof="0"/>
              <a:t>Título de la diapositiva</a:t>
            </a:r>
          </a:p>
        </p:txBody>
      </p:sp>
      <p:sp>
        <p:nvSpPr>
          <p:cNvPr id="18" name="Text Placeholder 17"/>
          <p:cNvSpPr>
            <a:spLocks noGrp="1"/>
          </p:cNvSpPr>
          <p:nvPr>
            <p:ph type="body" sz="quarter" idx="10" hasCustomPrompt="1"/>
          </p:nvPr>
        </p:nvSpPr>
        <p:spPr>
          <a:xfrm>
            <a:off x="583732" y="2738973"/>
            <a:ext cx="23228768" cy="721878"/>
          </a:xfrm>
          <a:prstGeom prst="rect">
            <a:avLst/>
          </a:prstGeom>
        </p:spPr>
        <p:txBody>
          <a:bodyPr>
            <a:noAutofit/>
          </a:bodyPr>
          <a:lstStyle>
            <a:lvl1pPr marL="0" indent="0">
              <a:buNone/>
              <a:defRPr sz="4000" b="0">
                <a:solidFill>
                  <a:schemeClr val="tx1"/>
                </a:solidFill>
                <a:latin typeface="Work Sans" panose="00000500000000000000" pitchFamily="2" charset="0"/>
              </a:defRPr>
            </a:lvl1pPr>
            <a:lvl2pPr marL="914400" indent="0">
              <a:buNone/>
              <a:defRPr/>
            </a:lvl2pPr>
            <a:lvl3pPr marL="1828800" indent="0">
              <a:buNone/>
              <a:defRPr/>
            </a:lvl3pPr>
            <a:lvl4pPr marL="2743200" indent="0">
              <a:buNone/>
              <a:defRPr/>
            </a:lvl4pPr>
            <a:lvl5pPr marL="3657600" indent="0">
              <a:buNone/>
              <a:defRPr/>
            </a:lvl5pPr>
          </a:lstStyle>
          <a:p>
            <a:pPr lvl="0"/>
            <a:r>
              <a:rPr lang="es-CO" noProof="0"/>
              <a:t>Subtítulo de la diapositiva</a:t>
            </a:r>
          </a:p>
        </p:txBody>
      </p:sp>
      <p:sp>
        <p:nvSpPr>
          <p:cNvPr id="10" name="Text Placeholder 19">
            <a:extLst>
              <a:ext uri="{FF2B5EF4-FFF2-40B4-BE49-F238E27FC236}">
                <a16:creationId xmlns:a16="http://schemas.microsoft.com/office/drawing/2014/main" id="{1A42CDCE-22F1-430F-8FEA-A47335056F6D}"/>
              </a:ext>
            </a:extLst>
          </p:cNvPr>
          <p:cNvSpPr>
            <a:spLocks noGrp="1"/>
          </p:cNvSpPr>
          <p:nvPr>
            <p:ph type="body" sz="quarter" idx="11" hasCustomPrompt="1"/>
          </p:nvPr>
        </p:nvSpPr>
        <p:spPr>
          <a:xfrm>
            <a:off x="583730" y="12617351"/>
            <a:ext cx="11618924" cy="729546"/>
          </a:xfrm>
          <a:prstGeom prst="rect">
            <a:avLst/>
          </a:prstGeom>
        </p:spPr>
        <p:txBody>
          <a:bodyPr anchor="b">
            <a:noAutofit/>
          </a:bodyPr>
          <a:lstStyle>
            <a:lvl1pPr marL="0" indent="0" algn="l">
              <a:lnSpc>
                <a:spcPct val="100000"/>
              </a:lnSpc>
              <a:spcBef>
                <a:spcPts val="0"/>
              </a:spcBef>
              <a:buNone/>
              <a:defRPr sz="1800">
                <a:solidFill>
                  <a:schemeClr val="tx1"/>
                </a:solidFill>
                <a:latin typeface="Work Sans" panose="00000500000000000000" pitchFamily="2" charset="0"/>
              </a:defRPr>
            </a:lvl1pPr>
          </a:lstStyle>
          <a:p>
            <a:pPr lvl="0"/>
            <a:r>
              <a:rPr lang="es-CO" noProof="0"/>
              <a:t>Fuente y/o notas</a:t>
            </a:r>
          </a:p>
        </p:txBody>
      </p:sp>
      <p:sp>
        <p:nvSpPr>
          <p:cNvPr id="11" name="Text Placeholder 4">
            <a:extLst>
              <a:ext uri="{FF2B5EF4-FFF2-40B4-BE49-F238E27FC236}">
                <a16:creationId xmlns:a16="http://schemas.microsoft.com/office/drawing/2014/main" id="{D3CD0703-B726-4601-A460-3C1A4B1D8AB4}"/>
              </a:ext>
            </a:extLst>
          </p:cNvPr>
          <p:cNvSpPr>
            <a:spLocks noGrp="1"/>
          </p:cNvSpPr>
          <p:nvPr>
            <p:ph type="body" sz="quarter" idx="13" hasCustomPrompt="1"/>
          </p:nvPr>
        </p:nvSpPr>
        <p:spPr>
          <a:xfrm>
            <a:off x="4029495" y="4463950"/>
            <a:ext cx="16325014" cy="8102600"/>
          </a:xfrm>
          <a:prstGeom prst="rect">
            <a:avLst/>
          </a:prstGeom>
        </p:spPr>
        <p:txBody>
          <a:bodyPr anchor="ctr">
            <a:normAutofit/>
          </a:bodyPr>
          <a:lstStyle>
            <a:lvl1pPr marL="0" indent="0" algn="l">
              <a:lnSpc>
                <a:spcPct val="100000"/>
              </a:lnSpc>
              <a:spcBef>
                <a:spcPts val="1200"/>
              </a:spcBef>
              <a:buClr>
                <a:schemeClr val="tx2"/>
              </a:buClr>
              <a:buFont typeface="Arial" panose="020B0604020202020204" pitchFamily="34" charset="0"/>
              <a:buNone/>
              <a:defRPr sz="3600">
                <a:solidFill>
                  <a:schemeClr val="tx1"/>
                </a:solidFill>
                <a:latin typeface="Work Sans" panose="00000500000000000000" pitchFamily="2" charset="0"/>
              </a:defRPr>
            </a:lvl1pPr>
            <a:lvl2pPr marL="1485900" indent="-571500">
              <a:buClr>
                <a:schemeClr val="tx2"/>
              </a:buClr>
              <a:buFont typeface="Arial" panose="020B0604020202020204" pitchFamily="34" charset="0"/>
              <a:buChar char="•"/>
              <a:defRPr sz="3600"/>
            </a:lvl2pPr>
            <a:lvl3pPr marL="2400300" indent="-571500">
              <a:buClr>
                <a:schemeClr val="tx2"/>
              </a:buClr>
              <a:buFont typeface="Arial" panose="020B0604020202020204" pitchFamily="34" charset="0"/>
              <a:buChar char="•"/>
              <a:defRPr sz="3600"/>
            </a:lvl3pPr>
            <a:lvl4pPr marL="3314700" indent="-571500">
              <a:buClr>
                <a:schemeClr val="tx2"/>
              </a:buClr>
              <a:buFont typeface="Arial" panose="020B0604020202020204" pitchFamily="34" charset="0"/>
              <a:buChar char="•"/>
              <a:defRPr sz="3600"/>
            </a:lvl4pPr>
            <a:lvl5pPr marL="3657600" indent="0">
              <a:buNone/>
              <a:defRPr/>
            </a:lvl5pPr>
          </a:lstStyle>
          <a:p>
            <a:pPr lvl="0"/>
            <a:r>
              <a:rPr lang="es-CO" noProof="0"/>
              <a:t>Texto de párrafo o viñetas en tamaño mínimo de 18 puntos negro.</a:t>
            </a:r>
          </a:p>
        </p:txBody>
      </p:sp>
      <p:sp>
        <p:nvSpPr>
          <p:cNvPr id="15" name="TextBox 14">
            <a:extLst>
              <a:ext uri="{FF2B5EF4-FFF2-40B4-BE49-F238E27FC236}">
                <a16:creationId xmlns:a16="http://schemas.microsoft.com/office/drawing/2014/main" id="{4E3D1D45-84BF-4109-A344-194FC60A25E6}"/>
              </a:ext>
            </a:extLst>
          </p:cNvPr>
          <p:cNvSpPr txBox="1"/>
          <p:nvPr/>
        </p:nvSpPr>
        <p:spPr>
          <a:xfrm>
            <a:off x="23234650" y="539308"/>
            <a:ext cx="723900" cy="419987"/>
          </a:xfrm>
          <a:prstGeom prst="rect">
            <a:avLst/>
          </a:prstGeom>
          <a:noFill/>
        </p:spPr>
        <p:txBody>
          <a:bodyPr wrap="square" rtlCol="0" anchor="ctr">
            <a:spAutoFit/>
          </a:bodyPr>
          <a:lstStyle/>
          <a:p>
            <a:pPr algn="ctr">
              <a:spcBef>
                <a:spcPts val="1200"/>
              </a:spcBef>
            </a:pPr>
            <a:fld id="{75C7898C-BA7D-4DD1-B648-10E044C0935B}" type="slidenum">
              <a:rPr lang="es-CO" sz="1600" smtClean="0">
                <a:solidFill>
                  <a:schemeClr val="tx1"/>
                </a:solidFill>
              </a:rPr>
              <a:pPr algn="ctr">
                <a:spcBef>
                  <a:spcPts val="1200"/>
                </a:spcBef>
              </a:pPr>
              <a:t>‹Nº›</a:t>
            </a:fld>
            <a:endParaRPr lang="es-CO" sz="1600" dirty="0">
              <a:solidFill>
                <a:schemeClr val="tx1"/>
              </a:solidFill>
            </a:endParaRPr>
          </a:p>
        </p:txBody>
      </p:sp>
      <p:sp>
        <p:nvSpPr>
          <p:cNvPr id="16" name="TextBox 15">
            <a:extLst>
              <a:ext uri="{FF2B5EF4-FFF2-40B4-BE49-F238E27FC236}">
                <a16:creationId xmlns:a16="http://schemas.microsoft.com/office/drawing/2014/main" id="{4B4EFE42-DCDC-492C-86CB-FA9BEE632ECC}"/>
              </a:ext>
            </a:extLst>
          </p:cNvPr>
          <p:cNvSpPr txBox="1"/>
          <p:nvPr/>
        </p:nvSpPr>
        <p:spPr>
          <a:xfrm>
            <a:off x="23234650" y="539308"/>
            <a:ext cx="723900" cy="419987"/>
          </a:xfrm>
          <a:prstGeom prst="rect">
            <a:avLst/>
          </a:prstGeom>
          <a:noFill/>
        </p:spPr>
        <p:txBody>
          <a:bodyPr wrap="square" rtlCol="0" anchor="ctr">
            <a:spAutoFit/>
          </a:bodyPr>
          <a:lstStyle/>
          <a:p>
            <a:pPr algn="ctr">
              <a:spcBef>
                <a:spcPts val="1200"/>
              </a:spcBef>
            </a:pPr>
            <a:fld id="{75C7898C-BA7D-4DD1-B648-10E044C0935B}" type="slidenum">
              <a:rPr lang="es-CO" sz="1600" smtClean="0">
                <a:solidFill>
                  <a:schemeClr val="tx1"/>
                </a:solidFill>
              </a:rPr>
              <a:pPr algn="ctr">
                <a:spcBef>
                  <a:spcPts val="1200"/>
                </a:spcBef>
              </a:pPr>
              <a:t>‹Nº›</a:t>
            </a:fld>
            <a:endParaRPr lang="es-CO" sz="1600" dirty="0">
              <a:solidFill>
                <a:schemeClr val="tx1"/>
              </a:solidFill>
            </a:endParaRPr>
          </a:p>
        </p:txBody>
      </p:sp>
    </p:spTree>
    <p:extLst>
      <p:ext uri="{BB962C8B-B14F-4D97-AF65-F5344CB8AC3E}">
        <p14:creationId xmlns:p14="http://schemas.microsoft.com/office/powerpoint/2010/main" val="19856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6AD64394-963E-D625-32AA-BDFC76B6E81B}"/>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15/05/2024</a:t>
            </a:fld>
            <a:endParaRPr lang="es-CO" dirty="0"/>
          </a:p>
        </p:txBody>
      </p:sp>
      <p:sp>
        <p:nvSpPr>
          <p:cNvPr id="4" name="Marcador de pie de página 3">
            <a:extLst>
              <a:ext uri="{FF2B5EF4-FFF2-40B4-BE49-F238E27FC236}">
                <a16:creationId xmlns:a16="http://schemas.microsoft.com/office/drawing/2014/main" id="{C0F68054-34D7-9279-DFD5-715512BF4F92}"/>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5" name="Marcador de número de diapositiva 4">
            <a:extLst>
              <a:ext uri="{FF2B5EF4-FFF2-40B4-BE49-F238E27FC236}">
                <a16:creationId xmlns:a16="http://schemas.microsoft.com/office/drawing/2014/main" id="{4916C35A-4761-CBE9-49AD-2C3A4928C1E2}"/>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7" name="Imagen 6">
            <a:extLst>
              <a:ext uri="{FF2B5EF4-FFF2-40B4-BE49-F238E27FC236}">
                <a16:creationId xmlns:a16="http://schemas.microsoft.com/office/drawing/2014/main" id="{3F03094B-3B2A-4C1A-84F1-903486D2D0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448"/>
          <a:stretch/>
        </p:blipFill>
        <p:spPr>
          <a:xfrm>
            <a:off x="0" y="-596"/>
            <a:ext cx="16959532" cy="13716596"/>
          </a:xfrm>
          <a:prstGeom prst="rect">
            <a:avLst/>
          </a:prstGeom>
        </p:spPr>
      </p:pic>
      <p:pic>
        <p:nvPicPr>
          <p:cNvPr id="6" name="Imagen 5" descr="Interfaz de usuario gráfica, Texto&#10;&#10;Descripción generada automáticamente">
            <a:extLst>
              <a:ext uri="{FF2B5EF4-FFF2-40B4-BE49-F238E27FC236}">
                <a16:creationId xmlns:a16="http://schemas.microsoft.com/office/drawing/2014/main" id="{E5BAAC6C-E37C-6046-3391-5DEC398853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058388" y="5020574"/>
            <a:ext cx="8122576" cy="3674852"/>
          </a:xfrm>
          <a:prstGeom prst="rect">
            <a:avLst/>
          </a:prstGeom>
        </p:spPr>
      </p:pic>
    </p:spTree>
    <p:extLst>
      <p:ext uri="{BB962C8B-B14F-4D97-AF65-F5344CB8AC3E}">
        <p14:creationId xmlns:p14="http://schemas.microsoft.com/office/powerpoint/2010/main" val="1378756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6805B226-F693-E23A-0AC6-0487A3BCF4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6199"/>
            <a:ext cx="24383466" cy="13716298"/>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2260600" y="192088"/>
            <a:ext cx="14046200" cy="7386638"/>
          </a:xfrm>
        </p:spPr>
        <p:txBody>
          <a:bodyPr anchor="b"/>
          <a:lstStyle>
            <a:lvl1pPr algn="l">
              <a:defRPr sz="12000" b="1">
                <a:solidFill>
                  <a:schemeClr val="tx1">
                    <a:lumMod val="85000"/>
                    <a:lumOff val="15000"/>
                  </a:schemeClr>
                </a:solidFill>
                <a:latin typeface="Verdana" panose="020B0604030504040204" pitchFamily="34" charset="0"/>
              </a:defRPr>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2260600" y="7762876"/>
            <a:ext cx="14046200" cy="1477328"/>
          </a:xfrm>
        </p:spPr>
        <p:txBody>
          <a:bodyPr/>
          <a:lstStyle>
            <a:lvl1pPr marL="0" indent="0" algn="l">
              <a:buNone/>
              <a:defRPr sz="4800">
                <a:solidFill>
                  <a:schemeClr val="tx1">
                    <a:lumMod val="65000"/>
                    <a:lumOff val="35000"/>
                  </a:schemeClr>
                </a:solidFill>
                <a:latin typeface="Verdana" panose="020B0604030504040204" pitchFamily="34"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15/05/2024</a:t>
            </a:fld>
            <a:endParaRPr lang="es-CO" dirty="0"/>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91024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3374623"/>
            <a:ext cx="24384000" cy="341630"/>
          </a:xfrm>
          <a:custGeom>
            <a:avLst/>
            <a:gdLst/>
            <a:ahLst/>
            <a:cxnLst/>
            <a:rect l="l" t="t" r="r" b="b"/>
            <a:pathLst>
              <a:path w="12192000" h="170815">
                <a:moveTo>
                  <a:pt x="12192000" y="170685"/>
                </a:moveTo>
                <a:lnTo>
                  <a:pt x="12192000" y="0"/>
                </a:lnTo>
                <a:lnTo>
                  <a:pt x="0" y="0"/>
                </a:lnTo>
                <a:lnTo>
                  <a:pt x="0" y="170685"/>
                </a:lnTo>
                <a:lnTo>
                  <a:pt x="12192000" y="170685"/>
                </a:lnTo>
                <a:close/>
              </a:path>
            </a:pathLst>
          </a:custGeom>
          <a:solidFill>
            <a:srgbClr val="FFCC01"/>
          </a:solidFill>
        </p:spPr>
        <p:txBody>
          <a:bodyPr wrap="square" lIns="0" tIns="0" rIns="0" bIns="0" rtlCol="0"/>
          <a:lstStyle/>
          <a:p>
            <a:endParaRPr sz="4000" dirty="0"/>
          </a:p>
        </p:txBody>
      </p:sp>
      <p:pic>
        <p:nvPicPr>
          <p:cNvPr id="17" name="bg object 17"/>
          <p:cNvPicPr/>
          <p:nvPr/>
        </p:nvPicPr>
        <p:blipFill>
          <a:blip r:embed="rId11" cstate="print"/>
          <a:stretch>
            <a:fillRect/>
          </a:stretch>
        </p:blipFill>
        <p:spPr>
          <a:xfrm>
            <a:off x="19742767" y="789421"/>
            <a:ext cx="3753394" cy="798598"/>
          </a:xfrm>
          <a:prstGeom prst="rect">
            <a:avLst/>
          </a:prstGeom>
        </p:spPr>
      </p:pic>
      <p:pic>
        <p:nvPicPr>
          <p:cNvPr id="18" name="bg object 18"/>
          <p:cNvPicPr/>
          <p:nvPr/>
        </p:nvPicPr>
        <p:blipFill>
          <a:blip r:embed="rId12" cstate="print"/>
          <a:stretch>
            <a:fillRect/>
          </a:stretch>
        </p:blipFill>
        <p:spPr>
          <a:xfrm>
            <a:off x="613730" y="585919"/>
            <a:ext cx="3070216" cy="1080618"/>
          </a:xfrm>
          <a:prstGeom prst="rect">
            <a:avLst/>
          </a:prstGeom>
        </p:spPr>
      </p:pic>
      <p:sp>
        <p:nvSpPr>
          <p:cNvPr id="2" name="Holder 2"/>
          <p:cNvSpPr>
            <a:spLocks noGrp="1"/>
          </p:cNvSpPr>
          <p:nvPr>
            <p:ph type="title"/>
          </p:nvPr>
        </p:nvSpPr>
        <p:spPr>
          <a:xfrm>
            <a:off x="5000752" y="619504"/>
            <a:ext cx="13336268" cy="430887"/>
          </a:xfrm>
          <a:prstGeom prst="rect">
            <a:avLst/>
          </a:prstGeom>
        </p:spPr>
        <p:txBody>
          <a:bodyPr wrap="square" lIns="0" tIns="0" rIns="0" bIns="0">
            <a:spAutoFit/>
          </a:bodyPr>
          <a:lstStyle>
            <a:lvl1pPr>
              <a:defRPr sz="2800" b="1" i="0">
                <a:solidFill>
                  <a:srgbClr val="585858"/>
                </a:solidFill>
                <a:latin typeface="Verdana"/>
                <a:cs typeface="Verdana"/>
              </a:defRPr>
            </a:lvl1pPr>
          </a:lstStyle>
          <a:p>
            <a:endParaRPr/>
          </a:p>
        </p:txBody>
      </p:sp>
      <p:sp>
        <p:nvSpPr>
          <p:cNvPr id="3" name="Holder 3"/>
          <p:cNvSpPr>
            <a:spLocks noGrp="1"/>
          </p:cNvSpPr>
          <p:nvPr>
            <p:ph type="body" idx="1"/>
          </p:nvPr>
        </p:nvSpPr>
        <p:spPr>
          <a:xfrm>
            <a:off x="1600201" y="3675126"/>
            <a:ext cx="2118487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8290560" y="12755880"/>
            <a:ext cx="7802880" cy="4095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1219200" y="12755880"/>
            <a:ext cx="5608320" cy="4095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5/15/2024</a:t>
            </a:fld>
            <a:endParaRPr lang="en-US" dirty="0"/>
          </a:p>
        </p:txBody>
      </p:sp>
      <p:sp>
        <p:nvSpPr>
          <p:cNvPr id="6" name="Holder 6"/>
          <p:cNvSpPr>
            <a:spLocks noGrp="1"/>
          </p:cNvSpPr>
          <p:nvPr>
            <p:ph type="sldNum" sz="quarter" idx="7"/>
          </p:nvPr>
        </p:nvSpPr>
        <p:spPr>
          <a:xfrm>
            <a:off x="17556480" y="12755880"/>
            <a:ext cx="5608320" cy="4095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dirty="0"/>
          </a:p>
        </p:txBody>
      </p:sp>
    </p:spTree>
    <p:extLst>
      <p:ext uri="{BB962C8B-B14F-4D97-AF65-F5344CB8AC3E}">
        <p14:creationId xmlns:p14="http://schemas.microsoft.com/office/powerpoint/2010/main" val="356287321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81" r:id="rId6"/>
    <p:sldLayoutId id="2147483785" r:id="rId7"/>
    <p:sldLayoutId id="2147483786" r:id="rId8"/>
    <p:sldLayoutId id="2147483787" r:id="rId9"/>
  </p:sldLayoutIdLst>
  <p:txStyles>
    <p:titleStyle>
      <a:lvl1pPr>
        <a:defRPr>
          <a:latin typeface="+mj-lt"/>
          <a:ea typeface="+mj-ea"/>
          <a:cs typeface="+mj-cs"/>
        </a:defRPr>
      </a:lvl1pPr>
    </p:titleStyle>
    <p:bodyStyle>
      <a:lvl1pPr marL="0">
        <a:defRPr>
          <a:latin typeface="+mn-lt"/>
          <a:ea typeface="+mn-ea"/>
          <a:cs typeface="+mn-cs"/>
        </a:defRPr>
      </a:lvl1pPr>
      <a:lvl2pPr marL="914400">
        <a:defRPr>
          <a:latin typeface="+mn-lt"/>
          <a:ea typeface="+mn-ea"/>
          <a:cs typeface="+mn-cs"/>
        </a:defRPr>
      </a:lvl2pPr>
      <a:lvl3pPr marL="1828800">
        <a:defRPr>
          <a:latin typeface="+mn-lt"/>
          <a:ea typeface="+mn-ea"/>
          <a:cs typeface="+mn-cs"/>
        </a:defRPr>
      </a:lvl3pPr>
      <a:lvl4pPr marL="2743200">
        <a:defRPr>
          <a:latin typeface="+mn-lt"/>
          <a:ea typeface="+mn-ea"/>
          <a:cs typeface="+mn-cs"/>
        </a:defRPr>
      </a:lvl4pPr>
      <a:lvl5pPr marL="3657600">
        <a:defRPr>
          <a:latin typeface="+mn-lt"/>
          <a:ea typeface="+mn-ea"/>
          <a:cs typeface="+mn-cs"/>
        </a:defRPr>
      </a:lvl5pPr>
      <a:lvl6pPr marL="4572000">
        <a:defRPr>
          <a:latin typeface="+mn-lt"/>
          <a:ea typeface="+mn-ea"/>
          <a:cs typeface="+mn-cs"/>
        </a:defRPr>
      </a:lvl6pPr>
      <a:lvl7pPr marL="5486400">
        <a:defRPr>
          <a:latin typeface="+mn-lt"/>
          <a:ea typeface="+mn-ea"/>
          <a:cs typeface="+mn-cs"/>
        </a:defRPr>
      </a:lvl7pPr>
      <a:lvl8pPr marL="6400800">
        <a:defRPr>
          <a:latin typeface="+mn-lt"/>
          <a:ea typeface="+mn-ea"/>
          <a:cs typeface="+mn-cs"/>
        </a:defRPr>
      </a:lvl8pPr>
      <a:lvl9pPr marL="7315200">
        <a:defRPr>
          <a:latin typeface="+mn-lt"/>
          <a:ea typeface="+mn-ea"/>
          <a:cs typeface="+mn-cs"/>
        </a:defRPr>
      </a:lvl9pPr>
    </p:bodyStyle>
    <p:otherStyle>
      <a:lvl1pPr marL="0">
        <a:defRPr>
          <a:latin typeface="+mn-lt"/>
          <a:ea typeface="+mn-ea"/>
          <a:cs typeface="+mn-cs"/>
        </a:defRPr>
      </a:lvl1pPr>
      <a:lvl2pPr marL="914400">
        <a:defRPr>
          <a:latin typeface="+mn-lt"/>
          <a:ea typeface="+mn-ea"/>
          <a:cs typeface="+mn-cs"/>
        </a:defRPr>
      </a:lvl2pPr>
      <a:lvl3pPr marL="1828800">
        <a:defRPr>
          <a:latin typeface="+mn-lt"/>
          <a:ea typeface="+mn-ea"/>
          <a:cs typeface="+mn-cs"/>
        </a:defRPr>
      </a:lvl3pPr>
      <a:lvl4pPr marL="2743200">
        <a:defRPr>
          <a:latin typeface="+mn-lt"/>
          <a:ea typeface="+mn-ea"/>
          <a:cs typeface="+mn-cs"/>
        </a:defRPr>
      </a:lvl4pPr>
      <a:lvl5pPr marL="3657600">
        <a:defRPr>
          <a:latin typeface="+mn-lt"/>
          <a:ea typeface="+mn-ea"/>
          <a:cs typeface="+mn-cs"/>
        </a:defRPr>
      </a:lvl5pPr>
      <a:lvl6pPr marL="4572000">
        <a:defRPr>
          <a:latin typeface="+mn-lt"/>
          <a:ea typeface="+mn-ea"/>
          <a:cs typeface="+mn-cs"/>
        </a:defRPr>
      </a:lvl6pPr>
      <a:lvl7pPr marL="5486400">
        <a:defRPr>
          <a:latin typeface="+mn-lt"/>
          <a:ea typeface="+mn-ea"/>
          <a:cs typeface="+mn-cs"/>
        </a:defRPr>
      </a:lvl7pPr>
      <a:lvl8pPr marL="6400800">
        <a:defRPr>
          <a:latin typeface="+mn-lt"/>
          <a:ea typeface="+mn-ea"/>
          <a:cs typeface="+mn-cs"/>
        </a:defRPr>
      </a:lvl8pPr>
      <a:lvl9pPr marL="73152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F842174-351A-5C35-E775-1CDC59E17766}"/>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5D2E68F-9A0D-D89E-ED06-73EDB9E63B64}"/>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0A95696-420C-C45E-6F3E-ED258E8D8B8B}"/>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latin typeface="Verdana" panose="020B0604030504040204" pitchFamily="34" charset="0"/>
              </a:defRPr>
            </a:lvl1pPr>
          </a:lstStyle>
          <a:p>
            <a:fld id="{856A6FAC-9192-436B-870E-80DDE60983C7}" type="datetimeFigureOut">
              <a:rPr lang="es-CO" smtClean="0"/>
              <a:pPr/>
              <a:t>15/05/2024</a:t>
            </a:fld>
            <a:endParaRPr lang="es-CO" dirty="0"/>
          </a:p>
        </p:txBody>
      </p:sp>
      <p:sp>
        <p:nvSpPr>
          <p:cNvPr id="5" name="Marcador de pie de página 4">
            <a:extLst>
              <a:ext uri="{FF2B5EF4-FFF2-40B4-BE49-F238E27FC236}">
                <a16:creationId xmlns:a16="http://schemas.microsoft.com/office/drawing/2014/main" id="{4BEF4216-2A8E-0656-28FD-6CAD51853C5A}"/>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26FEC2FF-6B1B-D345-F657-95FAADED47F6}"/>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589374292"/>
      </p:ext>
    </p:extLst>
  </p:cSld>
  <p:clrMap bg1="lt1" tx1="dk1" bg2="lt2" tx2="dk2" accent1="accent1" accent2="accent2" accent3="accent3" accent4="accent4" accent5="accent5" accent6="accent6" hlink="hlink" folHlink="folHlink"/>
  <p:sldLayoutIdLst>
    <p:sldLayoutId id="2147483660" r:id="rId1"/>
    <p:sldLayoutId id="2147483742" r:id="rId2"/>
    <p:sldLayoutId id="2147483791" r:id="rId3"/>
    <p:sldLayoutId id="2147483743" r:id="rId4"/>
    <p:sldLayoutId id="2147483744" r:id="rId5"/>
    <p:sldLayoutId id="2147483745" r:id="rId6"/>
    <p:sldLayoutId id="2147483746" r:id="rId7"/>
    <p:sldLayoutId id="2147483747" r:id="rId8"/>
    <p:sldLayoutId id="2147483748" r:id="rId9"/>
    <p:sldLayoutId id="2147483790" r:id="rId10"/>
    <p:sldLayoutId id="2147483789"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Lst>
  <p:txStyles>
    <p:titleStyle>
      <a:lvl1pPr algn="l" defTabSz="1828800" rtl="0" eaLnBrk="1" latinLnBrk="0" hangingPunct="1">
        <a:lnSpc>
          <a:spcPct val="90000"/>
        </a:lnSpc>
        <a:spcBef>
          <a:spcPct val="0"/>
        </a:spcBef>
        <a:buNone/>
        <a:defRPr sz="8800" kern="1200">
          <a:solidFill>
            <a:schemeClr val="tx1"/>
          </a:solidFill>
          <a:latin typeface="Verdana" panose="020B0604030504040204" pitchFamily="34" charset="0"/>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Verdana" panose="020B0604030504040204" pitchFamily="34" charset="0"/>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Verdana" panose="020B0604030504040204" pitchFamily="34" charset="0"/>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Verdana" panose="020B0604030504040204" pitchFamily="34" charset="0"/>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Verdana" panose="020B0604030504040204" pitchFamily="34" charset="0"/>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Verdana" panose="020B0604030504040204" pitchFamily="34"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s-CO"/>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11.png"/><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1.png"/><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1.xml"/><Relationship Id="rId5" Type="http://schemas.openxmlformats.org/officeDocument/2006/relationships/image" Target="../media/image11.png"/><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jpeg"/><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21.xml"/><Relationship Id="rId5" Type="http://schemas.openxmlformats.org/officeDocument/2006/relationships/image" Target="../media/image11.png"/><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707CC710-6220-B4C5-05FB-71C952E4A363}"/>
              </a:ext>
            </a:extLst>
          </p:cNvPr>
          <p:cNvGrpSpPr/>
          <p:nvPr/>
        </p:nvGrpSpPr>
        <p:grpSpPr>
          <a:xfrm>
            <a:off x="16579230" y="2760453"/>
            <a:ext cx="5331863" cy="3773901"/>
            <a:chOff x="16072703" y="22290"/>
            <a:chExt cx="3000375" cy="2020113"/>
          </a:xfrm>
        </p:grpSpPr>
        <p:pic>
          <p:nvPicPr>
            <p:cNvPr id="4" name="Imagen 3">
              <a:extLst>
                <a:ext uri="{FF2B5EF4-FFF2-40B4-BE49-F238E27FC236}">
                  <a16:creationId xmlns:a16="http://schemas.microsoft.com/office/drawing/2014/main" id="{EBB30467-C95F-4A8F-B108-99B9BA6B7FE4}"/>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5" name="Picture 4" descr="Ministerio de Ambiente y Desarrollo Sostenible - Wikipedia ...">
              <a:extLst>
                <a:ext uri="{FF2B5EF4-FFF2-40B4-BE49-F238E27FC236}">
                  <a16:creationId xmlns:a16="http://schemas.microsoft.com/office/drawing/2014/main" id="{C1BFF846-045A-5D18-FB9B-A67AFD9C7E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7809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47A00F9-85D5-482F-8929-515BA65B6DAA}"/>
              </a:ext>
            </a:extLst>
          </p:cNvPr>
          <p:cNvSpPr>
            <a:spLocks noGrp="1"/>
          </p:cNvSpPr>
          <p:nvPr>
            <p:ph type="title"/>
          </p:nvPr>
        </p:nvSpPr>
        <p:spPr>
          <a:xfrm>
            <a:off x="1608682" y="2528579"/>
            <a:ext cx="15005053" cy="1118774"/>
          </a:xfrm>
        </p:spPr>
        <p:txBody>
          <a:bodyPr/>
          <a:lstStyle/>
          <a:p>
            <a:r>
              <a:rPr lang="es-CO" sz="4000" dirty="0">
                <a:ea typeface="+mn-ea"/>
                <a:cs typeface="+mn-cs"/>
              </a:rPr>
              <a:t>1. Ingresos consolidados por rubro </a:t>
            </a:r>
            <a:r>
              <a:rPr lang="es-CO" sz="4000" dirty="0">
                <a:latin typeface="Work Sans"/>
              </a:rPr>
              <a:t>IDEAM</a:t>
            </a:r>
            <a:endParaRPr lang="es-CO" sz="4000" dirty="0">
              <a:ea typeface="+mn-ea"/>
              <a:cs typeface="+mn-cs"/>
            </a:endParaRPr>
          </a:p>
        </p:txBody>
      </p:sp>
      <p:sp>
        <p:nvSpPr>
          <p:cNvPr id="2" name="Título 1">
            <a:extLst>
              <a:ext uri="{FF2B5EF4-FFF2-40B4-BE49-F238E27FC236}">
                <a16:creationId xmlns:a16="http://schemas.microsoft.com/office/drawing/2014/main" id="{0698C398-4E22-433C-DA0A-0E99C2737E69}"/>
              </a:ext>
            </a:extLst>
          </p:cNvPr>
          <p:cNvSpPr txBox="1">
            <a:spLocks/>
          </p:cNvSpPr>
          <p:nvPr/>
        </p:nvSpPr>
        <p:spPr>
          <a:xfrm>
            <a:off x="-506516" y="788394"/>
            <a:ext cx="23227192"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defTabSz="914400" hangingPunct="1"/>
            <a:r>
              <a:rPr lang="es-CO" sz="6600" b="1" dirty="0">
                <a:latin typeface="Verdana"/>
                <a:ea typeface="Verdana"/>
              </a:rPr>
              <a:t>Ingresos</a:t>
            </a:r>
            <a:endParaRPr lang="es-ES" dirty="0"/>
          </a:p>
        </p:txBody>
      </p:sp>
      <p:sp>
        <p:nvSpPr>
          <p:cNvPr id="3" name="CuadroTexto 2">
            <a:extLst>
              <a:ext uri="{FF2B5EF4-FFF2-40B4-BE49-F238E27FC236}">
                <a16:creationId xmlns:a16="http://schemas.microsoft.com/office/drawing/2014/main" id="{32AF883A-E8CA-75AC-0ECF-BF0A5CD244CB}"/>
              </a:ext>
            </a:extLst>
          </p:cNvPr>
          <p:cNvSpPr txBox="1"/>
          <p:nvPr/>
        </p:nvSpPr>
        <p:spPr>
          <a:xfrm>
            <a:off x="158262" y="12927606"/>
            <a:ext cx="3675184" cy="501932"/>
          </a:xfrm>
          <a:prstGeom prst="rect">
            <a:avLst/>
          </a:prstGeom>
          <a:noFill/>
        </p:spPr>
        <p:txBody>
          <a:bodyPr wrap="square" rtlCol="0">
            <a:spAutoFit/>
          </a:bodyPr>
          <a:lstStyle/>
          <a:p>
            <a:r>
              <a:rPr lang="es-CO" dirty="0"/>
              <a:t>Millones de pesos</a:t>
            </a:r>
          </a:p>
        </p:txBody>
      </p:sp>
      <p:grpSp>
        <p:nvGrpSpPr>
          <p:cNvPr id="6" name="Grupo 5">
            <a:extLst>
              <a:ext uri="{FF2B5EF4-FFF2-40B4-BE49-F238E27FC236}">
                <a16:creationId xmlns:a16="http://schemas.microsoft.com/office/drawing/2014/main" id="{B0833F7F-BB89-C5D8-E62C-235F37226CB3}"/>
              </a:ext>
            </a:extLst>
          </p:cNvPr>
          <p:cNvGrpSpPr/>
          <p:nvPr/>
        </p:nvGrpSpPr>
        <p:grpSpPr>
          <a:xfrm>
            <a:off x="16613736" y="203541"/>
            <a:ext cx="3000375" cy="2020113"/>
            <a:chOff x="16072703" y="22290"/>
            <a:chExt cx="3000375" cy="2020113"/>
          </a:xfrm>
        </p:grpSpPr>
        <p:pic>
          <p:nvPicPr>
            <p:cNvPr id="7" name="Imagen 6">
              <a:extLst>
                <a:ext uri="{FF2B5EF4-FFF2-40B4-BE49-F238E27FC236}">
                  <a16:creationId xmlns:a16="http://schemas.microsoft.com/office/drawing/2014/main" id="{048182FB-83E1-6516-A769-9FDA5EECAA14}"/>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8" name="Picture 4" descr="Ministerio de Ambiente y Desarrollo Sostenible - Wikipedia ...">
              <a:extLst>
                <a:ext uri="{FF2B5EF4-FFF2-40B4-BE49-F238E27FC236}">
                  <a16:creationId xmlns:a16="http://schemas.microsoft.com/office/drawing/2014/main" id="{ECFE2D86-8247-6BA2-39BA-9172B9FB8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9" name="Tabla 8">
            <a:extLst>
              <a:ext uri="{FF2B5EF4-FFF2-40B4-BE49-F238E27FC236}">
                <a16:creationId xmlns:a16="http://schemas.microsoft.com/office/drawing/2014/main" id="{9EC9CA62-88FD-4F8A-BC8B-CFF62EE13CB5}"/>
              </a:ext>
            </a:extLst>
          </p:cNvPr>
          <p:cNvGraphicFramePr>
            <a:graphicFrameLocks noGrp="1"/>
          </p:cNvGraphicFramePr>
          <p:nvPr>
            <p:extLst>
              <p:ext uri="{D42A27DB-BD31-4B8C-83A1-F6EECF244321}">
                <p14:modId xmlns:p14="http://schemas.microsoft.com/office/powerpoint/2010/main" val="3089468701"/>
              </p:ext>
            </p:extLst>
          </p:nvPr>
        </p:nvGraphicFramePr>
        <p:xfrm>
          <a:off x="1453108" y="9836428"/>
          <a:ext cx="10194583" cy="1019906"/>
        </p:xfrm>
        <a:graphic>
          <a:graphicData uri="http://schemas.openxmlformats.org/drawingml/2006/table">
            <a:tbl>
              <a:tblPr>
                <a:tableStyleId>{5940675A-B579-460E-94D1-54222C63F5DA}</a:tableStyleId>
              </a:tblPr>
              <a:tblGrid>
                <a:gridCol w="10194583">
                  <a:extLst>
                    <a:ext uri="{9D8B030D-6E8A-4147-A177-3AD203B41FA5}">
                      <a16:colId xmlns:a16="http://schemas.microsoft.com/office/drawing/2014/main" val="3462749009"/>
                    </a:ext>
                  </a:extLst>
                </a:gridCol>
              </a:tblGrid>
              <a:tr h="509953">
                <a:tc>
                  <a:txBody>
                    <a:bodyPr/>
                    <a:lstStyle/>
                    <a:p>
                      <a:pPr algn="l" rtl="0" fontAlgn="ctr"/>
                      <a:r>
                        <a:rPr lang="es-CO" sz="2000" u="none" strike="noStrike" dirty="0">
                          <a:effectLst/>
                        </a:rPr>
                        <a:t>*corresponde a la sumatoria de los impuestos directos programados en el anteproyecto </a:t>
                      </a:r>
                      <a:endParaRPr lang="es-CO" sz="2000" b="0" i="0" u="none" strike="noStrike" dirty="0">
                        <a:solidFill>
                          <a:srgbClr val="203764"/>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67264577"/>
                  </a:ext>
                </a:extLst>
              </a:tr>
              <a:tr h="509953">
                <a:tc>
                  <a:txBody>
                    <a:bodyPr/>
                    <a:lstStyle/>
                    <a:p>
                      <a:pPr algn="l" rtl="0" fontAlgn="ctr"/>
                      <a:r>
                        <a:rPr lang="es-CO" sz="2000" u="none" strike="noStrike" dirty="0">
                          <a:effectLst/>
                        </a:rPr>
                        <a:t>**corresponde a la sumatoria de los impuestos indirectos programados en el anteproyecto </a:t>
                      </a:r>
                      <a:endParaRPr lang="es-CO" sz="2000" b="0" i="0" u="none" strike="noStrike" dirty="0">
                        <a:solidFill>
                          <a:srgbClr val="203764"/>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1398091"/>
                  </a:ext>
                </a:extLst>
              </a:tr>
            </a:tbl>
          </a:graphicData>
        </a:graphic>
      </p:graphicFrame>
      <p:graphicFrame>
        <p:nvGraphicFramePr>
          <p:cNvPr id="4" name="Tabla 3">
            <a:extLst>
              <a:ext uri="{FF2B5EF4-FFF2-40B4-BE49-F238E27FC236}">
                <a16:creationId xmlns:a16="http://schemas.microsoft.com/office/drawing/2014/main" id="{7307FDCA-9C70-411B-9E43-512786367EA3}"/>
              </a:ext>
            </a:extLst>
          </p:cNvPr>
          <p:cNvGraphicFramePr>
            <a:graphicFrameLocks noGrp="1"/>
          </p:cNvGraphicFramePr>
          <p:nvPr>
            <p:extLst>
              <p:ext uri="{D42A27DB-BD31-4B8C-83A1-F6EECF244321}">
                <p14:modId xmlns:p14="http://schemas.microsoft.com/office/powerpoint/2010/main" val="3706652312"/>
              </p:ext>
            </p:extLst>
          </p:nvPr>
        </p:nvGraphicFramePr>
        <p:xfrm>
          <a:off x="1499667" y="3488016"/>
          <a:ext cx="21384665" cy="6077617"/>
        </p:xfrm>
        <a:graphic>
          <a:graphicData uri="http://schemas.openxmlformats.org/drawingml/2006/table">
            <a:tbl>
              <a:tblPr>
                <a:tableStyleId>{5940675A-B579-460E-94D1-54222C63F5DA}</a:tableStyleId>
              </a:tblPr>
              <a:tblGrid>
                <a:gridCol w="5919365">
                  <a:extLst>
                    <a:ext uri="{9D8B030D-6E8A-4147-A177-3AD203B41FA5}">
                      <a16:colId xmlns:a16="http://schemas.microsoft.com/office/drawing/2014/main" val="2772785238"/>
                    </a:ext>
                  </a:extLst>
                </a:gridCol>
                <a:gridCol w="2191186">
                  <a:extLst>
                    <a:ext uri="{9D8B030D-6E8A-4147-A177-3AD203B41FA5}">
                      <a16:colId xmlns:a16="http://schemas.microsoft.com/office/drawing/2014/main" val="3433437749"/>
                    </a:ext>
                  </a:extLst>
                </a:gridCol>
                <a:gridCol w="1886318">
                  <a:extLst>
                    <a:ext uri="{9D8B030D-6E8A-4147-A177-3AD203B41FA5}">
                      <a16:colId xmlns:a16="http://schemas.microsoft.com/office/drawing/2014/main" val="3900362617"/>
                    </a:ext>
                  </a:extLst>
                </a:gridCol>
                <a:gridCol w="1886318">
                  <a:extLst>
                    <a:ext uri="{9D8B030D-6E8A-4147-A177-3AD203B41FA5}">
                      <a16:colId xmlns:a16="http://schemas.microsoft.com/office/drawing/2014/main" val="3720041705"/>
                    </a:ext>
                  </a:extLst>
                </a:gridCol>
                <a:gridCol w="1702135">
                  <a:extLst>
                    <a:ext uri="{9D8B030D-6E8A-4147-A177-3AD203B41FA5}">
                      <a16:colId xmlns:a16="http://schemas.microsoft.com/office/drawing/2014/main" val="1721259052"/>
                    </a:ext>
                  </a:extLst>
                </a:gridCol>
                <a:gridCol w="1702135">
                  <a:extLst>
                    <a:ext uri="{9D8B030D-6E8A-4147-A177-3AD203B41FA5}">
                      <a16:colId xmlns:a16="http://schemas.microsoft.com/office/drawing/2014/main" val="3345619032"/>
                    </a:ext>
                  </a:extLst>
                </a:gridCol>
                <a:gridCol w="1524302">
                  <a:extLst>
                    <a:ext uri="{9D8B030D-6E8A-4147-A177-3AD203B41FA5}">
                      <a16:colId xmlns:a16="http://schemas.microsoft.com/office/drawing/2014/main" val="4260121443"/>
                    </a:ext>
                  </a:extLst>
                </a:gridCol>
                <a:gridCol w="1524302">
                  <a:extLst>
                    <a:ext uri="{9D8B030D-6E8A-4147-A177-3AD203B41FA5}">
                      <a16:colId xmlns:a16="http://schemas.microsoft.com/office/drawing/2014/main" val="2649574212"/>
                    </a:ext>
                  </a:extLst>
                </a:gridCol>
                <a:gridCol w="1524302">
                  <a:extLst>
                    <a:ext uri="{9D8B030D-6E8A-4147-A177-3AD203B41FA5}">
                      <a16:colId xmlns:a16="http://schemas.microsoft.com/office/drawing/2014/main" val="2182985373"/>
                    </a:ext>
                  </a:extLst>
                </a:gridCol>
                <a:gridCol w="1524302">
                  <a:extLst>
                    <a:ext uri="{9D8B030D-6E8A-4147-A177-3AD203B41FA5}">
                      <a16:colId xmlns:a16="http://schemas.microsoft.com/office/drawing/2014/main" val="2875130535"/>
                    </a:ext>
                  </a:extLst>
                </a:gridCol>
              </a:tblGrid>
              <a:tr h="1125247">
                <a:tc>
                  <a:txBody>
                    <a:bodyPr/>
                    <a:lstStyle/>
                    <a:p>
                      <a:pPr algn="l" fontAlgn="b"/>
                      <a:endParaRPr lang="es-CO" sz="3200" b="0" i="0" u="none" strike="noStrike" dirty="0">
                        <a:solidFill>
                          <a:srgbClr val="000000"/>
                        </a:solidFill>
                        <a:effectLst/>
                        <a:latin typeface="Calibri" panose="020F0502020204030204" pitchFamily="34" charset="0"/>
                      </a:endParaRPr>
                    </a:p>
                  </a:txBody>
                  <a:tcPr marL="0" marR="0" marT="0" marB="0" anchor="b">
                    <a:lnR w="12700" cmpd="sng">
                      <a:noFill/>
                    </a:lnR>
                  </a:tcPr>
                </a:tc>
                <a:tc>
                  <a:txBody>
                    <a:bodyPr/>
                    <a:lstStyle/>
                    <a:p>
                      <a:pPr algn="ctr" rtl="0" fontAlgn="b"/>
                      <a:r>
                        <a:rPr lang="es-CO" sz="3200" u="none" strike="noStrike">
                          <a:effectLst/>
                        </a:rPr>
                        <a:t> </a:t>
                      </a:r>
                      <a:endParaRPr lang="es-CO" sz="3200" b="0" i="0" u="none" strike="noStrike">
                        <a:solidFill>
                          <a:srgbClr val="000000"/>
                        </a:solidFill>
                        <a:effectLst/>
                        <a:latin typeface="Calibri" panose="020F0502020204030204" pitchFamily="34" charset="0"/>
                      </a:endParaRPr>
                    </a:p>
                  </a:txBody>
                  <a:tcPr marL="0" marR="0" marT="0" marB="0" anchor="ctr">
                    <a:lnL w="12700" cmpd="sng">
                      <a:noFill/>
                    </a:lnL>
                  </a:tcPr>
                </a:tc>
                <a:tc gridSpan="8">
                  <a:txBody>
                    <a:bodyPr/>
                    <a:lstStyle/>
                    <a:p>
                      <a:pPr algn="ctr" rtl="0" fontAlgn="ctr"/>
                      <a:r>
                        <a:rPr lang="es-CO" sz="3200" b="1" u="none" strike="noStrike" dirty="0">
                          <a:effectLst/>
                        </a:rPr>
                        <a:t>MGMP 2025-2028</a:t>
                      </a:r>
                      <a:endParaRPr lang="es-CO" sz="3200" b="1" i="0" u="none" strike="noStrike" dirty="0">
                        <a:solidFill>
                          <a:srgbClr val="000000"/>
                        </a:solidFill>
                        <a:effectLst/>
                        <a:latin typeface="Calibri" panose="020F0502020204030204" pitchFamily="34" charset="0"/>
                      </a:endParaRPr>
                    </a:p>
                  </a:txBody>
                  <a:tcPr marL="0" marR="0" marT="0" marB="0" anchor="ctr">
                    <a:solidFill>
                      <a:srgbClr val="FCCC31"/>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710894645"/>
                  </a:ext>
                </a:extLst>
              </a:tr>
              <a:tr h="744115">
                <a:tc rowSpan="2">
                  <a:txBody>
                    <a:bodyPr/>
                    <a:lstStyle/>
                    <a:p>
                      <a:pPr algn="ctr" rtl="0" fontAlgn="ctr"/>
                      <a:r>
                        <a:rPr lang="es-CO" sz="3200" b="1" u="none" strike="noStrike" dirty="0">
                          <a:effectLst/>
                        </a:rPr>
                        <a:t>Ingresos </a:t>
                      </a:r>
                      <a:endParaRPr lang="es-CO" sz="3200" b="1" i="0" u="none" strike="noStrike" dirty="0">
                        <a:solidFill>
                          <a:srgbClr val="000000"/>
                        </a:solidFill>
                        <a:effectLs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3200" b="1" u="none" strike="noStrike" dirty="0">
                          <a:effectLst/>
                        </a:rPr>
                        <a:t>2024</a:t>
                      </a:r>
                      <a:endParaRPr lang="es-CO" sz="3200" b="1" i="0" u="none" strike="noStrike" dirty="0">
                        <a:solidFill>
                          <a:srgbClr val="000000"/>
                        </a:solidFill>
                        <a:effectLs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3200" b="1" u="none" strike="noStrike">
                          <a:effectLst/>
                        </a:rPr>
                        <a:t>2025</a:t>
                      </a:r>
                      <a:endParaRPr lang="es-CO" sz="3200" b="1" i="0" u="none" strike="noStrike">
                        <a:solidFill>
                          <a:srgbClr val="000000"/>
                        </a:solidFill>
                        <a:effectLs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3200" b="1" u="none" strike="noStrike">
                          <a:effectLst/>
                        </a:rPr>
                        <a:t>2026</a:t>
                      </a:r>
                      <a:endParaRPr lang="es-CO" sz="3200" b="1" i="0" u="none" strike="noStrike">
                        <a:solidFill>
                          <a:srgbClr val="000000"/>
                        </a:solidFill>
                        <a:effectLs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3200" b="1" u="none" strike="noStrike">
                          <a:effectLst/>
                        </a:rPr>
                        <a:t>2027</a:t>
                      </a:r>
                      <a:endParaRPr lang="es-CO" sz="3200" b="1" i="0" u="none" strike="noStrike">
                        <a:solidFill>
                          <a:srgbClr val="000000"/>
                        </a:solidFill>
                        <a:effectLs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3200" b="1" u="none" strike="noStrike">
                          <a:effectLst/>
                        </a:rPr>
                        <a:t>2028</a:t>
                      </a:r>
                      <a:endParaRPr lang="es-CO" sz="3200" b="1" i="0" u="none" strike="noStrike">
                        <a:solidFill>
                          <a:srgbClr val="000000"/>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3200" b="1" u="none" strike="noStrike">
                          <a:effectLst/>
                        </a:rPr>
                        <a:t>Var%</a:t>
                      </a:r>
                      <a:endParaRPr lang="es-CO" sz="3200" b="1" i="0" u="none" strike="noStrike">
                        <a:solidFill>
                          <a:srgbClr val="000000"/>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3200" b="1" u="none" strike="noStrike">
                          <a:effectLst/>
                        </a:rPr>
                        <a:t>Var%</a:t>
                      </a:r>
                      <a:endParaRPr lang="es-CO" sz="3200" b="1" i="0" u="none" strike="noStrike">
                        <a:solidFill>
                          <a:srgbClr val="000000"/>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3200" b="1" u="none" strike="noStrike">
                          <a:effectLst/>
                        </a:rPr>
                        <a:t>Var%</a:t>
                      </a:r>
                      <a:endParaRPr lang="es-CO" sz="3200" b="1" i="0" u="none" strike="noStrike">
                        <a:solidFill>
                          <a:srgbClr val="000000"/>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3200" b="1" u="none" strike="noStrike">
                          <a:effectLst/>
                        </a:rPr>
                        <a:t>Var%</a:t>
                      </a:r>
                      <a:endParaRPr lang="es-CO" sz="3200" b="1" i="0" u="none" strike="noStrike">
                        <a:solidFill>
                          <a:srgbClr val="000000"/>
                        </a:solidFill>
                        <a:effectLst/>
                        <a:latin typeface="Calibri" panose="020F0502020204030204" pitchFamily="34" charset="0"/>
                      </a:endParaRPr>
                    </a:p>
                  </a:txBody>
                  <a:tcPr marL="0" marR="0" marT="0" marB="0" anchor="ctr">
                    <a:solidFill>
                      <a:srgbClr val="FCCC31"/>
                    </a:solidFill>
                  </a:tcPr>
                </a:tc>
                <a:extLst>
                  <a:ext uri="{0D108BD9-81ED-4DB2-BD59-A6C34878D82A}">
                    <a16:rowId xmlns:a16="http://schemas.microsoft.com/office/drawing/2014/main" val="2399372303"/>
                  </a:ext>
                </a:extLst>
              </a:tr>
              <a:tr h="433822">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3200" b="1" u="none" strike="noStrike">
                          <a:effectLst/>
                        </a:rPr>
                        <a:t>25/24</a:t>
                      </a:r>
                      <a:endParaRPr lang="es-CO" sz="3200" b="1" i="0" u="none" strike="noStrike">
                        <a:solidFill>
                          <a:srgbClr val="000000"/>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3200" b="1" u="none" strike="noStrike">
                          <a:effectLst/>
                        </a:rPr>
                        <a:t>26/25</a:t>
                      </a:r>
                      <a:endParaRPr lang="es-CO" sz="3200" b="1" i="0" u="none" strike="noStrike">
                        <a:solidFill>
                          <a:srgbClr val="000000"/>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3200" b="1" u="none" strike="noStrike">
                          <a:effectLst/>
                        </a:rPr>
                        <a:t>27/26</a:t>
                      </a:r>
                      <a:endParaRPr lang="es-CO" sz="3200" b="1" i="0" u="none" strike="noStrike">
                        <a:solidFill>
                          <a:srgbClr val="000000"/>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3200" b="1" u="none" strike="noStrike" dirty="0">
                          <a:effectLst/>
                        </a:rPr>
                        <a:t>28/27</a:t>
                      </a:r>
                      <a:endParaRPr lang="es-CO" sz="3200" b="1" i="0" u="none" strike="noStrike" dirty="0">
                        <a:solidFill>
                          <a:srgbClr val="000000"/>
                        </a:solidFill>
                        <a:effectLst/>
                        <a:latin typeface="Calibri" panose="020F0502020204030204" pitchFamily="34" charset="0"/>
                      </a:endParaRPr>
                    </a:p>
                  </a:txBody>
                  <a:tcPr marL="0" marR="0" marT="0" marB="0" anchor="ctr">
                    <a:solidFill>
                      <a:srgbClr val="FCCC31"/>
                    </a:solidFill>
                  </a:tcPr>
                </a:tc>
                <a:extLst>
                  <a:ext uri="{0D108BD9-81ED-4DB2-BD59-A6C34878D82A}">
                    <a16:rowId xmlns:a16="http://schemas.microsoft.com/office/drawing/2014/main" val="953257049"/>
                  </a:ext>
                </a:extLst>
              </a:tr>
              <a:tr h="744115">
                <a:tc>
                  <a:txBody>
                    <a:bodyPr/>
                    <a:lstStyle/>
                    <a:p>
                      <a:pPr algn="l" rtl="0" fontAlgn="ctr"/>
                      <a:r>
                        <a:rPr lang="es-CO" sz="3200" u="none" strike="noStrike" dirty="0">
                          <a:effectLst/>
                        </a:rPr>
                        <a:t>I. Ingresos Corrientes</a:t>
                      </a:r>
                      <a:endParaRPr lang="es-CO" sz="3200" b="1" i="0" u="none" strike="noStrike" dirty="0">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ctr"/>
                      <a:r>
                        <a:rPr lang="es-CO" sz="3200" u="none" strike="noStrike" dirty="0">
                          <a:effectLst/>
                        </a:rPr>
                        <a:t>$ 6.936</a:t>
                      </a:r>
                      <a:endParaRPr lang="es-CO" sz="32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3200" u="none" strike="noStrike" dirty="0">
                          <a:effectLst/>
                        </a:rPr>
                        <a:t>$ 6.718</a:t>
                      </a:r>
                      <a:endParaRPr lang="es-CO" sz="32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3200" u="none" strike="noStrike" dirty="0">
                          <a:effectLst/>
                        </a:rPr>
                        <a:t>$ 7.058</a:t>
                      </a:r>
                      <a:endParaRPr lang="es-CO" sz="32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3200" u="none" strike="noStrike" dirty="0">
                          <a:effectLst/>
                        </a:rPr>
                        <a:t>$ 7.356</a:t>
                      </a:r>
                      <a:endParaRPr lang="es-CO" sz="32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3200" u="none" strike="noStrike" dirty="0">
                          <a:effectLst/>
                        </a:rPr>
                        <a:t>$ 7.670</a:t>
                      </a:r>
                      <a:endParaRPr lang="es-CO" sz="32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3200" u="none" strike="noStrike" dirty="0">
                          <a:effectLst/>
                        </a:rPr>
                        <a:t>-3%</a:t>
                      </a:r>
                      <a:endParaRPr lang="es-CO" sz="32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3200" u="none" strike="noStrike" dirty="0">
                          <a:effectLst/>
                        </a:rPr>
                        <a:t>5%</a:t>
                      </a:r>
                      <a:endParaRPr lang="es-CO" sz="32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3200" u="none" strike="noStrike" dirty="0">
                          <a:effectLst/>
                        </a:rPr>
                        <a:t>4%</a:t>
                      </a:r>
                      <a:endParaRPr lang="es-CO" sz="32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3200" u="none" strike="noStrike" dirty="0">
                          <a:effectLst/>
                        </a:rPr>
                        <a:t>4%</a:t>
                      </a:r>
                      <a:endParaRPr lang="es-CO" sz="3200" b="1" i="0" u="none" strike="noStrike" dirty="0">
                        <a:solidFill>
                          <a:srgbClr val="000000"/>
                        </a:solidFill>
                        <a:effectLst/>
                        <a:latin typeface="Arial" panose="020B0604020202020204" pitchFamily="34" charset="0"/>
                      </a:endParaRPr>
                    </a:p>
                  </a:txBody>
                  <a:tcPr marL="0" marR="0" marT="0" marB="0" anchor="ctr">
                    <a:solidFill>
                      <a:srgbClr val="D6DCE4"/>
                    </a:solidFill>
                  </a:tcPr>
                </a:tc>
                <a:extLst>
                  <a:ext uri="{0D108BD9-81ED-4DB2-BD59-A6C34878D82A}">
                    <a16:rowId xmlns:a16="http://schemas.microsoft.com/office/drawing/2014/main" val="2982646538"/>
                  </a:ext>
                </a:extLst>
              </a:tr>
              <a:tr h="744115">
                <a:tc>
                  <a:txBody>
                    <a:bodyPr/>
                    <a:lstStyle/>
                    <a:p>
                      <a:pPr algn="l" rtl="0" fontAlgn="ctr"/>
                      <a:r>
                        <a:rPr lang="es-ES" sz="3200" u="none" strike="noStrike">
                          <a:effectLst/>
                        </a:rPr>
                        <a:t>venta de bienes y servicios </a:t>
                      </a:r>
                      <a:endParaRPr lang="es-ES" sz="3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3200" u="none" strike="noStrike">
                          <a:effectLst/>
                        </a:rPr>
                        <a:t>$ 6.936</a:t>
                      </a:r>
                      <a:endParaRPr lang="es-CO" sz="3200" b="0" i="0" u="none" strike="noStrike">
                        <a:solidFill>
                          <a:srgbClr val="000000"/>
                        </a:solidFill>
                        <a:effectLst/>
                        <a:latin typeface="Arial" panose="020B0604020202020204" pitchFamily="34" charset="0"/>
                      </a:endParaRPr>
                    </a:p>
                  </a:txBody>
                  <a:tcPr marL="0" marR="0" marT="0" marB="0" anchor="ctr"/>
                </a:tc>
                <a:tc>
                  <a:txBody>
                    <a:bodyPr/>
                    <a:lstStyle/>
                    <a:p>
                      <a:pPr algn="ctr" rtl="0" fontAlgn="b"/>
                      <a:r>
                        <a:rPr lang="es-CO" sz="3200" u="none" strike="noStrike">
                          <a:effectLst/>
                        </a:rPr>
                        <a:t>$ 6.718</a:t>
                      </a:r>
                      <a:endParaRPr lang="es-CO" sz="3200" b="0" i="0" u="none" strike="noStrike">
                        <a:solidFill>
                          <a:srgbClr val="000000"/>
                        </a:solidFill>
                        <a:effectLst/>
                        <a:latin typeface="Arial" panose="020B0604020202020204" pitchFamily="34" charset="0"/>
                      </a:endParaRPr>
                    </a:p>
                  </a:txBody>
                  <a:tcPr marL="0" marR="0" marT="0" marB="0" anchor="ctr"/>
                </a:tc>
                <a:tc>
                  <a:txBody>
                    <a:bodyPr/>
                    <a:lstStyle/>
                    <a:p>
                      <a:pPr algn="ctr" rtl="0" fontAlgn="b"/>
                      <a:r>
                        <a:rPr lang="es-CO" sz="3200" u="none" strike="noStrike">
                          <a:effectLst/>
                        </a:rPr>
                        <a:t>$ 7.058</a:t>
                      </a:r>
                      <a:endParaRPr lang="es-CO" sz="3200" b="0" i="0" u="none" strike="noStrike">
                        <a:solidFill>
                          <a:srgbClr val="000000"/>
                        </a:solidFill>
                        <a:effectLst/>
                        <a:latin typeface="Arial" panose="020B0604020202020204" pitchFamily="34" charset="0"/>
                      </a:endParaRPr>
                    </a:p>
                  </a:txBody>
                  <a:tcPr marL="0" marR="0" marT="0" marB="0" anchor="ctr"/>
                </a:tc>
                <a:tc>
                  <a:txBody>
                    <a:bodyPr/>
                    <a:lstStyle/>
                    <a:p>
                      <a:pPr algn="ctr" rtl="0" fontAlgn="b"/>
                      <a:r>
                        <a:rPr lang="es-CO" sz="3200" u="none" strike="noStrike">
                          <a:effectLst/>
                        </a:rPr>
                        <a:t>$ 7.356</a:t>
                      </a:r>
                      <a:endParaRPr lang="es-CO" sz="3200" b="0" i="0" u="none" strike="noStrike">
                        <a:solidFill>
                          <a:srgbClr val="000000"/>
                        </a:solidFill>
                        <a:effectLst/>
                        <a:latin typeface="Arial" panose="020B0604020202020204" pitchFamily="34" charset="0"/>
                      </a:endParaRPr>
                    </a:p>
                  </a:txBody>
                  <a:tcPr marL="0" marR="0" marT="0" marB="0" anchor="ctr"/>
                </a:tc>
                <a:tc>
                  <a:txBody>
                    <a:bodyPr/>
                    <a:lstStyle/>
                    <a:p>
                      <a:pPr algn="ctr" rtl="0" fontAlgn="b"/>
                      <a:r>
                        <a:rPr lang="es-CO" sz="3200" u="none" strike="noStrike">
                          <a:effectLst/>
                        </a:rPr>
                        <a:t>$ 7.670</a:t>
                      </a:r>
                      <a:endParaRPr lang="es-CO" sz="3200" b="0" i="0" u="none" strike="noStrike">
                        <a:solidFill>
                          <a:srgbClr val="000000"/>
                        </a:solidFill>
                        <a:effectLst/>
                        <a:latin typeface="Arial" panose="020B0604020202020204" pitchFamily="34" charset="0"/>
                      </a:endParaRPr>
                    </a:p>
                  </a:txBody>
                  <a:tcPr marL="0" marR="0" marT="0" marB="0" anchor="ctr"/>
                </a:tc>
                <a:tc>
                  <a:txBody>
                    <a:bodyPr/>
                    <a:lstStyle/>
                    <a:p>
                      <a:pPr algn="ctr" rtl="0" fontAlgn="b"/>
                      <a:r>
                        <a:rPr lang="es-CO" sz="3200" u="none" strike="noStrike">
                          <a:effectLst/>
                        </a:rPr>
                        <a:t>-3%</a:t>
                      </a:r>
                      <a:endParaRPr lang="es-CO" sz="32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3200" u="none" strike="noStrike">
                          <a:effectLst/>
                        </a:rPr>
                        <a:t>5%</a:t>
                      </a:r>
                      <a:endParaRPr lang="es-CO" sz="3200" b="1"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3200" u="none" strike="noStrike">
                          <a:effectLst/>
                        </a:rPr>
                        <a:t>4%</a:t>
                      </a:r>
                      <a:endParaRPr lang="es-CO" sz="3200" b="1" i="0" u="none" strike="noStrike">
                        <a:solidFill>
                          <a:srgbClr val="000000"/>
                        </a:solidFill>
                        <a:effectLst/>
                        <a:latin typeface="Arial" panose="020B0604020202020204" pitchFamily="34" charset="0"/>
                      </a:endParaRPr>
                    </a:p>
                  </a:txBody>
                  <a:tcPr marL="0" marR="0" marT="0" marB="0" anchor="ctr"/>
                </a:tc>
                <a:tc>
                  <a:txBody>
                    <a:bodyPr/>
                    <a:lstStyle/>
                    <a:p>
                      <a:pPr algn="ctr" rtl="0" fontAlgn="b"/>
                      <a:r>
                        <a:rPr lang="es-CO" sz="3200" u="none" strike="noStrike">
                          <a:effectLst/>
                        </a:rPr>
                        <a:t>4%</a:t>
                      </a:r>
                      <a:endParaRPr lang="es-CO" sz="32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550751516"/>
                  </a:ext>
                </a:extLst>
              </a:tr>
              <a:tr h="744115">
                <a:tc>
                  <a:txBody>
                    <a:bodyPr/>
                    <a:lstStyle/>
                    <a:p>
                      <a:pPr algn="l" rtl="0" fontAlgn="ctr"/>
                      <a:r>
                        <a:rPr lang="es-CO" sz="3200" u="none" strike="noStrike" dirty="0">
                          <a:effectLst/>
                        </a:rPr>
                        <a:t>II. Recursos de Capital </a:t>
                      </a:r>
                      <a:endParaRPr lang="es-CO" sz="3200" b="1" i="0" u="none" strike="noStrike" dirty="0">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ctr"/>
                      <a:r>
                        <a:rPr lang="es-CO" sz="3200" u="none" strike="noStrike" dirty="0">
                          <a:effectLst/>
                        </a:rPr>
                        <a:t>$ 0</a:t>
                      </a:r>
                      <a:endParaRPr lang="es-CO" sz="32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3200" u="none" strike="noStrike" dirty="0">
                          <a:effectLst/>
                        </a:rPr>
                        <a:t>$ 0</a:t>
                      </a:r>
                      <a:endParaRPr lang="es-CO" sz="32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3200" u="none" strike="noStrike" dirty="0">
                          <a:effectLst/>
                        </a:rPr>
                        <a:t>$ 0</a:t>
                      </a:r>
                      <a:endParaRPr lang="es-CO" sz="32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3200" u="none" strike="noStrike" dirty="0">
                          <a:effectLst/>
                        </a:rPr>
                        <a:t>$ 0</a:t>
                      </a:r>
                      <a:endParaRPr lang="es-CO" sz="32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3200" u="none" strike="noStrike" dirty="0">
                          <a:effectLst/>
                        </a:rPr>
                        <a:t>$ 0</a:t>
                      </a:r>
                      <a:endParaRPr lang="es-CO" sz="32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3200" u="none" strike="noStrike" dirty="0">
                          <a:effectLst/>
                        </a:rPr>
                        <a:t>0%</a:t>
                      </a:r>
                      <a:endParaRPr lang="es-CO" sz="32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3200" u="none" strike="noStrike" dirty="0">
                          <a:effectLst/>
                        </a:rPr>
                        <a:t>0%</a:t>
                      </a:r>
                      <a:endParaRPr lang="es-CO" sz="32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3200" u="none" strike="noStrike" dirty="0">
                          <a:effectLst/>
                        </a:rPr>
                        <a:t>0%</a:t>
                      </a:r>
                      <a:endParaRPr lang="es-CO" sz="32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3200" u="none" strike="noStrike">
                          <a:effectLst/>
                        </a:rPr>
                        <a:t>0%</a:t>
                      </a:r>
                      <a:endParaRPr lang="es-CO" sz="3200" b="1" i="0" u="none" strike="noStrike">
                        <a:solidFill>
                          <a:srgbClr val="000000"/>
                        </a:solidFill>
                        <a:effectLst/>
                        <a:latin typeface="Arial" panose="020B0604020202020204" pitchFamily="34" charset="0"/>
                      </a:endParaRPr>
                    </a:p>
                  </a:txBody>
                  <a:tcPr marL="0" marR="0" marT="0" marB="0" anchor="ctr">
                    <a:solidFill>
                      <a:srgbClr val="D6DCE4"/>
                    </a:solidFill>
                  </a:tcPr>
                </a:tc>
                <a:extLst>
                  <a:ext uri="{0D108BD9-81ED-4DB2-BD59-A6C34878D82A}">
                    <a16:rowId xmlns:a16="http://schemas.microsoft.com/office/drawing/2014/main" val="2149872314"/>
                  </a:ext>
                </a:extLst>
              </a:tr>
              <a:tr h="744115">
                <a:tc>
                  <a:txBody>
                    <a:bodyPr/>
                    <a:lstStyle/>
                    <a:p>
                      <a:pPr algn="l" rtl="0" fontAlgn="ctr"/>
                      <a:r>
                        <a:rPr lang="es-CO" sz="3200" u="none" strike="noStrike">
                          <a:effectLst/>
                        </a:rPr>
                        <a:t>IV. Nación</a:t>
                      </a:r>
                      <a:endParaRPr lang="es-CO" sz="3200" b="1" i="0" u="none" strike="noStrike">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b"/>
                      <a:r>
                        <a:rPr lang="es-CO" sz="3200" u="none" strike="noStrike">
                          <a:effectLst/>
                        </a:rPr>
                        <a:t>$ 0</a:t>
                      </a:r>
                      <a:endParaRPr lang="es-CO" sz="32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b"/>
                      <a:r>
                        <a:rPr lang="es-CO" sz="3200" u="none" strike="noStrike">
                          <a:effectLst/>
                        </a:rPr>
                        <a:t>$ 0</a:t>
                      </a:r>
                      <a:endParaRPr lang="es-CO" sz="32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b"/>
                      <a:r>
                        <a:rPr lang="es-CO" sz="3200" u="none" strike="noStrike">
                          <a:effectLst/>
                        </a:rPr>
                        <a:t>$ 0</a:t>
                      </a:r>
                      <a:endParaRPr lang="es-CO" sz="32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b"/>
                      <a:r>
                        <a:rPr lang="es-CO" sz="3200" u="none" strike="noStrike">
                          <a:effectLst/>
                        </a:rPr>
                        <a:t>$ 0</a:t>
                      </a:r>
                      <a:endParaRPr lang="es-CO" sz="32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b"/>
                      <a:r>
                        <a:rPr lang="es-CO" sz="3200" u="none" strike="noStrike">
                          <a:effectLst/>
                        </a:rPr>
                        <a:t>$ 0</a:t>
                      </a:r>
                      <a:endParaRPr lang="es-CO" sz="32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b"/>
                      <a:r>
                        <a:rPr lang="es-CO" sz="3200" u="none" strike="noStrike">
                          <a:effectLst/>
                        </a:rPr>
                        <a:t>0%</a:t>
                      </a:r>
                      <a:endParaRPr lang="es-CO" sz="32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3200" u="none" strike="noStrike">
                          <a:effectLst/>
                        </a:rPr>
                        <a:t>0%</a:t>
                      </a:r>
                      <a:endParaRPr lang="es-CO" sz="32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3200" u="none" strike="noStrike" dirty="0">
                          <a:effectLst/>
                        </a:rPr>
                        <a:t>0%</a:t>
                      </a:r>
                      <a:endParaRPr lang="es-CO" sz="32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b"/>
                      <a:r>
                        <a:rPr lang="es-CO" sz="3200" u="none" strike="noStrike" dirty="0">
                          <a:effectLst/>
                        </a:rPr>
                        <a:t>0%</a:t>
                      </a:r>
                      <a:endParaRPr lang="es-CO" sz="3200" b="1" i="0" u="none" strike="noStrike" dirty="0">
                        <a:solidFill>
                          <a:srgbClr val="000000"/>
                        </a:solidFill>
                        <a:effectLst/>
                        <a:latin typeface="Arial" panose="020B0604020202020204" pitchFamily="34" charset="0"/>
                      </a:endParaRPr>
                    </a:p>
                  </a:txBody>
                  <a:tcPr marL="0" marR="0" marT="0" marB="0" anchor="ctr">
                    <a:solidFill>
                      <a:srgbClr val="D6DCE4"/>
                    </a:solidFill>
                  </a:tcPr>
                </a:tc>
                <a:extLst>
                  <a:ext uri="{0D108BD9-81ED-4DB2-BD59-A6C34878D82A}">
                    <a16:rowId xmlns:a16="http://schemas.microsoft.com/office/drawing/2014/main" val="3409650532"/>
                  </a:ext>
                </a:extLst>
              </a:tr>
              <a:tr h="744115">
                <a:tc>
                  <a:txBody>
                    <a:bodyPr/>
                    <a:lstStyle/>
                    <a:p>
                      <a:pPr algn="l" rtl="0" fontAlgn="ctr"/>
                      <a:r>
                        <a:rPr lang="es-CO" sz="3200" b="1" u="none" strike="noStrike" dirty="0">
                          <a:effectLst/>
                        </a:rPr>
                        <a:t>Total Ingresos por año</a:t>
                      </a:r>
                      <a:endParaRPr lang="es-CO" sz="3200" b="1" i="0" u="none" strike="noStrike" dirty="0">
                        <a:solidFill>
                          <a:srgbClr val="000000"/>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3200" b="1" u="none" strike="noStrike">
                          <a:effectLst/>
                        </a:rPr>
                        <a:t>$ 6.936</a:t>
                      </a:r>
                      <a:endParaRPr lang="es-CO" sz="3200" b="1" i="0" u="none" strike="noStrike">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3200" b="1" u="none" strike="noStrike">
                          <a:effectLst/>
                        </a:rPr>
                        <a:t>$ 6.718</a:t>
                      </a:r>
                      <a:endParaRPr lang="es-CO" sz="3200" b="1" i="0" u="none" strike="noStrike">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3200" b="1" u="none" strike="noStrike" dirty="0">
                          <a:effectLst/>
                        </a:rPr>
                        <a:t>$ 7.058</a:t>
                      </a:r>
                      <a:endParaRPr lang="es-CO" sz="3200" b="1" i="0" u="none" strike="noStrike" dirty="0">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3200" b="1" u="none" strike="noStrike">
                          <a:effectLst/>
                        </a:rPr>
                        <a:t>$ 7.356</a:t>
                      </a:r>
                      <a:endParaRPr lang="es-CO" sz="3200" b="1" i="0" u="none" strike="noStrike">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3200" b="1" u="none" strike="noStrike">
                          <a:effectLst/>
                        </a:rPr>
                        <a:t>$ 7.670</a:t>
                      </a:r>
                      <a:endParaRPr lang="es-CO" sz="3200" b="1" i="0" u="none" strike="noStrike">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3200" b="1" u="none" strike="noStrike">
                          <a:effectLst/>
                        </a:rPr>
                        <a:t>-3%</a:t>
                      </a:r>
                      <a:endParaRPr lang="es-CO" sz="3200" b="1" i="0" u="none" strike="noStrike">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3200" b="1" u="none" strike="noStrike">
                          <a:effectLst/>
                        </a:rPr>
                        <a:t>5%</a:t>
                      </a:r>
                      <a:endParaRPr lang="es-CO" sz="3200" b="1" i="0" u="none" strike="noStrike">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3200" b="1" u="none" strike="noStrike">
                          <a:effectLst/>
                        </a:rPr>
                        <a:t>4%</a:t>
                      </a:r>
                      <a:endParaRPr lang="es-CO" sz="3200" b="1" i="0" u="none" strike="noStrike">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3200" b="1" u="none" strike="noStrike" dirty="0">
                          <a:effectLst/>
                        </a:rPr>
                        <a:t>4%</a:t>
                      </a:r>
                      <a:endParaRPr lang="es-CO" sz="3200" b="1" i="0" u="none" strike="noStrike" dirty="0">
                        <a:solidFill>
                          <a:srgbClr val="000000"/>
                        </a:solidFill>
                        <a:effectLst/>
                        <a:latin typeface="Arial" panose="020B0604020202020204" pitchFamily="34" charset="0"/>
                      </a:endParaRPr>
                    </a:p>
                  </a:txBody>
                  <a:tcPr marL="0" marR="0" marT="0" marB="0" anchor="ctr">
                    <a:solidFill>
                      <a:srgbClr val="FCCC31"/>
                    </a:solidFill>
                  </a:tcPr>
                </a:tc>
                <a:extLst>
                  <a:ext uri="{0D108BD9-81ED-4DB2-BD59-A6C34878D82A}">
                    <a16:rowId xmlns:a16="http://schemas.microsoft.com/office/drawing/2014/main" val="3450899991"/>
                  </a:ext>
                </a:extLst>
              </a:tr>
            </a:tbl>
          </a:graphicData>
        </a:graphic>
      </p:graphicFrame>
    </p:spTree>
    <p:extLst>
      <p:ext uri="{BB962C8B-B14F-4D97-AF65-F5344CB8AC3E}">
        <p14:creationId xmlns:p14="http://schemas.microsoft.com/office/powerpoint/2010/main" val="39032078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CC7E4799-0F53-4A92-81A5-D4162B3A1AAE}"/>
              </a:ext>
            </a:extLst>
          </p:cNvPr>
          <p:cNvSpPr>
            <a:spLocks noGrp="1"/>
          </p:cNvSpPr>
          <p:nvPr>
            <p:ph type="body" sz="quarter" idx="10"/>
          </p:nvPr>
        </p:nvSpPr>
        <p:spPr>
          <a:xfrm>
            <a:off x="1155232" y="2849484"/>
            <a:ext cx="20037394" cy="7008378"/>
          </a:xfrm>
        </p:spPr>
        <p:txBody>
          <a:bodyPr wrap="square" lIns="0" tIns="0" rIns="0" bIns="0" anchor="t">
            <a:noAutofit/>
          </a:bodyPr>
          <a:lstStyle/>
          <a:p>
            <a:pPr algn="just"/>
            <a:endParaRPr lang="es-CO" spc="-300" dirty="0">
              <a:latin typeface="Work Sans"/>
              <a:ea typeface="+mj-ea"/>
            </a:endParaRPr>
          </a:p>
          <a:p>
            <a:pPr algn="just"/>
            <a:endParaRPr lang="es-CO" spc="-300" dirty="0">
              <a:latin typeface="Work Sans"/>
              <a:ea typeface="+mj-ea"/>
            </a:endParaRPr>
          </a:p>
          <a:p>
            <a:pPr algn="just"/>
            <a:endParaRPr lang="es-CO" spc="-300" dirty="0"/>
          </a:p>
          <a:p>
            <a:pPr algn="just"/>
            <a:endParaRPr lang="es-CO" spc="-300" dirty="0"/>
          </a:p>
          <a:p>
            <a:pPr algn="just"/>
            <a:endParaRPr lang="es-CO" spc="-300" dirty="0"/>
          </a:p>
          <a:p>
            <a:pPr algn="just"/>
            <a:endParaRPr lang="es-CO" spc="-300" dirty="0"/>
          </a:p>
          <a:p>
            <a:pPr algn="just"/>
            <a:endParaRPr lang="es-CO" spc="-300" dirty="0"/>
          </a:p>
          <a:p>
            <a:pPr algn="just"/>
            <a:endParaRPr lang="es-CO" spc="-300" dirty="0"/>
          </a:p>
          <a:p>
            <a:endParaRPr lang="es-CO" sz="2000" dirty="0"/>
          </a:p>
        </p:txBody>
      </p:sp>
      <p:sp>
        <p:nvSpPr>
          <p:cNvPr id="3" name="Title 15">
            <a:extLst>
              <a:ext uri="{FF2B5EF4-FFF2-40B4-BE49-F238E27FC236}">
                <a16:creationId xmlns:a16="http://schemas.microsoft.com/office/drawing/2014/main" id="{F66C1925-0EE6-933A-63BB-D88F9BB7FF57}"/>
              </a:ext>
            </a:extLst>
          </p:cNvPr>
          <p:cNvSpPr txBox="1">
            <a:spLocks/>
          </p:cNvSpPr>
          <p:nvPr/>
        </p:nvSpPr>
        <p:spPr>
          <a:xfrm>
            <a:off x="1149559" y="2026948"/>
            <a:ext cx="23227192" cy="644339"/>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defTabSz="914400" hangingPunct="1"/>
            <a:r>
              <a:rPr lang="es-CO" sz="4000" dirty="0">
                <a:latin typeface="Work Sans"/>
              </a:rPr>
              <a:t>1. Tendencia de ingresos IDEAM</a:t>
            </a:r>
          </a:p>
        </p:txBody>
      </p:sp>
      <p:sp>
        <p:nvSpPr>
          <p:cNvPr id="5" name="Título 1">
            <a:extLst>
              <a:ext uri="{FF2B5EF4-FFF2-40B4-BE49-F238E27FC236}">
                <a16:creationId xmlns:a16="http://schemas.microsoft.com/office/drawing/2014/main" id="{06E703A2-C3D3-8CFB-7BFE-2AD5FE7F5533}"/>
              </a:ext>
            </a:extLst>
          </p:cNvPr>
          <p:cNvSpPr txBox="1">
            <a:spLocks/>
          </p:cNvSpPr>
          <p:nvPr/>
        </p:nvSpPr>
        <p:spPr>
          <a:xfrm>
            <a:off x="-506516" y="788394"/>
            <a:ext cx="23227192"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defTabSz="914400" hangingPunct="1"/>
            <a:r>
              <a:rPr lang="es-CO" sz="6600" b="1" dirty="0">
                <a:latin typeface="Verdana" panose="020B0604030504040204" pitchFamily="34" charset="0"/>
                <a:ea typeface="Verdana" panose="020B0604030504040204" pitchFamily="34" charset="0"/>
              </a:rPr>
              <a:t>Ingresos</a:t>
            </a:r>
          </a:p>
        </p:txBody>
      </p:sp>
      <p:sp>
        <p:nvSpPr>
          <p:cNvPr id="6" name="CuadroTexto 5">
            <a:extLst>
              <a:ext uri="{FF2B5EF4-FFF2-40B4-BE49-F238E27FC236}">
                <a16:creationId xmlns:a16="http://schemas.microsoft.com/office/drawing/2014/main" id="{99892262-131B-F75C-9E5B-77F5CE416CE1}"/>
              </a:ext>
            </a:extLst>
          </p:cNvPr>
          <p:cNvSpPr txBox="1"/>
          <p:nvPr/>
        </p:nvSpPr>
        <p:spPr>
          <a:xfrm>
            <a:off x="973713" y="9900038"/>
            <a:ext cx="22085724" cy="2348592"/>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a:lvl1pPr>
          </a:lstStyle>
          <a:p>
            <a:pPr algn="just"/>
            <a:r>
              <a:rPr lang="es-ES" dirty="0"/>
              <a:t>La proyección de ingresos se presenta en relación con las dos fuentes de ingresos corrientes con las que cuenta el Instituto, suscripción de convenios con entidades del orden nacional o privadas y la prestación del servicio de acreditación de laboratorios (Art. 5 del Decreto 1600 de 1994).</a:t>
            </a:r>
          </a:p>
          <a:p>
            <a:pPr algn="just"/>
            <a:endParaRPr lang="es-ES" dirty="0"/>
          </a:p>
          <a:p>
            <a:pPr algn="just"/>
            <a:r>
              <a:rPr lang="es-ES" dirty="0"/>
              <a:t>Para el cálculo de los ingresos del 2025, se aplica la proyección del IPC de 5,4%, para la vigencia 2026 en adelante el porcentaje de aumento disminuye a 4%  en razón de la terminación del convenio del proyecto ENANDES.</a:t>
            </a:r>
          </a:p>
        </p:txBody>
      </p:sp>
      <p:pic>
        <p:nvPicPr>
          <p:cNvPr id="4" name="Imagen 3" descr="Gráfico, Gráfico de líneas&#10;&#10;Descripción generada automáticamente">
            <a:extLst>
              <a:ext uri="{FF2B5EF4-FFF2-40B4-BE49-F238E27FC236}">
                <a16:creationId xmlns:a16="http://schemas.microsoft.com/office/drawing/2014/main" id="{F71C0A4A-80F2-BBB3-05FE-86AF42D105F6}"/>
              </a:ext>
            </a:extLst>
          </p:cNvPr>
          <p:cNvPicPr>
            <a:picLocks noChangeAspect="1"/>
          </p:cNvPicPr>
          <p:nvPr/>
        </p:nvPicPr>
        <p:blipFill>
          <a:blip r:embed="rId2"/>
          <a:stretch>
            <a:fillRect/>
          </a:stretch>
        </p:blipFill>
        <p:spPr>
          <a:xfrm>
            <a:off x="4051561" y="2713463"/>
            <a:ext cx="16280877" cy="6919204"/>
          </a:xfrm>
          <a:prstGeom prst="rect">
            <a:avLst/>
          </a:prstGeom>
        </p:spPr>
      </p:pic>
      <p:grpSp>
        <p:nvGrpSpPr>
          <p:cNvPr id="7" name="Grupo 6">
            <a:extLst>
              <a:ext uri="{FF2B5EF4-FFF2-40B4-BE49-F238E27FC236}">
                <a16:creationId xmlns:a16="http://schemas.microsoft.com/office/drawing/2014/main" id="{6625F3A2-329D-3C1B-48A6-BA30B40F5126}"/>
              </a:ext>
            </a:extLst>
          </p:cNvPr>
          <p:cNvGrpSpPr/>
          <p:nvPr/>
        </p:nvGrpSpPr>
        <p:grpSpPr>
          <a:xfrm>
            <a:off x="16613736" y="203541"/>
            <a:ext cx="3000375" cy="2020113"/>
            <a:chOff x="16072703" y="22290"/>
            <a:chExt cx="3000375" cy="2020113"/>
          </a:xfrm>
        </p:grpSpPr>
        <p:pic>
          <p:nvPicPr>
            <p:cNvPr id="8" name="Imagen 7">
              <a:extLst>
                <a:ext uri="{FF2B5EF4-FFF2-40B4-BE49-F238E27FC236}">
                  <a16:creationId xmlns:a16="http://schemas.microsoft.com/office/drawing/2014/main" id="{CA313EA3-823E-6582-A175-83C47D3CE64B}"/>
                </a:ext>
              </a:extLst>
            </p:cNvPr>
            <p:cNvPicPr>
              <a:picLocks noChangeAspect="1"/>
            </p:cNvPicPr>
            <p:nvPr/>
          </p:nvPicPr>
          <p:blipFill>
            <a:blip r:embed="rId3"/>
            <a:stretch>
              <a:fillRect/>
            </a:stretch>
          </p:blipFill>
          <p:spPr>
            <a:xfrm>
              <a:off x="16072703" y="22290"/>
              <a:ext cx="3000375" cy="1000125"/>
            </a:xfrm>
            <a:prstGeom prst="rect">
              <a:avLst/>
            </a:prstGeom>
          </p:spPr>
        </p:pic>
        <p:pic>
          <p:nvPicPr>
            <p:cNvPr id="9" name="Picture 4" descr="Ministerio de Ambiente y Desarrollo Sostenible - Wikipedia ...">
              <a:extLst>
                <a:ext uri="{FF2B5EF4-FFF2-40B4-BE49-F238E27FC236}">
                  <a16:creationId xmlns:a16="http://schemas.microsoft.com/office/drawing/2014/main" id="{3917C3C6-EBD7-7B5E-54EE-E77F9FC131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2168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47A00F9-85D5-482F-8929-515BA65B6DAA}"/>
              </a:ext>
            </a:extLst>
          </p:cNvPr>
          <p:cNvSpPr>
            <a:spLocks noGrp="1"/>
          </p:cNvSpPr>
          <p:nvPr>
            <p:ph type="title"/>
          </p:nvPr>
        </p:nvSpPr>
        <p:spPr>
          <a:xfrm>
            <a:off x="1608682" y="2528579"/>
            <a:ext cx="15005053" cy="1118774"/>
          </a:xfrm>
        </p:spPr>
        <p:txBody>
          <a:bodyPr/>
          <a:lstStyle/>
          <a:p>
            <a:r>
              <a:rPr lang="es-CO" sz="4000" dirty="0">
                <a:ea typeface="+mn-ea"/>
                <a:cs typeface="+mn-cs"/>
              </a:rPr>
              <a:t>1. Ingresos consolidados por rubro </a:t>
            </a:r>
            <a:r>
              <a:rPr lang="es-CO" sz="4000" dirty="0">
                <a:latin typeface="Work Sans"/>
              </a:rPr>
              <a:t>FONAM ANLA</a:t>
            </a:r>
            <a:endParaRPr lang="es-CO" sz="4000" dirty="0">
              <a:ea typeface="+mn-ea"/>
              <a:cs typeface="+mn-cs"/>
            </a:endParaRPr>
          </a:p>
        </p:txBody>
      </p:sp>
      <p:sp>
        <p:nvSpPr>
          <p:cNvPr id="2" name="Título 1">
            <a:extLst>
              <a:ext uri="{FF2B5EF4-FFF2-40B4-BE49-F238E27FC236}">
                <a16:creationId xmlns:a16="http://schemas.microsoft.com/office/drawing/2014/main" id="{0698C398-4E22-433C-DA0A-0E99C2737E69}"/>
              </a:ext>
            </a:extLst>
          </p:cNvPr>
          <p:cNvSpPr txBox="1">
            <a:spLocks/>
          </p:cNvSpPr>
          <p:nvPr/>
        </p:nvSpPr>
        <p:spPr>
          <a:xfrm>
            <a:off x="-506516" y="788394"/>
            <a:ext cx="23227192"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defTabSz="914400" hangingPunct="1"/>
            <a:r>
              <a:rPr lang="es-CO" sz="6600" b="1" dirty="0">
                <a:latin typeface="Verdana"/>
                <a:ea typeface="Verdana"/>
              </a:rPr>
              <a:t>Ingresos</a:t>
            </a:r>
            <a:endParaRPr lang="es-ES" dirty="0"/>
          </a:p>
        </p:txBody>
      </p:sp>
      <p:sp>
        <p:nvSpPr>
          <p:cNvPr id="3" name="CuadroTexto 2">
            <a:extLst>
              <a:ext uri="{FF2B5EF4-FFF2-40B4-BE49-F238E27FC236}">
                <a16:creationId xmlns:a16="http://schemas.microsoft.com/office/drawing/2014/main" id="{32AF883A-E8CA-75AC-0ECF-BF0A5CD244CB}"/>
              </a:ext>
            </a:extLst>
          </p:cNvPr>
          <p:cNvSpPr txBox="1"/>
          <p:nvPr/>
        </p:nvSpPr>
        <p:spPr>
          <a:xfrm>
            <a:off x="158262" y="12927606"/>
            <a:ext cx="3675184" cy="501932"/>
          </a:xfrm>
          <a:prstGeom prst="rect">
            <a:avLst/>
          </a:prstGeom>
          <a:noFill/>
        </p:spPr>
        <p:txBody>
          <a:bodyPr wrap="square" rtlCol="0">
            <a:spAutoFit/>
          </a:bodyPr>
          <a:lstStyle/>
          <a:p>
            <a:r>
              <a:rPr lang="es-CO" dirty="0"/>
              <a:t>Millones de pesos</a:t>
            </a:r>
          </a:p>
        </p:txBody>
      </p:sp>
      <p:grpSp>
        <p:nvGrpSpPr>
          <p:cNvPr id="6" name="Grupo 5">
            <a:extLst>
              <a:ext uri="{FF2B5EF4-FFF2-40B4-BE49-F238E27FC236}">
                <a16:creationId xmlns:a16="http://schemas.microsoft.com/office/drawing/2014/main" id="{B0833F7F-BB89-C5D8-E62C-235F37226CB3}"/>
              </a:ext>
            </a:extLst>
          </p:cNvPr>
          <p:cNvGrpSpPr/>
          <p:nvPr/>
        </p:nvGrpSpPr>
        <p:grpSpPr>
          <a:xfrm>
            <a:off x="16613736" y="203541"/>
            <a:ext cx="3000375" cy="2020113"/>
            <a:chOff x="16072703" y="22290"/>
            <a:chExt cx="3000375" cy="2020113"/>
          </a:xfrm>
        </p:grpSpPr>
        <p:pic>
          <p:nvPicPr>
            <p:cNvPr id="7" name="Imagen 6">
              <a:extLst>
                <a:ext uri="{FF2B5EF4-FFF2-40B4-BE49-F238E27FC236}">
                  <a16:creationId xmlns:a16="http://schemas.microsoft.com/office/drawing/2014/main" id="{048182FB-83E1-6516-A769-9FDA5EECAA14}"/>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8" name="Picture 4" descr="Ministerio de Ambiente y Desarrollo Sostenible - Wikipedia ...">
              <a:extLst>
                <a:ext uri="{FF2B5EF4-FFF2-40B4-BE49-F238E27FC236}">
                  <a16:creationId xmlns:a16="http://schemas.microsoft.com/office/drawing/2014/main" id="{ECFE2D86-8247-6BA2-39BA-9172B9FB8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9" name="Tabla 8">
            <a:extLst>
              <a:ext uri="{FF2B5EF4-FFF2-40B4-BE49-F238E27FC236}">
                <a16:creationId xmlns:a16="http://schemas.microsoft.com/office/drawing/2014/main" id="{9EC9CA62-88FD-4F8A-BC8B-CFF62EE13CB5}"/>
              </a:ext>
            </a:extLst>
          </p:cNvPr>
          <p:cNvGraphicFramePr>
            <a:graphicFrameLocks noGrp="1"/>
          </p:cNvGraphicFramePr>
          <p:nvPr/>
        </p:nvGraphicFramePr>
        <p:xfrm>
          <a:off x="1453108" y="9836428"/>
          <a:ext cx="10194583" cy="1019906"/>
        </p:xfrm>
        <a:graphic>
          <a:graphicData uri="http://schemas.openxmlformats.org/drawingml/2006/table">
            <a:tbl>
              <a:tblPr>
                <a:tableStyleId>{5940675A-B579-460E-94D1-54222C63F5DA}</a:tableStyleId>
              </a:tblPr>
              <a:tblGrid>
                <a:gridCol w="10194583">
                  <a:extLst>
                    <a:ext uri="{9D8B030D-6E8A-4147-A177-3AD203B41FA5}">
                      <a16:colId xmlns:a16="http://schemas.microsoft.com/office/drawing/2014/main" val="3462749009"/>
                    </a:ext>
                  </a:extLst>
                </a:gridCol>
              </a:tblGrid>
              <a:tr h="509953">
                <a:tc>
                  <a:txBody>
                    <a:bodyPr/>
                    <a:lstStyle/>
                    <a:p>
                      <a:pPr algn="l" rtl="0" fontAlgn="ctr"/>
                      <a:r>
                        <a:rPr lang="es-CO" sz="2000" u="none" strike="noStrike" dirty="0">
                          <a:effectLst/>
                        </a:rPr>
                        <a:t>*corresponde a la sumatoria de los impuestos directos programados en el anteproyecto </a:t>
                      </a:r>
                      <a:endParaRPr lang="es-CO" sz="2000" b="0" i="0" u="none" strike="noStrike" dirty="0">
                        <a:solidFill>
                          <a:srgbClr val="203764"/>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67264577"/>
                  </a:ext>
                </a:extLst>
              </a:tr>
              <a:tr h="509953">
                <a:tc>
                  <a:txBody>
                    <a:bodyPr/>
                    <a:lstStyle/>
                    <a:p>
                      <a:pPr algn="l" rtl="0" fontAlgn="ctr"/>
                      <a:r>
                        <a:rPr lang="es-CO" sz="2000" u="none" strike="noStrike" dirty="0">
                          <a:effectLst/>
                        </a:rPr>
                        <a:t>**corresponde a la sumatoria de los impuestos indirectos programados en el anteproyecto </a:t>
                      </a:r>
                      <a:endParaRPr lang="es-CO" sz="2000" b="0" i="0" u="none" strike="noStrike" dirty="0">
                        <a:solidFill>
                          <a:srgbClr val="203764"/>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1398091"/>
                  </a:ext>
                </a:extLst>
              </a:tr>
            </a:tbl>
          </a:graphicData>
        </a:graphic>
      </p:graphicFrame>
      <p:graphicFrame>
        <p:nvGraphicFramePr>
          <p:cNvPr id="5" name="Tabla 4">
            <a:extLst>
              <a:ext uri="{FF2B5EF4-FFF2-40B4-BE49-F238E27FC236}">
                <a16:creationId xmlns:a16="http://schemas.microsoft.com/office/drawing/2014/main" id="{A910A2C7-7583-4D2D-AF2D-2ACF824BA1F1}"/>
              </a:ext>
            </a:extLst>
          </p:cNvPr>
          <p:cNvGraphicFramePr>
            <a:graphicFrameLocks noGrp="1"/>
          </p:cNvGraphicFramePr>
          <p:nvPr>
            <p:extLst>
              <p:ext uri="{D42A27DB-BD31-4B8C-83A1-F6EECF244321}">
                <p14:modId xmlns:p14="http://schemas.microsoft.com/office/powerpoint/2010/main" val="1364801370"/>
              </p:ext>
            </p:extLst>
          </p:nvPr>
        </p:nvGraphicFramePr>
        <p:xfrm>
          <a:off x="1453108" y="3342552"/>
          <a:ext cx="21322213" cy="6493872"/>
        </p:xfrm>
        <a:graphic>
          <a:graphicData uri="http://schemas.openxmlformats.org/drawingml/2006/table">
            <a:tbl>
              <a:tblPr>
                <a:tableStyleId>{5940675A-B579-460E-94D1-54222C63F5DA}</a:tableStyleId>
              </a:tblPr>
              <a:tblGrid>
                <a:gridCol w="5902082">
                  <a:extLst>
                    <a:ext uri="{9D8B030D-6E8A-4147-A177-3AD203B41FA5}">
                      <a16:colId xmlns:a16="http://schemas.microsoft.com/office/drawing/2014/main" val="892345606"/>
                    </a:ext>
                  </a:extLst>
                </a:gridCol>
                <a:gridCol w="2184777">
                  <a:extLst>
                    <a:ext uri="{9D8B030D-6E8A-4147-A177-3AD203B41FA5}">
                      <a16:colId xmlns:a16="http://schemas.microsoft.com/office/drawing/2014/main" val="1943091026"/>
                    </a:ext>
                  </a:extLst>
                </a:gridCol>
                <a:gridCol w="1880806">
                  <a:extLst>
                    <a:ext uri="{9D8B030D-6E8A-4147-A177-3AD203B41FA5}">
                      <a16:colId xmlns:a16="http://schemas.microsoft.com/office/drawing/2014/main" val="2696262678"/>
                    </a:ext>
                  </a:extLst>
                </a:gridCol>
                <a:gridCol w="1880806">
                  <a:extLst>
                    <a:ext uri="{9D8B030D-6E8A-4147-A177-3AD203B41FA5}">
                      <a16:colId xmlns:a16="http://schemas.microsoft.com/office/drawing/2014/main" val="3700640284"/>
                    </a:ext>
                  </a:extLst>
                </a:gridCol>
                <a:gridCol w="1697165">
                  <a:extLst>
                    <a:ext uri="{9D8B030D-6E8A-4147-A177-3AD203B41FA5}">
                      <a16:colId xmlns:a16="http://schemas.microsoft.com/office/drawing/2014/main" val="2594108544"/>
                    </a:ext>
                  </a:extLst>
                </a:gridCol>
                <a:gridCol w="1697165">
                  <a:extLst>
                    <a:ext uri="{9D8B030D-6E8A-4147-A177-3AD203B41FA5}">
                      <a16:colId xmlns:a16="http://schemas.microsoft.com/office/drawing/2014/main" val="1494622294"/>
                    </a:ext>
                  </a:extLst>
                </a:gridCol>
                <a:gridCol w="1519853">
                  <a:extLst>
                    <a:ext uri="{9D8B030D-6E8A-4147-A177-3AD203B41FA5}">
                      <a16:colId xmlns:a16="http://schemas.microsoft.com/office/drawing/2014/main" val="2181084203"/>
                    </a:ext>
                  </a:extLst>
                </a:gridCol>
                <a:gridCol w="1519853">
                  <a:extLst>
                    <a:ext uri="{9D8B030D-6E8A-4147-A177-3AD203B41FA5}">
                      <a16:colId xmlns:a16="http://schemas.microsoft.com/office/drawing/2014/main" val="4250982090"/>
                    </a:ext>
                  </a:extLst>
                </a:gridCol>
                <a:gridCol w="1519853">
                  <a:extLst>
                    <a:ext uri="{9D8B030D-6E8A-4147-A177-3AD203B41FA5}">
                      <a16:colId xmlns:a16="http://schemas.microsoft.com/office/drawing/2014/main" val="930319190"/>
                    </a:ext>
                  </a:extLst>
                </a:gridCol>
                <a:gridCol w="1519853">
                  <a:extLst>
                    <a:ext uri="{9D8B030D-6E8A-4147-A177-3AD203B41FA5}">
                      <a16:colId xmlns:a16="http://schemas.microsoft.com/office/drawing/2014/main" val="2073313493"/>
                    </a:ext>
                  </a:extLst>
                </a:gridCol>
              </a:tblGrid>
              <a:tr h="541156">
                <a:tc gridSpan="2">
                  <a:txBody>
                    <a:bodyPr/>
                    <a:lstStyle/>
                    <a:p>
                      <a:pPr algn="ctr" fontAlgn="b"/>
                      <a:endParaRPr lang="es-CO" sz="2800" b="0" i="0" u="none" strike="noStrike">
                        <a:solidFill>
                          <a:srgbClr val="000000"/>
                        </a:solidFill>
                        <a:effectLst/>
                        <a:latin typeface="Calibri" panose="020F0502020204030204" pitchFamily="34" charset="0"/>
                      </a:endParaRPr>
                    </a:p>
                  </a:txBody>
                  <a:tcPr marL="0" marR="0" marT="0" marB="0" anchor="ctr"/>
                </a:tc>
                <a:tc hMerge="1">
                  <a:txBody>
                    <a:bodyPr/>
                    <a:lstStyle/>
                    <a:p>
                      <a:endParaRPr lang="es-CO"/>
                    </a:p>
                  </a:txBody>
                  <a:tcPr/>
                </a:tc>
                <a:tc gridSpan="8">
                  <a:txBody>
                    <a:bodyPr/>
                    <a:lstStyle/>
                    <a:p>
                      <a:pPr algn="ctr" rtl="0" fontAlgn="ctr"/>
                      <a:r>
                        <a:rPr lang="es-CO" sz="2800" b="1" u="none" strike="noStrike" dirty="0">
                          <a:effectLst/>
                        </a:rPr>
                        <a:t>MGMP 2025-2028</a:t>
                      </a:r>
                      <a:endParaRPr lang="es-CO" sz="2800" b="1" i="0" u="none" strike="noStrike" dirty="0">
                        <a:solidFill>
                          <a:srgbClr val="000000"/>
                        </a:solidFill>
                        <a:effectLst/>
                        <a:latin typeface="Calibri" panose="020F0502020204030204" pitchFamily="34" charset="0"/>
                      </a:endParaRPr>
                    </a:p>
                  </a:txBody>
                  <a:tcPr marL="0" marR="0" marT="0" marB="0" anchor="ctr">
                    <a:solidFill>
                      <a:srgbClr val="FCCC31"/>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722750372"/>
                  </a:ext>
                </a:extLst>
              </a:tr>
              <a:tr h="541156">
                <a:tc rowSpan="2">
                  <a:txBody>
                    <a:bodyPr/>
                    <a:lstStyle/>
                    <a:p>
                      <a:pPr algn="ctr" rtl="0" fontAlgn="ctr"/>
                      <a:r>
                        <a:rPr lang="es-CO" sz="2800" b="1" u="none" strike="noStrike" dirty="0">
                          <a:solidFill>
                            <a:schemeClr val="tx1"/>
                          </a:solidFill>
                          <a:effectLst/>
                        </a:rPr>
                        <a:t>Ingresos </a:t>
                      </a:r>
                      <a:endParaRPr lang="es-CO" sz="2800" b="1" i="0" u="none" strike="noStrike" dirty="0">
                        <a:solidFill>
                          <a:schemeClr val="tx1"/>
                        </a:solidFill>
                        <a:effectLs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800" b="1" u="none" strike="noStrike" dirty="0">
                          <a:solidFill>
                            <a:schemeClr val="tx1"/>
                          </a:solidFill>
                          <a:effectLst/>
                        </a:rPr>
                        <a:t>2024</a:t>
                      </a:r>
                      <a:endParaRPr lang="es-CO" sz="2800" b="1" i="0" u="none" strike="noStrike" dirty="0">
                        <a:solidFill>
                          <a:schemeClr val="tx1"/>
                        </a:solidFill>
                        <a:effectLs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800" b="1" u="none" strike="noStrike">
                          <a:solidFill>
                            <a:schemeClr val="tx1"/>
                          </a:solidFill>
                          <a:effectLst/>
                        </a:rPr>
                        <a:t>2025</a:t>
                      </a:r>
                      <a:endParaRPr lang="es-CO" sz="2800" b="1" i="0" u="none" strike="noStrike">
                        <a:solidFill>
                          <a:schemeClr val="tx1"/>
                        </a:solidFill>
                        <a:effectLs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800" b="1" u="none" strike="noStrike" dirty="0">
                          <a:solidFill>
                            <a:schemeClr val="tx1"/>
                          </a:solidFill>
                          <a:effectLst/>
                        </a:rPr>
                        <a:t>2026</a:t>
                      </a:r>
                      <a:endParaRPr lang="es-CO" sz="2800" b="1" i="0" u="none" strike="noStrike" dirty="0">
                        <a:solidFill>
                          <a:schemeClr val="tx1"/>
                        </a:solidFill>
                        <a:effectLs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800" b="1" u="none" strike="noStrike">
                          <a:solidFill>
                            <a:schemeClr val="tx1"/>
                          </a:solidFill>
                          <a:effectLst/>
                        </a:rPr>
                        <a:t>2027</a:t>
                      </a:r>
                      <a:endParaRPr lang="es-CO" sz="2800" b="1" i="0" u="none" strike="noStrike">
                        <a:solidFill>
                          <a:schemeClr val="tx1"/>
                        </a:solidFill>
                        <a:effectLs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800" b="1" u="none" strike="noStrike">
                          <a:solidFill>
                            <a:schemeClr val="tx1"/>
                          </a:solidFill>
                          <a:effectLst/>
                        </a:rPr>
                        <a:t>2028</a:t>
                      </a:r>
                      <a:endParaRPr lang="es-CO" sz="2800" b="1" i="0" u="none" strike="noStrike">
                        <a:solidFill>
                          <a:schemeClr val="tx1"/>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2800" b="1" u="none" strike="noStrike">
                          <a:solidFill>
                            <a:schemeClr val="tx1"/>
                          </a:solidFill>
                          <a:effectLst/>
                        </a:rPr>
                        <a:t>Var%</a:t>
                      </a:r>
                      <a:endParaRPr lang="es-CO" sz="2800" b="1" i="0" u="none" strike="noStrike">
                        <a:solidFill>
                          <a:schemeClr val="tx1"/>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2800" b="1" u="none" strike="noStrike">
                          <a:solidFill>
                            <a:schemeClr val="tx1"/>
                          </a:solidFill>
                          <a:effectLst/>
                        </a:rPr>
                        <a:t>Var%</a:t>
                      </a:r>
                      <a:endParaRPr lang="es-CO" sz="2800" b="1" i="0" u="none" strike="noStrike">
                        <a:solidFill>
                          <a:schemeClr val="tx1"/>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2800" b="1" u="none" strike="noStrike">
                          <a:solidFill>
                            <a:schemeClr val="tx1"/>
                          </a:solidFill>
                          <a:effectLst/>
                        </a:rPr>
                        <a:t>Var%</a:t>
                      </a:r>
                      <a:endParaRPr lang="es-CO" sz="2800" b="1" i="0" u="none" strike="noStrike">
                        <a:solidFill>
                          <a:schemeClr val="tx1"/>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2800" b="1" u="none" strike="noStrike">
                          <a:solidFill>
                            <a:schemeClr val="tx1"/>
                          </a:solidFill>
                          <a:effectLst/>
                        </a:rPr>
                        <a:t>Var%</a:t>
                      </a:r>
                      <a:endParaRPr lang="es-CO" sz="2800" b="1" i="0" u="none" strike="noStrike">
                        <a:solidFill>
                          <a:schemeClr val="tx1"/>
                        </a:solidFill>
                        <a:effectLst/>
                        <a:latin typeface="Calibri" panose="020F0502020204030204" pitchFamily="34" charset="0"/>
                      </a:endParaRPr>
                    </a:p>
                  </a:txBody>
                  <a:tcPr marL="0" marR="0" marT="0" marB="0" anchor="ctr">
                    <a:solidFill>
                      <a:srgbClr val="FCCC31"/>
                    </a:solidFill>
                  </a:tcPr>
                </a:tc>
                <a:extLst>
                  <a:ext uri="{0D108BD9-81ED-4DB2-BD59-A6C34878D82A}">
                    <a16:rowId xmlns:a16="http://schemas.microsoft.com/office/drawing/2014/main" val="3680988084"/>
                  </a:ext>
                </a:extLst>
              </a:tr>
              <a:tr h="541156">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2800" b="1" u="none" strike="noStrike" dirty="0">
                          <a:solidFill>
                            <a:schemeClr val="tx1"/>
                          </a:solidFill>
                          <a:effectLst/>
                        </a:rPr>
                        <a:t>24/25</a:t>
                      </a:r>
                      <a:endParaRPr lang="es-CO" sz="2800" b="1" i="0" u="none" strike="noStrike" dirty="0">
                        <a:solidFill>
                          <a:schemeClr val="tx1"/>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2800" b="1" u="none" strike="noStrike" dirty="0">
                          <a:solidFill>
                            <a:schemeClr val="tx1"/>
                          </a:solidFill>
                          <a:effectLst/>
                        </a:rPr>
                        <a:t>25/26</a:t>
                      </a:r>
                      <a:endParaRPr lang="es-CO" sz="2800" b="1" i="0" u="none" strike="noStrike" dirty="0">
                        <a:solidFill>
                          <a:schemeClr val="tx1"/>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2800" b="1" u="none" strike="noStrike" dirty="0">
                          <a:solidFill>
                            <a:schemeClr val="tx1"/>
                          </a:solidFill>
                          <a:effectLst/>
                        </a:rPr>
                        <a:t>26/27</a:t>
                      </a:r>
                      <a:endParaRPr lang="es-CO" sz="2800" b="1" i="0" u="none" strike="noStrike" dirty="0">
                        <a:solidFill>
                          <a:schemeClr val="tx1"/>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2800" b="1" u="none" strike="noStrike" dirty="0">
                          <a:solidFill>
                            <a:schemeClr val="tx1"/>
                          </a:solidFill>
                          <a:effectLst/>
                        </a:rPr>
                        <a:t>27/28</a:t>
                      </a:r>
                      <a:endParaRPr lang="es-CO" sz="2800" b="1" i="0" u="none" strike="noStrike" dirty="0">
                        <a:solidFill>
                          <a:schemeClr val="tx1"/>
                        </a:solidFill>
                        <a:effectLst/>
                        <a:latin typeface="Calibri" panose="020F0502020204030204" pitchFamily="34" charset="0"/>
                      </a:endParaRPr>
                    </a:p>
                  </a:txBody>
                  <a:tcPr marL="0" marR="0" marT="0" marB="0" anchor="ctr">
                    <a:solidFill>
                      <a:srgbClr val="FCCC31"/>
                    </a:solidFill>
                  </a:tcPr>
                </a:tc>
                <a:extLst>
                  <a:ext uri="{0D108BD9-81ED-4DB2-BD59-A6C34878D82A}">
                    <a16:rowId xmlns:a16="http://schemas.microsoft.com/office/drawing/2014/main" val="3874563968"/>
                  </a:ext>
                </a:extLst>
              </a:tr>
              <a:tr h="541156">
                <a:tc>
                  <a:txBody>
                    <a:bodyPr/>
                    <a:lstStyle/>
                    <a:p>
                      <a:pPr algn="l" rtl="0" fontAlgn="ctr"/>
                      <a:r>
                        <a:rPr lang="es-CO" sz="2800" u="none" strike="noStrike" dirty="0">
                          <a:effectLst/>
                        </a:rPr>
                        <a:t>I. Ingresos Corrientes</a:t>
                      </a:r>
                      <a:endParaRPr lang="es-CO" sz="2800" b="1" i="0" u="none" strike="noStrike" dirty="0">
                        <a:solidFill>
                          <a:srgbClr val="000000"/>
                        </a:solidFill>
                        <a:effectLst/>
                        <a:latin typeface="Calibri" panose="020F0502020204030204" pitchFamily="34" charset="0"/>
                      </a:endParaRPr>
                    </a:p>
                  </a:txBody>
                  <a:tcPr marL="45720" marR="45720" anchor="ctr">
                    <a:solidFill>
                      <a:srgbClr val="D6DCE4"/>
                    </a:solidFill>
                  </a:tcPr>
                </a:tc>
                <a:tc>
                  <a:txBody>
                    <a:bodyPr/>
                    <a:lstStyle/>
                    <a:p>
                      <a:pPr algn="ctr" rtl="0" fontAlgn="ctr"/>
                      <a:r>
                        <a:rPr lang="es-CO" sz="2800" u="none" strike="noStrike" dirty="0">
                          <a:effectLst/>
                        </a:rPr>
                        <a:t>$ 169.150</a:t>
                      </a:r>
                      <a:endParaRPr lang="es-CO" sz="28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800" u="none" strike="noStrike">
                          <a:effectLst/>
                        </a:rPr>
                        <a:t>$ 174.224</a:t>
                      </a:r>
                      <a:endParaRPr lang="es-CO" sz="28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800" u="none" strike="noStrike" dirty="0">
                          <a:effectLst/>
                        </a:rPr>
                        <a:t>$ 179.451</a:t>
                      </a:r>
                      <a:endParaRPr lang="es-CO" sz="28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800" u="none" strike="noStrike" dirty="0">
                          <a:effectLst/>
                        </a:rPr>
                        <a:t>$ 184.835</a:t>
                      </a:r>
                      <a:endParaRPr lang="es-CO" sz="28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800" u="none" strike="noStrike" dirty="0">
                          <a:effectLst/>
                        </a:rPr>
                        <a:t>$ 190.380</a:t>
                      </a:r>
                      <a:endParaRPr lang="es-CO" sz="28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800" u="none" strike="noStrike">
                          <a:effectLst/>
                        </a:rPr>
                        <a:t>3%</a:t>
                      </a:r>
                      <a:endParaRPr lang="es-CO" sz="28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800" u="none" strike="noStrike">
                          <a:effectLst/>
                        </a:rPr>
                        <a:t>3%</a:t>
                      </a:r>
                      <a:endParaRPr lang="es-CO" sz="28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800" u="none" strike="noStrike">
                          <a:effectLst/>
                        </a:rPr>
                        <a:t>3%</a:t>
                      </a:r>
                      <a:endParaRPr lang="es-CO" sz="28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800" u="none" strike="noStrike" dirty="0">
                          <a:effectLst/>
                        </a:rPr>
                        <a:t>3%</a:t>
                      </a:r>
                      <a:endParaRPr lang="es-CO" sz="2800" b="1" i="0" u="none" strike="noStrike" dirty="0">
                        <a:solidFill>
                          <a:srgbClr val="000000"/>
                        </a:solidFill>
                        <a:effectLst/>
                        <a:latin typeface="Arial" panose="020B0604020202020204" pitchFamily="34" charset="0"/>
                      </a:endParaRPr>
                    </a:p>
                  </a:txBody>
                  <a:tcPr marL="0" marR="0" marT="0" marB="0" anchor="ctr">
                    <a:solidFill>
                      <a:srgbClr val="D6DCE4"/>
                    </a:solidFill>
                  </a:tcPr>
                </a:tc>
                <a:extLst>
                  <a:ext uri="{0D108BD9-81ED-4DB2-BD59-A6C34878D82A}">
                    <a16:rowId xmlns:a16="http://schemas.microsoft.com/office/drawing/2014/main" val="4072139129"/>
                  </a:ext>
                </a:extLst>
              </a:tr>
              <a:tr h="541156">
                <a:tc>
                  <a:txBody>
                    <a:bodyPr/>
                    <a:lstStyle/>
                    <a:p>
                      <a:pPr algn="l" rtl="0" fontAlgn="ctr"/>
                      <a:r>
                        <a:rPr lang="es-CO" sz="2800" u="none" strike="noStrike">
                          <a:effectLst/>
                        </a:rPr>
                        <a:t>Tasas y derechos administrativos</a:t>
                      </a:r>
                      <a:endParaRPr lang="es-CO" sz="2800" b="0" i="0" u="none" strike="noStrike">
                        <a:solidFill>
                          <a:srgbClr val="000000"/>
                        </a:solidFill>
                        <a:effectLst/>
                        <a:latin typeface="Calibri" panose="020F0502020204030204" pitchFamily="34" charset="0"/>
                      </a:endParaRPr>
                    </a:p>
                  </a:txBody>
                  <a:tcPr marL="45720" marR="45720" anchor="ctr"/>
                </a:tc>
                <a:tc>
                  <a:txBody>
                    <a:bodyPr/>
                    <a:lstStyle/>
                    <a:p>
                      <a:pPr algn="ctr" fontAlgn="ctr"/>
                      <a:r>
                        <a:rPr lang="es-CO" sz="2800" u="none" strike="noStrike">
                          <a:effectLst/>
                        </a:rPr>
                        <a:t>$ 155.928</a:t>
                      </a:r>
                      <a:endParaRPr lang="es-CO" sz="2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2800" u="none" strike="noStrike">
                          <a:effectLst/>
                        </a:rPr>
                        <a:t>$ 160.536</a:t>
                      </a:r>
                      <a:endParaRPr lang="es-CO" sz="2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2800" u="none" strike="noStrike">
                          <a:effectLst/>
                        </a:rPr>
                        <a:t>$ 165.353</a:t>
                      </a:r>
                      <a:endParaRPr lang="es-CO" sz="2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2800" u="none" strike="noStrike">
                          <a:effectLst/>
                        </a:rPr>
                        <a:t>$ 170.313</a:t>
                      </a:r>
                      <a:endParaRPr lang="es-CO" sz="2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2800" u="none" strike="noStrike">
                          <a:effectLst/>
                        </a:rPr>
                        <a:t>$ 175.423</a:t>
                      </a:r>
                      <a:endParaRPr lang="es-CO" sz="28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800" u="none" strike="noStrike">
                          <a:effectLst/>
                        </a:rPr>
                        <a:t>3%</a:t>
                      </a:r>
                      <a:endParaRPr lang="es-CO" sz="28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800" u="none" strike="noStrike" dirty="0">
                          <a:effectLst/>
                        </a:rPr>
                        <a:t>3%</a:t>
                      </a:r>
                      <a:endParaRPr lang="es-CO" sz="2800" b="1" i="0" u="none" strike="noStrike" dirty="0">
                        <a:solidFill>
                          <a:srgbClr val="000000"/>
                        </a:solidFill>
                        <a:effectLst/>
                        <a:latin typeface="Arial" panose="020B0604020202020204" pitchFamily="34" charset="0"/>
                      </a:endParaRPr>
                    </a:p>
                  </a:txBody>
                  <a:tcPr marL="0" marR="0" marT="0" marB="0" anchor="ctr"/>
                </a:tc>
                <a:tc>
                  <a:txBody>
                    <a:bodyPr/>
                    <a:lstStyle/>
                    <a:p>
                      <a:pPr algn="ctr" rtl="0" fontAlgn="ctr"/>
                      <a:r>
                        <a:rPr lang="es-CO" sz="2800" u="none" strike="noStrike" dirty="0">
                          <a:effectLst/>
                        </a:rPr>
                        <a:t>3%</a:t>
                      </a:r>
                      <a:endParaRPr lang="es-CO" sz="2800" b="1" i="0" u="none" strike="noStrike" dirty="0">
                        <a:solidFill>
                          <a:srgbClr val="000000"/>
                        </a:solidFill>
                        <a:effectLst/>
                        <a:latin typeface="Arial" panose="020B0604020202020204" pitchFamily="34" charset="0"/>
                      </a:endParaRPr>
                    </a:p>
                  </a:txBody>
                  <a:tcPr marL="0" marR="0" marT="0" marB="0" anchor="ctr"/>
                </a:tc>
                <a:tc>
                  <a:txBody>
                    <a:bodyPr/>
                    <a:lstStyle/>
                    <a:p>
                      <a:pPr algn="ctr" rtl="0" fontAlgn="b"/>
                      <a:r>
                        <a:rPr lang="es-CO" sz="2800" u="none" strike="noStrike">
                          <a:effectLst/>
                        </a:rPr>
                        <a:t>3%</a:t>
                      </a:r>
                      <a:endParaRPr lang="es-CO" sz="2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4222363643"/>
                  </a:ext>
                </a:extLst>
              </a:tr>
              <a:tr h="541156">
                <a:tc>
                  <a:txBody>
                    <a:bodyPr/>
                    <a:lstStyle/>
                    <a:p>
                      <a:pPr algn="l" rtl="0" fontAlgn="ctr"/>
                      <a:r>
                        <a:rPr lang="es-CO" sz="2800" u="none" strike="noStrike">
                          <a:effectLst/>
                        </a:rPr>
                        <a:t>Multas sanciones e intereses de mora </a:t>
                      </a:r>
                      <a:endParaRPr lang="es-CO" sz="2800" b="0" i="0" u="none" strike="noStrike">
                        <a:solidFill>
                          <a:srgbClr val="000000"/>
                        </a:solidFill>
                        <a:effectLst/>
                        <a:latin typeface="Calibri" panose="020F0502020204030204" pitchFamily="34" charset="0"/>
                      </a:endParaRPr>
                    </a:p>
                  </a:txBody>
                  <a:tcPr marL="45720" marR="45720" anchor="ctr"/>
                </a:tc>
                <a:tc>
                  <a:txBody>
                    <a:bodyPr/>
                    <a:lstStyle/>
                    <a:p>
                      <a:pPr algn="ctr" fontAlgn="ctr"/>
                      <a:r>
                        <a:rPr lang="es-CO" sz="2800" u="none" strike="noStrike">
                          <a:effectLst/>
                        </a:rPr>
                        <a:t>$ 13.222</a:t>
                      </a:r>
                      <a:endParaRPr lang="es-CO" sz="2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2800" u="none" strike="noStrike">
                          <a:effectLst/>
                        </a:rPr>
                        <a:t>$ 13.612</a:t>
                      </a:r>
                      <a:endParaRPr lang="es-CO" sz="2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2800" u="none" strike="noStrike">
                          <a:effectLst/>
                        </a:rPr>
                        <a:t>$ 14.021</a:t>
                      </a:r>
                      <a:endParaRPr lang="es-CO" sz="2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2800" u="none" strike="noStrike">
                          <a:effectLst/>
                        </a:rPr>
                        <a:t>$ 14.441</a:t>
                      </a:r>
                      <a:endParaRPr lang="es-CO" sz="2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2800" u="none" strike="noStrike">
                          <a:effectLst/>
                        </a:rPr>
                        <a:t>$ 14.874</a:t>
                      </a:r>
                      <a:endParaRPr lang="es-CO" sz="28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800" u="none" strike="noStrike">
                          <a:effectLst/>
                        </a:rPr>
                        <a:t>3%</a:t>
                      </a:r>
                      <a:endParaRPr lang="es-CO" sz="28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800" u="none" strike="noStrike">
                          <a:effectLst/>
                        </a:rPr>
                        <a:t>3%</a:t>
                      </a:r>
                      <a:endParaRPr lang="es-CO" sz="2800" b="1"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800" u="none" strike="noStrike">
                          <a:effectLst/>
                        </a:rPr>
                        <a:t>3%</a:t>
                      </a:r>
                      <a:endParaRPr lang="es-CO" sz="2800" b="1" i="0" u="none" strike="noStrike">
                        <a:solidFill>
                          <a:srgbClr val="000000"/>
                        </a:solidFill>
                        <a:effectLst/>
                        <a:latin typeface="Arial" panose="020B0604020202020204" pitchFamily="34" charset="0"/>
                      </a:endParaRPr>
                    </a:p>
                  </a:txBody>
                  <a:tcPr marL="0" marR="0" marT="0" marB="0" anchor="ctr"/>
                </a:tc>
                <a:tc>
                  <a:txBody>
                    <a:bodyPr/>
                    <a:lstStyle/>
                    <a:p>
                      <a:pPr algn="ctr" rtl="0" fontAlgn="b"/>
                      <a:r>
                        <a:rPr lang="es-CO" sz="2800" u="none" strike="noStrike">
                          <a:effectLst/>
                        </a:rPr>
                        <a:t>3%</a:t>
                      </a:r>
                      <a:endParaRPr lang="es-CO" sz="2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255281464"/>
                  </a:ext>
                </a:extLst>
              </a:tr>
              <a:tr h="541156">
                <a:tc>
                  <a:txBody>
                    <a:bodyPr/>
                    <a:lstStyle/>
                    <a:p>
                      <a:pPr algn="l" rtl="0" fontAlgn="ctr"/>
                      <a:r>
                        <a:rPr lang="es-ES" sz="2800" u="none" strike="noStrike">
                          <a:effectLst/>
                        </a:rPr>
                        <a:t>venta de bienes y servicios </a:t>
                      </a:r>
                      <a:endParaRPr lang="es-ES" sz="2800" b="0" i="0" u="none" strike="noStrike">
                        <a:solidFill>
                          <a:srgbClr val="000000"/>
                        </a:solidFill>
                        <a:effectLst/>
                        <a:latin typeface="Calibri" panose="020F0502020204030204" pitchFamily="34" charset="0"/>
                      </a:endParaRPr>
                    </a:p>
                  </a:txBody>
                  <a:tcPr marL="45720" marR="45720" anchor="ctr"/>
                </a:tc>
                <a:tc>
                  <a:txBody>
                    <a:bodyPr/>
                    <a:lstStyle/>
                    <a:p>
                      <a:pPr algn="ctr" fontAlgn="ctr"/>
                      <a:r>
                        <a:rPr lang="es-CO" sz="2800" u="none" strike="noStrike">
                          <a:effectLst/>
                        </a:rPr>
                        <a:t> </a:t>
                      </a:r>
                      <a:endParaRPr lang="es-CO" sz="2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2800" u="none" strike="noStrike">
                          <a:effectLst/>
                        </a:rPr>
                        <a:t>$ 76</a:t>
                      </a:r>
                      <a:endParaRPr lang="es-CO" sz="2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2800" u="none" strike="noStrike">
                          <a:effectLst/>
                        </a:rPr>
                        <a:t>$ 78</a:t>
                      </a:r>
                      <a:endParaRPr lang="es-CO" sz="2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2800" u="none" strike="noStrike">
                          <a:effectLst/>
                        </a:rPr>
                        <a:t>$ 80</a:t>
                      </a:r>
                      <a:endParaRPr lang="es-CO" sz="2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2800" u="none" strike="noStrike">
                          <a:effectLst/>
                        </a:rPr>
                        <a:t>$ 83</a:t>
                      </a:r>
                      <a:endParaRPr lang="es-CO" sz="28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800" u="none" strike="noStrike">
                          <a:effectLst/>
                        </a:rPr>
                        <a:t>100%</a:t>
                      </a:r>
                      <a:endParaRPr lang="es-CO" sz="28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800" u="none" strike="noStrike">
                          <a:effectLst/>
                        </a:rPr>
                        <a:t>3%</a:t>
                      </a:r>
                      <a:endParaRPr lang="es-CO" sz="2800" b="1"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800" u="none" strike="noStrike">
                          <a:effectLst/>
                        </a:rPr>
                        <a:t>3%</a:t>
                      </a:r>
                      <a:endParaRPr lang="es-CO" sz="2800" b="1" i="0" u="none" strike="noStrike">
                        <a:solidFill>
                          <a:srgbClr val="000000"/>
                        </a:solidFill>
                        <a:effectLst/>
                        <a:latin typeface="Arial" panose="020B0604020202020204" pitchFamily="34" charset="0"/>
                      </a:endParaRPr>
                    </a:p>
                  </a:txBody>
                  <a:tcPr marL="0" marR="0" marT="0" marB="0" anchor="ctr"/>
                </a:tc>
                <a:tc>
                  <a:txBody>
                    <a:bodyPr/>
                    <a:lstStyle/>
                    <a:p>
                      <a:pPr algn="ctr" rtl="0" fontAlgn="b"/>
                      <a:r>
                        <a:rPr lang="es-CO" sz="2800" u="none" strike="noStrike">
                          <a:effectLst/>
                        </a:rPr>
                        <a:t>3%</a:t>
                      </a:r>
                      <a:endParaRPr lang="es-CO" sz="2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201311121"/>
                  </a:ext>
                </a:extLst>
              </a:tr>
              <a:tr h="541156">
                <a:tc>
                  <a:txBody>
                    <a:bodyPr/>
                    <a:lstStyle/>
                    <a:p>
                      <a:pPr algn="l" rtl="0" fontAlgn="ctr"/>
                      <a:r>
                        <a:rPr lang="es-CO" sz="2800" u="none" strike="noStrike" dirty="0">
                          <a:effectLst/>
                        </a:rPr>
                        <a:t>II. Recursos de Capital </a:t>
                      </a:r>
                      <a:endParaRPr lang="es-CO" sz="2800" b="1" i="0" u="none" strike="noStrike" dirty="0">
                        <a:solidFill>
                          <a:srgbClr val="000000"/>
                        </a:solidFill>
                        <a:effectLst/>
                        <a:latin typeface="Calibri" panose="020F0502020204030204" pitchFamily="34" charset="0"/>
                      </a:endParaRPr>
                    </a:p>
                  </a:txBody>
                  <a:tcPr marL="45720" marR="45720" anchor="ctr">
                    <a:solidFill>
                      <a:srgbClr val="D6DCE4"/>
                    </a:solidFill>
                  </a:tcPr>
                </a:tc>
                <a:tc>
                  <a:txBody>
                    <a:bodyPr/>
                    <a:lstStyle/>
                    <a:p>
                      <a:pPr algn="ctr" rtl="0" fontAlgn="ctr"/>
                      <a:r>
                        <a:rPr lang="es-CO" sz="2800" u="none" strike="noStrike" dirty="0">
                          <a:effectLst/>
                        </a:rPr>
                        <a:t>$ 31.679</a:t>
                      </a:r>
                      <a:endParaRPr lang="es-CO" sz="28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800" u="none" strike="noStrike" dirty="0">
                          <a:effectLst/>
                        </a:rPr>
                        <a:t>$ 33.871</a:t>
                      </a:r>
                      <a:endParaRPr lang="es-CO" sz="28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800" u="none" strike="noStrike" dirty="0">
                          <a:effectLst/>
                        </a:rPr>
                        <a:t>$ 22.405</a:t>
                      </a:r>
                      <a:endParaRPr lang="es-CO" sz="28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800" u="none" strike="noStrike">
                          <a:effectLst/>
                        </a:rPr>
                        <a:t>$ 14.331</a:t>
                      </a:r>
                      <a:endParaRPr lang="es-CO" sz="28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800" u="none" strike="noStrike" dirty="0">
                          <a:effectLst/>
                        </a:rPr>
                        <a:t>$ 0</a:t>
                      </a:r>
                      <a:endParaRPr lang="es-CO" sz="28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800" u="none" strike="noStrike" dirty="0">
                          <a:effectLst/>
                        </a:rPr>
                        <a:t>7%</a:t>
                      </a:r>
                      <a:endParaRPr lang="es-CO" sz="28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800" u="none" strike="noStrike" dirty="0">
                          <a:effectLst/>
                        </a:rPr>
                        <a:t>-34%</a:t>
                      </a:r>
                      <a:endParaRPr lang="es-CO" sz="28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800" u="none" strike="noStrike" dirty="0">
                          <a:effectLst/>
                        </a:rPr>
                        <a:t>-36%</a:t>
                      </a:r>
                      <a:endParaRPr lang="es-CO" sz="28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800" u="none" strike="noStrike" dirty="0">
                          <a:effectLst/>
                        </a:rPr>
                        <a:t>-100%</a:t>
                      </a:r>
                      <a:endParaRPr lang="es-CO" sz="2800" b="1" i="0" u="none" strike="noStrike" dirty="0">
                        <a:solidFill>
                          <a:srgbClr val="000000"/>
                        </a:solidFill>
                        <a:effectLst/>
                        <a:latin typeface="Arial" panose="020B0604020202020204" pitchFamily="34" charset="0"/>
                      </a:endParaRPr>
                    </a:p>
                  </a:txBody>
                  <a:tcPr marL="0" marR="0" marT="0" marB="0" anchor="ctr">
                    <a:solidFill>
                      <a:srgbClr val="D6DCE4"/>
                    </a:solidFill>
                  </a:tcPr>
                </a:tc>
                <a:extLst>
                  <a:ext uri="{0D108BD9-81ED-4DB2-BD59-A6C34878D82A}">
                    <a16:rowId xmlns:a16="http://schemas.microsoft.com/office/drawing/2014/main" val="951460631"/>
                  </a:ext>
                </a:extLst>
              </a:tr>
              <a:tr h="541156">
                <a:tc>
                  <a:txBody>
                    <a:bodyPr/>
                    <a:lstStyle/>
                    <a:p>
                      <a:pPr algn="l" rtl="0" fontAlgn="ctr"/>
                      <a:r>
                        <a:rPr lang="es-CO" sz="2800" u="none" strike="noStrike" dirty="0">
                          <a:effectLst/>
                        </a:rPr>
                        <a:t>Excedentes financieros </a:t>
                      </a:r>
                      <a:endParaRPr lang="es-CO" sz="2800" b="0"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s-CO" sz="2800" u="none" strike="noStrike">
                          <a:effectLst/>
                        </a:rPr>
                        <a:t>$ 31.679</a:t>
                      </a:r>
                      <a:endParaRPr lang="es-CO" sz="2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2800" u="none" strike="noStrike">
                          <a:effectLst/>
                        </a:rPr>
                        <a:t>$ 33.871</a:t>
                      </a:r>
                      <a:endParaRPr lang="es-CO" sz="2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2800" u="none" strike="noStrike">
                          <a:effectLst/>
                        </a:rPr>
                        <a:t>$ 22.405</a:t>
                      </a:r>
                      <a:endParaRPr lang="es-CO" sz="2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2800" u="none" strike="noStrike">
                          <a:effectLst/>
                        </a:rPr>
                        <a:t>$ 14.331</a:t>
                      </a:r>
                      <a:endParaRPr lang="es-CO" sz="2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2800" u="none" strike="noStrike">
                          <a:effectLst/>
                        </a:rPr>
                        <a:t>$ 0</a:t>
                      </a:r>
                      <a:endParaRPr lang="es-CO" sz="28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800" u="none" strike="noStrike">
                          <a:effectLst/>
                        </a:rPr>
                        <a:t>7%</a:t>
                      </a:r>
                      <a:endParaRPr lang="es-CO" sz="28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800" u="none" strike="noStrike">
                          <a:effectLst/>
                        </a:rPr>
                        <a:t>-34%</a:t>
                      </a:r>
                      <a:endParaRPr lang="es-CO" sz="2800" b="1"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800" u="none" strike="noStrike">
                          <a:effectLst/>
                        </a:rPr>
                        <a:t>-36%</a:t>
                      </a:r>
                      <a:endParaRPr lang="es-CO" sz="2800" b="1" i="0" u="none" strike="noStrike">
                        <a:solidFill>
                          <a:srgbClr val="000000"/>
                        </a:solidFill>
                        <a:effectLst/>
                        <a:latin typeface="Arial" panose="020B0604020202020204" pitchFamily="34" charset="0"/>
                      </a:endParaRPr>
                    </a:p>
                  </a:txBody>
                  <a:tcPr marL="0" marR="0" marT="0" marB="0" anchor="ctr"/>
                </a:tc>
                <a:tc>
                  <a:txBody>
                    <a:bodyPr/>
                    <a:lstStyle/>
                    <a:p>
                      <a:pPr algn="ctr" rtl="0" fontAlgn="b"/>
                      <a:r>
                        <a:rPr lang="es-CO" sz="2800" u="none" strike="noStrike">
                          <a:effectLst/>
                        </a:rPr>
                        <a:t>-100%</a:t>
                      </a:r>
                      <a:endParaRPr lang="es-CO" sz="2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136971835"/>
                  </a:ext>
                </a:extLst>
              </a:tr>
              <a:tr h="541156">
                <a:tc>
                  <a:txBody>
                    <a:bodyPr/>
                    <a:lstStyle/>
                    <a:p>
                      <a:pPr algn="l" rtl="0" fontAlgn="ctr"/>
                      <a:r>
                        <a:rPr lang="es-CO" sz="2800" u="none" strike="noStrike" dirty="0">
                          <a:effectLst/>
                        </a:rPr>
                        <a:t>III. Contribuciones Parafiscales</a:t>
                      </a:r>
                      <a:endParaRPr lang="es-CO" sz="2800" b="1" i="0" u="none" strike="noStrike" dirty="0">
                        <a:solidFill>
                          <a:srgbClr val="000000"/>
                        </a:solidFill>
                        <a:effectLst/>
                        <a:latin typeface="Calibri" panose="020F0502020204030204" pitchFamily="34" charset="0"/>
                      </a:endParaRPr>
                    </a:p>
                  </a:txBody>
                  <a:tcPr marL="45720" marR="45720" anchor="ctr">
                    <a:solidFill>
                      <a:srgbClr val="D6DCE4"/>
                    </a:solidFill>
                  </a:tcPr>
                </a:tc>
                <a:tc>
                  <a:txBody>
                    <a:bodyPr/>
                    <a:lstStyle/>
                    <a:p>
                      <a:pPr algn="ctr" rtl="0" fontAlgn="ctr"/>
                      <a:r>
                        <a:rPr lang="es-CO" sz="2800" u="none" strike="noStrike" dirty="0">
                          <a:effectLst/>
                        </a:rPr>
                        <a:t>$ 0</a:t>
                      </a:r>
                      <a:endParaRPr lang="es-CO" sz="2800" b="1" i="0" u="none" strike="noStrike" dirty="0">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ctr"/>
                      <a:r>
                        <a:rPr lang="es-CO" sz="2800" u="none" strike="noStrike">
                          <a:effectLst/>
                        </a:rPr>
                        <a:t>$ 0</a:t>
                      </a:r>
                      <a:endParaRPr lang="es-CO" sz="2800" b="1" i="0" u="none" strike="noStrike">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ctr"/>
                      <a:r>
                        <a:rPr lang="es-CO" sz="2800" u="none" strike="noStrike" dirty="0">
                          <a:effectLst/>
                        </a:rPr>
                        <a:t>$ 0</a:t>
                      </a:r>
                      <a:endParaRPr lang="es-CO" sz="2800" b="1" i="0" u="none" strike="noStrike" dirty="0">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ctr"/>
                      <a:r>
                        <a:rPr lang="es-CO" sz="2800" u="none" strike="noStrike" dirty="0">
                          <a:effectLst/>
                        </a:rPr>
                        <a:t>$ 0</a:t>
                      </a:r>
                      <a:endParaRPr lang="es-CO" sz="2800" b="1" i="0" u="none" strike="noStrike" dirty="0">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ctr"/>
                      <a:r>
                        <a:rPr lang="es-CO" sz="2800" u="none" strike="noStrike">
                          <a:effectLst/>
                        </a:rPr>
                        <a:t>$ 0</a:t>
                      </a:r>
                      <a:endParaRPr lang="es-CO" sz="2800" b="1" i="0" u="none" strike="noStrike">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b"/>
                      <a:r>
                        <a:rPr lang="es-CO" sz="2800" u="none" strike="noStrike">
                          <a:effectLst/>
                        </a:rPr>
                        <a:t>0%</a:t>
                      </a:r>
                      <a:endParaRPr lang="es-CO" sz="28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800" u="none" strike="noStrike">
                          <a:effectLst/>
                        </a:rPr>
                        <a:t>0%</a:t>
                      </a:r>
                      <a:endParaRPr lang="es-CO" sz="28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800" u="none" strike="noStrike">
                          <a:effectLst/>
                        </a:rPr>
                        <a:t>0%</a:t>
                      </a:r>
                      <a:endParaRPr lang="es-CO" sz="28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b"/>
                      <a:r>
                        <a:rPr lang="es-CO" sz="2800" u="none" strike="noStrike">
                          <a:effectLst/>
                        </a:rPr>
                        <a:t>0%</a:t>
                      </a:r>
                      <a:endParaRPr lang="es-CO" sz="2800" b="1" i="0" u="none" strike="noStrike">
                        <a:solidFill>
                          <a:srgbClr val="000000"/>
                        </a:solidFill>
                        <a:effectLst/>
                        <a:latin typeface="Arial" panose="020B0604020202020204" pitchFamily="34" charset="0"/>
                      </a:endParaRPr>
                    </a:p>
                  </a:txBody>
                  <a:tcPr marL="0" marR="0" marT="0" marB="0" anchor="ctr">
                    <a:solidFill>
                      <a:srgbClr val="D6DCE4"/>
                    </a:solidFill>
                  </a:tcPr>
                </a:tc>
                <a:extLst>
                  <a:ext uri="{0D108BD9-81ED-4DB2-BD59-A6C34878D82A}">
                    <a16:rowId xmlns:a16="http://schemas.microsoft.com/office/drawing/2014/main" val="2960469589"/>
                  </a:ext>
                </a:extLst>
              </a:tr>
              <a:tr h="541156">
                <a:tc>
                  <a:txBody>
                    <a:bodyPr/>
                    <a:lstStyle/>
                    <a:p>
                      <a:pPr algn="l" rtl="0" fontAlgn="ctr"/>
                      <a:r>
                        <a:rPr lang="es-CO" sz="2800" u="none" strike="noStrike" dirty="0">
                          <a:effectLst/>
                        </a:rPr>
                        <a:t>IV. Nación</a:t>
                      </a:r>
                      <a:endParaRPr lang="es-CO" sz="2800" b="1" i="0" u="none" strike="noStrike" dirty="0">
                        <a:solidFill>
                          <a:srgbClr val="000000"/>
                        </a:solidFill>
                        <a:effectLst/>
                        <a:latin typeface="Calibri" panose="020F0502020204030204" pitchFamily="34" charset="0"/>
                      </a:endParaRPr>
                    </a:p>
                  </a:txBody>
                  <a:tcPr marL="45720" marR="45720" anchor="ctr">
                    <a:solidFill>
                      <a:srgbClr val="D6DCE4"/>
                    </a:solidFill>
                  </a:tcPr>
                </a:tc>
                <a:tc>
                  <a:txBody>
                    <a:bodyPr/>
                    <a:lstStyle/>
                    <a:p>
                      <a:pPr algn="ctr" rtl="0" fontAlgn="b"/>
                      <a:r>
                        <a:rPr lang="es-CO" sz="2800" u="none" strike="noStrike">
                          <a:effectLst/>
                        </a:rPr>
                        <a:t>$ 0</a:t>
                      </a:r>
                      <a:endParaRPr lang="es-CO" sz="28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b"/>
                      <a:r>
                        <a:rPr lang="es-CO" sz="2800" u="none" strike="noStrike">
                          <a:effectLst/>
                        </a:rPr>
                        <a:t>$ 0</a:t>
                      </a:r>
                      <a:endParaRPr lang="es-CO" sz="28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b"/>
                      <a:r>
                        <a:rPr lang="es-CO" sz="2800" u="none" strike="noStrike">
                          <a:effectLst/>
                        </a:rPr>
                        <a:t>$ 0</a:t>
                      </a:r>
                      <a:endParaRPr lang="es-CO" sz="28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b"/>
                      <a:r>
                        <a:rPr lang="es-CO" sz="2800" u="none" strike="noStrike">
                          <a:effectLst/>
                        </a:rPr>
                        <a:t>$ 0</a:t>
                      </a:r>
                      <a:endParaRPr lang="es-CO" sz="28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b"/>
                      <a:r>
                        <a:rPr lang="es-CO" sz="2800" u="none" strike="noStrike" dirty="0">
                          <a:effectLst/>
                        </a:rPr>
                        <a:t>$ 0</a:t>
                      </a:r>
                      <a:endParaRPr lang="es-CO" sz="28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b"/>
                      <a:r>
                        <a:rPr lang="es-CO" sz="2800" u="none" strike="noStrike" dirty="0">
                          <a:effectLst/>
                        </a:rPr>
                        <a:t>0%</a:t>
                      </a:r>
                      <a:endParaRPr lang="es-CO" sz="28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800" u="none" strike="noStrike" dirty="0">
                          <a:effectLst/>
                        </a:rPr>
                        <a:t>0%</a:t>
                      </a:r>
                      <a:endParaRPr lang="es-CO" sz="28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800" u="none" strike="noStrike" dirty="0">
                          <a:effectLst/>
                        </a:rPr>
                        <a:t>0%</a:t>
                      </a:r>
                      <a:endParaRPr lang="es-CO" sz="28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b"/>
                      <a:r>
                        <a:rPr lang="es-CO" sz="2800" u="none" strike="noStrike" dirty="0">
                          <a:effectLst/>
                        </a:rPr>
                        <a:t>0%</a:t>
                      </a:r>
                      <a:endParaRPr lang="es-CO" sz="2800" b="1" i="0" u="none" strike="noStrike" dirty="0">
                        <a:solidFill>
                          <a:srgbClr val="000000"/>
                        </a:solidFill>
                        <a:effectLst/>
                        <a:latin typeface="Arial" panose="020B0604020202020204" pitchFamily="34" charset="0"/>
                      </a:endParaRPr>
                    </a:p>
                  </a:txBody>
                  <a:tcPr marL="0" marR="0" marT="0" marB="0" anchor="ctr">
                    <a:solidFill>
                      <a:srgbClr val="D6DCE4"/>
                    </a:solidFill>
                  </a:tcPr>
                </a:tc>
                <a:extLst>
                  <a:ext uri="{0D108BD9-81ED-4DB2-BD59-A6C34878D82A}">
                    <a16:rowId xmlns:a16="http://schemas.microsoft.com/office/drawing/2014/main" val="130263405"/>
                  </a:ext>
                </a:extLst>
              </a:tr>
              <a:tr h="541156">
                <a:tc>
                  <a:txBody>
                    <a:bodyPr/>
                    <a:lstStyle/>
                    <a:p>
                      <a:pPr algn="l" rtl="0" fontAlgn="ctr"/>
                      <a:r>
                        <a:rPr lang="es-CO" sz="2800" b="1" u="none" strike="noStrike" dirty="0">
                          <a:effectLst/>
                        </a:rPr>
                        <a:t>Total Ingresos por año</a:t>
                      </a:r>
                      <a:endParaRPr lang="es-CO" sz="2800" b="1" i="0" u="none" strike="noStrike" dirty="0">
                        <a:solidFill>
                          <a:srgbClr val="000000"/>
                        </a:solidFill>
                        <a:effectLst/>
                        <a:latin typeface="Calibri" panose="020F0502020204030204" pitchFamily="34" charset="0"/>
                      </a:endParaRPr>
                    </a:p>
                  </a:txBody>
                  <a:tcPr marL="45720" marR="45720" anchor="ctr">
                    <a:solidFill>
                      <a:srgbClr val="FCCC31"/>
                    </a:solidFill>
                  </a:tcPr>
                </a:tc>
                <a:tc>
                  <a:txBody>
                    <a:bodyPr/>
                    <a:lstStyle/>
                    <a:p>
                      <a:pPr algn="ctr" rtl="0" fontAlgn="ctr"/>
                      <a:r>
                        <a:rPr lang="es-CO" sz="2800" b="1" u="none" strike="noStrike" dirty="0">
                          <a:effectLst/>
                        </a:rPr>
                        <a:t>$ 200.829</a:t>
                      </a:r>
                      <a:endParaRPr lang="es-CO" sz="2800" b="1" i="0" u="none" strike="noStrike" dirty="0">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2800" b="1" u="none" strike="noStrike">
                          <a:effectLst/>
                        </a:rPr>
                        <a:t>$ 208.096</a:t>
                      </a:r>
                      <a:endParaRPr lang="es-CO" sz="2800" b="1" i="0" u="none" strike="noStrike">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2800" b="1" u="none" strike="noStrike" dirty="0">
                          <a:effectLst/>
                        </a:rPr>
                        <a:t>$ 201.856</a:t>
                      </a:r>
                      <a:endParaRPr lang="es-CO" sz="2800" b="1" i="0" u="none" strike="noStrike" dirty="0">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2800" b="1" u="none" strike="noStrike" dirty="0">
                          <a:effectLst/>
                        </a:rPr>
                        <a:t>$ 199.166</a:t>
                      </a:r>
                      <a:endParaRPr lang="es-CO" sz="2800" b="1" i="0" u="none" strike="noStrike" dirty="0">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2800" b="1" u="none" strike="noStrike" dirty="0">
                          <a:effectLst/>
                        </a:rPr>
                        <a:t>$ 190.380</a:t>
                      </a:r>
                      <a:endParaRPr lang="es-CO" sz="2800" b="1" i="0" u="none" strike="noStrike" dirty="0">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2800" b="1" u="none" strike="noStrike" dirty="0">
                          <a:effectLst/>
                        </a:rPr>
                        <a:t>4%</a:t>
                      </a:r>
                      <a:endParaRPr lang="es-CO" sz="2800" b="1" i="0" u="none" strike="noStrike" dirty="0">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2800" b="1" u="none" strike="noStrike" dirty="0">
                          <a:effectLst/>
                        </a:rPr>
                        <a:t>-3%</a:t>
                      </a:r>
                      <a:endParaRPr lang="es-CO" sz="2800" b="1" i="0" u="none" strike="noStrike" dirty="0">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2800" b="1" u="none" strike="noStrike" dirty="0">
                          <a:effectLst/>
                        </a:rPr>
                        <a:t>-1%</a:t>
                      </a:r>
                      <a:endParaRPr lang="es-CO" sz="2800" b="1" i="0" u="none" strike="noStrike" dirty="0">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2800" b="1" u="none" strike="noStrike" dirty="0">
                          <a:effectLst/>
                        </a:rPr>
                        <a:t>-4%</a:t>
                      </a:r>
                      <a:endParaRPr lang="es-CO" sz="2800" b="1" i="0" u="none" strike="noStrike" dirty="0">
                        <a:solidFill>
                          <a:srgbClr val="000000"/>
                        </a:solidFill>
                        <a:effectLst/>
                        <a:latin typeface="Arial" panose="020B0604020202020204" pitchFamily="34" charset="0"/>
                      </a:endParaRPr>
                    </a:p>
                  </a:txBody>
                  <a:tcPr marL="0" marR="0" marT="0" marB="0" anchor="ctr">
                    <a:solidFill>
                      <a:srgbClr val="FCCC31"/>
                    </a:solidFill>
                  </a:tcPr>
                </a:tc>
                <a:extLst>
                  <a:ext uri="{0D108BD9-81ED-4DB2-BD59-A6C34878D82A}">
                    <a16:rowId xmlns:a16="http://schemas.microsoft.com/office/drawing/2014/main" val="2732353411"/>
                  </a:ext>
                </a:extLst>
              </a:tr>
            </a:tbl>
          </a:graphicData>
        </a:graphic>
      </p:graphicFrame>
    </p:spTree>
    <p:extLst>
      <p:ext uri="{BB962C8B-B14F-4D97-AF65-F5344CB8AC3E}">
        <p14:creationId xmlns:p14="http://schemas.microsoft.com/office/powerpoint/2010/main" val="32766228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CC7E4799-0F53-4A92-81A5-D4162B3A1AAE}"/>
              </a:ext>
            </a:extLst>
          </p:cNvPr>
          <p:cNvSpPr>
            <a:spLocks noGrp="1"/>
          </p:cNvSpPr>
          <p:nvPr>
            <p:ph type="body" sz="quarter" idx="10"/>
          </p:nvPr>
        </p:nvSpPr>
        <p:spPr>
          <a:xfrm>
            <a:off x="1155232" y="2849484"/>
            <a:ext cx="20037394" cy="7008378"/>
          </a:xfrm>
        </p:spPr>
        <p:txBody>
          <a:bodyPr wrap="square" lIns="0" tIns="0" rIns="0" bIns="0" anchor="t">
            <a:noAutofit/>
          </a:bodyPr>
          <a:lstStyle/>
          <a:p>
            <a:pPr algn="just"/>
            <a:endParaRPr lang="es-CO" spc="-300" dirty="0">
              <a:latin typeface="Work Sans"/>
              <a:ea typeface="+mj-ea"/>
            </a:endParaRPr>
          </a:p>
          <a:p>
            <a:pPr algn="just"/>
            <a:endParaRPr lang="es-CO" spc="-300" dirty="0">
              <a:latin typeface="Work Sans"/>
              <a:ea typeface="+mj-ea"/>
            </a:endParaRPr>
          </a:p>
          <a:p>
            <a:pPr algn="just"/>
            <a:endParaRPr lang="es-CO" spc="-300" dirty="0"/>
          </a:p>
          <a:p>
            <a:pPr algn="just"/>
            <a:endParaRPr lang="es-CO" spc="-300" dirty="0"/>
          </a:p>
          <a:p>
            <a:pPr algn="just"/>
            <a:endParaRPr lang="es-CO" spc="-300" dirty="0"/>
          </a:p>
          <a:p>
            <a:pPr algn="just"/>
            <a:endParaRPr lang="es-CO" spc="-300" dirty="0"/>
          </a:p>
          <a:p>
            <a:pPr algn="just"/>
            <a:endParaRPr lang="es-CO" spc="-300" dirty="0"/>
          </a:p>
          <a:p>
            <a:pPr algn="just"/>
            <a:endParaRPr lang="es-CO" spc="-300" dirty="0"/>
          </a:p>
          <a:p>
            <a:endParaRPr lang="es-CO" sz="2000" dirty="0"/>
          </a:p>
        </p:txBody>
      </p:sp>
      <p:sp>
        <p:nvSpPr>
          <p:cNvPr id="3" name="Title 15">
            <a:extLst>
              <a:ext uri="{FF2B5EF4-FFF2-40B4-BE49-F238E27FC236}">
                <a16:creationId xmlns:a16="http://schemas.microsoft.com/office/drawing/2014/main" id="{F66C1925-0EE6-933A-63BB-D88F9BB7FF57}"/>
              </a:ext>
            </a:extLst>
          </p:cNvPr>
          <p:cNvSpPr txBox="1">
            <a:spLocks/>
          </p:cNvSpPr>
          <p:nvPr/>
        </p:nvSpPr>
        <p:spPr>
          <a:xfrm>
            <a:off x="1465716" y="2059811"/>
            <a:ext cx="23227192" cy="644339"/>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defTabSz="914400" hangingPunct="1"/>
            <a:r>
              <a:rPr lang="es-CO" sz="4000" dirty="0">
                <a:latin typeface="Work Sans"/>
              </a:rPr>
              <a:t>1. Tendencia de Ingresos FONAM ANLA</a:t>
            </a:r>
          </a:p>
        </p:txBody>
      </p:sp>
      <p:sp>
        <p:nvSpPr>
          <p:cNvPr id="5" name="Título 1">
            <a:extLst>
              <a:ext uri="{FF2B5EF4-FFF2-40B4-BE49-F238E27FC236}">
                <a16:creationId xmlns:a16="http://schemas.microsoft.com/office/drawing/2014/main" id="{06E703A2-C3D3-8CFB-7BFE-2AD5FE7F5533}"/>
              </a:ext>
            </a:extLst>
          </p:cNvPr>
          <p:cNvSpPr txBox="1">
            <a:spLocks/>
          </p:cNvSpPr>
          <p:nvPr/>
        </p:nvSpPr>
        <p:spPr>
          <a:xfrm>
            <a:off x="-506516" y="788394"/>
            <a:ext cx="23227192"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defTabSz="914400" hangingPunct="1"/>
            <a:r>
              <a:rPr lang="es-CO" sz="6600" b="1" dirty="0">
                <a:latin typeface="Verdana" panose="020B0604030504040204" pitchFamily="34" charset="0"/>
                <a:ea typeface="Verdana" panose="020B0604030504040204" pitchFamily="34" charset="0"/>
              </a:rPr>
              <a:t>Ingresos</a:t>
            </a:r>
          </a:p>
        </p:txBody>
      </p:sp>
      <p:sp>
        <p:nvSpPr>
          <p:cNvPr id="6" name="CuadroTexto 5">
            <a:extLst>
              <a:ext uri="{FF2B5EF4-FFF2-40B4-BE49-F238E27FC236}">
                <a16:creationId xmlns:a16="http://schemas.microsoft.com/office/drawing/2014/main" id="{99892262-131B-F75C-9E5B-77F5CE416CE1}"/>
              </a:ext>
            </a:extLst>
          </p:cNvPr>
          <p:cNvSpPr txBox="1"/>
          <p:nvPr/>
        </p:nvSpPr>
        <p:spPr>
          <a:xfrm>
            <a:off x="1465716" y="9368001"/>
            <a:ext cx="21055037" cy="3733651"/>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a:lvl1pPr>
          </a:lstStyle>
          <a:p>
            <a:pPr algn="just"/>
            <a:r>
              <a:rPr lang="es-ES" dirty="0"/>
              <a:t>Se toma el comportamiento histórico del recaudo de las vigencias 2012 a 2023.</a:t>
            </a:r>
          </a:p>
          <a:p>
            <a:pPr algn="just"/>
            <a:r>
              <a:rPr lang="es-ES" dirty="0"/>
              <a:t>Se toma como información primaria la Planeación de seguimientos a proyectos activos licenciados, y a las proyecciones de solicitudes de evaluación de licencias ambientales realizadas por las dependencias misionales. Esto considera el fortalecimiento y la mejora de los procedimientos y procesos de evaluación y seguimiento, impactando positivamente la generación de ingresos.</a:t>
            </a:r>
          </a:p>
          <a:p>
            <a:pPr algn="just"/>
            <a:r>
              <a:rPr lang="es-ES" dirty="0"/>
              <a:t>Se toma como referencia el comportamiento histórico y la planeación de las dependencias misionales, se realiza la previsión de ingresos donde se desarrollan 3 escenarios (pesimista, normal y optimista), donde la Entidad opta como su techo de recaudo por el escenario normal como una meta alcanzable, para complementar la proyección y ser coherentes con la realidad macroeconómica del país se integran variables adicionales como lo son los supuestos macroeconómicos dados por el MHCP, en su circular externa No. 009 del 26 de febrero de 2024.</a:t>
            </a:r>
          </a:p>
        </p:txBody>
      </p:sp>
      <p:pic>
        <p:nvPicPr>
          <p:cNvPr id="7" name="Imagen 6" descr="Gráfico, Gráfico de líneas&#10;&#10;Descripción generada automáticamente">
            <a:extLst>
              <a:ext uri="{FF2B5EF4-FFF2-40B4-BE49-F238E27FC236}">
                <a16:creationId xmlns:a16="http://schemas.microsoft.com/office/drawing/2014/main" id="{B7665932-9885-E983-14D7-1FB19BEDAA50}"/>
              </a:ext>
            </a:extLst>
          </p:cNvPr>
          <p:cNvPicPr>
            <a:picLocks noChangeAspect="1"/>
          </p:cNvPicPr>
          <p:nvPr/>
        </p:nvPicPr>
        <p:blipFill>
          <a:blip r:embed="rId2"/>
          <a:stretch>
            <a:fillRect/>
          </a:stretch>
        </p:blipFill>
        <p:spPr>
          <a:xfrm>
            <a:off x="3427064" y="2849484"/>
            <a:ext cx="17132339" cy="6369129"/>
          </a:xfrm>
          <a:prstGeom prst="rect">
            <a:avLst/>
          </a:prstGeom>
        </p:spPr>
      </p:pic>
      <p:grpSp>
        <p:nvGrpSpPr>
          <p:cNvPr id="4" name="Grupo 3">
            <a:extLst>
              <a:ext uri="{FF2B5EF4-FFF2-40B4-BE49-F238E27FC236}">
                <a16:creationId xmlns:a16="http://schemas.microsoft.com/office/drawing/2014/main" id="{574ADC1E-8F44-A4A9-CEE0-DAB9D06828AD}"/>
              </a:ext>
            </a:extLst>
          </p:cNvPr>
          <p:cNvGrpSpPr/>
          <p:nvPr/>
        </p:nvGrpSpPr>
        <p:grpSpPr>
          <a:xfrm>
            <a:off x="16613736" y="203541"/>
            <a:ext cx="3000375" cy="2020113"/>
            <a:chOff x="16072703" y="22290"/>
            <a:chExt cx="3000375" cy="2020113"/>
          </a:xfrm>
        </p:grpSpPr>
        <p:pic>
          <p:nvPicPr>
            <p:cNvPr id="8" name="Imagen 7">
              <a:extLst>
                <a:ext uri="{FF2B5EF4-FFF2-40B4-BE49-F238E27FC236}">
                  <a16:creationId xmlns:a16="http://schemas.microsoft.com/office/drawing/2014/main" id="{4E7D7F72-1A72-EE3E-864A-87B6294F46E8}"/>
                </a:ext>
              </a:extLst>
            </p:cNvPr>
            <p:cNvPicPr>
              <a:picLocks noChangeAspect="1"/>
            </p:cNvPicPr>
            <p:nvPr/>
          </p:nvPicPr>
          <p:blipFill>
            <a:blip r:embed="rId3"/>
            <a:stretch>
              <a:fillRect/>
            </a:stretch>
          </p:blipFill>
          <p:spPr>
            <a:xfrm>
              <a:off x="16072703" y="22290"/>
              <a:ext cx="3000375" cy="1000125"/>
            </a:xfrm>
            <a:prstGeom prst="rect">
              <a:avLst/>
            </a:prstGeom>
          </p:spPr>
        </p:pic>
        <p:pic>
          <p:nvPicPr>
            <p:cNvPr id="9" name="Picture 4" descr="Ministerio de Ambiente y Desarrollo Sostenible - Wikipedia ...">
              <a:extLst>
                <a:ext uri="{FF2B5EF4-FFF2-40B4-BE49-F238E27FC236}">
                  <a16:creationId xmlns:a16="http://schemas.microsoft.com/office/drawing/2014/main" id="{40FBD7D4-5271-EFA9-1EA4-33D1D9AEB9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9385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47A00F9-85D5-482F-8929-515BA65B6DAA}"/>
              </a:ext>
            </a:extLst>
          </p:cNvPr>
          <p:cNvSpPr>
            <a:spLocks noGrp="1"/>
          </p:cNvSpPr>
          <p:nvPr>
            <p:ph type="title"/>
          </p:nvPr>
        </p:nvSpPr>
        <p:spPr>
          <a:xfrm>
            <a:off x="1608682" y="2528579"/>
            <a:ext cx="16241168" cy="1118774"/>
          </a:xfrm>
        </p:spPr>
        <p:txBody>
          <a:bodyPr/>
          <a:lstStyle/>
          <a:p>
            <a:r>
              <a:rPr lang="es-CO" sz="4000" dirty="0">
                <a:ea typeface="+mn-ea"/>
                <a:cs typeface="+mn-cs"/>
              </a:rPr>
              <a:t>1. Ingresos consolidados por rubro </a:t>
            </a:r>
            <a:r>
              <a:rPr lang="es-CO" sz="4000" dirty="0">
                <a:latin typeface="Work Sans"/>
              </a:rPr>
              <a:t>FONAM Parques Nacionales Naturales</a:t>
            </a:r>
            <a:endParaRPr lang="es-CO" sz="4000" dirty="0">
              <a:ea typeface="+mn-ea"/>
              <a:cs typeface="+mn-cs"/>
            </a:endParaRPr>
          </a:p>
        </p:txBody>
      </p:sp>
      <p:sp>
        <p:nvSpPr>
          <p:cNvPr id="2" name="Título 1">
            <a:extLst>
              <a:ext uri="{FF2B5EF4-FFF2-40B4-BE49-F238E27FC236}">
                <a16:creationId xmlns:a16="http://schemas.microsoft.com/office/drawing/2014/main" id="{0698C398-4E22-433C-DA0A-0E99C2737E69}"/>
              </a:ext>
            </a:extLst>
          </p:cNvPr>
          <p:cNvSpPr txBox="1">
            <a:spLocks/>
          </p:cNvSpPr>
          <p:nvPr/>
        </p:nvSpPr>
        <p:spPr>
          <a:xfrm>
            <a:off x="-506516" y="788394"/>
            <a:ext cx="23227192"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defTabSz="914400" hangingPunct="1"/>
            <a:r>
              <a:rPr lang="es-CO" sz="6600" b="1" dirty="0">
                <a:latin typeface="Verdana"/>
                <a:ea typeface="Verdana"/>
              </a:rPr>
              <a:t>Ingresos</a:t>
            </a:r>
            <a:endParaRPr lang="es-ES" dirty="0"/>
          </a:p>
        </p:txBody>
      </p:sp>
      <p:sp>
        <p:nvSpPr>
          <p:cNvPr id="3" name="CuadroTexto 2">
            <a:extLst>
              <a:ext uri="{FF2B5EF4-FFF2-40B4-BE49-F238E27FC236}">
                <a16:creationId xmlns:a16="http://schemas.microsoft.com/office/drawing/2014/main" id="{32AF883A-E8CA-75AC-0ECF-BF0A5CD244CB}"/>
              </a:ext>
            </a:extLst>
          </p:cNvPr>
          <p:cNvSpPr txBox="1"/>
          <p:nvPr/>
        </p:nvSpPr>
        <p:spPr>
          <a:xfrm>
            <a:off x="158262" y="12927606"/>
            <a:ext cx="3675184" cy="501932"/>
          </a:xfrm>
          <a:prstGeom prst="rect">
            <a:avLst/>
          </a:prstGeom>
          <a:noFill/>
        </p:spPr>
        <p:txBody>
          <a:bodyPr wrap="square" rtlCol="0">
            <a:spAutoFit/>
          </a:bodyPr>
          <a:lstStyle/>
          <a:p>
            <a:r>
              <a:rPr lang="es-CO" dirty="0"/>
              <a:t>Millones de pesos</a:t>
            </a:r>
          </a:p>
        </p:txBody>
      </p:sp>
      <p:grpSp>
        <p:nvGrpSpPr>
          <p:cNvPr id="6" name="Grupo 5">
            <a:extLst>
              <a:ext uri="{FF2B5EF4-FFF2-40B4-BE49-F238E27FC236}">
                <a16:creationId xmlns:a16="http://schemas.microsoft.com/office/drawing/2014/main" id="{B0833F7F-BB89-C5D8-E62C-235F37226CB3}"/>
              </a:ext>
            </a:extLst>
          </p:cNvPr>
          <p:cNvGrpSpPr/>
          <p:nvPr/>
        </p:nvGrpSpPr>
        <p:grpSpPr>
          <a:xfrm>
            <a:off x="16613736" y="203541"/>
            <a:ext cx="3000375" cy="2020113"/>
            <a:chOff x="16072703" y="22290"/>
            <a:chExt cx="3000375" cy="2020113"/>
          </a:xfrm>
        </p:grpSpPr>
        <p:pic>
          <p:nvPicPr>
            <p:cNvPr id="7" name="Imagen 6">
              <a:extLst>
                <a:ext uri="{FF2B5EF4-FFF2-40B4-BE49-F238E27FC236}">
                  <a16:creationId xmlns:a16="http://schemas.microsoft.com/office/drawing/2014/main" id="{048182FB-83E1-6516-A769-9FDA5EECAA14}"/>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8" name="Picture 4" descr="Ministerio de Ambiente y Desarrollo Sostenible - Wikipedia ...">
              <a:extLst>
                <a:ext uri="{FF2B5EF4-FFF2-40B4-BE49-F238E27FC236}">
                  <a16:creationId xmlns:a16="http://schemas.microsoft.com/office/drawing/2014/main" id="{ECFE2D86-8247-6BA2-39BA-9172B9FB8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9" name="Tabla 8">
            <a:extLst>
              <a:ext uri="{FF2B5EF4-FFF2-40B4-BE49-F238E27FC236}">
                <a16:creationId xmlns:a16="http://schemas.microsoft.com/office/drawing/2014/main" id="{9EC9CA62-88FD-4F8A-BC8B-CFF62EE13CB5}"/>
              </a:ext>
            </a:extLst>
          </p:cNvPr>
          <p:cNvGraphicFramePr>
            <a:graphicFrameLocks noGrp="1"/>
          </p:cNvGraphicFramePr>
          <p:nvPr/>
        </p:nvGraphicFramePr>
        <p:xfrm>
          <a:off x="1453108" y="9836428"/>
          <a:ext cx="10194583" cy="1019906"/>
        </p:xfrm>
        <a:graphic>
          <a:graphicData uri="http://schemas.openxmlformats.org/drawingml/2006/table">
            <a:tbl>
              <a:tblPr>
                <a:tableStyleId>{5940675A-B579-460E-94D1-54222C63F5DA}</a:tableStyleId>
              </a:tblPr>
              <a:tblGrid>
                <a:gridCol w="10194583">
                  <a:extLst>
                    <a:ext uri="{9D8B030D-6E8A-4147-A177-3AD203B41FA5}">
                      <a16:colId xmlns:a16="http://schemas.microsoft.com/office/drawing/2014/main" val="3462749009"/>
                    </a:ext>
                  </a:extLst>
                </a:gridCol>
              </a:tblGrid>
              <a:tr h="509953">
                <a:tc>
                  <a:txBody>
                    <a:bodyPr/>
                    <a:lstStyle/>
                    <a:p>
                      <a:pPr algn="l" rtl="0" fontAlgn="ctr"/>
                      <a:r>
                        <a:rPr lang="es-CO" sz="2000" u="none" strike="noStrike" dirty="0">
                          <a:effectLst/>
                        </a:rPr>
                        <a:t>*corresponde a la sumatoria de los impuestos directos programados en el anteproyecto </a:t>
                      </a:r>
                      <a:endParaRPr lang="es-CO" sz="2000" b="0" i="0" u="none" strike="noStrike" dirty="0">
                        <a:solidFill>
                          <a:srgbClr val="203764"/>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67264577"/>
                  </a:ext>
                </a:extLst>
              </a:tr>
              <a:tr h="509953">
                <a:tc>
                  <a:txBody>
                    <a:bodyPr/>
                    <a:lstStyle/>
                    <a:p>
                      <a:pPr algn="l" rtl="0" fontAlgn="ctr"/>
                      <a:r>
                        <a:rPr lang="es-CO" sz="2000" u="none" strike="noStrike" dirty="0">
                          <a:effectLst/>
                        </a:rPr>
                        <a:t>**corresponde a la sumatoria de los impuestos indirectos programados en el anteproyecto </a:t>
                      </a:r>
                      <a:endParaRPr lang="es-CO" sz="2000" b="0" i="0" u="none" strike="noStrike" dirty="0">
                        <a:solidFill>
                          <a:srgbClr val="203764"/>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1398091"/>
                  </a:ext>
                </a:extLst>
              </a:tr>
            </a:tbl>
          </a:graphicData>
        </a:graphic>
      </p:graphicFrame>
      <p:graphicFrame>
        <p:nvGraphicFramePr>
          <p:cNvPr id="4" name="Tabla 3">
            <a:extLst>
              <a:ext uri="{FF2B5EF4-FFF2-40B4-BE49-F238E27FC236}">
                <a16:creationId xmlns:a16="http://schemas.microsoft.com/office/drawing/2014/main" id="{97125875-D174-48EE-A078-8546819FF49E}"/>
              </a:ext>
            </a:extLst>
          </p:cNvPr>
          <p:cNvGraphicFramePr>
            <a:graphicFrameLocks noGrp="1"/>
          </p:cNvGraphicFramePr>
          <p:nvPr>
            <p:extLst>
              <p:ext uri="{D42A27DB-BD31-4B8C-83A1-F6EECF244321}">
                <p14:modId xmlns:p14="http://schemas.microsoft.com/office/powerpoint/2010/main" val="3809479593"/>
              </p:ext>
            </p:extLst>
          </p:nvPr>
        </p:nvGraphicFramePr>
        <p:xfrm>
          <a:off x="1608682" y="3303834"/>
          <a:ext cx="21111993" cy="6619248"/>
        </p:xfrm>
        <a:graphic>
          <a:graphicData uri="http://schemas.openxmlformats.org/drawingml/2006/table">
            <a:tbl>
              <a:tblPr>
                <a:tableStyleId>{5940675A-B579-460E-94D1-54222C63F5DA}</a:tableStyleId>
              </a:tblPr>
              <a:tblGrid>
                <a:gridCol w="5843895">
                  <a:extLst>
                    <a:ext uri="{9D8B030D-6E8A-4147-A177-3AD203B41FA5}">
                      <a16:colId xmlns:a16="http://schemas.microsoft.com/office/drawing/2014/main" val="462557275"/>
                    </a:ext>
                  </a:extLst>
                </a:gridCol>
                <a:gridCol w="2163240">
                  <a:extLst>
                    <a:ext uri="{9D8B030D-6E8A-4147-A177-3AD203B41FA5}">
                      <a16:colId xmlns:a16="http://schemas.microsoft.com/office/drawing/2014/main" val="2532997203"/>
                    </a:ext>
                  </a:extLst>
                </a:gridCol>
                <a:gridCol w="1862267">
                  <a:extLst>
                    <a:ext uri="{9D8B030D-6E8A-4147-A177-3AD203B41FA5}">
                      <a16:colId xmlns:a16="http://schemas.microsoft.com/office/drawing/2014/main" val="1867580399"/>
                    </a:ext>
                  </a:extLst>
                </a:gridCol>
                <a:gridCol w="1862267">
                  <a:extLst>
                    <a:ext uri="{9D8B030D-6E8A-4147-A177-3AD203B41FA5}">
                      <a16:colId xmlns:a16="http://schemas.microsoft.com/office/drawing/2014/main" val="1316874333"/>
                    </a:ext>
                  </a:extLst>
                </a:gridCol>
                <a:gridCol w="1680426">
                  <a:extLst>
                    <a:ext uri="{9D8B030D-6E8A-4147-A177-3AD203B41FA5}">
                      <a16:colId xmlns:a16="http://schemas.microsoft.com/office/drawing/2014/main" val="149764391"/>
                    </a:ext>
                  </a:extLst>
                </a:gridCol>
                <a:gridCol w="1680426">
                  <a:extLst>
                    <a:ext uri="{9D8B030D-6E8A-4147-A177-3AD203B41FA5}">
                      <a16:colId xmlns:a16="http://schemas.microsoft.com/office/drawing/2014/main" val="2838151500"/>
                    </a:ext>
                  </a:extLst>
                </a:gridCol>
                <a:gridCol w="1504868">
                  <a:extLst>
                    <a:ext uri="{9D8B030D-6E8A-4147-A177-3AD203B41FA5}">
                      <a16:colId xmlns:a16="http://schemas.microsoft.com/office/drawing/2014/main" val="1457372761"/>
                    </a:ext>
                  </a:extLst>
                </a:gridCol>
                <a:gridCol w="1504868">
                  <a:extLst>
                    <a:ext uri="{9D8B030D-6E8A-4147-A177-3AD203B41FA5}">
                      <a16:colId xmlns:a16="http://schemas.microsoft.com/office/drawing/2014/main" val="367890100"/>
                    </a:ext>
                  </a:extLst>
                </a:gridCol>
                <a:gridCol w="1504868">
                  <a:extLst>
                    <a:ext uri="{9D8B030D-6E8A-4147-A177-3AD203B41FA5}">
                      <a16:colId xmlns:a16="http://schemas.microsoft.com/office/drawing/2014/main" val="1703404086"/>
                    </a:ext>
                  </a:extLst>
                </a:gridCol>
                <a:gridCol w="1504868">
                  <a:extLst>
                    <a:ext uri="{9D8B030D-6E8A-4147-A177-3AD203B41FA5}">
                      <a16:colId xmlns:a16="http://schemas.microsoft.com/office/drawing/2014/main" val="3482297901"/>
                    </a:ext>
                  </a:extLst>
                </a:gridCol>
              </a:tblGrid>
              <a:tr h="483024">
                <a:tc gridSpan="2">
                  <a:txBody>
                    <a:bodyPr/>
                    <a:lstStyle/>
                    <a:p>
                      <a:pPr algn="ctr" fontAlgn="b"/>
                      <a:endParaRPr lang="es-CO" sz="2400" b="0" i="0" u="none" strike="noStrike">
                        <a:solidFill>
                          <a:srgbClr val="000000"/>
                        </a:solidFill>
                        <a:effectLst/>
                        <a:latin typeface="Calibri" panose="020F0502020204030204" pitchFamily="34" charset="0"/>
                      </a:endParaRPr>
                    </a:p>
                  </a:txBody>
                  <a:tcPr marL="0" marR="0" marT="0" marB="0" anchor="ctr"/>
                </a:tc>
                <a:tc hMerge="1">
                  <a:txBody>
                    <a:bodyPr/>
                    <a:lstStyle/>
                    <a:p>
                      <a:endParaRPr lang="es-CO"/>
                    </a:p>
                  </a:txBody>
                  <a:tcPr/>
                </a:tc>
                <a:tc gridSpan="8">
                  <a:txBody>
                    <a:bodyPr/>
                    <a:lstStyle/>
                    <a:p>
                      <a:pPr algn="ctr" rtl="0" fontAlgn="ctr"/>
                      <a:r>
                        <a:rPr lang="es-CO" sz="2400" b="1" u="none" strike="noStrike" dirty="0">
                          <a:effectLst/>
                        </a:rPr>
                        <a:t>MGMP 2025-2028</a:t>
                      </a:r>
                      <a:endParaRPr lang="es-CO" sz="2400" b="1" i="0" u="none" strike="noStrike" dirty="0">
                        <a:solidFill>
                          <a:srgbClr val="000000"/>
                        </a:solidFill>
                        <a:effectLst/>
                        <a:latin typeface="Calibri" panose="020F0502020204030204" pitchFamily="34" charset="0"/>
                      </a:endParaRPr>
                    </a:p>
                  </a:txBody>
                  <a:tcPr marL="0" marR="0" marT="0" marB="0" anchor="ctr">
                    <a:solidFill>
                      <a:srgbClr val="FCCC31"/>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827840905"/>
                  </a:ext>
                </a:extLst>
              </a:tr>
              <a:tr h="483024">
                <a:tc rowSpan="2">
                  <a:txBody>
                    <a:bodyPr/>
                    <a:lstStyle/>
                    <a:p>
                      <a:pPr algn="ctr" rtl="0" fontAlgn="ctr"/>
                      <a:r>
                        <a:rPr lang="es-CO" sz="2400" b="1" u="none" strike="noStrike" dirty="0">
                          <a:effectLst/>
                        </a:rPr>
                        <a:t>Ingresos </a:t>
                      </a:r>
                      <a:endParaRPr lang="es-CO" sz="2400" b="1" i="0" u="none" strike="noStrike" dirty="0">
                        <a:solidFill>
                          <a:srgbClr val="000000"/>
                        </a:solidFill>
                        <a:effectLs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400" b="1" u="none" strike="noStrike">
                          <a:effectLst/>
                        </a:rPr>
                        <a:t>2024</a:t>
                      </a:r>
                      <a:endParaRPr lang="es-CO" sz="2400" b="1" i="0" u="none" strike="noStrike">
                        <a:solidFill>
                          <a:srgbClr val="000000"/>
                        </a:solidFill>
                        <a:effectLs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400" b="1" u="none" strike="noStrike" dirty="0">
                          <a:effectLst/>
                        </a:rPr>
                        <a:t>2025</a:t>
                      </a:r>
                      <a:endParaRPr lang="es-CO" sz="2400" b="1" i="0" u="none" strike="noStrike" dirty="0">
                        <a:solidFill>
                          <a:srgbClr val="000000"/>
                        </a:solidFill>
                        <a:effectLs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400" b="1" u="none" strike="noStrike">
                          <a:effectLst/>
                        </a:rPr>
                        <a:t>2026</a:t>
                      </a:r>
                      <a:endParaRPr lang="es-CO" sz="2400" b="1" i="0" u="none" strike="noStrike">
                        <a:solidFill>
                          <a:srgbClr val="000000"/>
                        </a:solidFill>
                        <a:effectLs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400" b="1" u="none" strike="noStrike" dirty="0">
                          <a:effectLst/>
                        </a:rPr>
                        <a:t>2027</a:t>
                      </a:r>
                      <a:endParaRPr lang="es-CO" sz="2400" b="1" i="0" u="none" strike="noStrike" dirty="0">
                        <a:solidFill>
                          <a:srgbClr val="000000"/>
                        </a:solidFill>
                        <a:effectLs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400" b="1" u="none" strike="noStrike">
                          <a:effectLst/>
                        </a:rPr>
                        <a:t>2028</a:t>
                      </a:r>
                      <a:endParaRPr lang="es-CO" sz="2400" b="1" i="0" u="none" strike="noStrike">
                        <a:solidFill>
                          <a:srgbClr val="000000"/>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a:effectLst/>
                        </a:rPr>
                        <a:t>Var%</a:t>
                      </a:r>
                      <a:endParaRPr lang="es-CO" sz="2400" b="1" i="0" u="none" strike="noStrike">
                        <a:solidFill>
                          <a:srgbClr val="000000"/>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a:effectLst/>
                        </a:rPr>
                        <a:t>Var%</a:t>
                      </a:r>
                      <a:endParaRPr lang="es-CO" sz="2400" b="1" i="0" u="none" strike="noStrike">
                        <a:solidFill>
                          <a:srgbClr val="000000"/>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a:effectLst/>
                        </a:rPr>
                        <a:t>Var%</a:t>
                      </a:r>
                      <a:endParaRPr lang="es-CO" sz="2400" b="1" i="0" u="none" strike="noStrike">
                        <a:solidFill>
                          <a:srgbClr val="000000"/>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a:effectLst/>
                        </a:rPr>
                        <a:t>Var%</a:t>
                      </a:r>
                      <a:endParaRPr lang="es-CO" sz="2400" b="1" i="0" u="none" strike="noStrike">
                        <a:solidFill>
                          <a:srgbClr val="000000"/>
                        </a:solidFill>
                        <a:effectLst/>
                        <a:latin typeface="Calibri" panose="020F0502020204030204" pitchFamily="34" charset="0"/>
                      </a:endParaRPr>
                    </a:p>
                  </a:txBody>
                  <a:tcPr marL="0" marR="0" marT="0" marB="0" anchor="ctr">
                    <a:solidFill>
                      <a:srgbClr val="FCCC31"/>
                    </a:solidFill>
                  </a:tcPr>
                </a:tc>
                <a:extLst>
                  <a:ext uri="{0D108BD9-81ED-4DB2-BD59-A6C34878D82A}">
                    <a16:rowId xmlns:a16="http://schemas.microsoft.com/office/drawing/2014/main" val="3735270440"/>
                  </a:ext>
                </a:extLst>
              </a:tr>
              <a:tr h="483024">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2400" b="1" u="none" strike="noStrike">
                          <a:effectLst/>
                        </a:rPr>
                        <a:t>24/25</a:t>
                      </a:r>
                      <a:endParaRPr lang="es-CO" sz="2400" b="1" i="0" u="none" strike="noStrike">
                        <a:solidFill>
                          <a:srgbClr val="000000"/>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a:effectLst/>
                        </a:rPr>
                        <a:t>25/26</a:t>
                      </a:r>
                      <a:endParaRPr lang="es-CO" sz="2400" b="1" i="0" u="none" strike="noStrike">
                        <a:solidFill>
                          <a:srgbClr val="000000"/>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a:effectLst/>
                        </a:rPr>
                        <a:t>26/27</a:t>
                      </a:r>
                      <a:endParaRPr lang="es-CO" sz="2400" b="1" i="0" u="none" strike="noStrike">
                        <a:solidFill>
                          <a:srgbClr val="000000"/>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rPr>
                        <a:t>27/28</a:t>
                      </a:r>
                      <a:endParaRPr lang="es-CO" sz="2400" b="1" i="0" u="none" strike="noStrike" dirty="0">
                        <a:solidFill>
                          <a:srgbClr val="000000"/>
                        </a:solidFill>
                        <a:effectLst/>
                        <a:latin typeface="Calibri" panose="020F0502020204030204" pitchFamily="34" charset="0"/>
                      </a:endParaRPr>
                    </a:p>
                  </a:txBody>
                  <a:tcPr marL="0" marR="0" marT="0" marB="0" anchor="ctr">
                    <a:solidFill>
                      <a:srgbClr val="FCCC31"/>
                    </a:solidFill>
                  </a:tcPr>
                </a:tc>
                <a:extLst>
                  <a:ext uri="{0D108BD9-81ED-4DB2-BD59-A6C34878D82A}">
                    <a16:rowId xmlns:a16="http://schemas.microsoft.com/office/drawing/2014/main" val="928368193"/>
                  </a:ext>
                </a:extLst>
              </a:tr>
              <a:tr h="483024">
                <a:tc>
                  <a:txBody>
                    <a:bodyPr/>
                    <a:lstStyle/>
                    <a:p>
                      <a:pPr algn="l" rtl="0" fontAlgn="ctr"/>
                      <a:r>
                        <a:rPr lang="es-CO" sz="2400" u="none" strike="noStrike" dirty="0">
                          <a:effectLst/>
                        </a:rPr>
                        <a:t>I. Ingresos Corrientes</a:t>
                      </a:r>
                      <a:endParaRPr lang="es-CO" sz="2400" b="1" i="0" u="none" strike="noStrike" dirty="0">
                        <a:solidFill>
                          <a:srgbClr val="000000"/>
                        </a:solidFill>
                        <a:effectLst/>
                        <a:latin typeface="Calibri" panose="020F0502020204030204" pitchFamily="34" charset="0"/>
                      </a:endParaRPr>
                    </a:p>
                  </a:txBody>
                  <a:tcPr marL="45720" marR="45720" anchor="ctr">
                    <a:solidFill>
                      <a:srgbClr val="D6DCE4"/>
                    </a:solidFill>
                  </a:tcPr>
                </a:tc>
                <a:tc>
                  <a:txBody>
                    <a:bodyPr/>
                    <a:lstStyle/>
                    <a:p>
                      <a:pPr algn="ctr" rtl="0" fontAlgn="ctr"/>
                      <a:r>
                        <a:rPr lang="es-CO" sz="2400" u="none" strike="noStrike" dirty="0">
                          <a:effectLst/>
                        </a:rPr>
                        <a:t>$ 48.140</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dirty="0">
                          <a:effectLst/>
                        </a:rPr>
                        <a:t>$ 51.183</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dirty="0">
                          <a:effectLst/>
                        </a:rPr>
                        <a:t>$ 52.719</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dirty="0">
                          <a:effectLst/>
                        </a:rPr>
                        <a:t>$ 54.301</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dirty="0">
                          <a:effectLst/>
                        </a:rPr>
                        <a:t>$ 55.930</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a:effectLst/>
                        </a:rPr>
                        <a:t>6%</a:t>
                      </a:r>
                      <a:endParaRPr lang="es-CO" sz="24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dirty="0">
                          <a:effectLst/>
                        </a:rPr>
                        <a:t>3%</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dirty="0">
                          <a:effectLst/>
                        </a:rPr>
                        <a:t>3%</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dirty="0">
                          <a:effectLst/>
                        </a:rPr>
                        <a:t>3%</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extLst>
                  <a:ext uri="{0D108BD9-81ED-4DB2-BD59-A6C34878D82A}">
                    <a16:rowId xmlns:a16="http://schemas.microsoft.com/office/drawing/2014/main" val="3595762561"/>
                  </a:ext>
                </a:extLst>
              </a:tr>
              <a:tr h="483024">
                <a:tc>
                  <a:txBody>
                    <a:bodyPr/>
                    <a:lstStyle/>
                    <a:p>
                      <a:pPr algn="l" rtl="0" fontAlgn="ctr"/>
                      <a:r>
                        <a:rPr lang="es-CO" sz="2400" u="none" strike="noStrike">
                          <a:effectLst/>
                        </a:rPr>
                        <a:t>Contribuciones</a:t>
                      </a:r>
                      <a:endParaRPr lang="es-CO" sz="2400" b="0" i="0" u="none" strike="noStrike">
                        <a:solidFill>
                          <a:srgbClr val="000000"/>
                        </a:solidFill>
                        <a:effectLst/>
                        <a:latin typeface="Calibri" panose="020F0502020204030204" pitchFamily="34" charset="0"/>
                      </a:endParaRPr>
                    </a:p>
                  </a:txBody>
                  <a:tcPr marL="45720" marR="45720" anchor="ctr"/>
                </a:tc>
                <a:tc>
                  <a:txBody>
                    <a:bodyPr/>
                    <a:lstStyle/>
                    <a:p>
                      <a:pPr algn="ctr" fontAlgn="ctr"/>
                      <a:r>
                        <a:rPr lang="es-CO" sz="2400" u="none" strike="noStrike">
                          <a:effectLst/>
                        </a:rPr>
                        <a:t>$ 12.285</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2400" u="none" strike="noStrike">
                          <a:effectLst/>
                        </a:rPr>
                        <a:t>$ 13.543</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2400" u="none" strike="noStrike">
                          <a:effectLst/>
                        </a:rPr>
                        <a:t>$ 13.949</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2400" u="none" strike="noStrike">
                          <a:effectLst/>
                        </a:rPr>
                        <a:t>$ 14.367</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2400" u="none" strike="noStrike" dirty="0">
                          <a:effectLst/>
                        </a:rPr>
                        <a:t>$ 14.798</a:t>
                      </a:r>
                      <a:endParaRPr lang="es-CO"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dirty="0">
                          <a:effectLst/>
                        </a:rPr>
                        <a:t>10%</a:t>
                      </a:r>
                      <a:endParaRPr lang="es-CO" sz="2400" b="1" i="0" u="none" strike="noStrike" dirty="0">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dirty="0">
                          <a:effectLst/>
                        </a:rPr>
                        <a:t>3%</a:t>
                      </a:r>
                      <a:endParaRPr lang="es-CO" sz="2400" b="1" i="0" u="none" strike="noStrike" dirty="0">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dirty="0">
                          <a:effectLst/>
                        </a:rPr>
                        <a:t>3%</a:t>
                      </a:r>
                      <a:endParaRPr lang="es-CO" sz="2400" b="1" i="0" u="none" strike="noStrike" dirty="0">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dirty="0">
                          <a:effectLst/>
                        </a:rPr>
                        <a:t>3%</a:t>
                      </a:r>
                      <a:endParaRPr lang="es-CO" sz="2400" b="1"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4005990204"/>
                  </a:ext>
                </a:extLst>
              </a:tr>
              <a:tr h="483024">
                <a:tc>
                  <a:txBody>
                    <a:bodyPr/>
                    <a:lstStyle/>
                    <a:p>
                      <a:pPr algn="l" rtl="0" fontAlgn="ctr"/>
                      <a:r>
                        <a:rPr lang="es-CO" sz="2400" u="none" strike="noStrike" dirty="0">
                          <a:effectLst/>
                        </a:rPr>
                        <a:t>Tasas y derechos administrativos</a:t>
                      </a:r>
                      <a:endParaRPr lang="es-CO" sz="2400" b="0"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s-CO" sz="2400" u="none" strike="noStrike">
                          <a:effectLst/>
                        </a:rPr>
                        <a:t>$ 33.944</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2400" u="none" strike="noStrike">
                          <a:effectLst/>
                        </a:rPr>
                        <a:t>$ 36.058</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2400" u="none" strike="noStrike">
                          <a:effectLst/>
                        </a:rPr>
                        <a:t>$ 37.139</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2400" u="none" strike="noStrike">
                          <a:effectLst/>
                        </a:rPr>
                        <a:t>$ 38.254</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2400" u="none" strike="noStrike">
                          <a:effectLst/>
                        </a:rPr>
                        <a:t>$ 39.401</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6%</a:t>
                      </a:r>
                      <a:endParaRPr lang="es-CO" sz="2400" b="1"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3%</a:t>
                      </a:r>
                      <a:endParaRPr lang="es-CO" sz="2400" b="1"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3%</a:t>
                      </a:r>
                      <a:endParaRPr lang="es-CO" sz="2400" b="1"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3%</a:t>
                      </a:r>
                      <a:endParaRPr lang="es-CO" sz="2400" b="1"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200973486"/>
                  </a:ext>
                </a:extLst>
              </a:tr>
              <a:tr h="736307">
                <a:tc>
                  <a:txBody>
                    <a:bodyPr/>
                    <a:lstStyle/>
                    <a:p>
                      <a:pPr algn="l" rtl="0" fontAlgn="ctr"/>
                      <a:r>
                        <a:rPr lang="es-CO" sz="2400" u="none" strike="noStrike" dirty="0">
                          <a:effectLst/>
                        </a:rPr>
                        <a:t>Derechos económicos por uso de recursos naturales </a:t>
                      </a:r>
                      <a:endParaRPr lang="es-CO" sz="2400" b="0"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s-CO" sz="2400" u="none" strike="noStrike">
                          <a:effectLst/>
                        </a:rPr>
                        <a:t>$ 1.665</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2400" u="none" strike="noStrike">
                          <a:effectLst/>
                        </a:rPr>
                        <a:t>$ 1.316</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2400" u="none" strike="noStrike">
                          <a:effectLst/>
                        </a:rPr>
                        <a:t>$ 1.355</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2400" u="none" strike="noStrike">
                          <a:effectLst/>
                        </a:rPr>
                        <a:t>$ 1.396</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2400" u="none" strike="noStrike">
                          <a:effectLst/>
                        </a:rPr>
                        <a:t>$ 1.438</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-21%</a:t>
                      </a:r>
                      <a:endParaRPr lang="es-CO" sz="2400" b="1"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3%</a:t>
                      </a:r>
                      <a:endParaRPr lang="es-CO" sz="2400" b="1"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3%</a:t>
                      </a:r>
                      <a:endParaRPr lang="es-CO" sz="2400" b="1"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3%</a:t>
                      </a:r>
                      <a:endParaRPr lang="es-CO" sz="2400" b="1"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14395115"/>
                  </a:ext>
                </a:extLst>
              </a:tr>
              <a:tr h="483024">
                <a:tc>
                  <a:txBody>
                    <a:bodyPr/>
                    <a:lstStyle/>
                    <a:p>
                      <a:pPr algn="l" rtl="0" fontAlgn="ctr"/>
                      <a:r>
                        <a:rPr lang="es-ES" sz="2400" u="none" strike="noStrike">
                          <a:effectLst/>
                        </a:rPr>
                        <a:t>venta de bienes y servicios </a:t>
                      </a:r>
                      <a:endParaRPr lang="es-ES" sz="2400" b="0" i="0" u="none" strike="noStrike">
                        <a:solidFill>
                          <a:srgbClr val="000000"/>
                        </a:solidFill>
                        <a:effectLst/>
                        <a:latin typeface="Calibri" panose="020F0502020204030204" pitchFamily="34" charset="0"/>
                      </a:endParaRPr>
                    </a:p>
                  </a:txBody>
                  <a:tcPr marL="45720" marR="45720" anchor="ctr"/>
                </a:tc>
                <a:tc>
                  <a:txBody>
                    <a:bodyPr/>
                    <a:lstStyle/>
                    <a:p>
                      <a:pPr algn="ctr" fontAlgn="ctr"/>
                      <a:r>
                        <a:rPr lang="es-CO" sz="2400" u="none" strike="noStrike">
                          <a:effectLst/>
                        </a:rPr>
                        <a:t>$ 246</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2400" u="none" strike="noStrike">
                          <a:effectLst/>
                        </a:rPr>
                        <a:t>$ 266</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2400" u="none" strike="noStrike">
                          <a:effectLst/>
                        </a:rPr>
                        <a:t>$ 274</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2400" u="none" strike="noStrike">
                          <a:effectLst/>
                        </a:rPr>
                        <a:t>$ 282</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2400" u="none" strike="noStrike">
                          <a:effectLst/>
                        </a:rPr>
                        <a:t>$ 290</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8%</a:t>
                      </a:r>
                      <a:endParaRPr lang="es-CO" sz="2400" b="1"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3%</a:t>
                      </a:r>
                      <a:endParaRPr lang="es-CO" sz="2400" b="1"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3%</a:t>
                      </a:r>
                      <a:endParaRPr lang="es-CO" sz="2400" b="1"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3%</a:t>
                      </a:r>
                      <a:endParaRPr lang="es-CO" sz="2400" b="1"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396594283"/>
                  </a:ext>
                </a:extLst>
              </a:tr>
              <a:tr h="483024">
                <a:tc>
                  <a:txBody>
                    <a:bodyPr/>
                    <a:lstStyle/>
                    <a:p>
                      <a:pPr algn="l" rtl="0" fontAlgn="ctr"/>
                      <a:r>
                        <a:rPr lang="es-CO" sz="2400" u="none" strike="noStrike" dirty="0">
                          <a:effectLst/>
                        </a:rPr>
                        <a:t>II. Recursos de Capital </a:t>
                      </a:r>
                      <a:endParaRPr lang="es-CO" sz="2400" b="1" i="0" u="none" strike="noStrike" dirty="0">
                        <a:solidFill>
                          <a:srgbClr val="000000"/>
                        </a:solidFill>
                        <a:effectLst/>
                        <a:latin typeface="Calibri" panose="020F0502020204030204" pitchFamily="34" charset="0"/>
                      </a:endParaRPr>
                    </a:p>
                  </a:txBody>
                  <a:tcPr marL="45720" marR="45720" anchor="ctr">
                    <a:solidFill>
                      <a:srgbClr val="D6DCE4"/>
                    </a:solidFill>
                  </a:tcPr>
                </a:tc>
                <a:tc>
                  <a:txBody>
                    <a:bodyPr/>
                    <a:lstStyle/>
                    <a:p>
                      <a:pPr algn="ctr" rtl="0" fontAlgn="ctr"/>
                      <a:r>
                        <a:rPr lang="es-CO" sz="2400" u="none" strike="noStrike" dirty="0">
                          <a:effectLst/>
                        </a:rPr>
                        <a:t>$ 32.033</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dirty="0">
                          <a:effectLst/>
                        </a:rPr>
                        <a:t>$ 28.175</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dirty="0">
                          <a:effectLst/>
                        </a:rPr>
                        <a:t>$ 29.020</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dirty="0">
                          <a:effectLst/>
                        </a:rPr>
                        <a:t>$ 29.891</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dirty="0">
                          <a:effectLst/>
                        </a:rPr>
                        <a:t>$ 30.788</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dirty="0">
                          <a:effectLst/>
                        </a:rPr>
                        <a:t>-12%</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dirty="0">
                          <a:effectLst/>
                        </a:rPr>
                        <a:t>3%</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dirty="0">
                          <a:effectLst/>
                        </a:rPr>
                        <a:t>3%</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dirty="0">
                          <a:effectLst/>
                        </a:rPr>
                        <a:t>3%</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extLst>
                  <a:ext uri="{0D108BD9-81ED-4DB2-BD59-A6C34878D82A}">
                    <a16:rowId xmlns:a16="http://schemas.microsoft.com/office/drawing/2014/main" val="2692969119"/>
                  </a:ext>
                </a:extLst>
              </a:tr>
              <a:tr h="483024">
                <a:tc>
                  <a:txBody>
                    <a:bodyPr/>
                    <a:lstStyle/>
                    <a:p>
                      <a:pPr algn="l" rtl="0" fontAlgn="ctr"/>
                      <a:r>
                        <a:rPr lang="es-CO" sz="2400" u="none" strike="noStrike" dirty="0">
                          <a:effectLst/>
                        </a:rPr>
                        <a:t>Excedentes financieros </a:t>
                      </a:r>
                      <a:endParaRPr lang="es-CO" sz="2400" b="0"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s-CO" sz="2400" u="none" strike="noStrike">
                          <a:effectLst/>
                        </a:rPr>
                        <a:t>$ 32.033</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2400" u="none" strike="noStrike">
                          <a:effectLst/>
                        </a:rPr>
                        <a:t>$ 28.175</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2400" u="none" strike="noStrike">
                          <a:effectLst/>
                        </a:rPr>
                        <a:t>$ 29.020</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2400" u="none" strike="noStrike">
                          <a:effectLst/>
                        </a:rPr>
                        <a:t>$ 29.891</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2400" u="none" strike="noStrike">
                          <a:effectLst/>
                        </a:rPr>
                        <a:t>$ 30.788</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-12%</a:t>
                      </a:r>
                      <a:endParaRPr lang="es-CO" sz="2400" b="1"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3%</a:t>
                      </a:r>
                      <a:endParaRPr lang="es-CO" sz="2400" b="1"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3%</a:t>
                      </a:r>
                      <a:endParaRPr lang="es-CO" sz="2400" b="1"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3%</a:t>
                      </a:r>
                      <a:endParaRPr lang="es-CO" sz="2400" b="1"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937202752"/>
                  </a:ext>
                </a:extLst>
              </a:tr>
              <a:tr h="483024">
                <a:tc>
                  <a:txBody>
                    <a:bodyPr/>
                    <a:lstStyle/>
                    <a:p>
                      <a:pPr algn="l" rtl="0" fontAlgn="ctr"/>
                      <a:r>
                        <a:rPr lang="es-CO" sz="2400" u="none" strike="noStrike" dirty="0">
                          <a:effectLst/>
                        </a:rPr>
                        <a:t>III. Contribuciones Parafiscales</a:t>
                      </a:r>
                      <a:endParaRPr lang="es-CO" sz="2400" b="1" i="0" u="none" strike="noStrike" dirty="0">
                        <a:solidFill>
                          <a:srgbClr val="000000"/>
                        </a:solidFill>
                        <a:effectLst/>
                        <a:latin typeface="Calibri" panose="020F0502020204030204" pitchFamily="34" charset="0"/>
                      </a:endParaRPr>
                    </a:p>
                  </a:txBody>
                  <a:tcPr marL="45720" marR="45720" anchor="ctr">
                    <a:solidFill>
                      <a:srgbClr val="D6DCE4"/>
                    </a:solidFill>
                  </a:tcPr>
                </a:tc>
                <a:tc>
                  <a:txBody>
                    <a:bodyPr/>
                    <a:lstStyle/>
                    <a:p>
                      <a:pPr algn="ctr" rtl="0" fontAlgn="b"/>
                      <a:r>
                        <a:rPr lang="es-CO" sz="2400" u="none" strike="noStrike">
                          <a:effectLst/>
                        </a:rPr>
                        <a:t>$ 0</a:t>
                      </a:r>
                      <a:endParaRPr lang="es-CO" sz="24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b"/>
                      <a:r>
                        <a:rPr lang="es-CO" sz="2400" u="none" strike="noStrike">
                          <a:effectLst/>
                        </a:rPr>
                        <a:t>$ 0</a:t>
                      </a:r>
                      <a:endParaRPr lang="es-CO" sz="24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b"/>
                      <a:r>
                        <a:rPr lang="es-CO" sz="2400" u="none" strike="noStrike">
                          <a:effectLst/>
                        </a:rPr>
                        <a:t>$ 0</a:t>
                      </a:r>
                      <a:endParaRPr lang="es-CO" sz="24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b"/>
                      <a:r>
                        <a:rPr lang="es-CO" sz="2400" u="none" strike="noStrike">
                          <a:effectLst/>
                        </a:rPr>
                        <a:t>$ 0</a:t>
                      </a:r>
                      <a:endParaRPr lang="es-CO" sz="24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b"/>
                      <a:r>
                        <a:rPr lang="es-CO" sz="2400" u="none" strike="noStrike">
                          <a:effectLst/>
                        </a:rPr>
                        <a:t>$ 0</a:t>
                      </a:r>
                      <a:endParaRPr lang="es-CO" sz="24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a:effectLst/>
                        </a:rPr>
                        <a:t>0%</a:t>
                      </a:r>
                      <a:endParaRPr lang="es-CO" sz="24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a:effectLst/>
                        </a:rPr>
                        <a:t>0%</a:t>
                      </a:r>
                      <a:endParaRPr lang="es-CO" sz="24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a:effectLst/>
                        </a:rPr>
                        <a:t>0%</a:t>
                      </a:r>
                      <a:endParaRPr lang="es-CO" sz="24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a:effectLst/>
                        </a:rPr>
                        <a:t>0%</a:t>
                      </a:r>
                      <a:endParaRPr lang="es-CO" sz="2400" b="1" i="0" u="none" strike="noStrike">
                        <a:solidFill>
                          <a:srgbClr val="000000"/>
                        </a:solidFill>
                        <a:effectLst/>
                        <a:latin typeface="Arial" panose="020B0604020202020204" pitchFamily="34" charset="0"/>
                      </a:endParaRPr>
                    </a:p>
                  </a:txBody>
                  <a:tcPr marL="0" marR="0" marT="0" marB="0" anchor="ctr">
                    <a:solidFill>
                      <a:srgbClr val="D6DCE4"/>
                    </a:solidFill>
                  </a:tcPr>
                </a:tc>
                <a:extLst>
                  <a:ext uri="{0D108BD9-81ED-4DB2-BD59-A6C34878D82A}">
                    <a16:rowId xmlns:a16="http://schemas.microsoft.com/office/drawing/2014/main" val="3157940958"/>
                  </a:ext>
                </a:extLst>
              </a:tr>
              <a:tr h="483024">
                <a:tc>
                  <a:txBody>
                    <a:bodyPr/>
                    <a:lstStyle/>
                    <a:p>
                      <a:pPr algn="l" rtl="0" fontAlgn="ctr"/>
                      <a:r>
                        <a:rPr lang="es-CO" sz="2400" u="none" strike="noStrike" dirty="0">
                          <a:effectLst/>
                        </a:rPr>
                        <a:t>IV. Nación</a:t>
                      </a:r>
                      <a:endParaRPr lang="es-CO" sz="2400" b="1" i="0" u="none" strike="noStrike" dirty="0">
                        <a:solidFill>
                          <a:srgbClr val="000000"/>
                        </a:solidFill>
                        <a:effectLst/>
                        <a:latin typeface="Calibri" panose="020F0502020204030204" pitchFamily="34" charset="0"/>
                      </a:endParaRPr>
                    </a:p>
                  </a:txBody>
                  <a:tcPr marL="45720" marR="45720" anchor="ctr">
                    <a:solidFill>
                      <a:srgbClr val="D6DCE4"/>
                    </a:solidFill>
                  </a:tcPr>
                </a:tc>
                <a:tc>
                  <a:txBody>
                    <a:bodyPr/>
                    <a:lstStyle/>
                    <a:p>
                      <a:pPr algn="ctr" rtl="0" fontAlgn="b"/>
                      <a:r>
                        <a:rPr lang="es-CO" sz="2400" u="none" strike="noStrike" dirty="0">
                          <a:effectLst/>
                        </a:rPr>
                        <a:t>$ 0</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b"/>
                      <a:r>
                        <a:rPr lang="es-CO" sz="2400" u="none" strike="noStrike" dirty="0">
                          <a:effectLst/>
                        </a:rPr>
                        <a:t>$ 0</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b"/>
                      <a:r>
                        <a:rPr lang="es-CO" sz="2400" u="none" strike="noStrike" dirty="0">
                          <a:effectLst/>
                        </a:rPr>
                        <a:t>$ 0</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b"/>
                      <a:r>
                        <a:rPr lang="es-CO" sz="2400" u="none" strike="noStrike" dirty="0">
                          <a:effectLst/>
                        </a:rPr>
                        <a:t>$ 0</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b"/>
                      <a:r>
                        <a:rPr lang="es-CO" sz="2400" u="none" strike="noStrike" dirty="0">
                          <a:effectLst/>
                        </a:rPr>
                        <a:t>$ 0</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dirty="0">
                          <a:effectLst/>
                        </a:rPr>
                        <a:t>0%</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dirty="0">
                          <a:effectLst/>
                        </a:rPr>
                        <a:t>0%</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dirty="0">
                          <a:effectLst/>
                        </a:rPr>
                        <a:t>0%</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dirty="0">
                          <a:effectLst/>
                        </a:rPr>
                        <a:t>0%</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extLst>
                  <a:ext uri="{0D108BD9-81ED-4DB2-BD59-A6C34878D82A}">
                    <a16:rowId xmlns:a16="http://schemas.microsoft.com/office/drawing/2014/main" val="1585835271"/>
                  </a:ext>
                </a:extLst>
              </a:tr>
              <a:tr h="483024">
                <a:tc>
                  <a:txBody>
                    <a:bodyPr/>
                    <a:lstStyle/>
                    <a:p>
                      <a:pPr algn="l" rtl="0" fontAlgn="ctr"/>
                      <a:r>
                        <a:rPr lang="es-CO" sz="2400" b="1" u="none" strike="noStrike" dirty="0">
                          <a:effectLst/>
                        </a:rPr>
                        <a:t>Total Ingresos por año</a:t>
                      </a:r>
                      <a:endParaRPr lang="es-CO" sz="2400" b="1" i="0" u="none" strike="noStrike" dirty="0">
                        <a:solidFill>
                          <a:srgbClr val="000000"/>
                        </a:solidFill>
                        <a:effectLst/>
                        <a:latin typeface="Calibri" panose="020F0502020204030204" pitchFamily="34" charset="0"/>
                      </a:endParaRPr>
                    </a:p>
                  </a:txBody>
                  <a:tcPr marL="45720" marR="45720" anchor="ctr">
                    <a:solidFill>
                      <a:srgbClr val="FCCC31"/>
                    </a:solidFill>
                  </a:tcPr>
                </a:tc>
                <a:tc>
                  <a:txBody>
                    <a:bodyPr/>
                    <a:lstStyle/>
                    <a:p>
                      <a:pPr algn="ctr" rtl="0" fontAlgn="ctr"/>
                      <a:r>
                        <a:rPr lang="es-CO" sz="2400" b="1" u="none" strike="noStrike" dirty="0">
                          <a:effectLst/>
                        </a:rPr>
                        <a:t>$ 80.173</a:t>
                      </a:r>
                      <a:endParaRPr lang="es-CO" sz="2400" b="1" i="0" u="none" strike="noStrike" dirty="0">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2400" b="1" u="none" strike="noStrike">
                          <a:effectLst/>
                        </a:rPr>
                        <a:t>$ 79.358</a:t>
                      </a:r>
                      <a:endParaRPr lang="es-CO" sz="2400" b="1" i="0" u="none" strike="noStrike">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2400" b="1" u="none" strike="noStrike" dirty="0">
                          <a:effectLst/>
                        </a:rPr>
                        <a:t>$ 81.739</a:t>
                      </a:r>
                      <a:endParaRPr lang="es-CO" sz="2400" b="1" i="0" u="none" strike="noStrike" dirty="0">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2400" b="1" u="none" strike="noStrike" dirty="0">
                          <a:effectLst/>
                        </a:rPr>
                        <a:t>$ 84.192</a:t>
                      </a:r>
                      <a:endParaRPr lang="es-CO" sz="2400" b="1" i="0" u="none" strike="noStrike" dirty="0">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2400" b="1" u="none" strike="noStrike" dirty="0">
                          <a:effectLst/>
                        </a:rPr>
                        <a:t>$ 86.718</a:t>
                      </a:r>
                      <a:endParaRPr lang="es-CO" sz="2400" b="1" i="0" u="none" strike="noStrike" dirty="0">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2400" b="1" u="none" strike="noStrike">
                          <a:effectLst/>
                        </a:rPr>
                        <a:t>-1%</a:t>
                      </a:r>
                      <a:endParaRPr lang="es-CO" sz="2400" b="1" i="0" u="none" strike="noStrike">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2400" b="1" u="none" strike="noStrike" dirty="0">
                          <a:effectLst/>
                        </a:rPr>
                        <a:t>3%</a:t>
                      </a:r>
                      <a:endParaRPr lang="es-CO" sz="2400" b="1" i="0" u="none" strike="noStrike" dirty="0">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2400" b="1" u="none" strike="noStrike" dirty="0">
                          <a:effectLst/>
                        </a:rPr>
                        <a:t>3%</a:t>
                      </a:r>
                      <a:endParaRPr lang="es-CO" sz="2400" b="1" i="0" u="none" strike="noStrike" dirty="0">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2400" b="1" u="none" strike="noStrike" dirty="0">
                          <a:effectLst/>
                        </a:rPr>
                        <a:t>3%</a:t>
                      </a:r>
                      <a:endParaRPr lang="es-CO" sz="2400" b="1" i="0" u="none" strike="noStrike" dirty="0">
                        <a:solidFill>
                          <a:srgbClr val="000000"/>
                        </a:solidFill>
                        <a:effectLst/>
                        <a:latin typeface="Arial" panose="020B0604020202020204" pitchFamily="34" charset="0"/>
                      </a:endParaRPr>
                    </a:p>
                  </a:txBody>
                  <a:tcPr marL="0" marR="0" marT="0" marB="0" anchor="ctr">
                    <a:solidFill>
                      <a:srgbClr val="FCCC31"/>
                    </a:solidFill>
                  </a:tcPr>
                </a:tc>
                <a:extLst>
                  <a:ext uri="{0D108BD9-81ED-4DB2-BD59-A6C34878D82A}">
                    <a16:rowId xmlns:a16="http://schemas.microsoft.com/office/drawing/2014/main" val="731606956"/>
                  </a:ext>
                </a:extLst>
              </a:tr>
            </a:tbl>
          </a:graphicData>
        </a:graphic>
      </p:graphicFrame>
    </p:spTree>
    <p:extLst>
      <p:ext uri="{BB962C8B-B14F-4D97-AF65-F5344CB8AC3E}">
        <p14:creationId xmlns:p14="http://schemas.microsoft.com/office/powerpoint/2010/main" val="20280450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CC7E4799-0F53-4A92-81A5-D4162B3A1AAE}"/>
              </a:ext>
            </a:extLst>
          </p:cNvPr>
          <p:cNvSpPr>
            <a:spLocks noGrp="1"/>
          </p:cNvSpPr>
          <p:nvPr>
            <p:ph type="body" sz="quarter" idx="10"/>
          </p:nvPr>
        </p:nvSpPr>
        <p:spPr>
          <a:xfrm>
            <a:off x="1155232" y="2849484"/>
            <a:ext cx="20037394" cy="7008378"/>
          </a:xfrm>
        </p:spPr>
        <p:txBody>
          <a:bodyPr wrap="square" lIns="0" tIns="0" rIns="0" bIns="0" anchor="t">
            <a:noAutofit/>
          </a:bodyPr>
          <a:lstStyle/>
          <a:p>
            <a:pPr algn="just"/>
            <a:endParaRPr lang="es-CO" spc="-300" dirty="0">
              <a:latin typeface="Work Sans"/>
              <a:ea typeface="+mj-ea"/>
            </a:endParaRPr>
          </a:p>
          <a:p>
            <a:pPr algn="just"/>
            <a:endParaRPr lang="es-CO" spc="-300" dirty="0">
              <a:latin typeface="Work Sans"/>
              <a:ea typeface="+mj-ea"/>
            </a:endParaRPr>
          </a:p>
          <a:p>
            <a:pPr algn="just"/>
            <a:endParaRPr lang="es-CO" spc="-300" dirty="0"/>
          </a:p>
          <a:p>
            <a:pPr algn="just"/>
            <a:endParaRPr lang="es-CO" spc="-300" dirty="0"/>
          </a:p>
          <a:p>
            <a:pPr algn="just"/>
            <a:endParaRPr lang="es-CO" spc="-300" dirty="0"/>
          </a:p>
          <a:p>
            <a:pPr algn="just"/>
            <a:endParaRPr lang="es-CO" spc="-300" dirty="0"/>
          </a:p>
          <a:p>
            <a:pPr algn="just"/>
            <a:endParaRPr lang="es-CO" spc="-300" dirty="0"/>
          </a:p>
          <a:p>
            <a:pPr algn="just"/>
            <a:endParaRPr lang="es-CO" spc="-300" dirty="0"/>
          </a:p>
          <a:p>
            <a:endParaRPr lang="es-CO" sz="2000" dirty="0"/>
          </a:p>
        </p:txBody>
      </p:sp>
      <p:sp>
        <p:nvSpPr>
          <p:cNvPr id="3" name="Title 15">
            <a:extLst>
              <a:ext uri="{FF2B5EF4-FFF2-40B4-BE49-F238E27FC236}">
                <a16:creationId xmlns:a16="http://schemas.microsoft.com/office/drawing/2014/main" id="{F66C1925-0EE6-933A-63BB-D88F9BB7FF57}"/>
              </a:ext>
            </a:extLst>
          </p:cNvPr>
          <p:cNvSpPr txBox="1">
            <a:spLocks/>
          </p:cNvSpPr>
          <p:nvPr/>
        </p:nvSpPr>
        <p:spPr>
          <a:xfrm>
            <a:off x="1156808" y="2023466"/>
            <a:ext cx="23227192" cy="644339"/>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defTabSz="914400" hangingPunct="1"/>
            <a:r>
              <a:rPr lang="es-CO" sz="4000" dirty="0">
                <a:latin typeface="Work Sans"/>
              </a:rPr>
              <a:t>1. Tendencia de ingresos FONAM Parques Nacionales Naturales</a:t>
            </a:r>
          </a:p>
        </p:txBody>
      </p:sp>
      <p:sp>
        <p:nvSpPr>
          <p:cNvPr id="5" name="Título 1">
            <a:extLst>
              <a:ext uri="{FF2B5EF4-FFF2-40B4-BE49-F238E27FC236}">
                <a16:creationId xmlns:a16="http://schemas.microsoft.com/office/drawing/2014/main" id="{06E703A2-C3D3-8CFB-7BFE-2AD5FE7F5533}"/>
              </a:ext>
            </a:extLst>
          </p:cNvPr>
          <p:cNvSpPr txBox="1">
            <a:spLocks/>
          </p:cNvSpPr>
          <p:nvPr/>
        </p:nvSpPr>
        <p:spPr>
          <a:xfrm>
            <a:off x="-506516" y="788394"/>
            <a:ext cx="23227192"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defTabSz="914400" hangingPunct="1"/>
            <a:r>
              <a:rPr lang="es-CO" sz="6600" b="1" dirty="0">
                <a:latin typeface="Verdana" panose="020B0604030504040204" pitchFamily="34" charset="0"/>
                <a:ea typeface="Verdana" panose="020B0604030504040204" pitchFamily="34" charset="0"/>
              </a:rPr>
              <a:t>Ingresos</a:t>
            </a:r>
          </a:p>
        </p:txBody>
      </p:sp>
      <p:sp>
        <p:nvSpPr>
          <p:cNvPr id="6" name="CuadroTexto 5">
            <a:extLst>
              <a:ext uri="{FF2B5EF4-FFF2-40B4-BE49-F238E27FC236}">
                <a16:creationId xmlns:a16="http://schemas.microsoft.com/office/drawing/2014/main" id="{99892262-131B-F75C-9E5B-77F5CE416CE1}"/>
              </a:ext>
            </a:extLst>
          </p:cNvPr>
          <p:cNvSpPr txBox="1"/>
          <p:nvPr/>
        </p:nvSpPr>
        <p:spPr>
          <a:xfrm>
            <a:off x="1149557" y="9046804"/>
            <a:ext cx="22079209" cy="3369512"/>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a:lvl1pPr>
          </a:lstStyle>
          <a:p>
            <a:pPr algn="just"/>
            <a:r>
              <a:rPr lang="es-ES" sz="1800" dirty="0"/>
              <a:t>Bajo el lineamiento emitido por el Ministerio de Hacienda y Crédito Público en la Circular del 26 de febrero de 2024 en el anexo 1 los supuestos macroeconómicos de inflación para la vigencia 2025 del 3% y del 2024 del 6% de inflación, este criterio se aplicó a los diferentes conceptos excepto para el caso de las Transferencias del Sector Eléctrico, esta información fue calculada con base en la Fuente “Cálculos de la SSNA - PNNC.</a:t>
            </a:r>
          </a:p>
          <a:p>
            <a:pPr algn="just"/>
            <a:r>
              <a:rPr lang="es-ES" sz="1800" dirty="0"/>
              <a:t>Los ingresos corrientes proyectados son recaudados con fundamento en la siguiente normatividad:  Transferencias Sector eléctrico: Ley 1930 de 2018 Artículo 24Derecho de ingreso a áreas protegidas: Resol 313 de 2010, Resol 245 de 2012, Resol 531 de 2013, Resol 152 de 2017, Resol 306 de 2018, Tramites Ambientales: Resolución 321 de 2015, Resol 538 de 2015, Resol 136 de 2018, Tasa por uso de agua: Ley 99 de 1993 Articulo 43, Decreto 155 de 2004, Decreto 1155 de 2017, Uso y Afectación de antenas: Resolución 227 de 2005, Tienda de Parques: Resolución 078 de 2017..El valor de ingresos reportado para la vigencia 2025 corresponde al anteproyecto de ingresos presentado en el año 2024, el cual fue elaborado con base en las proyecciones realizadas por las diferentes dependencias generadora de ingresos de la entidad, utilizando la metodología definida para tal fin. </a:t>
            </a:r>
            <a:endParaRPr lang="es-ES" dirty="0"/>
          </a:p>
        </p:txBody>
      </p:sp>
      <p:graphicFrame>
        <p:nvGraphicFramePr>
          <p:cNvPr id="7" name="Gráfico 6">
            <a:extLst>
              <a:ext uri="{FF2B5EF4-FFF2-40B4-BE49-F238E27FC236}">
                <a16:creationId xmlns:a16="http://schemas.microsoft.com/office/drawing/2014/main" id="{A55F8BE3-5AF2-D64A-99F6-F8A287A0B0B4}"/>
              </a:ext>
            </a:extLst>
          </p:cNvPr>
          <p:cNvGraphicFramePr>
            <a:graphicFrameLocks/>
          </p:cNvGraphicFramePr>
          <p:nvPr>
            <p:extLst>
              <p:ext uri="{D42A27DB-BD31-4B8C-83A1-F6EECF244321}">
                <p14:modId xmlns:p14="http://schemas.microsoft.com/office/powerpoint/2010/main" val="4104938729"/>
              </p:ext>
            </p:extLst>
          </p:nvPr>
        </p:nvGraphicFramePr>
        <p:xfrm>
          <a:off x="4523975" y="2984440"/>
          <a:ext cx="15330375" cy="5650712"/>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upo 3">
            <a:extLst>
              <a:ext uri="{FF2B5EF4-FFF2-40B4-BE49-F238E27FC236}">
                <a16:creationId xmlns:a16="http://schemas.microsoft.com/office/drawing/2014/main" id="{815FA4E6-2924-BE2A-F552-833FB9D19809}"/>
              </a:ext>
            </a:extLst>
          </p:cNvPr>
          <p:cNvGrpSpPr/>
          <p:nvPr/>
        </p:nvGrpSpPr>
        <p:grpSpPr>
          <a:xfrm>
            <a:off x="16613736" y="203541"/>
            <a:ext cx="3000375" cy="2020113"/>
            <a:chOff x="16072703" y="22290"/>
            <a:chExt cx="3000375" cy="2020113"/>
          </a:xfrm>
        </p:grpSpPr>
        <p:pic>
          <p:nvPicPr>
            <p:cNvPr id="8" name="Imagen 7">
              <a:extLst>
                <a:ext uri="{FF2B5EF4-FFF2-40B4-BE49-F238E27FC236}">
                  <a16:creationId xmlns:a16="http://schemas.microsoft.com/office/drawing/2014/main" id="{708AA37A-B168-EC06-E3BF-4442C3173B1D}"/>
                </a:ext>
              </a:extLst>
            </p:cNvPr>
            <p:cNvPicPr>
              <a:picLocks noChangeAspect="1"/>
            </p:cNvPicPr>
            <p:nvPr/>
          </p:nvPicPr>
          <p:blipFill>
            <a:blip r:embed="rId3"/>
            <a:stretch>
              <a:fillRect/>
            </a:stretch>
          </p:blipFill>
          <p:spPr>
            <a:xfrm>
              <a:off x="16072703" y="22290"/>
              <a:ext cx="3000375" cy="1000125"/>
            </a:xfrm>
            <a:prstGeom prst="rect">
              <a:avLst/>
            </a:prstGeom>
          </p:spPr>
        </p:pic>
        <p:pic>
          <p:nvPicPr>
            <p:cNvPr id="9" name="Picture 4" descr="Ministerio de Ambiente y Desarrollo Sostenible - Wikipedia ...">
              <a:extLst>
                <a:ext uri="{FF2B5EF4-FFF2-40B4-BE49-F238E27FC236}">
                  <a16:creationId xmlns:a16="http://schemas.microsoft.com/office/drawing/2014/main" id="{715762A4-AE32-0C49-0E7A-4639F993AF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6136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47A00F9-85D5-482F-8929-515BA65B6DAA}"/>
              </a:ext>
            </a:extLst>
          </p:cNvPr>
          <p:cNvSpPr>
            <a:spLocks noGrp="1"/>
          </p:cNvSpPr>
          <p:nvPr>
            <p:ph type="title"/>
          </p:nvPr>
        </p:nvSpPr>
        <p:spPr>
          <a:xfrm>
            <a:off x="1608682" y="2528579"/>
            <a:ext cx="16241168" cy="1118774"/>
          </a:xfrm>
        </p:spPr>
        <p:txBody>
          <a:bodyPr/>
          <a:lstStyle/>
          <a:p>
            <a:r>
              <a:rPr lang="es-CO" sz="4000" dirty="0">
                <a:ea typeface="+mn-ea"/>
                <a:cs typeface="+mn-cs"/>
              </a:rPr>
              <a:t>1. Ingresos consolidados por rubro </a:t>
            </a:r>
            <a:r>
              <a:rPr lang="es-CO" sz="4000" dirty="0">
                <a:latin typeface="Work Sans"/>
              </a:rPr>
              <a:t>Fondo de Compensación Ambiental FCA</a:t>
            </a:r>
            <a:endParaRPr lang="es-CO" sz="4000" dirty="0">
              <a:ea typeface="+mn-ea"/>
              <a:cs typeface="+mn-cs"/>
            </a:endParaRPr>
          </a:p>
        </p:txBody>
      </p:sp>
      <p:sp>
        <p:nvSpPr>
          <p:cNvPr id="2" name="Título 1">
            <a:extLst>
              <a:ext uri="{FF2B5EF4-FFF2-40B4-BE49-F238E27FC236}">
                <a16:creationId xmlns:a16="http://schemas.microsoft.com/office/drawing/2014/main" id="{0698C398-4E22-433C-DA0A-0E99C2737E69}"/>
              </a:ext>
            </a:extLst>
          </p:cNvPr>
          <p:cNvSpPr txBox="1">
            <a:spLocks/>
          </p:cNvSpPr>
          <p:nvPr/>
        </p:nvSpPr>
        <p:spPr>
          <a:xfrm>
            <a:off x="-506516" y="788394"/>
            <a:ext cx="23227192"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defTabSz="914400" hangingPunct="1"/>
            <a:r>
              <a:rPr lang="es-CO" sz="6600" b="1" dirty="0">
                <a:latin typeface="Verdana"/>
                <a:ea typeface="Verdana"/>
              </a:rPr>
              <a:t>Ingresos</a:t>
            </a:r>
            <a:endParaRPr lang="es-ES" dirty="0"/>
          </a:p>
        </p:txBody>
      </p:sp>
      <p:sp>
        <p:nvSpPr>
          <p:cNvPr id="3" name="CuadroTexto 2">
            <a:extLst>
              <a:ext uri="{FF2B5EF4-FFF2-40B4-BE49-F238E27FC236}">
                <a16:creationId xmlns:a16="http://schemas.microsoft.com/office/drawing/2014/main" id="{32AF883A-E8CA-75AC-0ECF-BF0A5CD244CB}"/>
              </a:ext>
            </a:extLst>
          </p:cNvPr>
          <p:cNvSpPr txBox="1"/>
          <p:nvPr/>
        </p:nvSpPr>
        <p:spPr>
          <a:xfrm>
            <a:off x="158262" y="12927606"/>
            <a:ext cx="3675184" cy="501932"/>
          </a:xfrm>
          <a:prstGeom prst="rect">
            <a:avLst/>
          </a:prstGeom>
          <a:noFill/>
        </p:spPr>
        <p:txBody>
          <a:bodyPr wrap="square" rtlCol="0">
            <a:spAutoFit/>
          </a:bodyPr>
          <a:lstStyle/>
          <a:p>
            <a:r>
              <a:rPr lang="es-CO" dirty="0"/>
              <a:t>Millones de pesos</a:t>
            </a:r>
          </a:p>
        </p:txBody>
      </p:sp>
      <p:grpSp>
        <p:nvGrpSpPr>
          <p:cNvPr id="6" name="Grupo 5">
            <a:extLst>
              <a:ext uri="{FF2B5EF4-FFF2-40B4-BE49-F238E27FC236}">
                <a16:creationId xmlns:a16="http://schemas.microsoft.com/office/drawing/2014/main" id="{B0833F7F-BB89-C5D8-E62C-235F37226CB3}"/>
              </a:ext>
            </a:extLst>
          </p:cNvPr>
          <p:cNvGrpSpPr/>
          <p:nvPr/>
        </p:nvGrpSpPr>
        <p:grpSpPr>
          <a:xfrm>
            <a:off x="16613736" y="203541"/>
            <a:ext cx="3000375" cy="2020113"/>
            <a:chOff x="16072703" y="22290"/>
            <a:chExt cx="3000375" cy="2020113"/>
          </a:xfrm>
        </p:grpSpPr>
        <p:pic>
          <p:nvPicPr>
            <p:cNvPr id="7" name="Imagen 6">
              <a:extLst>
                <a:ext uri="{FF2B5EF4-FFF2-40B4-BE49-F238E27FC236}">
                  <a16:creationId xmlns:a16="http://schemas.microsoft.com/office/drawing/2014/main" id="{048182FB-83E1-6516-A769-9FDA5EECAA14}"/>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8" name="Picture 4" descr="Ministerio de Ambiente y Desarrollo Sostenible - Wikipedia ...">
              <a:extLst>
                <a:ext uri="{FF2B5EF4-FFF2-40B4-BE49-F238E27FC236}">
                  <a16:creationId xmlns:a16="http://schemas.microsoft.com/office/drawing/2014/main" id="{ECFE2D86-8247-6BA2-39BA-9172B9FB8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9" name="Tabla 8">
            <a:extLst>
              <a:ext uri="{FF2B5EF4-FFF2-40B4-BE49-F238E27FC236}">
                <a16:creationId xmlns:a16="http://schemas.microsoft.com/office/drawing/2014/main" id="{9EC9CA62-88FD-4F8A-BC8B-CFF62EE13CB5}"/>
              </a:ext>
            </a:extLst>
          </p:cNvPr>
          <p:cNvGraphicFramePr>
            <a:graphicFrameLocks noGrp="1"/>
          </p:cNvGraphicFramePr>
          <p:nvPr>
            <p:extLst>
              <p:ext uri="{D42A27DB-BD31-4B8C-83A1-F6EECF244321}">
                <p14:modId xmlns:p14="http://schemas.microsoft.com/office/powerpoint/2010/main" val="1009837059"/>
              </p:ext>
            </p:extLst>
          </p:nvPr>
        </p:nvGraphicFramePr>
        <p:xfrm>
          <a:off x="1744662" y="9422380"/>
          <a:ext cx="10194583" cy="1019906"/>
        </p:xfrm>
        <a:graphic>
          <a:graphicData uri="http://schemas.openxmlformats.org/drawingml/2006/table">
            <a:tbl>
              <a:tblPr>
                <a:tableStyleId>{5940675A-B579-460E-94D1-54222C63F5DA}</a:tableStyleId>
              </a:tblPr>
              <a:tblGrid>
                <a:gridCol w="10194583">
                  <a:extLst>
                    <a:ext uri="{9D8B030D-6E8A-4147-A177-3AD203B41FA5}">
                      <a16:colId xmlns:a16="http://schemas.microsoft.com/office/drawing/2014/main" val="3462749009"/>
                    </a:ext>
                  </a:extLst>
                </a:gridCol>
              </a:tblGrid>
              <a:tr h="509953">
                <a:tc>
                  <a:txBody>
                    <a:bodyPr/>
                    <a:lstStyle/>
                    <a:p>
                      <a:pPr algn="l" rtl="0" fontAlgn="ctr"/>
                      <a:r>
                        <a:rPr lang="es-CO" sz="2000" u="none" strike="noStrike" dirty="0">
                          <a:effectLst/>
                        </a:rPr>
                        <a:t>*corresponde a la sumatoria de los impuestos directos programados en el anteproyecto </a:t>
                      </a:r>
                      <a:endParaRPr lang="es-CO" sz="2000" b="0" i="0" u="none" strike="noStrike" dirty="0">
                        <a:solidFill>
                          <a:srgbClr val="203764"/>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67264577"/>
                  </a:ext>
                </a:extLst>
              </a:tr>
              <a:tr h="509953">
                <a:tc>
                  <a:txBody>
                    <a:bodyPr/>
                    <a:lstStyle/>
                    <a:p>
                      <a:pPr algn="l" rtl="0" fontAlgn="ctr"/>
                      <a:r>
                        <a:rPr lang="es-CO" sz="2000" u="none" strike="noStrike" dirty="0">
                          <a:effectLst/>
                        </a:rPr>
                        <a:t>**corresponde a la sumatoria de los impuestos indirectos programados en el anteproyecto </a:t>
                      </a:r>
                      <a:endParaRPr lang="es-CO" sz="2000" b="0" i="0" u="none" strike="noStrike" dirty="0">
                        <a:solidFill>
                          <a:srgbClr val="203764"/>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1398091"/>
                  </a:ext>
                </a:extLst>
              </a:tr>
            </a:tbl>
          </a:graphicData>
        </a:graphic>
      </p:graphicFrame>
      <p:graphicFrame>
        <p:nvGraphicFramePr>
          <p:cNvPr id="5" name="Tabla 4">
            <a:extLst>
              <a:ext uri="{FF2B5EF4-FFF2-40B4-BE49-F238E27FC236}">
                <a16:creationId xmlns:a16="http://schemas.microsoft.com/office/drawing/2014/main" id="{B1D1A783-A197-4E04-A8B8-59DC25B7F09D}"/>
              </a:ext>
            </a:extLst>
          </p:cNvPr>
          <p:cNvGraphicFramePr>
            <a:graphicFrameLocks noGrp="1"/>
          </p:cNvGraphicFramePr>
          <p:nvPr>
            <p:extLst>
              <p:ext uri="{D42A27DB-BD31-4B8C-83A1-F6EECF244321}">
                <p14:modId xmlns:p14="http://schemas.microsoft.com/office/powerpoint/2010/main" val="4036375125"/>
              </p:ext>
            </p:extLst>
          </p:nvPr>
        </p:nvGraphicFramePr>
        <p:xfrm>
          <a:off x="1744662" y="3369540"/>
          <a:ext cx="19991386" cy="5695040"/>
        </p:xfrm>
        <a:graphic>
          <a:graphicData uri="http://schemas.openxmlformats.org/drawingml/2006/table">
            <a:tbl>
              <a:tblPr>
                <a:tableStyleId>{5940675A-B579-460E-94D1-54222C63F5DA}</a:tableStyleId>
              </a:tblPr>
              <a:tblGrid>
                <a:gridCol w="5533699">
                  <a:extLst>
                    <a:ext uri="{9D8B030D-6E8A-4147-A177-3AD203B41FA5}">
                      <a16:colId xmlns:a16="http://schemas.microsoft.com/office/drawing/2014/main" val="2383569441"/>
                    </a:ext>
                  </a:extLst>
                </a:gridCol>
                <a:gridCol w="2048423">
                  <a:extLst>
                    <a:ext uri="{9D8B030D-6E8A-4147-A177-3AD203B41FA5}">
                      <a16:colId xmlns:a16="http://schemas.microsoft.com/office/drawing/2014/main" val="583671570"/>
                    </a:ext>
                  </a:extLst>
                </a:gridCol>
                <a:gridCol w="1763419">
                  <a:extLst>
                    <a:ext uri="{9D8B030D-6E8A-4147-A177-3AD203B41FA5}">
                      <a16:colId xmlns:a16="http://schemas.microsoft.com/office/drawing/2014/main" val="3163268849"/>
                    </a:ext>
                  </a:extLst>
                </a:gridCol>
                <a:gridCol w="1763419">
                  <a:extLst>
                    <a:ext uri="{9D8B030D-6E8A-4147-A177-3AD203B41FA5}">
                      <a16:colId xmlns:a16="http://schemas.microsoft.com/office/drawing/2014/main" val="2963468767"/>
                    </a:ext>
                  </a:extLst>
                </a:gridCol>
                <a:gridCol w="1591235">
                  <a:extLst>
                    <a:ext uri="{9D8B030D-6E8A-4147-A177-3AD203B41FA5}">
                      <a16:colId xmlns:a16="http://schemas.microsoft.com/office/drawing/2014/main" val="1343917156"/>
                    </a:ext>
                  </a:extLst>
                </a:gridCol>
                <a:gridCol w="1591235">
                  <a:extLst>
                    <a:ext uri="{9D8B030D-6E8A-4147-A177-3AD203B41FA5}">
                      <a16:colId xmlns:a16="http://schemas.microsoft.com/office/drawing/2014/main" val="2210120982"/>
                    </a:ext>
                  </a:extLst>
                </a:gridCol>
                <a:gridCol w="1424989">
                  <a:extLst>
                    <a:ext uri="{9D8B030D-6E8A-4147-A177-3AD203B41FA5}">
                      <a16:colId xmlns:a16="http://schemas.microsoft.com/office/drawing/2014/main" val="473342722"/>
                    </a:ext>
                  </a:extLst>
                </a:gridCol>
                <a:gridCol w="1424989">
                  <a:extLst>
                    <a:ext uri="{9D8B030D-6E8A-4147-A177-3AD203B41FA5}">
                      <a16:colId xmlns:a16="http://schemas.microsoft.com/office/drawing/2014/main" val="1978337795"/>
                    </a:ext>
                  </a:extLst>
                </a:gridCol>
                <a:gridCol w="1424989">
                  <a:extLst>
                    <a:ext uri="{9D8B030D-6E8A-4147-A177-3AD203B41FA5}">
                      <a16:colId xmlns:a16="http://schemas.microsoft.com/office/drawing/2014/main" val="2993245624"/>
                    </a:ext>
                  </a:extLst>
                </a:gridCol>
                <a:gridCol w="1424989">
                  <a:extLst>
                    <a:ext uri="{9D8B030D-6E8A-4147-A177-3AD203B41FA5}">
                      <a16:colId xmlns:a16="http://schemas.microsoft.com/office/drawing/2014/main" val="433948377"/>
                    </a:ext>
                  </a:extLst>
                </a:gridCol>
              </a:tblGrid>
              <a:tr h="658540">
                <a:tc>
                  <a:txBody>
                    <a:bodyPr/>
                    <a:lstStyle/>
                    <a:p>
                      <a:pPr algn="l" fontAlgn="b"/>
                      <a:endParaRPr lang="es-CO" sz="2400" b="0" i="0" u="none" strike="noStrike">
                        <a:solidFill>
                          <a:srgbClr val="000000"/>
                        </a:solidFill>
                        <a:effectLst/>
                        <a:latin typeface="Calibri" panose="020F0502020204030204" pitchFamily="34" charset="0"/>
                      </a:endParaRPr>
                    </a:p>
                  </a:txBody>
                  <a:tcPr marL="0" marR="0" marT="0" marB="0" anchor="b"/>
                </a:tc>
                <a:tc>
                  <a:txBody>
                    <a:bodyPr/>
                    <a:lstStyle/>
                    <a:p>
                      <a:pPr algn="r" rtl="0" fontAlgn="b"/>
                      <a:r>
                        <a:rPr lang="es-CO" sz="2400" u="none" strike="noStrike">
                          <a:effectLst/>
                        </a:rPr>
                        <a:t> </a:t>
                      </a:r>
                      <a:endParaRPr lang="es-CO" sz="2400" b="0" i="0" u="none" strike="noStrike">
                        <a:solidFill>
                          <a:srgbClr val="000000"/>
                        </a:solidFill>
                        <a:effectLst/>
                        <a:latin typeface="Calibri" panose="020F0502020204030204" pitchFamily="34" charset="0"/>
                      </a:endParaRPr>
                    </a:p>
                  </a:txBody>
                  <a:tcPr marL="0" marR="0" marT="0" marB="0" anchor="b"/>
                </a:tc>
                <a:tc gridSpan="8">
                  <a:txBody>
                    <a:bodyPr/>
                    <a:lstStyle/>
                    <a:p>
                      <a:pPr algn="ctr" rtl="0" fontAlgn="ctr"/>
                      <a:r>
                        <a:rPr lang="es-CO" sz="2800" b="1" u="none" strike="noStrike" dirty="0">
                          <a:effectLst/>
                        </a:rPr>
                        <a:t>MGMP 2025-2028</a:t>
                      </a:r>
                      <a:endParaRPr lang="es-CO" sz="2800" b="1" i="0" u="none" strike="noStrike" dirty="0">
                        <a:solidFill>
                          <a:srgbClr val="000000"/>
                        </a:solidFill>
                        <a:effectLst/>
                        <a:latin typeface="Calibri" panose="020F0502020204030204" pitchFamily="34" charset="0"/>
                      </a:endParaRPr>
                    </a:p>
                  </a:txBody>
                  <a:tcPr marL="0" marR="0" marT="0" marB="0" anchor="ctr">
                    <a:solidFill>
                      <a:srgbClr val="FCCC31"/>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710713678"/>
                  </a:ext>
                </a:extLst>
              </a:tr>
              <a:tr h="658540">
                <a:tc rowSpan="2">
                  <a:txBody>
                    <a:bodyPr/>
                    <a:lstStyle/>
                    <a:p>
                      <a:pPr algn="ctr" rtl="0" fontAlgn="ctr"/>
                      <a:r>
                        <a:rPr lang="es-CO" sz="2800" b="1" u="none" strike="noStrike" dirty="0">
                          <a:effectLst/>
                        </a:rPr>
                        <a:t>Ingresos </a:t>
                      </a:r>
                      <a:endParaRPr lang="es-CO" sz="2800" b="1" i="0" u="none" strike="noStrike" dirty="0">
                        <a:solidFill>
                          <a:srgbClr val="000000"/>
                        </a:solidFill>
                        <a:effectLs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800" b="1" u="none" strike="noStrike" dirty="0">
                          <a:effectLst/>
                        </a:rPr>
                        <a:t>2024</a:t>
                      </a:r>
                      <a:endParaRPr lang="es-CO" sz="2800" b="1" i="0" u="none" strike="noStrike" dirty="0">
                        <a:solidFill>
                          <a:srgbClr val="000000"/>
                        </a:solidFill>
                        <a:effectLs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800" b="1" u="none" strike="noStrike" dirty="0">
                          <a:effectLst/>
                        </a:rPr>
                        <a:t>2025</a:t>
                      </a:r>
                      <a:endParaRPr lang="es-CO" sz="2800" b="1" i="0" u="none" strike="noStrike" dirty="0">
                        <a:solidFill>
                          <a:srgbClr val="000000"/>
                        </a:solidFill>
                        <a:effectLs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800" b="1" u="none" strike="noStrike" dirty="0">
                          <a:effectLst/>
                        </a:rPr>
                        <a:t>2026</a:t>
                      </a:r>
                      <a:endParaRPr lang="es-CO" sz="2800" b="1" i="0" u="none" strike="noStrike" dirty="0">
                        <a:solidFill>
                          <a:srgbClr val="000000"/>
                        </a:solidFill>
                        <a:effectLs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800" b="1" u="none" strike="noStrike" dirty="0">
                          <a:effectLst/>
                        </a:rPr>
                        <a:t>2027</a:t>
                      </a:r>
                      <a:endParaRPr lang="es-CO" sz="2800" b="1" i="0" u="none" strike="noStrike" dirty="0">
                        <a:solidFill>
                          <a:srgbClr val="000000"/>
                        </a:solidFill>
                        <a:effectLs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800" b="1" u="none" strike="noStrike" dirty="0">
                          <a:effectLst/>
                        </a:rPr>
                        <a:t>2028</a:t>
                      </a:r>
                      <a:endParaRPr lang="es-CO" sz="2800" b="1" i="0" u="none" strike="noStrike" dirty="0">
                        <a:solidFill>
                          <a:srgbClr val="000000"/>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2800" b="1" u="none" strike="noStrike">
                          <a:effectLst/>
                        </a:rPr>
                        <a:t>Var%</a:t>
                      </a:r>
                      <a:endParaRPr lang="es-CO" sz="2800" b="1" i="0" u="none" strike="noStrike">
                        <a:solidFill>
                          <a:srgbClr val="000000"/>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2800" b="1" u="none" strike="noStrike">
                          <a:effectLst/>
                        </a:rPr>
                        <a:t>Var%</a:t>
                      </a:r>
                      <a:endParaRPr lang="es-CO" sz="2800" b="1" i="0" u="none" strike="noStrike">
                        <a:solidFill>
                          <a:srgbClr val="000000"/>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2800" b="1" u="none" strike="noStrike">
                          <a:effectLst/>
                        </a:rPr>
                        <a:t>Var%</a:t>
                      </a:r>
                      <a:endParaRPr lang="es-CO" sz="2800" b="1" i="0" u="none" strike="noStrike">
                        <a:solidFill>
                          <a:srgbClr val="000000"/>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2800" b="1" u="none" strike="noStrike">
                          <a:effectLst/>
                        </a:rPr>
                        <a:t>Var%</a:t>
                      </a:r>
                      <a:endParaRPr lang="es-CO" sz="2800" b="1" i="0" u="none" strike="noStrike">
                        <a:solidFill>
                          <a:srgbClr val="000000"/>
                        </a:solidFill>
                        <a:effectLst/>
                        <a:latin typeface="Calibri" panose="020F0502020204030204" pitchFamily="34" charset="0"/>
                      </a:endParaRPr>
                    </a:p>
                  </a:txBody>
                  <a:tcPr marL="0" marR="0" marT="0" marB="0" anchor="ctr">
                    <a:solidFill>
                      <a:srgbClr val="FCCC31"/>
                    </a:solidFill>
                  </a:tcPr>
                </a:tc>
                <a:extLst>
                  <a:ext uri="{0D108BD9-81ED-4DB2-BD59-A6C34878D82A}">
                    <a16:rowId xmlns:a16="http://schemas.microsoft.com/office/drawing/2014/main" val="979208436"/>
                  </a:ext>
                </a:extLst>
              </a:tr>
              <a:tr h="410520">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2800" b="1" u="none" strike="noStrike" dirty="0">
                          <a:effectLst/>
                        </a:rPr>
                        <a:t>24/25</a:t>
                      </a:r>
                      <a:endParaRPr lang="es-CO" sz="2800" b="1" i="0" u="none" strike="noStrike" dirty="0">
                        <a:solidFill>
                          <a:srgbClr val="000000"/>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2800" b="1" u="none" strike="noStrike" dirty="0">
                          <a:effectLst/>
                        </a:rPr>
                        <a:t>25/26</a:t>
                      </a:r>
                      <a:endParaRPr lang="es-CO" sz="2800" b="1" i="0" u="none" strike="noStrike" dirty="0">
                        <a:solidFill>
                          <a:srgbClr val="000000"/>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2800" b="1" u="none" strike="noStrike" dirty="0">
                          <a:effectLst/>
                        </a:rPr>
                        <a:t>26/27</a:t>
                      </a:r>
                      <a:endParaRPr lang="es-CO" sz="2800" b="1" i="0" u="none" strike="noStrike" dirty="0">
                        <a:solidFill>
                          <a:srgbClr val="000000"/>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2800" b="1" u="none" strike="noStrike" dirty="0">
                          <a:effectLst/>
                        </a:rPr>
                        <a:t>27/28</a:t>
                      </a:r>
                      <a:endParaRPr lang="es-CO" sz="2800" b="1" i="0" u="none" strike="noStrike" dirty="0">
                        <a:solidFill>
                          <a:srgbClr val="000000"/>
                        </a:solidFill>
                        <a:effectLst/>
                        <a:latin typeface="Calibri" panose="020F0502020204030204" pitchFamily="34" charset="0"/>
                      </a:endParaRPr>
                    </a:p>
                  </a:txBody>
                  <a:tcPr marL="0" marR="0" marT="0" marB="0" anchor="ctr">
                    <a:solidFill>
                      <a:srgbClr val="FCCC31"/>
                    </a:solidFill>
                  </a:tcPr>
                </a:tc>
                <a:extLst>
                  <a:ext uri="{0D108BD9-81ED-4DB2-BD59-A6C34878D82A}">
                    <a16:rowId xmlns:a16="http://schemas.microsoft.com/office/drawing/2014/main" val="2205245139"/>
                  </a:ext>
                </a:extLst>
              </a:tr>
              <a:tr h="658540">
                <a:tc>
                  <a:txBody>
                    <a:bodyPr/>
                    <a:lstStyle/>
                    <a:p>
                      <a:pPr algn="l" rtl="0" fontAlgn="ctr"/>
                      <a:r>
                        <a:rPr lang="es-CO" sz="2400" u="none" strike="noStrike" dirty="0">
                          <a:effectLst/>
                        </a:rPr>
                        <a:t>I. Ingresos Corrientes</a:t>
                      </a:r>
                      <a:endParaRPr lang="es-CO" sz="2400" b="1" i="0" u="none" strike="noStrike" dirty="0">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ctr"/>
                      <a:r>
                        <a:rPr lang="es-CO" sz="2400" u="none" strike="noStrike" dirty="0">
                          <a:effectLst/>
                        </a:rPr>
                        <a:t>$ 0</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dirty="0">
                          <a:effectLst/>
                        </a:rPr>
                        <a:t>$ 0</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a:effectLst/>
                        </a:rPr>
                        <a:t>$ 0</a:t>
                      </a:r>
                      <a:endParaRPr lang="es-CO" sz="24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dirty="0">
                          <a:effectLst/>
                        </a:rPr>
                        <a:t>$ 0</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dirty="0">
                          <a:effectLst/>
                        </a:rPr>
                        <a:t>$ 0</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a:effectLst/>
                        </a:rPr>
                        <a:t>0%</a:t>
                      </a:r>
                      <a:endParaRPr lang="es-CO" sz="24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dirty="0">
                          <a:effectLst/>
                        </a:rPr>
                        <a:t>0%</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dirty="0">
                          <a:effectLst/>
                        </a:rPr>
                        <a:t>0%</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dirty="0">
                          <a:effectLst/>
                        </a:rPr>
                        <a:t>0%</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extLst>
                  <a:ext uri="{0D108BD9-81ED-4DB2-BD59-A6C34878D82A}">
                    <a16:rowId xmlns:a16="http://schemas.microsoft.com/office/drawing/2014/main" val="2776577500"/>
                  </a:ext>
                </a:extLst>
              </a:tr>
              <a:tr h="658540">
                <a:tc>
                  <a:txBody>
                    <a:bodyPr/>
                    <a:lstStyle/>
                    <a:p>
                      <a:pPr algn="l" rtl="0" fontAlgn="ctr"/>
                      <a:r>
                        <a:rPr lang="es-CO" sz="2400" u="none" strike="noStrike" dirty="0">
                          <a:effectLst/>
                        </a:rPr>
                        <a:t>II. Recursos de Capital </a:t>
                      </a:r>
                      <a:endParaRPr lang="es-CO" sz="2400" b="1" i="0" u="none" strike="noStrike" dirty="0">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ctr"/>
                      <a:r>
                        <a:rPr lang="es-CO" sz="2400" u="none" strike="noStrike" dirty="0">
                          <a:effectLst/>
                        </a:rPr>
                        <a:t>$ 0</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dirty="0">
                          <a:effectLst/>
                        </a:rPr>
                        <a:t>$ 0</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dirty="0">
                          <a:effectLst/>
                        </a:rPr>
                        <a:t>$ 0</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a:effectLst/>
                        </a:rPr>
                        <a:t>$ 0</a:t>
                      </a:r>
                      <a:endParaRPr lang="es-CO" sz="24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dirty="0">
                          <a:effectLst/>
                        </a:rPr>
                        <a:t>$ 0</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dirty="0">
                          <a:effectLst/>
                        </a:rPr>
                        <a:t>0%</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dirty="0">
                          <a:effectLst/>
                        </a:rPr>
                        <a:t>0%</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dirty="0">
                          <a:effectLst/>
                        </a:rPr>
                        <a:t>0%</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dirty="0">
                          <a:effectLst/>
                        </a:rPr>
                        <a:t>0%</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extLst>
                  <a:ext uri="{0D108BD9-81ED-4DB2-BD59-A6C34878D82A}">
                    <a16:rowId xmlns:a16="http://schemas.microsoft.com/office/drawing/2014/main" val="1579193829"/>
                  </a:ext>
                </a:extLst>
              </a:tr>
              <a:tr h="658540">
                <a:tc>
                  <a:txBody>
                    <a:bodyPr/>
                    <a:lstStyle/>
                    <a:p>
                      <a:pPr algn="l" rtl="0" fontAlgn="ctr"/>
                      <a:r>
                        <a:rPr lang="es-CO" sz="2400" u="none" strike="noStrike" dirty="0">
                          <a:effectLst/>
                        </a:rPr>
                        <a:t>III. Contribuciones Parafiscales</a:t>
                      </a:r>
                      <a:endParaRPr lang="es-CO" sz="2400" b="1" i="0" u="none" strike="noStrike" dirty="0">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ctr"/>
                      <a:r>
                        <a:rPr lang="es-CO" sz="2400" u="none" strike="noStrike">
                          <a:effectLst/>
                        </a:rPr>
                        <a:t>$ 0</a:t>
                      </a:r>
                      <a:endParaRPr lang="es-CO" sz="2400" b="1" i="0" u="none" strike="noStrike">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ctr"/>
                      <a:r>
                        <a:rPr lang="es-CO" sz="2400" u="none" strike="noStrike">
                          <a:effectLst/>
                        </a:rPr>
                        <a:t>$ 0</a:t>
                      </a:r>
                      <a:endParaRPr lang="es-CO" sz="2400" b="1" i="0" u="none" strike="noStrike">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ctr"/>
                      <a:r>
                        <a:rPr lang="es-CO" sz="2400" u="none" strike="noStrike">
                          <a:effectLst/>
                        </a:rPr>
                        <a:t>$ 0</a:t>
                      </a:r>
                      <a:endParaRPr lang="es-CO" sz="2400" b="1" i="0" u="none" strike="noStrike">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ctr"/>
                      <a:r>
                        <a:rPr lang="es-CO" sz="2400" u="none" strike="noStrike">
                          <a:effectLst/>
                        </a:rPr>
                        <a:t>$ 0</a:t>
                      </a:r>
                      <a:endParaRPr lang="es-CO" sz="2400" b="1" i="0" u="none" strike="noStrike">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ctr"/>
                      <a:r>
                        <a:rPr lang="es-CO" sz="2400" u="none" strike="noStrike">
                          <a:effectLst/>
                        </a:rPr>
                        <a:t>$ 0</a:t>
                      </a:r>
                      <a:endParaRPr lang="es-CO" sz="2400" b="1" i="0" u="none" strike="noStrike">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b"/>
                      <a:r>
                        <a:rPr lang="es-CO" sz="2400" u="none" strike="noStrike">
                          <a:effectLst/>
                        </a:rPr>
                        <a:t>0%</a:t>
                      </a:r>
                      <a:endParaRPr lang="es-CO" sz="24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a:effectLst/>
                        </a:rPr>
                        <a:t>0%</a:t>
                      </a:r>
                      <a:endParaRPr lang="es-CO" sz="24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dirty="0">
                          <a:effectLst/>
                        </a:rPr>
                        <a:t>0%</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b"/>
                      <a:r>
                        <a:rPr lang="es-CO" sz="2400" u="none" strike="noStrike">
                          <a:effectLst/>
                        </a:rPr>
                        <a:t>0%</a:t>
                      </a:r>
                      <a:endParaRPr lang="es-CO" sz="2400" b="1" i="0" u="none" strike="noStrike">
                        <a:solidFill>
                          <a:srgbClr val="000000"/>
                        </a:solidFill>
                        <a:effectLst/>
                        <a:latin typeface="Arial" panose="020B0604020202020204" pitchFamily="34" charset="0"/>
                      </a:endParaRPr>
                    </a:p>
                  </a:txBody>
                  <a:tcPr marL="0" marR="0" marT="0" marB="0" anchor="ctr">
                    <a:solidFill>
                      <a:srgbClr val="D6DCE4"/>
                    </a:solidFill>
                  </a:tcPr>
                </a:tc>
                <a:extLst>
                  <a:ext uri="{0D108BD9-81ED-4DB2-BD59-A6C34878D82A}">
                    <a16:rowId xmlns:a16="http://schemas.microsoft.com/office/drawing/2014/main" val="1685370669"/>
                  </a:ext>
                </a:extLst>
              </a:tr>
              <a:tr h="658540">
                <a:tc>
                  <a:txBody>
                    <a:bodyPr/>
                    <a:lstStyle/>
                    <a:p>
                      <a:pPr algn="l" rtl="0" fontAlgn="ctr"/>
                      <a:r>
                        <a:rPr lang="es-CO" sz="2400" u="none" strike="noStrike" dirty="0">
                          <a:effectLst/>
                        </a:rPr>
                        <a:t>IV. Nación</a:t>
                      </a:r>
                      <a:endParaRPr lang="es-CO" sz="2400" b="1" i="0" u="none" strike="noStrike" dirty="0">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b"/>
                      <a:r>
                        <a:rPr lang="es-CO" sz="2400" u="none" strike="noStrike" dirty="0">
                          <a:effectLst/>
                        </a:rPr>
                        <a:t>$ 87.945</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b"/>
                      <a:r>
                        <a:rPr lang="es-CO" sz="2400" u="none" strike="noStrike" dirty="0">
                          <a:effectLst/>
                        </a:rPr>
                        <a:t>$ 90.583</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b"/>
                      <a:r>
                        <a:rPr lang="es-CO" sz="2400" u="none" strike="noStrike" dirty="0">
                          <a:effectLst/>
                        </a:rPr>
                        <a:t>$ 93.301</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b"/>
                      <a:r>
                        <a:rPr lang="es-CO" sz="2400" u="none" strike="noStrike" dirty="0">
                          <a:effectLst/>
                        </a:rPr>
                        <a:t>$ 96.100</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b"/>
                      <a:r>
                        <a:rPr lang="es-CO" sz="2400" u="none" strike="noStrike" dirty="0">
                          <a:effectLst/>
                        </a:rPr>
                        <a:t>$ 98.983</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b"/>
                      <a:r>
                        <a:rPr lang="es-CO" sz="2400" u="none" strike="noStrike" dirty="0">
                          <a:effectLst/>
                        </a:rPr>
                        <a:t>3%</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dirty="0">
                          <a:effectLst/>
                        </a:rPr>
                        <a:t>3%</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u="none" strike="noStrike" dirty="0">
                          <a:effectLst/>
                        </a:rPr>
                        <a:t>3%</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b"/>
                      <a:r>
                        <a:rPr lang="es-CO" sz="2400" u="none" strike="noStrike" dirty="0">
                          <a:effectLst/>
                        </a:rPr>
                        <a:t>3%</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extLst>
                  <a:ext uri="{0D108BD9-81ED-4DB2-BD59-A6C34878D82A}">
                    <a16:rowId xmlns:a16="http://schemas.microsoft.com/office/drawing/2014/main" val="2367711497"/>
                  </a:ext>
                </a:extLst>
              </a:tr>
              <a:tr h="658540">
                <a:tc>
                  <a:txBody>
                    <a:bodyPr/>
                    <a:lstStyle/>
                    <a:p>
                      <a:pPr algn="l" rtl="0" fontAlgn="ctr"/>
                      <a:r>
                        <a:rPr lang="es-CO" sz="2400" u="none" strike="noStrike">
                          <a:effectLst/>
                        </a:rPr>
                        <a:t>Fondo Especial SSF</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$ 87.945</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$ 90.583</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$ 93.301</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$ 96.100</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$ 98.983</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3%</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3%</a:t>
                      </a:r>
                      <a:endParaRPr lang="es-CO" sz="2400" b="1"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3%</a:t>
                      </a:r>
                      <a:endParaRPr lang="es-CO" sz="2400" b="1" i="0" u="none" strike="noStrike">
                        <a:solidFill>
                          <a:srgbClr val="000000"/>
                        </a:solidFill>
                        <a:effectLst/>
                        <a:latin typeface="Arial" panose="020B0604020202020204" pitchFamily="34" charset="0"/>
                      </a:endParaRPr>
                    </a:p>
                  </a:txBody>
                  <a:tcPr marL="0" marR="0" marT="0" marB="0" anchor="ctr"/>
                </a:tc>
                <a:tc>
                  <a:txBody>
                    <a:bodyPr/>
                    <a:lstStyle/>
                    <a:p>
                      <a:pPr algn="ctr" rtl="0" fontAlgn="b"/>
                      <a:r>
                        <a:rPr lang="es-CO" sz="2400" u="none" strike="noStrike">
                          <a:effectLst/>
                        </a:rPr>
                        <a:t>3%</a:t>
                      </a:r>
                      <a:endParaRPr lang="es-CO" sz="24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238654666"/>
                  </a:ext>
                </a:extLst>
              </a:tr>
              <a:tr h="658540">
                <a:tc>
                  <a:txBody>
                    <a:bodyPr/>
                    <a:lstStyle/>
                    <a:p>
                      <a:pPr algn="ctr" rtl="0" fontAlgn="ctr"/>
                      <a:r>
                        <a:rPr lang="es-CO" sz="2400" b="1" u="none" strike="noStrike" dirty="0">
                          <a:effectLst/>
                        </a:rPr>
                        <a:t>Total Ingresos por año</a:t>
                      </a:r>
                      <a:endParaRPr lang="es-CO" sz="2400" b="1" i="0" u="none" strike="noStrike" dirty="0">
                        <a:solidFill>
                          <a:srgbClr val="000000"/>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rPr>
                        <a:t>$ 87.945</a:t>
                      </a:r>
                      <a:endParaRPr lang="es-CO" sz="2400" b="1" i="0" u="none" strike="noStrike" dirty="0">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2400" b="1" u="none" strike="noStrike" dirty="0">
                          <a:effectLst/>
                        </a:rPr>
                        <a:t>$ 90.583</a:t>
                      </a:r>
                      <a:endParaRPr lang="es-CO" sz="2400" b="1" i="0" u="none" strike="noStrike" dirty="0">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2400" b="1" u="none" strike="noStrike" dirty="0">
                          <a:effectLst/>
                        </a:rPr>
                        <a:t>$ 93.301</a:t>
                      </a:r>
                      <a:endParaRPr lang="es-CO" sz="2400" b="1" i="0" u="none" strike="noStrike" dirty="0">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2400" b="1" u="none" strike="noStrike" dirty="0">
                          <a:effectLst/>
                        </a:rPr>
                        <a:t>$ 96.100</a:t>
                      </a:r>
                      <a:endParaRPr lang="es-CO" sz="2400" b="1" i="0" u="none" strike="noStrike" dirty="0">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2400" b="1" u="none" strike="noStrike" dirty="0">
                          <a:effectLst/>
                        </a:rPr>
                        <a:t>$ 98.983</a:t>
                      </a:r>
                      <a:endParaRPr lang="es-CO" sz="2400" b="1" i="0" u="none" strike="noStrike" dirty="0">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2400" b="1" u="none" strike="noStrike" dirty="0">
                          <a:effectLst/>
                        </a:rPr>
                        <a:t>3%</a:t>
                      </a:r>
                      <a:endParaRPr lang="es-CO" sz="2400" b="1" i="0" u="none" strike="noStrike" dirty="0">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2400" b="1" u="none" strike="noStrike" dirty="0">
                          <a:effectLst/>
                        </a:rPr>
                        <a:t>3%</a:t>
                      </a:r>
                      <a:endParaRPr lang="es-CO" sz="2400" b="1" i="0" u="none" strike="noStrike" dirty="0">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2400" b="1" u="none" strike="noStrike" dirty="0">
                          <a:effectLst/>
                        </a:rPr>
                        <a:t>3%</a:t>
                      </a:r>
                      <a:endParaRPr lang="es-CO" sz="2400" b="1" i="0" u="none" strike="noStrike" dirty="0">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2400" b="1" u="none" strike="noStrike" dirty="0">
                          <a:effectLst/>
                        </a:rPr>
                        <a:t>3%</a:t>
                      </a:r>
                      <a:endParaRPr lang="es-CO" sz="2400" b="1" i="0" u="none" strike="noStrike" dirty="0">
                        <a:solidFill>
                          <a:srgbClr val="000000"/>
                        </a:solidFill>
                        <a:effectLst/>
                        <a:latin typeface="Arial" panose="020B0604020202020204" pitchFamily="34" charset="0"/>
                      </a:endParaRPr>
                    </a:p>
                  </a:txBody>
                  <a:tcPr marL="0" marR="0" marT="0" marB="0" anchor="ctr">
                    <a:solidFill>
                      <a:srgbClr val="FCCC31"/>
                    </a:solidFill>
                  </a:tcPr>
                </a:tc>
                <a:extLst>
                  <a:ext uri="{0D108BD9-81ED-4DB2-BD59-A6C34878D82A}">
                    <a16:rowId xmlns:a16="http://schemas.microsoft.com/office/drawing/2014/main" val="358916472"/>
                  </a:ext>
                </a:extLst>
              </a:tr>
            </a:tbl>
          </a:graphicData>
        </a:graphic>
      </p:graphicFrame>
    </p:spTree>
    <p:extLst>
      <p:ext uri="{BB962C8B-B14F-4D97-AF65-F5344CB8AC3E}">
        <p14:creationId xmlns:p14="http://schemas.microsoft.com/office/powerpoint/2010/main" val="20258406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CC7E4799-0F53-4A92-81A5-D4162B3A1AAE}"/>
              </a:ext>
            </a:extLst>
          </p:cNvPr>
          <p:cNvSpPr>
            <a:spLocks noGrp="1"/>
          </p:cNvSpPr>
          <p:nvPr>
            <p:ph type="body" sz="quarter" idx="10"/>
          </p:nvPr>
        </p:nvSpPr>
        <p:spPr>
          <a:xfrm>
            <a:off x="1155232" y="2849484"/>
            <a:ext cx="20037394" cy="7008378"/>
          </a:xfrm>
        </p:spPr>
        <p:txBody>
          <a:bodyPr wrap="square" lIns="0" tIns="0" rIns="0" bIns="0" anchor="t">
            <a:noAutofit/>
          </a:bodyPr>
          <a:lstStyle/>
          <a:p>
            <a:pPr algn="just"/>
            <a:endParaRPr lang="es-CO" spc="-300" dirty="0">
              <a:latin typeface="Work Sans"/>
              <a:ea typeface="+mj-ea"/>
            </a:endParaRPr>
          </a:p>
          <a:p>
            <a:pPr algn="just"/>
            <a:endParaRPr lang="es-CO" spc="-300" dirty="0">
              <a:latin typeface="Work Sans"/>
              <a:ea typeface="+mj-ea"/>
            </a:endParaRPr>
          </a:p>
          <a:p>
            <a:pPr algn="just"/>
            <a:endParaRPr lang="es-CO" spc="-300" dirty="0"/>
          </a:p>
          <a:p>
            <a:pPr algn="just"/>
            <a:endParaRPr lang="es-CO" spc="-300" dirty="0"/>
          </a:p>
          <a:p>
            <a:pPr algn="just"/>
            <a:endParaRPr lang="es-CO" spc="-300" dirty="0"/>
          </a:p>
          <a:p>
            <a:pPr algn="just"/>
            <a:endParaRPr lang="es-CO" spc="-300" dirty="0"/>
          </a:p>
          <a:p>
            <a:pPr algn="just"/>
            <a:endParaRPr lang="es-CO" spc="-300" dirty="0"/>
          </a:p>
          <a:p>
            <a:pPr algn="just"/>
            <a:endParaRPr lang="es-CO" spc="-300" dirty="0"/>
          </a:p>
          <a:p>
            <a:endParaRPr lang="es-CO" sz="2000" dirty="0"/>
          </a:p>
        </p:txBody>
      </p:sp>
      <p:sp>
        <p:nvSpPr>
          <p:cNvPr id="3" name="Title 15">
            <a:extLst>
              <a:ext uri="{FF2B5EF4-FFF2-40B4-BE49-F238E27FC236}">
                <a16:creationId xmlns:a16="http://schemas.microsoft.com/office/drawing/2014/main" id="{F66C1925-0EE6-933A-63BB-D88F9BB7FF57}"/>
              </a:ext>
            </a:extLst>
          </p:cNvPr>
          <p:cNvSpPr txBox="1">
            <a:spLocks/>
          </p:cNvSpPr>
          <p:nvPr/>
        </p:nvSpPr>
        <p:spPr>
          <a:xfrm>
            <a:off x="1196152" y="2140078"/>
            <a:ext cx="23227192" cy="644339"/>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defTabSz="914400" hangingPunct="1"/>
            <a:r>
              <a:rPr lang="es-CO" sz="4000" dirty="0">
                <a:latin typeface="Work Sans"/>
              </a:rPr>
              <a:t>1. Tendencia de ingresos Fondo de Compensación Ambiental FCA</a:t>
            </a:r>
          </a:p>
        </p:txBody>
      </p:sp>
      <p:sp>
        <p:nvSpPr>
          <p:cNvPr id="5" name="Título 1">
            <a:extLst>
              <a:ext uri="{FF2B5EF4-FFF2-40B4-BE49-F238E27FC236}">
                <a16:creationId xmlns:a16="http://schemas.microsoft.com/office/drawing/2014/main" id="{06E703A2-C3D3-8CFB-7BFE-2AD5FE7F5533}"/>
              </a:ext>
            </a:extLst>
          </p:cNvPr>
          <p:cNvSpPr txBox="1">
            <a:spLocks/>
          </p:cNvSpPr>
          <p:nvPr/>
        </p:nvSpPr>
        <p:spPr>
          <a:xfrm>
            <a:off x="-506516" y="788394"/>
            <a:ext cx="23227192"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defTabSz="914400" hangingPunct="1"/>
            <a:r>
              <a:rPr lang="es-CO" sz="6600" b="1" dirty="0">
                <a:latin typeface="Verdana" panose="020B0604030504040204" pitchFamily="34" charset="0"/>
                <a:ea typeface="Verdana" panose="020B0604030504040204" pitchFamily="34" charset="0"/>
              </a:rPr>
              <a:t>Ingresos</a:t>
            </a:r>
          </a:p>
        </p:txBody>
      </p:sp>
      <p:sp>
        <p:nvSpPr>
          <p:cNvPr id="6" name="CuadroTexto 5">
            <a:extLst>
              <a:ext uri="{FF2B5EF4-FFF2-40B4-BE49-F238E27FC236}">
                <a16:creationId xmlns:a16="http://schemas.microsoft.com/office/drawing/2014/main" id="{99892262-131B-F75C-9E5B-77F5CE416CE1}"/>
              </a:ext>
            </a:extLst>
          </p:cNvPr>
          <p:cNvSpPr txBox="1"/>
          <p:nvPr/>
        </p:nvSpPr>
        <p:spPr>
          <a:xfrm>
            <a:off x="1319245" y="10866516"/>
            <a:ext cx="22007969" cy="1707519"/>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800"/>
            </a:lvl1pPr>
          </a:lstStyle>
          <a:p>
            <a:pPr algn="just"/>
            <a:r>
              <a:rPr lang="es-ES" dirty="0"/>
              <a:t>Para calcular el valor de la vigencia 2024 se tomó el promedio del recaudo de los últimos 10 años y para las demás vigencias, se aplicó un incrementó del 3,0% de la Inflación doméstica fin de periodo, IPC, de acuerdo con el Anexo Supuestos Macroeconómicos, criterios y aspectos a considerar de la Circular externa No. 09 de 2024 emitida por el Ministerio de Hacienda y Crédito Público.</a:t>
            </a:r>
          </a:p>
          <a:p>
            <a:pPr algn="just"/>
            <a:r>
              <a:rPr lang="es-ES" dirty="0"/>
              <a:t> En Cuenta Única Nacional -CUN del Fondo de Compensación Ambiental, existen recursos disponibles con corte a 31 de diciembre de 2023 por valor de $252.606,2 millones</a:t>
            </a:r>
          </a:p>
        </p:txBody>
      </p:sp>
      <p:graphicFrame>
        <p:nvGraphicFramePr>
          <p:cNvPr id="8" name="Gráfico 7">
            <a:extLst>
              <a:ext uri="{FF2B5EF4-FFF2-40B4-BE49-F238E27FC236}">
                <a16:creationId xmlns:a16="http://schemas.microsoft.com/office/drawing/2014/main" id="{AC8F23BA-F38A-994F-B849-399BCBCADF3A}"/>
              </a:ext>
            </a:extLst>
          </p:cNvPr>
          <p:cNvGraphicFramePr>
            <a:graphicFrameLocks/>
          </p:cNvGraphicFramePr>
          <p:nvPr>
            <p:extLst>
              <p:ext uri="{D42A27DB-BD31-4B8C-83A1-F6EECF244321}">
                <p14:modId xmlns:p14="http://schemas.microsoft.com/office/powerpoint/2010/main" val="3305547886"/>
              </p:ext>
            </p:extLst>
          </p:nvPr>
        </p:nvGraphicFramePr>
        <p:xfrm>
          <a:off x="4289367" y="3374967"/>
          <a:ext cx="14514021" cy="7008377"/>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upo 3">
            <a:extLst>
              <a:ext uri="{FF2B5EF4-FFF2-40B4-BE49-F238E27FC236}">
                <a16:creationId xmlns:a16="http://schemas.microsoft.com/office/drawing/2014/main" id="{27EBEBAC-2AD9-5B40-3E39-8AF5DF88FB73}"/>
              </a:ext>
            </a:extLst>
          </p:cNvPr>
          <p:cNvGrpSpPr/>
          <p:nvPr/>
        </p:nvGrpSpPr>
        <p:grpSpPr>
          <a:xfrm>
            <a:off x="16613736" y="203541"/>
            <a:ext cx="3000375" cy="2020113"/>
            <a:chOff x="16072703" y="22290"/>
            <a:chExt cx="3000375" cy="2020113"/>
          </a:xfrm>
        </p:grpSpPr>
        <p:pic>
          <p:nvPicPr>
            <p:cNvPr id="7" name="Imagen 6">
              <a:extLst>
                <a:ext uri="{FF2B5EF4-FFF2-40B4-BE49-F238E27FC236}">
                  <a16:creationId xmlns:a16="http://schemas.microsoft.com/office/drawing/2014/main" id="{5041251D-CFEE-A31A-8C42-F5E528D815F9}"/>
                </a:ext>
              </a:extLst>
            </p:cNvPr>
            <p:cNvPicPr>
              <a:picLocks noChangeAspect="1"/>
            </p:cNvPicPr>
            <p:nvPr/>
          </p:nvPicPr>
          <p:blipFill>
            <a:blip r:embed="rId3"/>
            <a:stretch>
              <a:fillRect/>
            </a:stretch>
          </p:blipFill>
          <p:spPr>
            <a:xfrm>
              <a:off x="16072703" y="22290"/>
              <a:ext cx="3000375" cy="1000125"/>
            </a:xfrm>
            <a:prstGeom prst="rect">
              <a:avLst/>
            </a:prstGeom>
          </p:spPr>
        </p:pic>
        <p:pic>
          <p:nvPicPr>
            <p:cNvPr id="9" name="Picture 4" descr="Ministerio de Ambiente y Desarrollo Sostenible - Wikipedia ...">
              <a:extLst>
                <a:ext uri="{FF2B5EF4-FFF2-40B4-BE49-F238E27FC236}">
                  <a16:creationId xmlns:a16="http://schemas.microsoft.com/office/drawing/2014/main" id="{894B0233-B95B-09D5-E7D6-7DCA592C5C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1047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1BA9B5-0535-A791-DCD2-B0006BF4E6FD}"/>
              </a:ext>
            </a:extLst>
          </p:cNvPr>
          <p:cNvSpPr>
            <a:spLocks noGrp="1"/>
          </p:cNvSpPr>
          <p:nvPr>
            <p:ph type="ctrTitle"/>
          </p:nvPr>
        </p:nvSpPr>
        <p:spPr>
          <a:xfrm>
            <a:off x="1609969" y="4834923"/>
            <a:ext cx="14046200" cy="4062651"/>
          </a:xfrm>
        </p:spPr>
        <p:txBody>
          <a:bodyPr/>
          <a:lstStyle/>
          <a:p>
            <a:r>
              <a:rPr lang="es-CO" sz="8800" b="1" dirty="0">
                <a:solidFill>
                  <a:srgbClr val="000000"/>
                </a:solidFill>
              </a:rPr>
              <a:t>Solicitudes MGMP 2025-2028 y vigencias futuras</a:t>
            </a:r>
          </a:p>
        </p:txBody>
      </p:sp>
    </p:spTree>
    <p:extLst>
      <p:ext uri="{BB962C8B-B14F-4D97-AF65-F5344CB8AC3E}">
        <p14:creationId xmlns:p14="http://schemas.microsoft.com/office/powerpoint/2010/main" val="77679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47A00F9-85D5-482F-8929-515BA65B6DAA}"/>
              </a:ext>
            </a:extLst>
          </p:cNvPr>
          <p:cNvSpPr>
            <a:spLocks noGrp="1"/>
          </p:cNvSpPr>
          <p:nvPr>
            <p:ph type="title"/>
          </p:nvPr>
        </p:nvSpPr>
        <p:spPr>
          <a:xfrm>
            <a:off x="1470991" y="2297506"/>
            <a:ext cx="23227192" cy="1118774"/>
          </a:xfrm>
        </p:spPr>
        <p:txBody>
          <a:bodyPr/>
          <a:lstStyle/>
          <a:p>
            <a:r>
              <a:rPr lang="es-CO" sz="4000" dirty="0"/>
              <a:t>2. Solicitud Sector MGMP 2025 - 2028</a:t>
            </a:r>
          </a:p>
        </p:txBody>
      </p:sp>
      <p:sp>
        <p:nvSpPr>
          <p:cNvPr id="2" name="Título 1">
            <a:extLst>
              <a:ext uri="{FF2B5EF4-FFF2-40B4-BE49-F238E27FC236}">
                <a16:creationId xmlns:a16="http://schemas.microsoft.com/office/drawing/2014/main" id="{748532D0-B712-F56E-3061-E19A8BECCAE5}"/>
              </a:ext>
            </a:extLst>
          </p:cNvPr>
          <p:cNvSpPr txBox="1">
            <a:spLocks/>
          </p:cNvSpPr>
          <p:nvPr/>
        </p:nvSpPr>
        <p:spPr>
          <a:xfrm>
            <a:off x="240832" y="825851"/>
            <a:ext cx="23227192"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defTabSz="914400" hangingPunct="1"/>
            <a:r>
              <a:rPr lang="es-CO" sz="4800" b="1" dirty="0">
                <a:solidFill>
                  <a:schemeClr val="tx1"/>
                </a:solidFill>
                <a:latin typeface="Verdana" panose="020B0604030504040204" pitchFamily="34" charset="0"/>
                <a:ea typeface="Verdana" panose="020B0604030504040204" pitchFamily="34" charset="0"/>
              </a:rPr>
              <a:t>Solicitudes MGMP 2025-2028</a:t>
            </a:r>
            <a:endParaRPr lang="es-CO" sz="4800" b="1" dirty="0">
              <a:latin typeface="Verdana" panose="020B0604030504040204" pitchFamily="34" charset="0"/>
              <a:ea typeface="Verdana" panose="020B0604030504040204" pitchFamily="34" charset="0"/>
            </a:endParaRPr>
          </a:p>
        </p:txBody>
      </p:sp>
      <p:graphicFrame>
        <p:nvGraphicFramePr>
          <p:cNvPr id="8" name="Tabla 7">
            <a:extLst>
              <a:ext uri="{FF2B5EF4-FFF2-40B4-BE49-F238E27FC236}">
                <a16:creationId xmlns:a16="http://schemas.microsoft.com/office/drawing/2014/main" id="{E234E2BF-E590-D07A-9000-B697D7984A82}"/>
              </a:ext>
            </a:extLst>
          </p:cNvPr>
          <p:cNvGraphicFramePr>
            <a:graphicFrameLocks noGrp="1"/>
          </p:cNvGraphicFramePr>
          <p:nvPr>
            <p:extLst>
              <p:ext uri="{D42A27DB-BD31-4B8C-83A1-F6EECF244321}">
                <p14:modId xmlns:p14="http://schemas.microsoft.com/office/powerpoint/2010/main" val="361037138"/>
              </p:ext>
            </p:extLst>
          </p:nvPr>
        </p:nvGraphicFramePr>
        <p:xfrm>
          <a:off x="1019908" y="3416279"/>
          <a:ext cx="22448115" cy="9473871"/>
        </p:xfrm>
        <a:graphic>
          <a:graphicData uri="http://schemas.openxmlformats.org/drawingml/2006/table">
            <a:tbl>
              <a:tblPr bandRow="1">
                <a:tableStyleId>{5940675A-B579-460E-94D1-54222C63F5DA}</a:tableStyleId>
              </a:tblPr>
              <a:tblGrid>
                <a:gridCol w="2393616">
                  <a:extLst>
                    <a:ext uri="{9D8B030D-6E8A-4147-A177-3AD203B41FA5}">
                      <a16:colId xmlns:a16="http://schemas.microsoft.com/office/drawing/2014/main" val="782227041"/>
                    </a:ext>
                  </a:extLst>
                </a:gridCol>
                <a:gridCol w="4937125">
                  <a:extLst>
                    <a:ext uri="{9D8B030D-6E8A-4147-A177-3AD203B41FA5}">
                      <a16:colId xmlns:a16="http://schemas.microsoft.com/office/drawing/2014/main" val="3588919191"/>
                    </a:ext>
                  </a:extLst>
                </a:gridCol>
                <a:gridCol w="2352401">
                  <a:extLst>
                    <a:ext uri="{9D8B030D-6E8A-4147-A177-3AD203B41FA5}">
                      <a16:colId xmlns:a16="http://schemas.microsoft.com/office/drawing/2014/main" val="2842781454"/>
                    </a:ext>
                  </a:extLst>
                </a:gridCol>
                <a:gridCol w="2170046">
                  <a:extLst>
                    <a:ext uri="{9D8B030D-6E8A-4147-A177-3AD203B41FA5}">
                      <a16:colId xmlns:a16="http://schemas.microsoft.com/office/drawing/2014/main" val="3697491950"/>
                    </a:ext>
                  </a:extLst>
                </a:gridCol>
                <a:gridCol w="2170046">
                  <a:extLst>
                    <a:ext uri="{9D8B030D-6E8A-4147-A177-3AD203B41FA5}">
                      <a16:colId xmlns:a16="http://schemas.microsoft.com/office/drawing/2014/main" val="1876553418"/>
                    </a:ext>
                  </a:extLst>
                </a:gridCol>
                <a:gridCol w="2024160">
                  <a:extLst>
                    <a:ext uri="{9D8B030D-6E8A-4147-A177-3AD203B41FA5}">
                      <a16:colId xmlns:a16="http://schemas.microsoft.com/office/drawing/2014/main" val="3353246989"/>
                    </a:ext>
                  </a:extLst>
                </a:gridCol>
                <a:gridCol w="1951218">
                  <a:extLst>
                    <a:ext uri="{9D8B030D-6E8A-4147-A177-3AD203B41FA5}">
                      <a16:colId xmlns:a16="http://schemas.microsoft.com/office/drawing/2014/main" val="2532716644"/>
                    </a:ext>
                  </a:extLst>
                </a:gridCol>
                <a:gridCol w="1112376">
                  <a:extLst>
                    <a:ext uri="{9D8B030D-6E8A-4147-A177-3AD203B41FA5}">
                      <a16:colId xmlns:a16="http://schemas.microsoft.com/office/drawing/2014/main" val="843343052"/>
                    </a:ext>
                  </a:extLst>
                </a:gridCol>
                <a:gridCol w="966571">
                  <a:extLst>
                    <a:ext uri="{9D8B030D-6E8A-4147-A177-3AD203B41FA5}">
                      <a16:colId xmlns:a16="http://schemas.microsoft.com/office/drawing/2014/main" val="3612485697"/>
                    </a:ext>
                  </a:extLst>
                </a:gridCol>
                <a:gridCol w="1071903">
                  <a:extLst>
                    <a:ext uri="{9D8B030D-6E8A-4147-A177-3AD203B41FA5}">
                      <a16:colId xmlns:a16="http://schemas.microsoft.com/office/drawing/2014/main" val="140104518"/>
                    </a:ext>
                  </a:extLst>
                </a:gridCol>
                <a:gridCol w="1298653">
                  <a:extLst>
                    <a:ext uri="{9D8B030D-6E8A-4147-A177-3AD203B41FA5}">
                      <a16:colId xmlns:a16="http://schemas.microsoft.com/office/drawing/2014/main" val="1001560143"/>
                    </a:ext>
                  </a:extLst>
                </a:gridCol>
              </a:tblGrid>
              <a:tr h="807190">
                <a:tc gridSpan="3">
                  <a:txBody>
                    <a:bodyPr/>
                    <a:lstStyle/>
                    <a:p>
                      <a:pPr algn="ctr" rtl="0" fontAlgn="b"/>
                      <a:endParaRPr lang="es-ES" sz="1200" b="1" i="0" u="none" strike="noStrike" dirty="0">
                        <a:solidFill>
                          <a:srgbClr val="000000"/>
                        </a:solidFill>
                        <a:effectLst/>
                        <a:latin typeface="Work Sans" pitchFamily="2" charset="77"/>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lang="es-ES"/>
                    </a:p>
                  </a:txBody>
                  <a:tcPr/>
                </a:tc>
                <a:tc hMerge="1">
                  <a:txBody>
                    <a:bodyPr/>
                    <a:lstStyle/>
                    <a:p>
                      <a:endParaRPr lang="es-ES"/>
                    </a:p>
                  </a:txBody>
                  <a:tcPr/>
                </a:tc>
                <a:tc gridSpan="8">
                  <a:txBody>
                    <a:bodyPr/>
                    <a:lstStyle/>
                    <a:p>
                      <a:pPr algn="ctr" rtl="0" fontAlgn="ctr"/>
                      <a:r>
                        <a:rPr lang="es-ES" sz="2800" b="1" i="0" u="none" strike="noStrike" dirty="0">
                          <a:solidFill>
                            <a:srgbClr val="000000"/>
                          </a:solidFill>
                          <a:effectLst/>
                          <a:highlight>
                            <a:srgbClr val="FCCC31"/>
                          </a:highlight>
                          <a:latin typeface="Work Sans" pitchFamily="2" charset="77"/>
                        </a:rPr>
                        <a:t>Solicitud MGMP 2025-2028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649776112"/>
                  </a:ext>
                </a:extLst>
              </a:tr>
              <a:tr h="509804">
                <a:tc rowSpan="2" gridSpan="2">
                  <a:txBody>
                    <a:bodyPr/>
                    <a:lstStyle/>
                    <a:p>
                      <a:pPr algn="ctr" rtl="0" fontAlgn="ctr"/>
                      <a:r>
                        <a:rPr lang="es-ES" sz="2800" b="1" i="0" u="none" strike="noStrike" dirty="0">
                          <a:solidFill>
                            <a:srgbClr val="000000"/>
                          </a:solidFill>
                          <a:effectLst/>
                          <a:highlight>
                            <a:srgbClr val="FCCC31"/>
                          </a:highlight>
                          <a:latin typeface="Work Sans" pitchFamily="2" charset="77"/>
                        </a:rPr>
                        <a:t>Gasto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rowSpan="2" hMerge="1">
                  <a:txBody>
                    <a:bodyPr/>
                    <a:lstStyle/>
                    <a:p>
                      <a:endParaRPr lang="es-ES"/>
                    </a:p>
                  </a:txBody>
                  <a:tcPr/>
                </a:tc>
                <a:tc rowSpan="2">
                  <a:txBody>
                    <a:bodyPr/>
                    <a:lstStyle/>
                    <a:p>
                      <a:pPr algn="ctr" rtl="0" fontAlgn="ctr"/>
                      <a:r>
                        <a:rPr lang="es-ES" sz="2800" b="1" i="0" u="none" strike="noStrike" dirty="0">
                          <a:solidFill>
                            <a:srgbClr val="000000"/>
                          </a:solidFill>
                          <a:effectLst/>
                          <a:highlight>
                            <a:srgbClr val="FCCC31"/>
                          </a:highlight>
                          <a:latin typeface="Work Sans" pitchFamily="2" charset="77"/>
                        </a:rPr>
                        <a:t>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rowSpan="2">
                  <a:txBody>
                    <a:bodyPr/>
                    <a:lstStyle/>
                    <a:p>
                      <a:pPr algn="ctr" rtl="0" fontAlgn="ctr"/>
                      <a:r>
                        <a:rPr lang="es-ES" sz="2800" b="1" i="0" u="none" strike="noStrike" dirty="0">
                          <a:solidFill>
                            <a:srgbClr val="000000"/>
                          </a:solidFill>
                          <a:effectLst/>
                          <a:highlight>
                            <a:srgbClr val="FCCC31"/>
                          </a:highlight>
                          <a:latin typeface="Work Sans" pitchFamily="2" charset="77"/>
                        </a:rPr>
                        <a:t>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rowSpan="2">
                  <a:txBody>
                    <a:bodyPr/>
                    <a:lstStyle/>
                    <a:p>
                      <a:pPr algn="ctr" rtl="0" fontAlgn="ctr"/>
                      <a:r>
                        <a:rPr lang="es-ES" sz="2800" b="1" i="0" u="none" strike="noStrike" dirty="0">
                          <a:solidFill>
                            <a:srgbClr val="000000"/>
                          </a:solidFill>
                          <a:effectLst/>
                          <a:highlight>
                            <a:srgbClr val="FCCC31"/>
                          </a:highlight>
                          <a:latin typeface="Work Sans" pitchFamily="2" charset="77"/>
                        </a:rPr>
                        <a:t>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rowSpan="2">
                  <a:txBody>
                    <a:bodyPr/>
                    <a:lstStyle/>
                    <a:p>
                      <a:pPr algn="ctr" rtl="0" fontAlgn="ctr"/>
                      <a:r>
                        <a:rPr lang="es-ES" sz="2800" b="1" i="0" u="none" strike="noStrike" dirty="0">
                          <a:solidFill>
                            <a:srgbClr val="000000"/>
                          </a:solidFill>
                          <a:effectLst/>
                          <a:highlight>
                            <a:srgbClr val="FCCC31"/>
                          </a:highlight>
                          <a:latin typeface="Work Sans" pitchFamily="2" charset="77"/>
                        </a:rPr>
                        <a:t>2027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rowSpan="2">
                  <a:txBody>
                    <a:bodyPr/>
                    <a:lstStyle/>
                    <a:p>
                      <a:pPr algn="ctr" rtl="0" fontAlgn="ctr"/>
                      <a:r>
                        <a:rPr lang="es-ES" sz="2800" b="1" i="0" u="none" strike="noStrike" dirty="0">
                          <a:solidFill>
                            <a:srgbClr val="000000"/>
                          </a:solidFill>
                          <a:effectLst/>
                          <a:highlight>
                            <a:srgbClr val="FCCC31"/>
                          </a:highlight>
                          <a:latin typeface="Work Sans" pitchFamily="2" charset="77"/>
                        </a:rPr>
                        <a:t>2028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400" b="1" i="0" u="none" strike="noStrike" dirty="0">
                          <a:solidFill>
                            <a:srgbClr val="000000"/>
                          </a:solidFill>
                          <a:effectLst/>
                          <a:highlight>
                            <a:srgbClr val="FCCC31"/>
                          </a:highlight>
                          <a:latin typeface="Work Sans" pitchFamily="2" charset="77"/>
                        </a:rPr>
                        <a:t>Var%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400" b="1" i="0" u="none" strike="noStrike" dirty="0">
                          <a:solidFill>
                            <a:srgbClr val="000000"/>
                          </a:solidFill>
                          <a:effectLst/>
                          <a:highlight>
                            <a:srgbClr val="FCCC31"/>
                          </a:highlight>
                          <a:latin typeface="Work Sans" pitchFamily="2" charset="77"/>
                        </a:rPr>
                        <a:t>Var%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400" b="1" i="0" u="none" strike="noStrike" dirty="0">
                          <a:solidFill>
                            <a:srgbClr val="000000"/>
                          </a:solidFill>
                          <a:effectLst/>
                          <a:highlight>
                            <a:srgbClr val="FCCC31"/>
                          </a:highlight>
                          <a:latin typeface="Work Sans" pitchFamily="2" charset="77"/>
                        </a:rPr>
                        <a:t>Var%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400" b="1" i="0" u="none" strike="noStrike" dirty="0">
                          <a:solidFill>
                            <a:srgbClr val="000000"/>
                          </a:solidFill>
                          <a:effectLst/>
                          <a:highlight>
                            <a:srgbClr val="FCCC31"/>
                          </a:highlight>
                          <a:latin typeface="Work Sans" pitchFamily="2" charset="77"/>
                        </a:rPr>
                        <a:t>Var%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extLst>
                  <a:ext uri="{0D108BD9-81ED-4DB2-BD59-A6C34878D82A}">
                    <a16:rowId xmlns:a16="http://schemas.microsoft.com/office/drawing/2014/main" val="2291195006"/>
                  </a:ext>
                </a:extLst>
              </a:tr>
              <a:tr h="509804">
                <a:tc gridSpan="2" vMerge="1">
                  <a:txBody>
                    <a:bodyPr/>
                    <a:lstStyle/>
                    <a:p>
                      <a:endParaRPr lang="es-ES"/>
                    </a:p>
                  </a:txBody>
                  <a:tcPr/>
                </a:tc>
                <a:tc hMerge="1"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rtl="0" fontAlgn="ctr"/>
                      <a:r>
                        <a:rPr lang="es-ES" sz="2400" b="1" i="0" u="none" strike="noStrike" dirty="0">
                          <a:solidFill>
                            <a:srgbClr val="000000"/>
                          </a:solidFill>
                          <a:effectLst/>
                          <a:highlight>
                            <a:srgbClr val="FCCC31"/>
                          </a:highlight>
                          <a:latin typeface="Work Sans" pitchFamily="2" charset="77"/>
                        </a:rPr>
                        <a:t>24/25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400" b="1" i="0" u="none" strike="noStrike" dirty="0">
                          <a:solidFill>
                            <a:srgbClr val="000000"/>
                          </a:solidFill>
                          <a:effectLst/>
                          <a:highlight>
                            <a:srgbClr val="FCCC31"/>
                          </a:highlight>
                          <a:latin typeface="Work Sans" pitchFamily="2" charset="77"/>
                        </a:rPr>
                        <a:t>25/26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400" b="1" i="0" u="none" strike="noStrike" dirty="0">
                          <a:solidFill>
                            <a:srgbClr val="000000"/>
                          </a:solidFill>
                          <a:effectLst/>
                          <a:highlight>
                            <a:srgbClr val="FCCC31"/>
                          </a:highlight>
                          <a:latin typeface="Work Sans" pitchFamily="2" charset="77"/>
                        </a:rPr>
                        <a:t>26/27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400" b="1" i="0" u="none" strike="noStrike" dirty="0">
                          <a:solidFill>
                            <a:srgbClr val="000000"/>
                          </a:solidFill>
                          <a:effectLst/>
                          <a:highlight>
                            <a:srgbClr val="FCCC31"/>
                          </a:highlight>
                          <a:latin typeface="Work Sans" pitchFamily="2" charset="77"/>
                        </a:rPr>
                        <a:t>27/28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extLst>
                  <a:ext uri="{0D108BD9-81ED-4DB2-BD59-A6C34878D82A}">
                    <a16:rowId xmlns:a16="http://schemas.microsoft.com/office/drawing/2014/main" val="34038132"/>
                  </a:ext>
                </a:extLst>
              </a:tr>
              <a:tr h="1189545">
                <a:tc rowSpan="3">
                  <a:txBody>
                    <a:bodyPr/>
                    <a:lstStyle/>
                    <a:p>
                      <a:pPr algn="ctr" rtl="0" fontAlgn="ctr"/>
                      <a:r>
                        <a:rPr lang="es-ES" sz="2800" b="1" i="0" u="none" strike="noStrike" dirty="0">
                          <a:solidFill>
                            <a:srgbClr val="000000"/>
                          </a:solidFill>
                          <a:effectLst/>
                          <a:latin typeface="Work Sans" pitchFamily="2" charset="77"/>
                        </a:rPr>
                        <a:t>Solicitud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s-ES" sz="2800" b="1" i="0" u="none" strike="noStrike" dirty="0">
                          <a:solidFill>
                            <a:srgbClr val="000000"/>
                          </a:solidFill>
                          <a:effectLst/>
                          <a:latin typeface="Work Sans" pitchFamily="2" charset="77"/>
                        </a:rPr>
                        <a:t> Funcionamiento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2400" b="0" i="0" u="none" strike="noStrike" dirty="0">
                          <a:solidFill>
                            <a:srgbClr val="000000"/>
                          </a:solidFill>
                          <a:effectLst/>
                          <a:latin typeface="Work Sans" pitchFamily="2" charset="77"/>
                        </a:rPr>
                        <a:t>$ 574.917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rtl="0" fontAlgn="ctr"/>
                      <a:r>
                        <a:rPr lang="es-CO" sz="2400" b="0" i="0" u="none" strike="noStrike" dirty="0">
                          <a:solidFill>
                            <a:srgbClr val="000000"/>
                          </a:solidFill>
                          <a:effectLst/>
                          <a:latin typeface="Work Sans" pitchFamily="2" charset="77"/>
                          <a:ea typeface="+mn-ea"/>
                          <a:cs typeface="+mn-cs"/>
                        </a:rPr>
                        <a:t>$ 1.043.629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rtl="0" fontAlgn="ctr"/>
                      <a:r>
                        <a:rPr lang="es-CO" sz="2400" b="0" i="0" u="none" strike="noStrike" dirty="0">
                          <a:solidFill>
                            <a:srgbClr val="000000"/>
                          </a:solidFill>
                          <a:effectLst/>
                          <a:latin typeface="Work Sans" pitchFamily="2" charset="77"/>
                          <a:ea typeface="+mn-ea"/>
                          <a:cs typeface="+mn-cs"/>
                        </a:rPr>
                        <a:t>$ 1.060.702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rtl="0" fontAlgn="ctr"/>
                      <a:r>
                        <a:rPr lang="es-CO" sz="2400" b="0" i="0" u="none" strike="noStrike" dirty="0">
                          <a:solidFill>
                            <a:srgbClr val="000000"/>
                          </a:solidFill>
                          <a:effectLst/>
                          <a:latin typeface="Work Sans" pitchFamily="2" charset="77"/>
                          <a:ea typeface="+mn-ea"/>
                          <a:cs typeface="+mn-cs"/>
                        </a:rPr>
                        <a:t>$ 1.104.882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rtl="0" fontAlgn="ctr"/>
                      <a:r>
                        <a:rPr lang="es-CO" sz="2400" b="0" i="0" u="none" strike="noStrike" dirty="0">
                          <a:solidFill>
                            <a:srgbClr val="000000"/>
                          </a:solidFill>
                          <a:effectLst/>
                          <a:latin typeface="Work Sans" pitchFamily="2" charset="77"/>
                          <a:ea typeface="+mn-ea"/>
                          <a:cs typeface="+mn-cs"/>
                        </a:rPr>
                        <a:t>$ 1.150.992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s-CO" sz="2400" b="0" i="0" u="none" strike="noStrike" dirty="0">
                          <a:solidFill>
                            <a:srgbClr val="000000"/>
                          </a:solidFill>
                          <a:effectLst/>
                          <a:latin typeface="Work Sans" pitchFamily="2" charset="77"/>
                          <a:ea typeface="+mn-ea"/>
                          <a:cs typeface="+mn-cs"/>
                        </a:rPr>
                        <a:t>81,5%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s-CO" sz="2400" b="0" i="0" u="none" strike="noStrike" dirty="0">
                          <a:solidFill>
                            <a:srgbClr val="000000"/>
                          </a:solidFill>
                          <a:effectLst/>
                          <a:latin typeface="Work Sans" pitchFamily="2" charset="77"/>
                          <a:ea typeface="+mn-ea"/>
                          <a:cs typeface="+mn-cs"/>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s-CO" sz="2400" b="0" i="0" u="none" strike="noStrike" dirty="0">
                          <a:solidFill>
                            <a:srgbClr val="000000"/>
                          </a:solidFill>
                          <a:effectLst/>
                          <a:latin typeface="Work Sans" pitchFamily="2" charset="77"/>
                          <a:ea typeface="+mn-ea"/>
                          <a:cs typeface="+mn-cs"/>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s-CO" sz="2400" b="0" i="0" u="none" strike="noStrike" dirty="0">
                          <a:solidFill>
                            <a:srgbClr val="000000"/>
                          </a:solidFill>
                          <a:effectLst/>
                          <a:latin typeface="Work Sans" pitchFamily="2" charset="77"/>
                          <a:ea typeface="+mn-ea"/>
                          <a:cs typeface="+mn-cs"/>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5296713"/>
                  </a:ext>
                </a:extLst>
              </a:tr>
              <a:tr h="1189545">
                <a:tc vMerge="1">
                  <a:txBody>
                    <a:bodyPr/>
                    <a:lstStyle/>
                    <a:p>
                      <a:endParaRPr lang="es-ES"/>
                    </a:p>
                  </a:txBody>
                  <a:tcPr/>
                </a:tc>
                <a:tc>
                  <a:txBody>
                    <a:bodyPr/>
                    <a:lstStyle/>
                    <a:p>
                      <a:pPr algn="l" rtl="0" fontAlgn="ctr"/>
                      <a:r>
                        <a:rPr lang="es-ES" sz="2800" b="1" i="0" u="none" strike="noStrike" dirty="0">
                          <a:solidFill>
                            <a:srgbClr val="000000"/>
                          </a:solidFill>
                          <a:effectLst/>
                          <a:latin typeface="Work Sans" pitchFamily="2" charset="77"/>
                        </a:rPr>
                        <a:t> Inversión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2400" b="0" i="0" u="none" strike="noStrike" dirty="0">
                          <a:solidFill>
                            <a:srgbClr val="000000"/>
                          </a:solidFill>
                          <a:effectLst/>
                          <a:latin typeface="Work Sans" pitchFamily="2" charset="77"/>
                        </a:rPr>
                        <a:t>$ 1.463.634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2400" b="0" i="0" u="none" strike="noStrike" dirty="0">
                          <a:solidFill>
                            <a:srgbClr val="000000"/>
                          </a:solidFill>
                          <a:effectLst/>
                          <a:latin typeface="Work Sans" pitchFamily="2" charset="77"/>
                        </a:rPr>
                        <a:t>$ 2.975.014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2400" b="0" i="0" u="none" strike="noStrike" dirty="0">
                          <a:solidFill>
                            <a:srgbClr val="000000"/>
                          </a:solidFill>
                          <a:effectLst/>
                          <a:latin typeface="Work Sans" pitchFamily="2" charset="77"/>
                        </a:rPr>
                        <a:t>$ 2.991.376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2400" b="0" i="0" u="none" strike="noStrike" dirty="0">
                          <a:solidFill>
                            <a:srgbClr val="000000"/>
                          </a:solidFill>
                          <a:effectLst/>
                          <a:latin typeface="Work Sans" pitchFamily="2" charset="77"/>
                        </a:rPr>
                        <a:t>$ 3.027.982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2400" b="0" i="0" u="none" strike="noStrike" dirty="0">
                          <a:solidFill>
                            <a:srgbClr val="000000"/>
                          </a:solidFill>
                          <a:effectLst/>
                          <a:latin typeface="Work Sans" pitchFamily="2" charset="77"/>
                        </a:rPr>
                        <a:t>$ 3.132.074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Work Sans" pitchFamily="2" charset="77"/>
                        </a:rPr>
                        <a:t>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Work Sans" pitchFamily="2" charset="77"/>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Work Sans" pitchFamily="2" charset="77"/>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Work Sans" pitchFamily="2" charset="77"/>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1322115"/>
                  </a:ext>
                </a:extLst>
              </a:tr>
              <a:tr h="1189545">
                <a:tc vMerge="1">
                  <a:txBody>
                    <a:bodyPr/>
                    <a:lstStyle/>
                    <a:p>
                      <a:endParaRPr lang="es-ES"/>
                    </a:p>
                  </a:txBody>
                  <a:tcPr/>
                </a:tc>
                <a:tc>
                  <a:txBody>
                    <a:bodyPr/>
                    <a:lstStyle/>
                    <a:p>
                      <a:pPr algn="l" rtl="0" fontAlgn="ctr"/>
                      <a:r>
                        <a:rPr lang="es-ES" sz="2800" b="1" i="0" u="none" strike="noStrike" dirty="0">
                          <a:solidFill>
                            <a:srgbClr val="000000"/>
                          </a:solidFill>
                          <a:effectLst/>
                          <a:latin typeface="Work Sans" pitchFamily="2" charset="77"/>
                        </a:rPr>
                        <a:t> Total, Solicitud MGMP   2025-2028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2400" b="1" i="0" u="none" strike="noStrike" dirty="0">
                          <a:solidFill>
                            <a:srgbClr val="000000"/>
                          </a:solidFill>
                          <a:effectLst/>
                          <a:latin typeface="Work Sans" pitchFamily="2" charset="77"/>
                        </a:rPr>
                        <a:t>$ 2.038.551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2400" b="1" i="0" u="none" strike="noStrike" dirty="0">
                          <a:solidFill>
                            <a:srgbClr val="000000"/>
                          </a:solidFill>
                          <a:effectLst/>
                          <a:latin typeface="Work Sans" pitchFamily="2" charset="77"/>
                        </a:rPr>
                        <a:t>$ 4.013.642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2400" b="1" i="0" u="none" strike="noStrike" dirty="0">
                          <a:solidFill>
                            <a:srgbClr val="000000"/>
                          </a:solidFill>
                          <a:effectLst/>
                          <a:latin typeface="Work Sans" pitchFamily="2" charset="77"/>
                        </a:rPr>
                        <a:t>$ 4.046.928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2400" b="1" i="0" u="none" strike="noStrike" dirty="0">
                          <a:solidFill>
                            <a:srgbClr val="000000"/>
                          </a:solidFill>
                          <a:effectLst/>
                          <a:latin typeface="Work Sans" pitchFamily="2" charset="77"/>
                        </a:rPr>
                        <a:t>$ 4.127.559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2400" b="1" i="0" u="none" strike="noStrike" dirty="0">
                          <a:solidFill>
                            <a:srgbClr val="000000"/>
                          </a:solidFill>
                          <a:effectLst/>
                          <a:latin typeface="Work Sans" pitchFamily="2" charset="77"/>
                        </a:rPr>
                        <a:t>$ 4.277.603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1" i="0" u="none" strike="noStrike" dirty="0">
                          <a:solidFill>
                            <a:srgbClr val="000000"/>
                          </a:solidFill>
                          <a:effectLst/>
                          <a:latin typeface="Work Sans" pitchFamily="2" charset="77"/>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1" i="0" u="none" strike="noStrike" dirty="0">
                          <a:solidFill>
                            <a:srgbClr val="000000"/>
                          </a:solidFill>
                          <a:effectLst/>
                          <a:latin typeface="Work Sans" pitchFamily="2" charset="77"/>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1" i="0" u="none" strike="noStrike" dirty="0">
                          <a:solidFill>
                            <a:srgbClr val="000000"/>
                          </a:solidFill>
                          <a:effectLst/>
                          <a:latin typeface="Work Sans" pitchFamily="2" charset="77"/>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1" i="0" u="none" strike="noStrike" dirty="0">
                          <a:solidFill>
                            <a:srgbClr val="000000"/>
                          </a:solidFill>
                          <a:effectLst/>
                          <a:latin typeface="Work Sans" pitchFamily="2" charset="77"/>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0941839"/>
                  </a:ext>
                </a:extLst>
              </a:tr>
              <a:tr h="1189545">
                <a:tc rowSpan="2">
                  <a:txBody>
                    <a:bodyPr/>
                    <a:lstStyle/>
                    <a:p>
                      <a:pPr algn="ctr" fontAlgn="ctr"/>
                      <a:endParaRPr lang="es-ES" sz="4000" b="0" i="0" u="none" strike="noStrike" dirty="0">
                        <a:solidFill>
                          <a:srgbClr val="000000"/>
                        </a:solidFill>
                        <a:effectLst/>
                        <a:latin typeface="Work Sans" pitchFamily="2" charset="77"/>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s-ES" sz="2800" b="1" i="0" u="none" strike="noStrike" dirty="0">
                          <a:solidFill>
                            <a:srgbClr val="000000"/>
                          </a:solidFill>
                          <a:effectLst/>
                          <a:latin typeface="Work Sans" pitchFamily="2" charset="77"/>
                        </a:rPr>
                        <a:t> MGMP 2024-2027***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2400" b="0" i="0" u="none" strike="noStrike" dirty="0">
                          <a:solidFill>
                            <a:srgbClr val="000000"/>
                          </a:solidFill>
                          <a:effectLst/>
                          <a:latin typeface="Work Sans" pitchFamily="2" charset="77"/>
                        </a:rPr>
                        <a:t>$ 1.596.367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Work Sans" pitchFamily="2" charset="77"/>
                        </a:rPr>
                        <a:t>$ 1.292.878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Work Sans" pitchFamily="2" charset="77"/>
                        </a:rPr>
                        <a:t>$ 1.316.924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Work Sans" pitchFamily="2" charset="77"/>
                        </a:rPr>
                        <a:t>$ 1.074.703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2400" b="0" i="0" u="none" strike="noStrike" dirty="0">
                        <a:solidFill>
                          <a:srgbClr val="000000"/>
                        </a:solidFill>
                        <a:effectLst/>
                        <a:latin typeface="Work Sans" pitchFamily="2" charset="77"/>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Work Sans" pitchFamily="2" charset="77"/>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Work Sans" pitchFamily="2" charset="77"/>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Work Sans" pitchFamily="2" charset="77"/>
                        </a:rPr>
                        <a:t>-18,4%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Work Sans" pitchFamily="2" charset="77"/>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3021205"/>
                  </a:ext>
                </a:extLst>
              </a:tr>
              <a:tr h="1189545">
                <a:tc vMerge="1">
                  <a:txBody>
                    <a:bodyPr/>
                    <a:lstStyle/>
                    <a:p>
                      <a:endParaRPr lang="es-ES"/>
                    </a:p>
                  </a:txBody>
                  <a:tcPr/>
                </a:tc>
                <a:tc>
                  <a:txBody>
                    <a:bodyPr/>
                    <a:lstStyle/>
                    <a:p>
                      <a:pPr algn="l" rtl="0" fontAlgn="ctr"/>
                      <a:r>
                        <a:rPr lang="es-ES" sz="2800" b="1" i="0" u="none" strike="noStrike" dirty="0">
                          <a:solidFill>
                            <a:srgbClr val="000000"/>
                          </a:solidFill>
                          <a:effectLst/>
                          <a:latin typeface="Work Sans" pitchFamily="2" charset="77"/>
                        </a:rPr>
                        <a:t> Diferencia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2400" b="0" i="0" u="none" strike="noStrike" dirty="0">
                          <a:solidFill>
                            <a:srgbClr val="000000"/>
                          </a:solidFill>
                          <a:effectLst/>
                          <a:latin typeface="Work Sans" pitchFamily="2" charset="77"/>
                        </a:rPr>
                        <a:t>$ 442.184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2400" b="0" i="0" u="none" strike="noStrike" dirty="0">
                          <a:solidFill>
                            <a:srgbClr val="000000"/>
                          </a:solidFill>
                          <a:effectLst/>
                          <a:latin typeface="Work Sans" pitchFamily="2" charset="77"/>
                        </a:rPr>
                        <a:t>$ 2.725.764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2400" b="0" i="0" u="none" strike="noStrike" dirty="0">
                          <a:solidFill>
                            <a:srgbClr val="000000"/>
                          </a:solidFill>
                          <a:effectLst/>
                          <a:latin typeface="Work Sans" pitchFamily="2" charset="77"/>
                        </a:rPr>
                        <a:t>$ 2.735.154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2400" b="0" i="0" u="none" strike="noStrike" dirty="0">
                          <a:solidFill>
                            <a:srgbClr val="000000"/>
                          </a:solidFill>
                          <a:effectLst/>
                          <a:latin typeface="Work Sans" pitchFamily="2" charset="77"/>
                        </a:rPr>
                        <a:t>$ 3.058.160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2400" b="0" i="0" u="none" strike="noStrike" dirty="0">
                          <a:solidFill>
                            <a:srgbClr val="000000"/>
                          </a:solidFill>
                          <a:effectLst/>
                          <a:latin typeface="Work Sans" pitchFamily="2" charset="77"/>
                        </a:rPr>
                        <a:t>$ 4.283.088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Work Sans" pitchFamily="2" charset="77"/>
                        </a:rPr>
                        <a:t>516%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Work Sans" pitchFamily="2" charset="77"/>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Work Sans" pitchFamily="2" charset="77"/>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Work Sans" pitchFamily="2" charset="77"/>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6812909"/>
                  </a:ext>
                </a:extLst>
              </a:tr>
              <a:tr h="594772">
                <a:tc gridSpan="2">
                  <a:txBody>
                    <a:bodyPr/>
                    <a:lstStyle/>
                    <a:p>
                      <a:pPr algn="l" fontAlgn="ctr"/>
                      <a:r>
                        <a:rPr lang="es-ES" sz="2000" b="0" i="0" u="none" strike="noStrike" dirty="0">
                          <a:solidFill>
                            <a:srgbClr val="203764"/>
                          </a:solidFill>
                          <a:effectLst/>
                          <a:latin typeface="Work Sans" pitchFamily="2" charset="77"/>
                        </a:rPr>
                        <a:t>* Apropiación vigente a 31 de marzo de 2024</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lang="es-ES"/>
                    </a:p>
                  </a:txBody>
                  <a:tcPr/>
                </a:tc>
                <a:tc>
                  <a:txBody>
                    <a:bodyPr/>
                    <a:lstStyle/>
                    <a:p>
                      <a:pPr algn="l" fontAlgn="ctr"/>
                      <a:endParaRPr lang="es-ES" sz="1000" b="0" i="0" u="none" strike="noStrike" dirty="0">
                        <a:solidFill>
                          <a:srgbClr val="203764"/>
                        </a:solidFill>
                        <a:effectLst/>
                        <a:latin typeface="Work Sans" pitchFamily="2" charset="77"/>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es-ES" sz="1000" b="0" i="0" u="none" strike="noStrike" dirty="0">
                        <a:solidFill>
                          <a:srgbClr val="203764"/>
                        </a:solidFill>
                        <a:effectLst/>
                        <a:latin typeface="Work Sans" pitchFamily="2" charset="77"/>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es-ES" sz="1000" b="0" i="0" u="none" strike="noStrike" dirty="0">
                        <a:solidFill>
                          <a:srgbClr val="203764"/>
                        </a:solidFill>
                        <a:effectLst/>
                        <a:latin typeface="Work Sans" pitchFamily="2" charset="77"/>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es-ES" sz="1000" b="0" i="0" u="none" strike="noStrike" dirty="0">
                        <a:solidFill>
                          <a:srgbClr val="203764"/>
                        </a:solidFill>
                        <a:effectLst/>
                        <a:latin typeface="Work Sans" pitchFamily="2" charset="77"/>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es-ES" sz="1000" b="0" i="0" u="none" strike="noStrike" dirty="0">
                        <a:solidFill>
                          <a:srgbClr val="203764"/>
                        </a:solidFill>
                        <a:effectLst/>
                        <a:latin typeface="Work Sans" pitchFamily="2" charset="77"/>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es-ES" sz="1000" b="0" i="0" u="none" strike="noStrike" dirty="0">
                        <a:solidFill>
                          <a:srgbClr val="203764"/>
                        </a:solidFill>
                        <a:effectLst/>
                        <a:latin typeface="Work Sans" pitchFamily="2" charset="77"/>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es-ES" sz="1000" b="0" i="0" u="none" strike="noStrike" dirty="0">
                        <a:solidFill>
                          <a:srgbClr val="203764"/>
                        </a:solidFill>
                        <a:effectLst/>
                        <a:latin typeface="Work Sans" pitchFamily="2" charset="77"/>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es-ES" sz="1000" b="0" i="0" u="none" strike="noStrike" dirty="0">
                        <a:solidFill>
                          <a:srgbClr val="203764"/>
                        </a:solidFill>
                        <a:effectLst/>
                        <a:latin typeface="Work Sans" pitchFamily="2" charset="77"/>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es-ES" sz="1000" b="0" i="0" u="none" strike="noStrike" dirty="0">
                        <a:solidFill>
                          <a:srgbClr val="203764"/>
                        </a:solidFill>
                        <a:effectLst/>
                        <a:latin typeface="Work Sans" pitchFamily="2" charset="77"/>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01770746"/>
                  </a:ext>
                </a:extLst>
              </a:tr>
              <a:tr h="594772">
                <a:tc gridSpan="2">
                  <a:txBody>
                    <a:bodyPr/>
                    <a:lstStyle/>
                    <a:p>
                      <a:pPr algn="l" fontAlgn="ctr"/>
                      <a:r>
                        <a:rPr lang="es-ES" sz="2000" b="0" i="0" u="none" strike="noStrike" dirty="0">
                          <a:solidFill>
                            <a:srgbClr val="203764"/>
                          </a:solidFill>
                          <a:effectLst/>
                          <a:latin typeface="Work Sans" pitchFamily="2" charset="77"/>
                        </a:rPr>
                        <a:t> **En Funcionamiento se incluye servicio a la deuda</a:t>
                      </a:r>
                    </a:p>
                  </a:txBody>
                  <a:tcPr marL="0" marR="0" marT="0" marB="0" anchor="ctr">
                    <a:lnL>
                      <a:noFill/>
                    </a:lnL>
                    <a:lnR>
                      <a:noFill/>
                    </a:lnR>
                    <a:lnT>
                      <a:noFill/>
                    </a:lnT>
                    <a:lnB>
                      <a:noFill/>
                    </a:lnB>
                    <a:noFill/>
                  </a:tcPr>
                </a:tc>
                <a:tc hMerge="1">
                  <a:txBody>
                    <a:bodyPr/>
                    <a:lstStyle/>
                    <a:p>
                      <a:endParaRPr lang="es-ES"/>
                    </a:p>
                  </a:txBody>
                  <a:tcPr/>
                </a:tc>
                <a:tc>
                  <a:txBody>
                    <a:bodyPr/>
                    <a:lstStyle/>
                    <a:p>
                      <a:pPr algn="l" fontAlgn="ctr"/>
                      <a:endParaRPr lang="es-ES" sz="1000" b="0" i="0" u="none" strike="noStrike" dirty="0">
                        <a:solidFill>
                          <a:srgbClr val="203764"/>
                        </a:solidFill>
                        <a:effectLst/>
                        <a:latin typeface="Work Sans" pitchFamily="2" charset="77"/>
                      </a:endParaRPr>
                    </a:p>
                  </a:txBody>
                  <a:tcPr marL="0" marR="0" marT="0" marB="0" anchor="ctr">
                    <a:lnL>
                      <a:noFill/>
                    </a:lnL>
                    <a:lnR>
                      <a:noFill/>
                    </a:lnR>
                    <a:lnT>
                      <a:noFill/>
                    </a:lnT>
                    <a:lnB>
                      <a:noFill/>
                    </a:lnB>
                    <a:noFill/>
                  </a:tcPr>
                </a:tc>
                <a:tc>
                  <a:txBody>
                    <a:bodyPr/>
                    <a:lstStyle/>
                    <a:p>
                      <a:pPr algn="l" fontAlgn="ctr"/>
                      <a:endParaRPr lang="es-ES" sz="1000" b="0" i="0" u="none" strike="noStrike" dirty="0">
                        <a:solidFill>
                          <a:srgbClr val="203764"/>
                        </a:solidFill>
                        <a:effectLst/>
                        <a:latin typeface="Work Sans" pitchFamily="2" charset="77"/>
                      </a:endParaRPr>
                    </a:p>
                  </a:txBody>
                  <a:tcPr marL="0" marR="0" marT="0" marB="0" anchor="ctr">
                    <a:lnL>
                      <a:noFill/>
                    </a:lnL>
                    <a:lnR>
                      <a:noFill/>
                    </a:lnR>
                    <a:lnT>
                      <a:noFill/>
                    </a:lnT>
                    <a:lnB>
                      <a:noFill/>
                    </a:lnB>
                    <a:noFill/>
                  </a:tcPr>
                </a:tc>
                <a:tc>
                  <a:txBody>
                    <a:bodyPr/>
                    <a:lstStyle/>
                    <a:p>
                      <a:pPr algn="l" fontAlgn="ctr"/>
                      <a:endParaRPr lang="es-ES" sz="1000" b="0" i="0" u="none" strike="noStrike" dirty="0">
                        <a:solidFill>
                          <a:srgbClr val="203764"/>
                        </a:solidFill>
                        <a:effectLst/>
                        <a:latin typeface="Work Sans" pitchFamily="2" charset="77"/>
                      </a:endParaRPr>
                    </a:p>
                  </a:txBody>
                  <a:tcPr marL="0" marR="0" marT="0" marB="0" anchor="ctr">
                    <a:lnL>
                      <a:noFill/>
                    </a:lnL>
                    <a:lnR>
                      <a:noFill/>
                    </a:lnR>
                    <a:lnT>
                      <a:noFill/>
                    </a:lnT>
                    <a:lnB>
                      <a:noFill/>
                    </a:lnB>
                    <a:noFill/>
                  </a:tcPr>
                </a:tc>
                <a:tc>
                  <a:txBody>
                    <a:bodyPr/>
                    <a:lstStyle/>
                    <a:p>
                      <a:pPr algn="l" fontAlgn="ctr"/>
                      <a:endParaRPr lang="es-ES" sz="1000" b="0" i="0" u="none" strike="noStrike" dirty="0">
                        <a:solidFill>
                          <a:srgbClr val="203764"/>
                        </a:solidFill>
                        <a:effectLst/>
                        <a:latin typeface="Work Sans" pitchFamily="2" charset="77"/>
                      </a:endParaRPr>
                    </a:p>
                  </a:txBody>
                  <a:tcPr marL="0" marR="0" marT="0" marB="0" anchor="ctr">
                    <a:lnL>
                      <a:noFill/>
                    </a:lnL>
                    <a:lnR>
                      <a:noFill/>
                    </a:lnR>
                    <a:lnT>
                      <a:noFill/>
                    </a:lnT>
                    <a:lnB>
                      <a:noFill/>
                    </a:lnB>
                    <a:noFill/>
                  </a:tcPr>
                </a:tc>
                <a:tc>
                  <a:txBody>
                    <a:bodyPr/>
                    <a:lstStyle/>
                    <a:p>
                      <a:pPr algn="l" fontAlgn="ctr"/>
                      <a:endParaRPr lang="es-ES" sz="1000" b="0" i="0" u="none" strike="noStrike" dirty="0">
                        <a:solidFill>
                          <a:srgbClr val="203764"/>
                        </a:solidFill>
                        <a:effectLst/>
                        <a:latin typeface="Work Sans" pitchFamily="2" charset="77"/>
                      </a:endParaRPr>
                    </a:p>
                  </a:txBody>
                  <a:tcPr marL="0" marR="0" marT="0" marB="0" anchor="ctr">
                    <a:lnL>
                      <a:noFill/>
                    </a:lnL>
                    <a:lnR>
                      <a:noFill/>
                    </a:lnR>
                    <a:lnT>
                      <a:noFill/>
                    </a:lnT>
                    <a:lnB>
                      <a:noFill/>
                    </a:lnB>
                    <a:noFill/>
                  </a:tcPr>
                </a:tc>
                <a:tc>
                  <a:txBody>
                    <a:bodyPr/>
                    <a:lstStyle/>
                    <a:p>
                      <a:pPr algn="l" fontAlgn="ctr"/>
                      <a:endParaRPr lang="es-ES" sz="1000" b="0" i="0" u="none" strike="noStrike" dirty="0">
                        <a:solidFill>
                          <a:srgbClr val="203764"/>
                        </a:solidFill>
                        <a:effectLst/>
                        <a:latin typeface="Work Sans" pitchFamily="2" charset="77"/>
                      </a:endParaRPr>
                    </a:p>
                  </a:txBody>
                  <a:tcPr marL="0" marR="0" marT="0" marB="0" anchor="ctr">
                    <a:lnL>
                      <a:noFill/>
                    </a:lnL>
                    <a:lnR>
                      <a:noFill/>
                    </a:lnR>
                    <a:lnT>
                      <a:noFill/>
                    </a:lnT>
                    <a:lnB>
                      <a:noFill/>
                    </a:lnB>
                    <a:noFill/>
                  </a:tcPr>
                </a:tc>
                <a:tc>
                  <a:txBody>
                    <a:bodyPr/>
                    <a:lstStyle/>
                    <a:p>
                      <a:pPr algn="l" fontAlgn="ctr"/>
                      <a:endParaRPr lang="es-ES" sz="1000" b="0" i="0" u="none" strike="noStrike" dirty="0">
                        <a:solidFill>
                          <a:srgbClr val="203764"/>
                        </a:solidFill>
                        <a:effectLst/>
                        <a:latin typeface="Work Sans" pitchFamily="2" charset="77"/>
                      </a:endParaRPr>
                    </a:p>
                  </a:txBody>
                  <a:tcPr marL="0" marR="0" marT="0" marB="0" anchor="ctr">
                    <a:lnL>
                      <a:noFill/>
                    </a:lnL>
                    <a:lnR>
                      <a:noFill/>
                    </a:lnR>
                    <a:lnT>
                      <a:noFill/>
                    </a:lnT>
                    <a:lnB>
                      <a:noFill/>
                    </a:lnB>
                    <a:noFill/>
                  </a:tcPr>
                </a:tc>
                <a:tc>
                  <a:txBody>
                    <a:bodyPr/>
                    <a:lstStyle/>
                    <a:p>
                      <a:pPr algn="l" fontAlgn="ctr"/>
                      <a:endParaRPr lang="es-ES" sz="1000" b="0" i="0" u="none" strike="noStrike" dirty="0">
                        <a:solidFill>
                          <a:srgbClr val="203764"/>
                        </a:solidFill>
                        <a:effectLst/>
                        <a:latin typeface="Work Sans" pitchFamily="2" charset="77"/>
                      </a:endParaRPr>
                    </a:p>
                  </a:txBody>
                  <a:tcPr marL="0" marR="0" marT="0" marB="0" anchor="ctr">
                    <a:lnL>
                      <a:noFill/>
                    </a:lnL>
                    <a:lnR>
                      <a:noFill/>
                    </a:lnR>
                    <a:lnT>
                      <a:noFill/>
                    </a:lnT>
                    <a:lnB>
                      <a:noFill/>
                    </a:lnB>
                    <a:noFill/>
                  </a:tcPr>
                </a:tc>
                <a:tc>
                  <a:txBody>
                    <a:bodyPr/>
                    <a:lstStyle/>
                    <a:p>
                      <a:pPr algn="l" fontAlgn="ctr"/>
                      <a:endParaRPr lang="es-ES" sz="1000" b="0" i="0" u="none" strike="noStrike" dirty="0">
                        <a:solidFill>
                          <a:srgbClr val="203764"/>
                        </a:solidFill>
                        <a:effectLst/>
                        <a:latin typeface="Work Sans" pitchFamily="2" charset="77"/>
                      </a:endParaRPr>
                    </a:p>
                  </a:txBody>
                  <a:tcPr marL="0" marR="0" marT="0" marB="0" anchor="ctr">
                    <a:lnL>
                      <a:noFill/>
                    </a:lnL>
                    <a:lnR>
                      <a:noFill/>
                    </a:lnR>
                    <a:lnT>
                      <a:noFill/>
                    </a:lnT>
                    <a:lnB>
                      <a:noFill/>
                    </a:lnB>
                    <a:noFill/>
                  </a:tcPr>
                </a:tc>
                <a:extLst>
                  <a:ext uri="{0D108BD9-81ED-4DB2-BD59-A6C34878D82A}">
                    <a16:rowId xmlns:a16="http://schemas.microsoft.com/office/drawing/2014/main" val="2075790576"/>
                  </a:ext>
                </a:extLst>
              </a:tr>
              <a:tr h="509804">
                <a:tc gridSpan="2">
                  <a:txBody>
                    <a:bodyPr/>
                    <a:lstStyle/>
                    <a:p>
                      <a:pPr algn="l" fontAlgn="ctr"/>
                      <a:r>
                        <a:rPr lang="es-ES" sz="2000" b="0" i="0" u="none" strike="noStrike" dirty="0">
                          <a:solidFill>
                            <a:srgbClr val="203764"/>
                          </a:solidFill>
                          <a:effectLst/>
                          <a:latin typeface="Work Sans" pitchFamily="2" charset="77"/>
                        </a:rPr>
                        <a:t>*** CONPES 4120 del 14 de julio del 2023</a:t>
                      </a:r>
                    </a:p>
                  </a:txBody>
                  <a:tcPr marL="0" marR="0" marT="0" marB="0" anchor="ctr">
                    <a:lnL>
                      <a:noFill/>
                    </a:lnL>
                    <a:lnR>
                      <a:noFill/>
                    </a:lnR>
                    <a:lnT>
                      <a:noFill/>
                    </a:lnT>
                    <a:lnB>
                      <a:noFill/>
                    </a:lnB>
                    <a:noFill/>
                  </a:tcPr>
                </a:tc>
                <a:tc hMerge="1">
                  <a:txBody>
                    <a:bodyPr/>
                    <a:lstStyle/>
                    <a:p>
                      <a:endParaRPr lang="es-ES"/>
                    </a:p>
                  </a:txBody>
                  <a:tcPr/>
                </a:tc>
                <a:tc>
                  <a:txBody>
                    <a:bodyPr/>
                    <a:lstStyle/>
                    <a:p>
                      <a:pPr algn="l" fontAlgn="ctr"/>
                      <a:endParaRPr lang="es-ES" sz="1000" b="0" i="0" u="none" strike="noStrike" dirty="0">
                        <a:solidFill>
                          <a:srgbClr val="203764"/>
                        </a:solidFill>
                        <a:effectLst/>
                        <a:latin typeface="Work Sans" pitchFamily="2" charset="77"/>
                      </a:endParaRPr>
                    </a:p>
                  </a:txBody>
                  <a:tcPr marL="0" marR="0" marT="0" marB="0" anchor="ctr">
                    <a:lnL>
                      <a:noFill/>
                    </a:lnL>
                    <a:lnR>
                      <a:noFill/>
                    </a:lnR>
                    <a:lnT>
                      <a:noFill/>
                    </a:lnT>
                    <a:lnB>
                      <a:noFill/>
                    </a:lnB>
                    <a:noFill/>
                  </a:tcPr>
                </a:tc>
                <a:tc>
                  <a:txBody>
                    <a:bodyPr/>
                    <a:lstStyle/>
                    <a:p>
                      <a:pPr algn="l" fontAlgn="ctr"/>
                      <a:endParaRPr lang="es-ES" sz="1000" b="0" i="0" u="none" strike="noStrike" dirty="0">
                        <a:solidFill>
                          <a:srgbClr val="203764"/>
                        </a:solidFill>
                        <a:effectLst/>
                        <a:latin typeface="Work Sans" pitchFamily="2" charset="77"/>
                      </a:endParaRPr>
                    </a:p>
                  </a:txBody>
                  <a:tcPr marL="0" marR="0" marT="0" marB="0" anchor="ctr">
                    <a:lnL>
                      <a:noFill/>
                    </a:lnL>
                    <a:lnR>
                      <a:noFill/>
                    </a:lnR>
                    <a:lnT>
                      <a:noFill/>
                    </a:lnT>
                    <a:lnB>
                      <a:noFill/>
                    </a:lnB>
                    <a:noFill/>
                  </a:tcPr>
                </a:tc>
                <a:tc>
                  <a:txBody>
                    <a:bodyPr/>
                    <a:lstStyle/>
                    <a:p>
                      <a:pPr algn="l" fontAlgn="ctr"/>
                      <a:endParaRPr lang="es-ES" sz="1000" b="0" i="0" u="none" strike="noStrike" dirty="0">
                        <a:solidFill>
                          <a:srgbClr val="203764"/>
                        </a:solidFill>
                        <a:effectLst/>
                        <a:latin typeface="Work Sans" pitchFamily="2" charset="77"/>
                      </a:endParaRPr>
                    </a:p>
                  </a:txBody>
                  <a:tcPr marL="0" marR="0" marT="0" marB="0" anchor="ctr">
                    <a:lnL>
                      <a:noFill/>
                    </a:lnL>
                    <a:lnR>
                      <a:noFill/>
                    </a:lnR>
                    <a:lnT>
                      <a:noFill/>
                    </a:lnT>
                    <a:lnB>
                      <a:noFill/>
                    </a:lnB>
                    <a:noFill/>
                  </a:tcPr>
                </a:tc>
                <a:tc>
                  <a:txBody>
                    <a:bodyPr/>
                    <a:lstStyle/>
                    <a:p>
                      <a:pPr algn="l" fontAlgn="ctr"/>
                      <a:endParaRPr lang="es-ES" sz="1000" b="0" i="0" u="none" strike="noStrike" dirty="0">
                        <a:solidFill>
                          <a:srgbClr val="203764"/>
                        </a:solidFill>
                        <a:effectLst/>
                        <a:latin typeface="Work Sans" pitchFamily="2" charset="77"/>
                      </a:endParaRPr>
                    </a:p>
                  </a:txBody>
                  <a:tcPr marL="0" marR="0" marT="0" marB="0" anchor="ctr">
                    <a:lnL>
                      <a:noFill/>
                    </a:lnL>
                    <a:lnR>
                      <a:noFill/>
                    </a:lnR>
                    <a:lnT>
                      <a:noFill/>
                    </a:lnT>
                    <a:lnB>
                      <a:noFill/>
                    </a:lnB>
                    <a:noFill/>
                  </a:tcPr>
                </a:tc>
                <a:tc>
                  <a:txBody>
                    <a:bodyPr/>
                    <a:lstStyle/>
                    <a:p>
                      <a:pPr algn="l" fontAlgn="ctr"/>
                      <a:endParaRPr lang="es-ES" sz="1000" b="0" i="0" u="none" strike="noStrike" dirty="0">
                        <a:solidFill>
                          <a:srgbClr val="203764"/>
                        </a:solidFill>
                        <a:effectLst/>
                        <a:latin typeface="Work Sans" pitchFamily="2" charset="77"/>
                      </a:endParaRPr>
                    </a:p>
                  </a:txBody>
                  <a:tcPr marL="0" marR="0" marT="0" marB="0" anchor="ctr">
                    <a:lnL>
                      <a:noFill/>
                    </a:lnL>
                    <a:lnR>
                      <a:noFill/>
                    </a:lnR>
                    <a:lnT>
                      <a:noFill/>
                    </a:lnT>
                    <a:lnB>
                      <a:noFill/>
                    </a:lnB>
                    <a:noFill/>
                  </a:tcPr>
                </a:tc>
                <a:tc>
                  <a:txBody>
                    <a:bodyPr/>
                    <a:lstStyle/>
                    <a:p>
                      <a:pPr algn="l" fontAlgn="ctr"/>
                      <a:endParaRPr lang="es-ES" sz="1000" b="0" i="0" u="none" strike="noStrike" dirty="0">
                        <a:solidFill>
                          <a:srgbClr val="203764"/>
                        </a:solidFill>
                        <a:effectLst/>
                        <a:latin typeface="Work Sans" pitchFamily="2" charset="77"/>
                      </a:endParaRPr>
                    </a:p>
                  </a:txBody>
                  <a:tcPr marL="0" marR="0" marT="0" marB="0" anchor="ctr">
                    <a:lnL>
                      <a:noFill/>
                    </a:lnL>
                    <a:lnR>
                      <a:noFill/>
                    </a:lnR>
                    <a:lnT>
                      <a:noFill/>
                    </a:lnT>
                    <a:lnB>
                      <a:noFill/>
                    </a:lnB>
                    <a:noFill/>
                  </a:tcPr>
                </a:tc>
                <a:tc>
                  <a:txBody>
                    <a:bodyPr/>
                    <a:lstStyle/>
                    <a:p>
                      <a:pPr algn="l" fontAlgn="ctr"/>
                      <a:endParaRPr lang="es-ES" sz="1000" b="0" i="0" u="none" strike="noStrike" dirty="0">
                        <a:solidFill>
                          <a:srgbClr val="203764"/>
                        </a:solidFill>
                        <a:effectLst/>
                        <a:latin typeface="Work Sans" pitchFamily="2" charset="77"/>
                      </a:endParaRPr>
                    </a:p>
                  </a:txBody>
                  <a:tcPr marL="0" marR="0" marT="0" marB="0" anchor="ctr">
                    <a:lnL>
                      <a:noFill/>
                    </a:lnL>
                    <a:lnR>
                      <a:noFill/>
                    </a:lnR>
                    <a:lnT>
                      <a:noFill/>
                    </a:lnT>
                    <a:lnB>
                      <a:noFill/>
                    </a:lnB>
                    <a:noFill/>
                  </a:tcPr>
                </a:tc>
                <a:tc>
                  <a:txBody>
                    <a:bodyPr/>
                    <a:lstStyle/>
                    <a:p>
                      <a:pPr algn="l" fontAlgn="ctr"/>
                      <a:endParaRPr lang="es-ES" sz="1000" b="0" i="0" u="none" strike="noStrike" dirty="0">
                        <a:solidFill>
                          <a:srgbClr val="203764"/>
                        </a:solidFill>
                        <a:effectLst/>
                        <a:latin typeface="Work Sans" pitchFamily="2" charset="77"/>
                      </a:endParaRPr>
                    </a:p>
                  </a:txBody>
                  <a:tcPr marL="0" marR="0" marT="0" marB="0" anchor="ctr">
                    <a:lnL>
                      <a:noFill/>
                    </a:lnL>
                    <a:lnR>
                      <a:noFill/>
                    </a:lnR>
                    <a:lnT>
                      <a:noFill/>
                    </a:lnT>
                    <a:lnB>
                      <a:noFill/>
                    </a:lnB>
                    <a:noFill/>
                  </a:tcPr>
                </a:tc>
                <a:tc>
                  <a:txBody>
                    <a:bodyPr/>
                    <a:lstStyle/>
                    <a:p>
                      <a:pPr algn="l" fontAlgn="ctr"/>
                      <a:endParaRPr lang="es-ES" sz="1000" b="0" i="0" u="none" strike="noStrike" dirty="0">
                        <a:solidFill>
                          <a:srgbClr val="203764"/>
                        </a:solidFill>
                        <a:effectLst/>
                        <a:latin typeface="Work Sans" pitchFamily="2" charset="77"/>
                      </a:endParaRPr>
                    </a:p>
                  </a:txBody>
                  <a:tcPr marL="0" marR="0" marT="0" marB="0" anchor="ctr">
                    <a:lnL>
                      <a:noFill/>
                    </a:lnL>
                    <a:lnR>
                      <a:noFill/>
                    </a:lnR>
                    <a:lnT>
                      <a:noFill/>
                    </a:lnT>
                    <a:lnB>
                      <a:noFill/>
                    </a:lnB>
                    <a:noFill/>
                  </a:tcPr>
                </a:tc>
                <a:extLst>
                  <a:ext uri="{0D108BD9-81ED-4DB2-BD59-A6C34878D82A}">
                    <a16:rowId xmlns:a16="http://schemas.microsoft.com/office/drawing/2014/main" val="2760924310"/>
                  </a:ext>
                </a:extLst>
              </a:tr>
            </a:tbl>
          </a:graphicData>
        </a:graphic>
      </p:graphicFrame>
      <p:grpSp>
        <p:nvGrpSpPr>
          <p:cNvPr id="4" name="Grupo 3">
            <a:extLst>
              <a:ext uri="{FF2B5EF4-FFF2-40B4-BE49-F238E27FC236}">
                <a16:creationId xmlns:a16="http://schemas.microsoft.com/office/drawing/2014/main" id="{1E9E6F20-606F-08A2-EB55-72D7F09608FC}"/>
              </a:ext>
            </a:extLst>
          </p:cNvPr>
          <p:cNvGrpSpPr/>
          <p:nvPr/>
        </p:nvGrpSpPr>
        <p:grpSpPr>
          <a:xfrm>
            <a:off x="16613736" y="203541"/>
            <a:ext cx="3000375" cy="2020113"/>
            <a:chOff x="16072703" y="22290"/>
            <a:chExt cx="3000375" cy="2020113"/>
          </a:xfrm>
        </p:grpSpPr>
        <p:pic>
          <p:nvPicPr>
            <p:cNvPr id="5" name="Imagen 4">
              <a:extLst>
                <a:ext uri="{FF2B5EF4-FFF2-40B4-BE49-F238E27FC236}">
                  <a16:creationId xmlns:a16="http://schemas.microsoft.com/office/drawing/2014/main" id="{89E4FADA-53B0-D09D-B063-266DD85DF36B}"/>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6" name="Picture 4" descr="Ministerio de Ambiente y Desarrollo Sostenible - Wikipedia ...">
              <a:extLst>
                <a:ext uri="{FF2B5EF4-FFF2-40B4-BE49-F238E27FC236}">
                  <a16:creationId xmlns:a16="http://schemas.microsoft.com/office/drawing/2014/main" id="{164C9C6B-7B5C-AF85-BFD3-693675227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437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5634014-2B1B-A4EB-69CB-807122E4DC98}"/>
              </a:ext>
            </a:extLst>
          </p:cNvPr>
          <p:cNvSpPr>
            <a:spLocks noGrp="1"/>
          </p:cNvSpPr>
          <p:nvPr>
            <p:ph type="ctrTitle"/>
          </p:nvPr>
        </p:nvSpPr>
        <p:spPr>
          <a:xfrm>
            <a:off x="2209042" y="6532488"/>
            <a:ext cx="14046200" cy="4775200"/>
          </a:xfrm>
        </p:spPr>
        <p:txBody>
          <a:bodyPr>
            <a:noAutofit/>
          </a:bodyPr>
          <a:lstStyle/>
          <a:p>
            <a:br>
              <a:rPr lang="es-CO" sz="6600" b="1" dirty="0">
                <a:solidFill>
                  <a:schemeClr val="tx1"/>
                </a:solidFill>
              </a:rPr>
            </a:br>
            <a:br>
              <a:rPr lang="es-CO" sz="6600" b="1" dirty="0">
                <a:solidFill>
                  <a:schemeClr val="tx1"/>
                </a:solidFill>
              </a:rPr>
            </a:br>
            <a:br>
              <a:rPr lang="es-CO" sz="6600" b="1" dirty="0">
                <a:solidFill>
                  <a:schemeClr val="tx1"/>
                </a:solidFill>
              </a:rPr>
            </a:br>
            <a:br>
              <a:rPr lang="es-CO" sz="6600" b="1" dirty="0">
                <a:solidFill>
                  <a:schemeClr val="tx1"/>
                </a:solidFill>
              </a:rPr>
            </a:br>
            <a:r>
              <a:rPr lang="es-CO" sz="6600" b="1" dirty="0">
                <a:solidFill>
                  <a:schemeClr val="tx1"/>
                </a:solidFill>
              </a:rPr>
              <a:t>Ministerio de Hacienda y Crédito </a:t>
            </a:r>
            <a:r>
              <a:rPr lang="es-CO" sz="6600" dirty="0">
                <a:solidFill>
                  <a:schemeClr val="tx1"/>
                </a:solidFill>
              </a:rPr>
              <a:t>P</a:t>
            </a:r>
            <a:r>
              <a:rPr lang="es-CO" sz="6600" b="1" dirty="0">
                <a:solidFill>
                  <a:schemeClr val="tx1"/>
                </a:solidFill>
              </a:rPr>
              <a:t>úblico.</a:t>
            </a:r>
            <a:br>
              <a:rPr lang="es-CO" sz="6600" b="1" dirty="0">
                <a:solidFill>
                  <a:schemeClr val="tx1"/>
                </a:solidFill>
              </a:rPr>
            </a:br>
            <a:r>
              <a:rPr lang="es-CO" sz="6600" b="1" dirty="0">
                <a:solidFill>
                  <a:schemeClr val="tx1"/>
                </a:solidFill>
              </a:rPr>
              <a:t>Departamento Nacional de Planeación.</a:t>
            </a:r>
            <a:br>
              <a:rPr lang="es-CO" sz="6600" b="1" dirty="0">
                <a:solidFill>
                  <a:schemeClr val="tx1"/>
                </a:solidFill>
              </a:rPr>
            </a:br>
            <a:r>
              <a:rPr lang="es-CO" sz="6600" b="1" dirty="0">
                <a:solidFill>
                  <a:schemeClr val="tx1"/>
                </a:solidFill>
              </a:rPr>
              <a:t>Ministerio de Ambiente y Desarrollo Sostenible.</a:t>
            </a:r>
            <a:br>
              <a:rPr lang="es-MX" sz="9600" dirty="0">
                <a:latin typeface="Gotham Black" pitchFamily="50" charset="0"/>
              </a:rPr>
            </a:br>
            <a:endParaRPr lang="es-CO" sz="9600" dirty="0"/>
          </a:p>
        </p:txBody>
      </p:sp>
      <p:sp>
        <p:nvSpPr>
          <p:cNvPr id="2" name="CuadroTexto 1">
            <a:extLst>
              <a:ext uri="{FF2B5EF4-FFF2-40B4-BE49-F238E27FC236}">
                <a16:creationId xmlns:a16="http://schemas.microsoft.com/office/drawing/2014/main" id="{5411C041-FBC9-C41C-BD3B-B253902DE3A7}"/>
              </a:ext>
            </a:extLst>
          </p:cNvPr>
          <p:cNvSpPr txBox="1"/>
          <p:nvPr/>
        </p:nvSpPr>
        <p:spPr>
          <a:xfrm>
            <a:off x="2057400" y="11623431"/>
            <a:ext cx="14982092" cy="501932"/>
          </a:xfrm>
          <a:prstGeom prst="rect">
            <a:avLst/>
          </a:prstGeom>
          <a:noFill/>
        </p:spPr>
        <p:txBody>
          <a:bodyPr wrap="square" rtlCol="0">
            <a:spAutoFit/>
          </a:bodyPr>
          <a:lstStyle/>
          <a:p>
            <a:r>
              <a:rPr lang="es-CO" dirty="0"/>
              <a:t>PROGRAMACIÓN PRESUPUESTAL 2025- REUNIONES GAT Y CS</a:t>
            </a:r>
          </a:p>
        </p:txBody>
      </p:sp>
    </p:spTree>
    <p:extLst>
      <p:ext uri="{BB962C8B-B14F-4D97-AF65-F5344CB8AC3E}">
        <p14:creationId xmlns:p14="http://schemas.microsoft.com/office/powerpoint/2010/main" val="341168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47A00F9-85D5-482F-8929-515BA65B6DAA}"/>
              </a:ext>
            </a:extLst>
          </p:cNvPr>
          <p:cNvSpPr>
            <a:spLocks noGrp="1"/>
          </p:cNvSpPr>
          <p:nvPr>
            <p:ph type="title"/>
          </p:nvPr>
        </p:nvSpPr>
        <p:spPr>
          <a:xfrm>
            <a:off x="1967148" y="2219901"/>
            <a:ext cx="23227192" cy="644339"/>
          </a:xfrm>
        </p:spPr>
        <p:txBody>
          <a:bodyPr/>
          <a:lstStyle/>
          <a:p>
            <a:r>
              <a:rPr lang="es-CO" sz="4000" dirty="0"/>
              <a:t>2. Vigencias Futuras MGMP 2025 – 2028</a:t>
            </a:r>
            <a:br>
              <a:rPr lang="es-CO" sz="4000" dirty="0"/>
            </a:br>
            <a:r>
              <a:rPr lang="es-CO" sz="3600" dirty="0"/>
              <a:t>Inversión y funcionamiento </a:t>
            </a:r>
            <a:endParaRPr lang="es-CO" sz="4000" dirty="0"/>
          </a:p>
        </p:txBody>
      </p:sp>
      <p:sp>
        <p:nvSpPr>
          <p:cNvPr id="3" name="Título 1">
            <a:extLst>
              <a:ext uri="{FF2B5EF4-FFF2-40B4-BE49-F238E27FC236}">
                <a16:creationId xmlns:a16="http://schemas.microsoft.com/office/drawing/2014/main" id="{E9C868E3-0D9F-1A57-65A5-4FF55064A0C0}"/>
              </a:ext>
            </a:extLst>
          </p:cNvPr>
          <p:cNvSpPr txBox="1">
            <a:spLocks/>
          </p:cNvSpPr>
          <p:nvPr/>
        </p:nvSpPr>
        <p:spPr>
          <a:xfrm>
            <a:off x="4143976" y="788393"/>
            <a:ext cx="12254568" cy="3113479"/>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defTabSz="914400" hangingPunct="1"/>
            <a:r>
              <a:rPr lang="es-CO" sz="4800" b="1" dirty="0">
                <a:latin typeface="Verdana"/>
                <a:ea typeface="Verdana"/>
              </a:rPr>
              <a:t>Vigencias futuras MGMP 2025 -2028</a:t>
            </a:r>
          </a:p>
        </p:txBody>
      </p:sp>
      <p:graphicFrame>
        <p:nvGraphicFramePr>
          <p:cNvPr id="6" name="Tabla 5">
            <a:extLst>
              <a:ext uri="{FF2B5EF4-FFF2-40B4-BE49-F238E27FC236}">
                <a16:creationId xmlns:a16="http://schemas.microsoft.com/office/drawing/2014/main" id="{C33BCD42-9FAE-F4DE-8E0E-D2A8AA07E583}"/>
              </a:ext>
            </a:extLst>
          </p:cNvPr>
          <p:cNvGraphicFramePr>
            <a:graphicFrameLocks noGrp="1"/>
          </p:cNvGraphicFramePr>
          <p:nvPr>
            <p:extLst>
              <p:ext uri="{D42A27DB-BD31-4B8C-83A1-F6EECF244321}">
                <p14:modId xmlns:p14="http://schemas.microsoft.com/office/powerpoint/2010/main" val="2244539079"/>
              </p:ext>
            </p:extLst>
          </p:nvPr>
        </p:nvGraphicFramePr>
        <p:xfrm>
          <a:off x="1967148" y="3539422"/>
          <a:ext cx="20558746" cy="8237345"/>
        </p:xfrm>
        <a:graphic>
          <a:graphicData uri="http://schemas.openxmlformats.org/drawingml/2006/table">
            <a:tbl>
              <a:tblPr bandRow="1">
                <a:tableStyleId>{5940675A-B579-460E-94D1-54222C63F5DA}</a:tableStyleId>
              </a:tblPr>
              <a:tblGrid>
                <a:gridCol w="7546129">
                  <a:extLst>
                    <a:ext uri="{9D8B030D-6E8A-4147-A177-3AD203B41FA5}">
                      <a16:colId xmlns:a16="http://schemas.microsoft.com/office/drawing/2014/main" val="1861945904"/>
                    </a:ext>
                  </a:extLst>
                </a:gridCol>
                <a:gridCol w="4343400">
                  <a:extLst>
                    <a:ext uri="{9D8B030D-6E8A-4147-A177-3AD203B41FA5}">
                      <a16:colId xmlns:a16="http://schemas.microsoft.com/office/drawing/2014/main" val="3490441164"/>
                    </a:ext>
                  </a:extLst>
                </a:gridCol>
                <a:gridCol w="3502901">
                  <a:extLst>
                    <a:ext uri="{9D8B030D-6E8A-4147-A177-3AD203B41FA5}">
                      <a16:colId xmlns:a16="http://schemas.microsoft.com/office/drawing/2014/main" val="1754485471"/>
                    </a:ext>
                  </a:extLst>
                </a:gridCol>
                <a:gridCol w="2583158">
                  <a:extLst>
                    <a:ext uri="{9D8B030D-6E8A-4147-A177-3AD203B41FA5}">
                      <a16:colId xmlns:a16="http://schemas.microsoft.com/office/drawing/2014/main" val="2244480953"/>
                    </a:ext>
                  </a:extLst>
                </a:gridCol>
                <a:gridCol w="2583158">
                  <a:extLst>
                    <a:ext uri="{9D8B030D-6E8A-4147-A177-3AD203B41FA5}">
                      <a16:colId xmlns:a16="http://schemas.microsoft.com/office/drawing/2014/main" val="4163999008"/>
                    </a:ext>
                  </a:extLst>
                </a:gridCol>
              </a:tblGrid>
              <a:tr h="1048901">
                <a:tc>
                  <a:txBody>
                    <a:bodyPr/>
                    <a:lstStyle/>
                    <a:p>
                      <a:pPr algn="l" rtl="0" fontAlgn="ctr"/>
                      <a:endParaRPr lang="es-ES" sz="2800" b="1" i="0" u="none" strike="noStrike" dirty="0">
                        <a:solidFill>
                          <a:schemeClr val="tx1"/>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gridSpan="4">
                  <a:txBody>
                    <a:bodyPr/>
                    <a:lstStyle/>
                    <a:p>
                      <a:pPr algn="ctr" rtl="0" fontAlgn="ctr"/>
                      <a:r>
                        <a:rPr lang="es-ES" sz="2800" b="1" i="0" u="none" strike="noStrike" dirty="0">
                          <a:solidFill>
                            <a:schemeClr val="tx1"/>
                          </a:solidFill>
                          <a:effectLst/>
                          <a:highlight>
                            <a:srgbClr val="FCCC31"/>
                          </a:highlight>
                          <a:latin typeface="Calibri"/>
                        </a:rPr>
                        <a:t>Vigencias Futuras aprobadas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903164357"/>
                  </a:ext>
                </a:extLst>
              </a:tr>
              <a:tr h="667482">
                <a:tc>
                  <a:txBody>
                    <a:bodyPr/>
                    <a:lstStyle/>
                    <a:p>
                      <a:pPr algn="ctr" rtl="0" fontAlgn="ctr"/>
                      <a:r>
                        <a:rPr lang="es-ES" sz="2800" b="1" i="0" u="none" strike="noStrike" dirty="0">
                          <a:solidFill>
                            <a:schemeClr val="tx1"/>
                          </a:solidFill>
                          <a:effectLst/>
                          <a:highlight>
                            <a:srgbClr val="FCCC31"/>
                          </a:highlight>
                          <a:latin typeface="Calibri"/>
                        </a:rPr>
                        <a:t>Vigencias Futuras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800" b="1" i="0" u="none" strike="noStrike" dirty="0">
                          <a:solidFill>
                            <a:schemeClr val="tx1"/>
                          </a:solidFill>
                          <a:effectLst/>
                          <a:highlight>
                            <a:srgbClr val="FCCC31"/>
                          </a:highlight>
                          <a:latin typeface="Calibri"/>
                        </a:rPr>
                        <a:t>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800" b="1" i="0" u="none" strike="noStrike" dirty="0">
                          <a:solidFill>
                            <a:schemeClr val="tx1"/>
                          </a:solidFill>
                          <a:effectLst/>
                          <a:highlight>
                            <a:srgbClr val="FCCC31"/>
                          </a:highlight>
                          <a:latin typeface="Calibri"/>
                        </a:rPr>
                        <a:t>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800" b="1" i="0" u="none" strike="noStrike" dirty="0">
                          <a:solidFill>
                            <a:schemeClr val="tx1"/>
                          </a:solidFill>
                          <a:effectLst/>
                          <a:highlight>
                            <a:srgbClr val="FCCC31"/>
                          </a:highlight>
                          <a:latin typeface="Calibri"/>
                        </a:rPr>
                        <a:t>2027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800" b="1" i="0" u="none" strike="noStrike" dirty="0">
                          <a:solidFill>
                            <a:schemeClr val="tx1"/>
                          </a:solidFill>
                          <a:effectLst/>
                          <a:highlight>
                            <a:srgbClr val="FCCC31"/>
                          </a:highlight>
                          <a:latin typeface="Calibri"/>
                        </a:rPr>
                        <a:t>2028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extLst>
                  <a:ext uri="{0D108BD9-81ED-4DB2-BD59-A6C34878D82A}">
                    <a16:rowId xmlns:a16="http://schemas.microsoft.com/office/drawing/2014/main" val="1177923650"/>
                  </a:ext>
                </a:extLst>
              </a:tr>
              <a:tr h="1048901">
                <a:tc>
                  <a:txBody>
                    <a:bodyPr/>
                    <a:lstStyle/>
                    <a:p>
                      <a:pPr lvl="1" algn="l" rtl="0" fontAlgn="ctr"/>
                      <a:r>
                        <a:rPr lang="es-ES" sz="2800" b="1" i="0" u="none" strike="noStrike" dirty="0">
                          <a:solidFill>
                            <a:schemeClr val="tx1"/>
                          </a:solidFill>
                          <a:effectLst/>
                          <a:latin typeface="Calibri"/>
                        </a:rPr>
                        <a:t> *TECHO SECTOR MGMP 2025 - 2028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800" b="0" i="0" u="none" strike="noStrike" dirty="0">
                          <a:solidFill>
                            <a:schemeClr val="tx1"/>
                          </a:solidFill>
                          <a:effectLst/>
                          <a:latin typeface="Calibri"/>
                        </a:rPr>
                        <a:t>$ 1.292.878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800" b="0" i="0" u="none" strike="noStrike" dirty="0">
                          <a:solidFill>
                            <a:schemeClr val="tx1"/>
                          </a:solidFill>
                          <a:effectLst/>
                          <a:latin typeface="Calibri"/>
                        </a:rPr>
                        <a:t>$ 1.316.924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800" b="0" i="0" u="none" strike="noStrike" dirty="0">
                          <a:solidFill>
                            <a:schemeClr val="tx1"/>
                          </a:solidFill>
                          <a:effectLst/>
                          <a:latin typeface="Calibri"/>
                        </a:rPr>
                        <a:t>$ 1.074.703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800" b="0" i="0" u="none" strike="noStrike" dirty="0">
                          <a:solidFill>
                            <a:schemeClr val="tx1"/>
                          </a:solidFill>
                          <a:effectLst/>
                          <a:latin typeface="Calibri"/>
                        </a:rPr>
                        <a:t>$ 0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9633884"/>
                  </a:ext>
                </a:extLst>
              </a:tr>
              <a:tr h="1048901">
                <a:tc>
                  <a:txBody>
                    <a:bodyPr/>
                    <a:lstStyle/>
                    <a:p>
                      <a:pPr lvl="1" algn="l" rtl="0" fontAlgn="ctr"/>
                      <a:r>
                        <a:rPr lang="es-ES" sz="3200" b="1" i="0" u="none" strike="noStrike" dirty="0">
                          <a:solidFill>
                            <a:schemeClr val="tx1"/>
                          </a:solidFill>
                          <a:effectLst/>
                          <a:latin typeface="Calibri"/>
                        </a:rPr>
                        <a:t> Funcionamiento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800" b="0" i="0" u="none" strike="noStrike" dirty="0">
                          <a:solidFill>
                            <a:schemeClr val="tx1"/>
                          </a:solidFill>
                          <a:effectLst/>
                          <a:latin typeface="Calibri"/>
                        </a:rPr>
                        <a:t>$ 13.023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800" b="0" i="0" u="none" strike="noStrike" dirty="0">
                          <a:solidFill>
                            <a:schemeClr val="tx1"/>
                          </a:solidFill>
                          <a:effectLst/>
                          <a:latin typeface="Calibri"/>
                        </a:rPr>
                        <a:t>$ 5.805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800" b="0" i="0" u="none" strike="noStrike" dirty="0">
                          <a:solidFill>
                            <a:schemeClr val="tx1"/>
                          </a:solidFill>
                          <a:effectLst/>
                          <a:latin typeface="Calibri"/>
                        </a:rPr>
                        <a:t>$ 0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800" b="0" i="0" u="none" strike="noStrike" dirty="0">
                          <a:solidFill>
                            <a:schemeClr val="tx1"/>
                          </a:solidFill>
                          <a:effectLst/>
                          <a:latin typeface="Calibri"/>
                        </a:rPr>
                        <a:t>$ 0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9400605"/>
                  </a:ext>
                </a:extLst>
              </a:tr>
              <a:tr h="1048901">
                <a:tc>
                  <a:txBody>
                    <a:bodyPr/>
                    <a:lstStyle/>
                    <a:p>
                      <a:pPr lvl="1" algn="l" rtl="0" fontAlgn="ctr"/>
                      <a:r>
                        <a:rPr lang="es-ES" sz="3200" b="1" i="0" u="none" strike="noStrike" dirty="0">
                          <a:solidFill>
                            <a:schemeClr val="tx1"/>
                          </a:solidFill>
                          <a:effectLst/>
                          <a:latin typeface="Calibri"/>
                        </a:rPr>
                        <a:t> Inversión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800" b="0" i="0" u="none" strike="noStrike" dirty="0">
                          <a:solidFill>
                            <a:schemeClr val="tx1"/>
                          </a:solidFill>
                          <a:effectLst/>
                          <a:latin typeface="Calibri"/>
                        </a:rPr>
                        <a:t>$ 5.295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800" b="0" i="0" u="none" strike="noStrike" dirty="0">
                          <a:solidFill>
                            <a:schemeClr val="tx1"/>
                          </a:solidFill>
                          <a:effectLst/>
                          <a:latin typeface="Calibri"/>
                        </a:rPr>
                        <a:t>$ 1.134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800" b="0" i="0" u="none" strike="noStrike" dirty="0">
                          <a:solidFill>
                            <a:schemeClr val="tx1"/>
                          </a:solidFill>
                          <a:effectLst/>
                          <a:latin typeface="Calibri"/>
                        </a:rPr>
                        <a:t>$ 0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800" b="0" i="0" u="none" strike="noStrike" dirty="0">
                          <a:solidFill>
                            <a:schemeClr val="tx1"/>
                          </a:solidFill>
                          <a:effectLst/>
                          <a:latin typeface="Calibri"/>
                        </a:rPr>
                        <a:t>$ 0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6188289"/>
                  </a:ext>
                </a:extLst>
              </a:tr>
              <a:tr h="1181107">
                <a:tc>
                  <a:txBody>
                    <a:bodyPr/>
                    <a:lstStyle/>
                    <a:p>
                      <a:pPr lvl="1" algn="l" rtl="0" fontAlgn="ctr"/>
                      <a:r>
                        <a:rPr lang="es-ES" sz="2000" b="0" i="0" u="none" strike="noStrike" dirty="0">
                          <a:solidFill>
                            <a:schemeClr val="tx1"/>
                          </a:solidFill>
                          <a:effectLst/>
                          <a:latin typeface="Calibri"/>
                        </a:rPr>
                        <a:t>FORTALECIMIENTO DE LA GESTIÓN INSTITUCIONAL Y TECNOLOGICA DE LA AUTORIDAD NACIONAL DE LICENCIAS AMBIENTALES EN EL TERRITORIO NACIONAL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800" b="0" i="0" u="none" strike="noStrike" dirty="0">
                          <a:solidFill>
                            <a:schemeClr val="tx1"/>
                          </a:solidFill>
                          <a:effectLst/>
                          <a:latin typeface="Calibri"/>
                        </a:rPr>
                        <a:t>$ 549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800" b="0" i="0" u="none" strike="noStrike" dirty="0">
                          <a:solidFill>
                            <a:schemeClr val="tx1"/>
                          </a:solidFill>
                          <a:effectLst/>
                          <a:latin typeface="Calibri"/>
                        </a:rPr>
                        <a:t>$ 0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800" b="0" i="0" u="none" strike="noStrike" dirty="0">
                          <a:solidFill>
                            <a:schemeClr val="tx1"/>
                          </a:solidFill>
                          <a:effectLst/>
                          <a:latin typeface="Calibri"/>
                        </a:rPr>
                        <a:t>$ 0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800" b="0" i="0" u="none" strike="noStrike" dirty="0">
                          <a:solidFill>
                            <a:schemeClr val="tx1"/>
                          </a:solidFill>
                          <a:effectLst/>
                          <a:latin typeface="Calibri"/>
                        </a:rPr>
                        <a:t>$ 0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1283104"/>
                  </a:ext>
                </a:extLst>
              </a:tr>
              <a:tr h="1493887">
                <a:tc>
                  <a:txBody>
                    <a:bodyPr/>
                    <a:lstStyle/>
                    <a:p>
                      <a:pPr lvl="1" algn="l" rtl="0" fontAlgn="ctr"/>
                      <a:r>
                        <a:rPr lang="es-ES" sz="2000" b="0" i="0" u="none" strike="noStrike" dirty="0">
                          <a:solidFill>
                            <a:schemeClr val="tx1"/>
                          </a:solidFill>
                          <a:effectLst/>
                          <a:latin typeface="Calibri"/>
                        </a:rPr>
                        <a:t>FORTALECIMIENTO DE LA CAPACIDAD INSTITUCIONAL DE PARQUES NACIONALES NATURALES A NIVEL NACIONAL.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800" b="0" i="0" u="none" strike="noStrike" dirty="0">
                          <a:solidFill>
                            <a:schemeClr val="tx1"/>
                          </a:solidFill>
                          <a:effectLst/>
                          <a:latin typeface="Calibri"/>
                        </a:rPr>
                        <a:t>$ 4.746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800" b="0" i="0" u="none" strike="noStrike" dirty="0">
                          <a:solidFill>
                            <a:schemeClr val="tx1"/>
                          </a:solidFill>
                          <a:effectLst/>
                          <a:latin typeface="Calibri"/>
                        </a:rPr>
                        <a:t>$ 1.134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800" b="0" i="0" u="none" strike="noStrike" dirty="0">
                          <a:solidFill>
                            <a:schemeClr val="tx1"/>
                          </a:solidFill>
                          <a:effectLst/>
                          <a:latin typeface="Calibri"/>
                        </a:rPr>
                        <a:t>$ 0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800" b="0" i="0" u="none" strike="noStrike" dirty="0">
                          <a:solidFill>
                            <a:schemeClr val="tx1"/>
                          </a:solidFill>
                          <a:effectLst/>
                          <a:latin typeface="Calibri"/>
                        </a:rPr>
                        <a:t>$ 0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9648904"/>
                  </a:ext>
                </a:extLst>
              </a:tr>
              <a:tr h="699265">
                <a:tc>
                  <a:txBody>
                    <a:bodyPr/>
                    <a:lstStyle/>
                    <a:p>
                      <a:pPr algn="l" rtl="0" fontAlgn="ctr"/>
                      <a:r>
                        <a:rPr lang="es-ES" sz="2400" b="1" i="0" u="none" strike="noStrike" dirty="0">
                          <a:solidFill>
                            <a:schemeClr val="tx1"/>
                          </a:solidFill>
                          <a:effectLst/>
                          <a:highlight>
                            <a:srgbClr val="FCCC31"/>
                          </a:highlight>
                          <a:latin typeface="Arial"/>
                        </a:rPr>
                        <a:t> TOTAL VIGENCIAS FUTURAS 2025-2028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3200" b="1" i="0" u="none" strike="noStrike" dirty="0">
                          <a:solidFill>
                            <a:schemeClr val="tx1"/>
                          </a:solidFill>
                          <a:effectLst/>
                          <a:highlight>
                            <a:srgbClr val="FCCC31"/>
                          </a:highlight>
                          <a:latin typeface="Calibri"/>
                        </a:rPr>
                        <a:t>$ 18.318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3200" b="1" i="0" u="none" strike="noStrike" dirty="0">
                          <a:solidFill>
                            <a:schemeClr val="tx1"/>
                          </a:solidFill>
                          <a:effectLst/>
                          <a:highlight>
                            <a:srgbClr val="FCCC31"/>
                          </a:highlight>
                          <a:latin typeface="Calibri"/>
                        </a:rPr>
                        <a:t>$ 6.939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3200" b="1" i="0" u="none" strike="noStrike" dirty="0">
                          <a:solidFill>
                            <a:schemeClr val="tx1"/>
                          </a:solidFill>
                          <a:effectLst/>
                          <a:highlight>
                            <a:srgbClr val="FCCC31"/>
                          </a:highlight>
                          <a:latin typeface="Calibri"/>
                        </a:rPr>
                        <a:t>$ 0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3200" b="1" i="0" u="none" strike="noStrike" dirty="0">
                          <a:solidFill>
                            <a:schemeClr val="tx1"/>
                          </a:solidFill>
                          <a:effectLst/>
                          <a:highlight>
                            <a:srgbClr val="FCCC31"/>
                          </a:highlight>
                          <a:latin typeface="Calibri"/>
                        </a:rPr>
                        <a:t>$ 0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extLst>
                  <a:ext uri="{0D108BD9-81ED-4DB2-BD59-A6C34878D82A}">
                    <a16:rowId xmlns:a16="http://schemas.microsoft.com/office/drawing/2014/main" val="1629215768"/>
                  </a:ext>
                </a:extLst>
              </a:tr>
            </a:tbl>
          </a:graphicData>
        </a:graphic>
      </p:graphicFrame>
      <p:sp>
        <p:nvSpPr>
          <p:cNvPr id="5" name="CuadroTexto 4">
            <a:extLst>
              <a:ext uri="{FF2B5EF4-FFF2-40B4-BE49-F238E27FC236}">
                <a16:creationId xmlns:a16="http://schemas.microsoft.com/office/drawing/2014/main" id="{4673C4A7-A360-FDA2-026C-1BAB39361E3D}"/>
              </a:ext>
            </a:extLst>
          </p:cNvPr>
          <p:cNvSpPr txBox="1"/>
          <p:nvPr/>
        </p:nvSpPr>
        <p:spPr>
          <a:xfrm>
            <a:off x="1833197" y="12373609"/>
            <a:ext cx="12599376" cy="553998"/>
          </a:xfrm>
          <a:prstGeom prst="rect">
            <a:avLst/>
          </a:prstGeom>
          <a:noFill/>
        </p:spPr>
        <p:txBody>
          <a:bodyPr wrap="square">
            <a:spAutoFit/>
          </a:bodyPr>
          <a:lstStyle/>
          <a:p>
            <a:pPr algn="l" fontAlgn="ctr"/>
            <a:r>
              <a:rPr lang="es-ES" sz="2000" b="0" i="0" u="none" strike="noStrike" dirty="0">
                <a:solidFill>
                  <a:srgbClr val="203764"/>
                </a:solidFill>
                <a:effectLst/>
                <a:latin typeface="Work Sans" pitchFamily="2" charset="77"/>
              </a:rPr>
              <a:t>* CONPES 4120 del 14 de julio del 2023</a:t>
            </a:r>
          </a:p>
        </p:txBody>
      </p:sp>
      <p:grpSp>
        <p:nvGrpSpPr>
          <p:cNvPr id="2" name="Grupo 1">
            <a:extLst>
              <a:ext uri="{FF2B5EF4-FFF2-40B4-BE49-F238E27FC236}">
                <a16:creationId xmlns:a16="http://schemas.microsoft.com/office/drawing/2014/main" id="{271E48DD-263B-014C-DC9C-02907A479787}"/>
              </a:ext>
            </a:extLst>
          </p:cNvPr>
          <p:cNvGrpSpPr/>
          <p:nvPr/>
        </p:nvGrpSpPr>
        <p:grpSpPr>
          <a:xfrm>
            <a:off x="16613736" y="203541"/>
            <a:ext cx="3000375" cy="2020113"/>
            <a:chOff x="16072703" y="22290"/>
            <a:chExt cx="3000375" cy="2020113"/>
          </a:xfrm>
        </p:grpSpPr>
        <p:pic>
          <p:nvPicPr>
            <p:cNvPr id="7" name="Imagen 6">
              <a:extLst>
                <a:ext uri="{FF2B5EF4-FFF2-40B4-BE49-F238E27FC236}">
                  <a16:creationId xmlns:a16="http://schemas.microsoft.com/office/drawing/2014/main" id="{0DFFEEB4-1835-03F3-0842-592EEBC73FA8}"/>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8" name="Picture 4" descr="Ministerio de Ambiente y Desarrollo Sostenible - Wikipedia ...">
              <a:extLst>
                <a:ext uri="{FF2B5EF4-FFF2-40B4-BE49-F238E27FC236}">
                  <a16:creationId xmlns:a16="http://schemas.microsoft.com/office/drawing/2014/main" id="{E108861A-B61D-324E-B7B0-B16FDBBFCD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9968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8570B3-7A3C-8485-186F-660015B50BAA}"/>
              </a:ext>
            </a:extLst>
          </p:cNvPr>
          <p:cNvSpPr txBox="1">
            <a:spLocks/>
          </p:cNvSpPr>
          <p:nvPr/>
        </p:nvSpPr>
        <p:spPr>
          <a:xfrm>
            <a:off x="-731627" y="774552"/>
            <a:ext cx="23227192"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defTabSz="914400" hangingPunct="1"/>
            <a:r>
              <a:rPr lang="es-CO" sz="4400" b="1" dirty="0">
                <a:latin typeface="Verdana"/>
                <a:ea typeface="Verdana"/>
              </a:rPr>
              <a:t>Vigencias futuras MGMP 2025 -2028</a:t>
            </a:r>
          </a:p>
        </p:txBody>
      </p:sp>
      <p:pic>
        <p:nvPicPr>
          <p:cNvPr id="5" name="Imagen 4" descr="Gráfico, Gráfico de barras&#10;&#10;Descripción generada automáticamente">
            <a:extLst>
              <a:ext uri="{FF2B5EF4-FFF2-40B4-BE49-F238E27FC236}">
                <a16:creationId xmlns:a16="http://schemas.microsoft.com/office/drawing/2014/main" id="{6742DFD5-EF95-7F56-C462-DC54EA3DC3B7}"/>
              </a:ext>
            </a:extLst>
          </p:cNvPr>
          <p:cNvPicPr>
            <a:picLocks noChangeAspect="1"/>
          </p:cNvPicPr>
          <p:nvPr/>
        </p:nvPicPr>
        <p:blipFill>
          <a:blip r:embed="rId3"/>
          <a:stretch>
            <a:fillRect/>
          </a:stretch>
        </p:blipFill>
        <p:spPr>
          <a:xfrm>
            <a:off x="563257" y="4288145"/>
            <a:ext cx="11761064" cy="6945923"/>
          </a:xfrm>
          <a:prstGeom prst="rect">
            <a:avLst/>
          </a:prstGeom>
        </p:spPr>
      </p:pic>
      <p:sp>
        <p:nvSpPr>
          <p:cNvPr id="6" name="CuadroTexto 5">
            <a:extLst>
              <a:ext uri="{FF2B5EF4-FFF2-40B4-BE49-F238E27FC236}">
                <a16:creationId xmlns:a16="http://schemas.microsoft.com/office/drawing/2014/main" id="{BF4DEBDB-B91C-B054-E575-386FE2D7CD48}"/>
              </a:ext>
            </a:extLst>
          </p:cNvPr>
          <p:cNvSpPr txBox="1"/>
          <p:nvPr/>
        </p:nvSpPr>
        <p:spPr>
          <a:xfrm>
            <a:off x="12988476" y="3413611"/>
            <a:ext cx="10556975" cy="8355492"/>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800"/>
            </a:lvl1pPr>
          </a:lstStyle>
          <a:p>
            <a:pPr marL="285750" indent="-285750" algn="just">
              <a:buFont typeface="Wingdings" panose="05000000000000000000" pitchFamily="2" charset="2"/>
              <a:buChar char="ü"/>
            </a:pPr>
            <a:r>
              <a:rPr lang="es-ES" dirty="0"/>
              <a:t>Funcionamiento IDEAM: Vigencia futura ordinaria para adquisición de bienes y servicios (Servicio de integral de aseo y cafetería, Servicio integral de vigilancia, Suministro de combustible, mantenimiento de los vehículos, correo y correspondencia).</a:t>
            </a:r>
          </a:p>
          <a:p>
            <a:pPr algn="just"/>
            <a:endParaRPr lang="es-ES" dirty="0"/>
          </a:p>
          <a:p>
            <a:pPr marL="285750" indent="-285750" algn="just">
              <a:buFont typeface="Wingdings" panose="05000000000000000000" pitchFamily="2" charset="2"/>
              <a:buChar char="ü"/>
            </a:pPr>
            <a:r>
              <a:rPr lang="es-ES" dirty="0"/>
              <a:t>Inversión ANLA:  Requerida por la ANLA para adicionar el contrato </a:t>
            </a:r>
            <a:r>
              <a:rPr lang="es-ES" dirty="0" err="1"/>
              <a:t>Nº</a:t>
            </a:r>
            <a:r>
              <a:rPr lang="es-ES" dirty="0"/>
              <a:t> 1233-2023 (Centro de Operación de Seguridad SOC) hasta el 31 de mayo de 2024 y suscribir el contrato de servicio de COLOCATION (Nube privada) para el DATACENTER de la ANLA, con el fin de satisfacer las necesidades de infraestructura tecnológica y el funcionamiento de los sistemas de información. </a:t>
            </a:r>
          </a:p>
          <a:p>
            <a:pPr algn="just"/>
            <a:endParaRPr lang="es-ES" dirty="0"/>
          </a:p>
          <a:p>
            <a:pPr marL="285750" indent="-285750" algn="just">
              <a:buFont typeface="Wingdings" panose="05000000000000000000" pitchFamily="2" charset="2"/>
              <a:buChar char="ü"/>
            </a:pPr>
            <a:r>
              <a:rPr lang="es-ES" dirty="0"/>
              <a:t>Funcionamiento Parques Nacionales Naturales: Vigencia futura ordinaria para adquisición de bienes y servicios (Servicio de integral de aseo y cafetería, Servicio integral de vigilancia, Suministro de combustible, mantenimiento de los vehículos, correo y correspondencia).</a:t>
            </a:r>
          </a:p>
          <a:p>
            <a:pPr marL="285750" indent="-285750" algn="just">
              <a:buFont typeface="Wingdings" panose="05000000000000000000" pitchFamily="2" charset="2"/>
              <a:buChar char="ü"/>
            </a:pPr>
            <a:endParaRPr lang="es-ES" dirty="0"/>
          </a:p>
          <a:p>
            <a:pPr marL="285750" indent="-285750" algn="just">
              <a:buFont typeface="Wingdings" panose="05000000000000000000" pitchFamily="2" charset="2"/>
              <a:buChar char="ü"/>
            </a:pPr>
            <a:r>
              <a:rPr lang="es-ES" dirty="0"/>
              <a:t>Inversión Parques Nacionales Naturales: Garantizar el suministro óptimo del servicio de internet, de forma continua e ininterrumpida. Además, contempla suplir la necesidad de conectividad y comunicaciones para la correcta gestión de los procesos que se llevan a cabo en los tres niveles de gestión.</a:t>
            </a:r>
          </a:p>
        </p:txBody>
      </p:sp>
      <p:sp>
        <p:nvSpPr>
          <p:cNvPr id="11" name="CuadroTexto 10">
            <a:extLst>
              <a:ext uri="{FF2B5EF4-FFF2-40B4-BE49-F238E27FC236}">
                <a16:creationId xmlns:a16="http://schemas.microsoft.com/office/drawing/2014/main" id="{A60FCE45-4521-DAB3-EEC0-8647AC6437FF}"/>
              </a:ext>
            </a:extLst>
          </p:cNvPr>
          <p:cNvSpPr txBox="1"/>
          <p:nvPr/>
        </p:nvSpPr>
        <p:spPr>
          <a:xfrm>
            <a:off x="1290641" y="2572050"/>
            <a:ext cx="12195312" cy="1200329"/>
          </a:xfrm>
          <a:prstGeom prst="rect">
            <a:avLst/>
          </a:prstGeom>
        </p:spPr>
        <p:txBody>
          <a:bodyPr wrap="square" lIns="0" tIns="0" rIns="0" bIns="0" anchor="t">
            <a:noAutofit/>
          </a:bodyPr>
          <a:lstStyle>
            <a:lvl1pPr>
              <a:lnSpc>
                <a:spcPct val="90000"/>
              </a:lnSpc>
              <a:defRPr sz="4000" spc="-300">
                <a:solidFill>
                  <a:schemeClr val="tx1"/>
                </a:solidFill>
                <a:latin typeface="Work Sans" panose="00000500000000000000" pitchFamily="2" charset="0"/>
                <a:ea typeface="+mj-ea"/>
                <a:cs typeface="Verdana"/>
              </a:defRPr>
            </a:lvl1pPr>
          </a:lstStyle>
          <a:p>
            <a:r>
              <a:rPr lang="es-CO" dirty="0"/>
              <a:t>2. Vigencias Futuras MGMP 2025 – 2028</a:t>
            </a:r>
            <a:br>
              <a:rPr lang="es-CO" dirty="0"/>
            </a:br>
            <a:r>
              <a:rPr lang="es-CO" dirty="0"/>
              <a:t>Inversión y funcionamiento </a:t>
            </a:r>
          </a:p>
        </p:txBody>
      </p:sp>
      <p:grpSp>
        <p:nvGrpSpPr>
          <p:cNvPr id="3" name="Grupo 2">
            <a:extLst>
              <a:ext uri="{FF2B5EF4-FFF2-40B4-BE49-F238E27FC236}">
                <a16:creationId xmlns:a16="http://schemas.microsoft.com/office/drawing/2014/main" id="{2638CFEB-8CBE-A384-BD92-05EDA121FA9A}"/>
              </a:ext>
            </a:extLst>
          </p:cNvPr>
          <p:cNvGrpSpPr/>
          <p:nvPr/>
        </p:nvGrpSpPr>
        <p:grpSpPr>
          <a:xfrm>
            <a:off x="16613736" y="203541"/>
            <a:ext cx="3000375" cy="2020113"/>
            <a:chOff x="16072703" y="22290"/>
            <a:chExt cx="3000375" cy="2020113"/>
          </a:xfrm>
        </p:grpSpPr>
        <p:pic>
          <p:nvPicPr>
            <p:cNvPr id="7" name="Imagen 6">
              <a:extLst>
                <a:ext uri="{FF2B5EF4-FFF2-40B4-BE49-F238E27FC236}">
                  <a16:creationId xmlns:a16="http://schemas.microsoft.com/office/drawing/2014/main" id="{E02AD441-6F6A-9C1B-4FBC-A4B945675D04}"/>
                </a:ext>
              </a:extLst>
            </p:cNvPr>
            <p:cNvPicPr>
              <a:picLocks noChangeAspect="1"/>
            </p:cNvPicPr>
            <p:nvPr/>
          </p:nvPicPr>
          <p:blipFill>
            <a:blip r:embed="rId4"/>
            <a:stretch>
              <a:fillRect/>
            </a:stretch>
          </p:blipFill>
          <p:spPr>
            <a:xfrm>
              <a:off x="16072703" y="22290"/>
              <a:ext cx="3000375" cy="1000125"/>
            </a:xfrm>
            <a:prstGeom prst="rect">
              <a:avLst/>
            </a:prstGeom>
          </p:spPr>
        </p:pic>
        <p:pic>
          <p:nvPicPr>
            <p:cNvPr id="8" name="Picture 4" descr="Ministerio de Ambiente y Desarrollo Sostenible - Wikipedia ...">
              <a:extLst>
                <a:ext uri="{FF2B5EF4-FFF2-40B4-BE49-F238E27FC236}">
                  <a16:creationId xmlns:a16="http://schemas.microsoft.com/office/drawing/2014/main" id="{5D380BDE-90BC-3FC8-9C12-486DED8630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3770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1BA9B5-0535-A791-DCD2-B0006BF4E6FD}"/>
              </a:ext>
            </a:extLst>
          </p:cNvPr>
          <p:cNvSpPr>
            <a:spLocks noGrp="1"/>
          </p:cNvSpPr>
          <p:nvPr>
            <p:ph type="ctrTitle"/>
          </p:nvPr>
        </p:nvSpPr>
        <p:spPr>
          <a:xfrm>
            <a:off x="1776047" y="4676719"/>
            <a:ext cx="17619785" cy="3693319"/>
          </a:xfrm>
        </p:spPr>
        <p:txBody>
          <a:bodyPr/>
          <a:lstStyle/>
          <a:p>
            <a:r>
              <a:rPr lang="es-CO" sz="8000" b="1" dirty="0">
                <a:solidFill>
                  <a:srgbClr val="000000"/>
                </a:solidFill>
              </a:rPr>
              <a:t>Solicitudes MGMP 2025-2028 </a:t>
            </a:r>
            <a:br>
              <a:rPr lang="es-CO" sz="8000" b="1" dirty="0">
                <a:solidFill>
                  <a:srgbClr val="000000"/>
                </a:solidFill>
              </a:rPr>
            </a:br>
            <a:r>
              <a:rPr lang="es-CO" sz="8000" b="1" dirty="0">
                <a:solidFill>
                  <a:srgbClr val="000000"/>
                </a:solidFill>
              </a:rPr>
              <a:t>Funcionamiento</a:t>
            </a:r>
          </a:p>
        </p:txBody>
      </p:sp>
    </p:spTree>
    <p:extLst>
      <p:ext uri="{BB962C8B-B14F-4D97-AF65-F5344CB8AC3E}">
        <p14:creationId xmlns:p14="http://schemas.microsoft.com/office/powerpoint/2010/main" val="3390738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5">
            <a:extLst>
              <a:ext uri="{FF2B5EF4-FFF2-40B4-BE49-F238E27FC236}">
                <a16:creationId xmlns:a16="http://schemas.microsoft.com/office/drawing/2014/main" id="{F66C1925-0EE6-933A-63BB-D88F9BB7FF57}"/>
              </a:ext>
            </a:extLst>
          </p:cNvPr>
          <p:cNvSpPr txBox="1">
            <a:spLocks/>
          </p:cNvSpPr>
          <p:nvPr/>
        </p:nvSpPr>
        <p:spPr>
          <a:xfrm>
            <a:off x="2007978" y="2323166"/>
            <a:ext cx="23227192" cy="644339"/>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defTabSz="914400" hangingPunct="1"/>
            <a:r>
              <a:rPr lang="es-CO" sz="4000" dirty="0">
                <a:latin typeface="Work Sans"/>
              </a:rPr>
              <a:t>3. Solicitud MGMP Funcionamiento por rubro</a:t>
            </a:r>
          </a:p>
        </p:txBody>
      </p:sp>
      <p:sp>
        <p:nvSpPr>
          <p:cNvPr id="5" name="Título 1">
            <a:extLst>
              <a:ext uri="{FF2B5EF4-FFF2-40B4-BE49-F238E27FC236}">
                <a16:creationId xmlns:a16="http://schemas.microsoft.com/office/drawing/2014/main" id="{06E703A2-C3D3-8CFB-7BFE-2AD5FE7F5533}"/>
              </a:ext>
            </a:extLst>
          </p:cNvPr>
          <p:cNvSpPr txBox="1">
            <a:spLocks/>
          </p:cNvSpPr>
          <p:nvPr/>
        </p:nvSpPr>
        <p:spPr>
          <a:xfrm>
            <a:off x="1155232" y="485269"/>
            <a:ext cx="18476464"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a:lnSpc>
                <a:spcPct val="100000"/>
              </a:lnSpc>
            </a:pPr>
            <a:r>
              <a:rPr lang="es-CO" sz="4400" b="1" dirty="0">
                <a:solidFill>
                  <a:schemeClr val="tx1"/>
                </a:solidFill>
                <a:latin typeface="Verdana" panose="020B0604030504040204" pitchFamily="34" charset="0"/>
                <a:ea typeface="Verdana" panose="020B0604030504040204" pitchFamily="34" charset="0"/>
              </a:rPr>
              <a:t>Solicitud MGMP 2025-2028 </a:t>
            </a:r>
          </a:p>
          <a:p>
            <a:pPr algn="ctr">
              <a:lnSpc>
                <a:spcPct val="100000"/>
              </a:lnSpc>
            </a:pPr>
            <a:r>
              <a:rPr lang="es-CO" sz="4400" b="1" dirty="0">
                <a:solidFill>
                  <a:schemeClr val="tx1"/>
                </a:solidFill>
                <a:latin typeface="Verdana" panose="020B0604030504040204" pitchFamily="34" charset="0"/>
                <a:ea typeface="Verdana" panose="020B0604030504040204" pitchFamily="34" charset="0"/>
              </a:rPr>
              <a:t>Funcionamiento</a:t>
            </a:r>
          </a:p>
        </p:txBody>
      </p:sp>
      <p:grpSp>
        <p:nvGrpSpPr>
          <p:cNvPr id="4" name="Grupo 3">
            <a:extLst>
              <a:ext uri="{FF2B5EF4-FFF2-40B4-BE49-F238E27FC236}">
                <a16:creationId xmlns:a16="http://schemas.microsoft.com/office/drawing/2014/main" id="{0981BF12-B04E-7B2A-0F4C-496247CA4885}"/>
              </a:ext>
            </a:extLst>
          </p:cNvPr>
          <p:cNvGrpSpPr/>
          <p:nvPr/>
        </p:nvGrpSpPr>
        <p:grpSpPr>
          <a:xfrm>
            <a:off x="16613736" y="203541"/>
            <a:ext cx="3000375" cy="2020113"/>
            <a:chOff x="16072703" y="22290"/>
            <a:chExt cx="3000375" cy="2020113"/>
          </a:xfrm>
        </p:grpSpPr>
        <p:pic>
          <p:nvPicPr>
            <p:cNvPr id="6" name="Imagen 5">
              <a:extLst>
                <a:ext uri="{FF2B5EF4-FFF2-40B4-BE49-F238E27FC236}">
                  <a16:creationId xmlns:a16="http://schemas.microsoft.com/office/drawing/2014/main" id="{74F44CB5-35B9-8739-889B-3C1B34C3654A}"/>
                </a:ext>
              </a:extLst>
            </p:cNvPr>
            <p:cNvPicPr>
              <a:picLocks noChangeAspect="1"/>
            </p:cNvPicPr>
            <p:nvPr/>
          </p:nvPicPr>
          <p:blipFill>
            <a:blip r:embed="rId3"/>
            <a:stretch>
              <a:fillRect/>
            </a:stretch>
          </p:blipFill>
          <p:spPr>
            <a:xfrm>
              <a:off x="16072703" y="22290"/>
              <a:ext cx="3000375" cy="1000125"/>
            </a:xfrm>
            <a:prstGeom prst="rect">
              <a:avLst/>
            </a:prstGeom>
          </p:spPr>
        </p:pic>
        <p:pic>
          <p:nvPicPr>
            <p:cNvPr id="7" name="Picture 4" descr="Ministerio de Ambiente y Desarrollo Sostenible - Wikipedia ...">
              <a:extLst>
                <a:ext uri="{FF2B5EF4-FFF2-40B4-BE49-F238E27FC236}">
                  <a16:creationId xmlns:a16="http://schemas.microsoft.com/office/drawing/2014/main" id="{54045AA6-D373-4985-5AD1-19A4046444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Tabla 1">
            <a:extLst>
              <a:ext uri="{FF2B5EF4-FFF2-40B4-BE49-F238E27FC236}">
                <a16:creationId xmlns:a16="http://schemas.microsoft.com/office/drawing/2014/main" id="{46290305-41FA-059A-967C-AAC96CBF5013}"/>
              </a:ext>
            </a:extLst>
          </p:cNvPr>
          <p:cNvGraphicFramePr>
            <a:graphicFrameLocks noGrp="1"/>
          </p:cNvGraphicFramePr>
          <p:nvPr>
            <p:extLst>
              <p:ext uri="{D42A27DB-BD31-4B8C-83A1-F6EECF244321}">
                <p14:modId xmlns:p14="http://schemas.microsoft.com/office/powerpoint/2010/main" val="2129110500"/>
              </p:ext>
            </p:extLst>
          </p:nvPr>
        </p:nvGraphicFramePr>
        <p:xfrm>
          <a:off x="1155232" y="3067017"/>
          <a:ext cx="22208619" cy="8041724"/>
        </p:xfrm>
        <a:graphic>
          <a:graphicData uri="http://schemas.openxmlformats.org/drawingml/2006/table">
            <a:tbl>
              <a:tblPr>
                <a:tableStyleId>{5940675A-B579-460E-94D1-54222C63F5DA}</a:tableStyleId>
              </a:tblPr>
              <a:tblGrid>
                <a:gridCol w="7203227">
                  <a:extLst>
                    <a:ext uri="{9D8B030D-6E8A-4147-A177-3AD203B41FA5}">
                      <a16:colId xmlns:a16="http://schemas.microsoft.com/office/drawing/2014/main" val="145035327"/>
                    </a:ext>
                  </a:extLst>
                </a:gridCol>
                <a:gridCol w="1674932">
                  <a:extLst>
                    <a:ext uri="{9D8B030D-6E8A-4147-A177-3AD203B41FA5}">
                      <a16:colId xmlns:a16="http://schemas.microsoft.com/office/drawing/2014/main" val="4087040280"/>
                    </a:ext>
                  </a:extLst>
                </a:gridCol>
                <a:gridCol w="1756235">
                  <a:extLst>
                    <a:ext uri="{9D8B030D-6E8A-4147-A177-3AD203B41FA5}">
                      <a16:colId xmlns:a16="http://schemas.microsoft.com/office/drawing/2014/main" val="2210559642"/>
                    </a:ext>
                  </a:extLst>
                </a:gridCol>
                <a:gridCol w="1819714">
                  <a:extLst>
                    <a:ext uri="{9D8B030D-6E8A-4147-A177-3AD203B41FA5}">
                      <a16:colId xmlns:a16="http://schemas.microsoft.com/office/drawing/2014/main" val="1727899424"/>
                    </a:ext>
                  </a:extLst>
                </a:gridCol>
                <a:gridCol w="2200584">
                  <a:extLst>
                    <a:ext uri="{9D8B030D-6E8A-4147-A177-3AD203B41FA5}">
                      <a16:colId xmlns:a16="http://schemas.microsoft.com/office/drawing/2014/main" val="1891183880"/>
                    </a:ext>
                  </a:extLst>
                </a:gridCol>
                <a:gridCol w="2010149">
                  <a:extLst>
                    <a:ext uri="{9D8B030D-6E8A-4147-A177-3AD203B41FA5}">
                      <a16:colId xmlns:a16="http://schemas.microsoft.com/office/drawing/2014/main" val="390048179"/>
                    </a:ext>
                  </a:extLst>
                </a:gridCol>
                <a:gridCol w="1965813">
                  <a:extLst>
                    <a:ext uri="{9D8B030D-6E8A-4147-A177-3AD203B41FA5}">
                      <a16:colId xmlns:a16="http://schemas.microsoft.com/office/drawing/2014/main" val="3348110570"/>
                    </a:ext>
                  </a:extLst>
                </a:gridCol>
                <a:gridCol w="1056054">
                  <a:extLst>
                    <a:ext uri="{9D8B030D-6E8A-4147-A177-3AD203B41FA5}">
                      <a16:colId xmlns:a16="http://schemas.microsoft.com/office/drawing/2014/main" val="1134299768"/>
                    </a:ext>
                  </a:extLst>
                </a:gridCol>
                <a:gridCol w="1008763">
                  <a:extLst>
                    <a:ext uri="{9D8B030D-6E8A-4147-A177-3AD203B41FA5}">
                      <a16:colId xmlns:a16="http://schemas.microsoft.com/office/drawing/2014/main" val="166558003"/>
                    </a:ext>
                  </a:extLst>
                </a:gridCol>
                <a:gridCol w="756574">
                  <a:extLst>
                    <a:ext uri="{9D8B030D-6E8A-4147-A177-3AD203B41FA5}">
                      <a16:colId xmlns:a16="http://schemas.microsoft.com/office/drawing/2014/main" val="1843159034"/>
                    </a:ext>
                  </a:extLst>
                </a:gridCol>
                <a:gridCol w="756574">
                  <a:extLst>
                    <a:ext uri="{9D8B030D-6E8A-4147-A177-3AD203B41FA5}">
                      <a16:colId xmlns:a16="http://schemas.microsoft.com/office/drawing/2014/main" val="1721660615"/>
                    </a:ext>
                  </a:extLst>
                </a:gridCol>
              </a:tblGrid>
              <a:tr h="992569">
                <a:tc gridSpan="3">
                  <a:txBody>
                    <a:bodyPr/>
                    <a:lstStyle/>
                    <a:p>
                      <a:pPr algn="l" rtl="0" fontAlgn="ctr"/>
                      <a:r>
                        <a:rPr lang="es-CO" sz="2400" u="none" strike="noStrike" dirty="0">
                          <a:effectLst/>
                          <a:highlight>
                            <a:srgbClr val="FFFFFF"/>
                          </a:highlight>
                        </a:rPr>
                        <a:t>Millones de pesos</a:t>
                      </a:r>
                      <a:endParaRPr lang="es-CO" sz="2400" b="1" i="0" u="none" strike="noStrike" dirty="0">
                        <a:solidFill>
                          <a:srgbClr val="203764"/>
                        </a:solidFill>
                        <a:effectLst/>
                        <a:highlight>
                          <a:srgbClr val="FFFFFF"/>
                        </a:highlight>
                        <a:latin typeface="Calibri" panose="020F0502020204030204" pitchFamily="34" charset="0"/>
                      </a:endParaRPr>
                    </a:p>
                  </a:txBody>
                  <a:tcPr marL="45720" marR="45720" anchor="ctr"/>
                </a:tc>
                <a:tc hMerge="1">
                  <a:txBody>
                    <a:bodyPr/>
                    <a:lstStyle/>
                    <a:p>
                      <a:endParaRPr lang="es-CO"/>
                    </a:p>
                  </a:txBody>
                  <a:tcPr/>
                </a:tc>
                <a:tc hMerge="1">
                  <a:txBody>
                    <a:bodyPr/>
                    <a:lstStyle/>
                    <a:p>
                      <a:endParaRPr lang="es-CO"/>
                    </a:p>
                  </a:txBody>
                  <a:tcPr/>
                </a:tc>
                <a:tc gridSpan="8">
                  <a:txBody>
                    <a:bodyPr/>
                    <a:lstStyle/>
                    <a:p>
                      <a:pPr algn="ctr" rtl="0" fontAlgn="ctr"/>
                      <a:r>
                        <a:rPr lang="es-CO" sz="3200" b="1" u="none" strike="noStrike" dirty="0">
                          <a:effectLst/>
                          <a:highlight>
                            <a:srgbClr val="FCCC31"/>
                          </a:highlight>
                        </a:rPr>
                        <a:t>MGMP 2025-2028</a:t>
                      </a:r>
                      <a:endParaRPr lang="es-CO" sz="32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905186053"/>
                  </a:ext>
                </a:extLst>
              </a:tr>
              <a:tr h="735451">
                <a:tc rowSpan="2">
                  <a:txBody>
                    <a:bodyPr/>
                    <a:lstStyle/>
                    <a:p>
                      <a:pPr algn="l" rtl="0" fontAlgn="ctr"/>
                      <a:r>
                        <a:rPr lang="es-CO" sz="3200" b="1" u="none" strike="noStrike" dirty="0">
                          <a:effectLst/>
                          <a:highlight>
                            <a:srgbClr val="FCCC31"/>
                          </a:highlight>
                        </a:rPr>
                        <a:t>FUNCIONAMIENTO</a:t>
                      </a:r>
                      <a:endParaRPr lang="es-CO" sz="3200" b="1" i="0" u="none" strike="noStrike" dirty="0">
                        <a:solidFill>
                          <a:srgbClr val="000000"/>
                        </a:solidFill>
                        <a:effectLst/>
                        <a:highlight>
                          <a:srgbClr val="FCCC31"/>
                        </a:highlight>
                        <a:latin typeface="Calibri" panose="020F0502020204030204" pitchFamily="34" charset="0"/>
                      </a:endParaRPr>
                    </a:p>
                  </a:txBody>
                  <a:tcPr marL="45720" marR="45720" anchor="ctr">
                    <a:solidFill>
                      <a:srgbClr val="FCCC31"/>
                    </a:solidFill>
                  </a:tcPr>
                </a:tc>
                <a:tc rowSpan="2">
                  <a:txBody>
                    <a:bodyPr/>
                    <a:lstStyle/>
                    <a:p>
                      <a:pPr algn="ctr" rtl="0" fontAlgn="ctr"/>
                      <a:r>
                        <a:rPr lang="es-CO" sz="3200" b="1" u="none" strike="noStrike" dirty="0">
                          <a:effectLst/>
                          <a:highlight>
                            <a:srgbClr val="FCCC31"/>
                          </a:highlight>
                        </a:rPr>
                        <a:t>2024*</a:t>
                      </a:r>
                      <a:endParaRPr lang="es-CO" sz="32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3200" b="1" u="none" strike="noStrike" dirty="0">
                          <a:effectLst/>
                          <a:highlight>
                            <a:srgbClr val="FCCC31"/>
                          </a:highlight>
                        </a:rPr>
                        <a:t>2024**</a:t>
                      </a:r>
                      <a:endParaRPr lang="es-CO" sz="32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3200" b="1" u="none" strike="noStrike" dirty="0">
                          <a:effectLst/>
                          <a:highlight>
                            <a:srgbClr val="FCCC31"/>
                          </a:highlight>
                        </a:rPr>
                        <a:t>2025</a:t>
                      </a:r>
                      <a:endParaRPr lang="es-CO" sz="32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3200" b="1" u="none" strike="noStrike" dirty="0">
                          <a:effectLst/>
                          <a:highlight>
                            <a:srgbClr val="FCCC31"/>
                          </a:highlight>
                        </a:rPr>
                        <a:t>2026</a:t>
                      </a:r>
                      <a:endParaRPr lang="es-CO" sz="32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3200" b="1" u="none" strike="noStrike" dirty="0">
                          <a:effectLst/>
                          <a:highlight>
                            <a:srgbClr val="FCCC31"/>
                          </a:highlight>
                        </a:rPr>
                        <a:t>2027</a:t>
                      </a:r>
                      <a:endParaRPr lang="es-CO" sz="32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3200" b="1" u="none" strike="noStrike" dirty="0">
                          <a:effectLst/>
                          <a:highlight>
                            <a:srgbClr val="FCCC31"/>
                          </a:highlight>
                        </a:rPr>
                        <a:t>2028</a:t>
                      </a:r>
                      <a:endParaRPr lang="es-CO" sz="32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Var%</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Var%</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Var%</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Var%</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extLst>
                  <a:ext uri="{0D108BD9-81ED-4DB2-BD59-A6C34878D82A}">
                    <a16:rowId xmlns:a16="http://schemas.microsoft.com/office/drawing/2014/main" val="756812211"/>
                  </a:ext>
                </a:extLst>
              </a:tr>
              <a:tr h="760006">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2400" b="1" u="none" strike="noStrike" dirty="0">
                          <a:effectLst/>
                          <a:highlight>
                            <a:srgbClr val="FCCC31"/>
                          </a:highlight>
                        </a:rPr>
                        <a:t>25/24</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26/25</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27/26</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28/27</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extLst>
                  <a:ext uri="{0D108BD9-81ED-4DB2-BD59-A6C34878D82A}">
                    <a16:rowId xmlns:a16="http://schemas.microsoft.com/office/drawing/2014/main" val="2513843370"/>
                  </a:ext>
                </a:extLst>
              </a:tr>
              <a:tr h="735451">
                <a:tc>
                  <a:txBody>
                    <a:bodyPr/>
                    <a:lstStyle/>
                    <a:p>
                      <a:pPr lvl="1" algn="l" rtl="0" fontAlgn="ctr"/>
                      <a:r>
                        <a:rPr lang="es-CO" sz="2400" u="none" strike="noStrike" dirty="0">
                          <a:effectLst/>
                        </a:rPr>
                        <a:t>Gastos de personal</a:t>
                      </a:r>
                      <a:endParaRPr lang="es-CO" sz="2400" b="0" i="0" u="none" strike="noStrike" dirty="0">
                        <a:solidFill>
                          <a:srgbClr val="203764"/>
                        </a:solidFill>
                        <a:effectLst/>
                        <a:latin typeface="Calibri" panose="020F0502020204030204" pitchFamily="34" charset="0"/>
                      </a:endParaRPr>
                    </a:p>
                  </a:txBody>
                  <a:tcPr marL="45720" marR="45720" anchor="ctr"/>
                </a:tc>
                <a:tc>
                  <a:txBody>
                    <a:bodyPr/>
                    <a:lstStyle/>
                    <a:p>
                      <a:pPr algn="ctr" rtl="0" fontAlgn="b"/>
                      <a:r>
                        <a:rPr lang="es-CO" sz="2800" u="none" strike="noStrike" dirty="0">
                          <a:effectLst/>
                        </a:rPr>
                        <a:t>$ 313.707</a:t>
                      </a:r>
                      <a:endParaRPr lang="es-CO" sz="2800" b="0" i="0" u="none" strike="noStrike" dirty="0">
                        <a:solidFill>
                          <a:srgbClr val="203764"/>
                        </a:solidFill>
                        <a:effectLst/>
                        <a:latin typeface="Arial" panose="020B0604020202020204" pitchFamily="34" charset="0"/>
                      </a:endParaRPr>
                    </a:p>
                  </a:txBody>
                  <a:tcPr marL="0" marR="0" marT="0" marB="0" anchor="ctr"/>
                </a:tc>
                <a:tc>
                  <a:txBody>
                    <a:bodyPr/>
                    <a:lstStyle/>
                    <a:p>
                      <a:pPr algn="ctr" rtl="0" fontAlgn="b"/>
                      <a:r>
                        <a:rPr lang="es-CO" sz="2800" u="none" strike="noStrike" dirty="0">
                          <a:effectLst/>
                        </a:rPr>
                        <a:t>$ 339.926</a:t>
                      </a:r>
                      <a:endParaRPr lang="es-CO" sz="2800" b="0" i="0" u="none" strike="noStrike" dirty="0">
                        <a:solidFill>
                          <a:srgbClr val="203764"/>
                        </a:solidFill>
                        <a:effectLst/>
                        <a:latin typeface="Arial" panose="020B0604020202020204" pitchFamily="34" charset="0"/>
                      </a:endParaRPr>
                    </a:p>
                  </a:txBody>
                  <a:tcPr marL="0" marR="0" marT="0" marB="0" anchor="ctr"/>
                </a:tc>
                <a:tc>
                  <a:txBody>
                    <a:bodyPr/>
                    <a:lstStyle/>
                    <a:p>
                      <a:pPr algn="ctr" rtl="0" fontAlgn="b"/>
                      <a:r>
                        <a:rPr lang="es-CO" sz="2800" u="none" strike="noStrike" dirty="0">
                          <a:effectLst/>
                        </a:rPr>
                        <a:t>$ 521.918</a:t>
                      </a:r>
                      <a:endParaRPr lang="es-CO" sz="2800" b="0" i="0" u="none" strike="noStrike" dirty="0">
                        <a:solidFill>
                          <a:srgbClr val="203764"/>
                        </a:solidFill>
                        <a:effectLst/>
                        <a:latin typeface="Arial" panose="020B0604020202020204" pitchFamily="34" charset="0"/>
                      </a:endParaRPr>
                    </a:p>
                  </a:txBody>
                  <a:tcPr marL="0" marR="0" marT="0" marB="0" anchor="ctr"/>
                </a:tc>
                <a:tc>
                  <a:txBody>
                    <a:bodyPr/>
                    <a:lstStyle/>
                    <a:p>
                      <a:pPr algn="ctr" rtl="0" fontAlgn="b"/>
                      <a:r>
                        <a:rPr lang="es-CO" sz="2800" u="none" strike="noStrike">
                          <a:effectLst/>
                        </a:rPr>
                        <a:t>$ 547.492</a:t>
                      </a:r>
                      <a:endParaRPr lang="es-CO" sz="2800" b="0" i="0" u="none" strike="noStrike">
                        <a:solidFill>
                          <a:srgbClr val="203764"/>
                        </a:solidFill>
                        <a:effectLst/>
                        <a:latin typeface="Arial" panose="020B0604020202020204" pitchFamily="34" charset="0"/>
                      </a:endParaRPr>
                    </a:p>
                  </a:txBody>
                  <a:tcPr marL="0" marR="0" marT="0" marB="0" anchor="ctr"/>
                </a:tc>
                <a:tc>
                  <a:txBody>
                    <a:bodyPr/>
                    <a:lstStyle/>
                    <a:p>
                      <a:pPr algn="ctr" rtl="0" fontAlgn="b"/>
                      <a:r>
                        <a:rPr lang="es-CO" sz="2800" u="none" strike="noStrike">
                          <a:effectLst/>
                        </a:rPr>
                        <a:t>$ 574.319</a:t>
                      </a:r>
                      <a:endParaRPr lang="es-CO" sz="2800" b="0" i="0" u="none" strike="noStrike">
                        <a:solidFill>
                          <a:srgbClr val="203764"/>
                        </a:solidFill>
                        <a:effectLst/>
                        <a:latin typeface="Arial" panose="020B0604020202020204" pitchFamily="34" charset="0"/>
                      </a:endParaRPr>
                    </a:p>
                  </a:txBody>
                  <a:tcPr marL="0" marR="0" marT="0" marB="0" anchor="ctr"/>
                </a:tc>
                <a:tc>
                  <a:txBody>
                    <a:bodyPr/>
                    <a:lstStyle/>
                    <a:p>
                      <a:pPr algn="ctr" rtl="0" fontAlgn="b"/>
                      <a:r>
                        <a:rPr lang="es-CO" sz="2800" u="none" strike="noStrike" dirty="0">
                          <a:effectLst/>
                        </a:rPr>
                        <a:t>$ 602.461</a:t>
                      </a:r>
                      <a:endParaRPr lang="es-CO" sz="2800" b="0" i="0" u="none" strike="noStrike" dirty="0">
                        <a:solidFill>
                          <a:srgbClr val="203764"/>
                        </a:solidFill>
                        <a:effectLst/>
                        <a:latin typeface="Arial" panose="020B0604020202020204" pitchFamily="34" charset="0"/>
                      </a:endParaRPr>
                    </a:p>
                  </a:txBody>
                  <a:tcPr marL="0" marR="0" marT="0" marB="0" anchor="ctr"/>
                </a:tc>
                <a:tc>
                  <a:txBody>
                    <a:bodyPr/>
                    <a:lstStyle/>
                    <a:p>
                      <a:pPr algn="ctr" rtl="0" fontAlgn="b"/>
                      <a:r>
                        <a:rPr lang="es-CO" sz="2400" u="none" strike="noStrike">
                          <a:effectLst/>
                        </a:rPr>
                        <a:t>66,4%</a:t>
                      </a:r>
                      <a:endParaRPr lang="es-CO" sz="2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4,9%</a:t>
                      </a:r>
                      <a:endParaRPr lang="es-CO" sz="2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4,9%</a:t>
                      </a:r>
                      <a:endParaRPr lang="es-CO" sz="2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b"/>
                      <a:r>
                        <a:rPr lang="es-CO" sz="2400" u="none" strike="noStrike" dirty="0">
                          <a:effectLst/>
                        </a:rPr>
                        <a:t>4,9%</a:t>
                      </a:r>
                      <a:endParaRPr lang="es-CO" sz="2400" b="0" i="0" u="none" strike="noStrike" dirty="0">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3888776228"/>
                  </a:ext>
                </a:extLst>
              </a:tr>
              <a:tr h="735451">
                <a:tc>
                  <a:txBody>
                    <a:bodyPr/>
                    <a:lstStyle/>
                    <a:p>
                      <a:pPr lvl="1" algn="l" rtl="0" fontAlgn="ctr"/>
                      <a:r>
                        <a:rPr lang="es-CO" sz="2400" u="none" strike="noStrike" dirty="0">
                          <a:effectLst/>
                        </a:rPr>
                        <a:t>Adquisición de Bienes y servicios </a:t>
                      </a:r>
                      <a:endParaRPr lang="es-CO" sz="2400" b="0" i="0" u="none" strike="noStrike" dirty="0">
                        <a:solidFill>
                          <a:srgbClr val="203764"/>
                        </a:solidFill>
                        <a:effectLst/>
                        <a:latin typeface="Calibri" panose="020F0502020204030204" pitchFamily="34" charset="0"/>
                      </a:endParaRPr>
                    </a:p>
                  </a:txBody>
                  <a:tcPr marL="45720" marR="45720" anchor="ctr"/>
                </a:tc>
                <a:tc>
                  <a:txBody>
                    <a:bodyPr/>
                    <a:lstStyle/>
                    <a:p>
                      <a:pPr algn="ctr" rtl="0" fontAlgn="b"/>
                      <a:r>
                        <a:rPr lang="es-CO" sz="2800" u="none" strike="noStrike" dirty="0">
                          <a:effectLst/>
                        </a:rPr>
                        <a:t>$ 65.829</a:t>
                      </a:r>
                      <a:endParaRPr lang="es-CO" sz="2800" b="0" i="0" u="none" strike="noStrike" dirty="0">
                        <a:solidFill>
                          <a:srgbClr val="203764"/>
                        </a:solidFill>
                        <a:effectLst/>
                        <a:latin typeface="Arial" panose="020B0604020202020204" pitchFamily="34" charset="0"/>
                      </a:endParaRPr>
                    </a:p>
                  </a:txBody>
                  <a:tcPr marL="0" marR="0" marT="0" marB="0" anchor="ctr"/>
                </a:tc>
                <a:tc>
                  <a:txBody>
                    <a:bodyPr/>
                    <a:lstStyle/>
                    <a:p>
                      <a:pPr algn="ctr" rtl="0" fontAlgn="b"/>
                      <a:r>
                        <a:rPr lang="es-CO" sz="2800" u="none" strike="noStrike" dirty="0">
                          <a:effectLst/>
                        </a:rPr>
                        <a:t>$ 65.829</a:t>
                      </a:r>
                      <a:endParaRPr lang="es-CO" sz="2800" b="0" i="0" u="none" strike="noStrike" dirty="0">
                        <a:solidFill>
                          <a:srgbClr val="203764"/>
                        </a:solidFill>
                        <a:effectLst/>
                        <a:latin typeface="Arial" panose="020B0604020202020204" pitchFamily="34" charset="0"/>
                      </a:endParaRPr>
                    </a:p>
                  </a:txBody>
                  <a:tcPr marL="0" marR="0" marT="0" marB="0" anchor="ctr"/>
                </a:tc>
                <a:tc>
                  <a:txBody>
                    <a:bodyPr/>
                    <a:lstStyle/>
                    <a:p>
                      <a:pPr algn="ctr" rtl="0" fontAlgn="b"/>
                      <a:r>
                        <a:rPr lang="es-CO" sz="2800" u="none" strike="noStrike">
                          <a:effectLst/>
                        </a:rPr>
                        <a:t>$ 133.733</a:t>
                      </a:r>
                      <a:endParaRPr lang="es-CO" sz="2800" b="0" i="0" u="none" strike="noStrike">
                        <a:solidFill>
                          <a:srgbClr val="203764"/>
                        </a:solidFill>
                        <a:effectLst/>
                        <a:latin typeface="Arial" panose="020B0604020202020204" pitchFamily="34" charset="0"/>
                      </a:endParaRPr>
                    </a:p>
                  </a:txBody>
                  <a:tcPr marL="0" marR="0" marT="0" marB="0" anchor="ctr"/>
                </a:tc>
                <a:tc>
                  <a:txBody>
                    <a:bodyPr/>
                    <a:lstStyle/>
                    <a:p>
                      <a:pPr algn="ctr" rtl="0" fontAlgn="b"/>
                      <a:r>
                        <a:rPr lang="es-CO" sz="2800" u="none" strike="noStrike" dirty="0">
                          <a:effectLst/>
                        </a:rPr>
                        <a:t>$ 137.745</a:t>
                      </a:r>
                      <a:endParaRPr lang="es-CO" sz="2800" b="0" i="0" u="none" strike="noStrike" dirty="0">
                        <a:solidFill>
                          <a:srgbClr val="203764"/>
                        </a:solidFill>
                        <a:effectLst/>
                        <a:latin typeface="Arial" panose="020B0604020202020204" pitchFamily="34" charset="0"/>
                      </a:endParaRPr>
                    </a:p>
                  </a:txBody>
                  <a:tcPr marL="0" marR="0" marT="0" marB="0" anchor="ctr"/>
                </a:tc>
                <a:tc>
                  <a:txBody>
                    <a:bodyPr/>
                    <a:lstStyle/>
                    <a:p>
                      <a:pPr algn="ctr" rtl="0" fontAlgn="b"/>
                      <a:r>
                        <a:rPr lang="es-CO" sz="2800" u="none" strike="noStrike">
                          <a:effectLst/>
                        </a:rPr>
                        <a:t>$ 141.877</a:t>
                      </a:r>
                      <a:endParaRPr lang="es-CO" sz="2800" b="0" i="0" u="none" strike="noStrike">
                        <a:solidFill>
                          <a:srgbClr val="203764"/>
                        </a:solidFill>
                        <a:effectLst/>
                        <a:latin typeface="Arial" panose="020B0604020202020204" pitchFamily="34" charset="0"/>
                      </a:endParaRPr>
                    </a:p>
                  </a:txBody>
                  <a:tcPr marL="0" marR="0" marT="0" marB="0" anchor="ctr"/>
                </a:tc>
                <a:tc>
                  <a:txBody>
                    <a:bodyPr/>
                    <a:lstStyle/>
                    <a:p>
                      <a:pPr algn="ctr" rtl="0" fontAlgn="b"/>
                      <a:r>
                        <a:rPr lang="es-CO" sz="2800" u="none" strike="noStrike">
                          <a:effectLst/>
                        </a:rPr>
                        <a:t>$ 146.134</a:t>
                      </a:r>
                      <a:endParaRPr lang="es-CO" sz="2800" b="0" i="0" u="none" strike="noStrike">
                        <a:solidFill>
                          <a:srgbClr val="203764"/>
                        </a:solidFill>
                        <a:effectLst/>
                        <a:latin typeface="Arial" panose="020B0604020202020204" pitchFamily="34" charset="0"/>
                      </a:endParaRPr>
                    </a:p>
                  </a:txBody>
                  <a:tcPr marL="0" marR="0" marT="0" marB="0" anchor="ctr"/>
                </a:tc>
                <a:tc>
                  <a:txBody>
                    <a:bodyPr/>
                    <a:lstStyle/>
                    <a:p>
                      <a:pPr algn="ctr" rtl="0" fontAlgn="b"/>
                      <a:r>
                        <a:rPr lang="es-CO" sz="2400" u="none" strike="noStrike">
                          <a:effectLst/>
                        </a:rPr>
                        <a:t>103,2%</a:t>
                      </a:r>
                      <a:endParaRPr lang="es-CO" sz="2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3,0%</a:t>
                      </a:r>
                      <a:endParaRPr lang="es-CO" sz="2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3,0%</a:t>
                      </a:r>
                      <a:endParaRPr lang="es-CO" sz="2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3,0%</a:t>
                      </a:r>
                      <a:endParaRPr lang="es-CO" sz="24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1429381811"/>
                  </a:ext>
                </a:extLst>
              </a:tr>
              <a:tr h="735451">
                <a:tc>
                  <a:txBody>
                    <a:bodyPr/>
                    <a:lstStyle/>
                    <a:p>
                      <a:pPr lvl="1" algn="l" rtl="0" fontAlgn="ctr"/>
                      <a:r>
                        <a:rPr lang="es-CO" sz="2400" u="none" strike="noStrike" dirty="0">
                          <a:effectLst/>
                        </a:rPr>
                        <a:t>Transferencias corrientes </a:t>
                      </a:r>
                      <a:endParaRPr lang="es-CO" sz="2400" b="0" i="0" u="none" strike="noStrike" dirty="0">
                        <a:solidFill>
                          <a:srgbClr val="203764"/>
                        </a:solidFill>
                        <a:effectLst/>
                        <a:latin typeface="Calibri" panose="020F0502020204030204" pitchFamily="34" charset="0"/>
                      </a:endParaRPr>
                    </a:p>
                  </a:txBody>
                  <a:tcPr marL="45720" marR="45720" anchor="ctr"/>
                </a:tc>
                <a:tc>
                  <a:txBody>
                    <a:bodyPr/>
                    <a:lstStyle/>
                    <a:p>
                      <a:pPr algn="ctr" rtl="0" fontAlgn="b"/>
                      <a:r>
                        <a:rPr lang="es-CO" sz="2800" u="none" strike="noStrike">
                          <a:effectLst/>
                        </a:rPr>
                        <a:t>$ 190.445</a:t>
                      </a:r>
                      <a:endParaRPr lang="es-CO" sz="2800" b="0" i="0" u="none" strike="noStrike">
                        <a:solidFill>
                          <a:srgbClr val="203764"/>
                        </a:solidFill>
                        <a:effectLst/>
                        <a:latin typeface="Arial" panose="020B0604020202020204" pitchFamily="34" charset="0"/>
                      </a:endParaRPr>
                    </a:p>
                  </a:txBody>
                  <a:tcPr marL="0" marR="0" marT="0" marB="0" anchor="ctr"/>
                </a:tc>
                <a:tc>
                  <a:txBody>
                    <a:bodyPr/>
                    <a:lstStyle/>
                    <a:p>
                      <a:pPr algn="ctr" rtl="0" fontAlgn="b"/>
                      <a:r>
                        <a:rPr lang="es-CO" sz="2800" u="none" strike="noStrike" dirty="0">
                          <a:effectLst/>
                        </a:rPr>
                        <a:t>$ 190.445</a:t>
                      </a:r>
                      <a:endParaRPr lang="es-CO" sz="2800" b="0" i="0" u="none" strike="noStrike" dirty="0">
                        <a:solidFill>
                          <a:srgbClr val="203764"/>
                        </a:solidFill>
                        <a:effectLst/>
                        <a:latin typeface="Arial" panose="020B0604020202020204" pitchFamily="34" charset="0"/>
                      </a:endParaRPr>
                    </a:p>
                  </a:txBody>
                  <a:tcPr marL="0" marR="0" marT="0" marB="0" anchor="ctr"/>
                </a:tc>
                <a:tc>
                  <a:txBody>
                    <a:bodyPr/>
                    <a:lstStyle/>
                    <a:p>
                      <a:pPr algn="ctr" rtl="0" fontAlgn="b"/>
                      <a:r>
                        <a:rPr lang="es-CO" sz="2800" u="none" strike="noStrike">
                          <a:effectLst/>
                        </a:rPr>
                        <a:t>$ 373.657</a:t>
                      </a:r>
                      <a:endParaRPr lang="es-CO" sz="2800" b="0" i="0" u="none" strike="noStrike">
                        <a:solidFill>
                          <a:srgbClr val="203764"/>
                        </a:solidFill>
                        <a:effectLst/>
                        <a:latin typeface="Arial" panose="020B0604020202020204" pitchFamily="34" charset="0"/>
                      </a:endParaRPr>
                    </a:p>
                  </a:txBody>
                  <a:tcPr marL="0" marR="0" marT="0" marB="0" anchor="ctr"/>
                </a:tc>
                <a:tc>
                  <a:txBody>
                    <a:bodyPr/>
                    <a:lstStyle/>
                    <a:p>
                      <a:pPr algn="ctr" rtl="0" fontAlgn="b"/>
                      <a:r>
                        <a:rPr lang="es-CO" sz="2800" u="none" strike="noStrike" dirty="0">
                          <a:effectLst/>
                        </a:rPr>
                        <a:t>$ 367.017</a:t>
                      </a:r>
                      <a:endParaRPr lang="es-CO" sz="2800" b="0" i="0" u="none" strike="noStrike" dirty="0">
                        <a:solidFill>
                          <a:srgbClr val="203764"/>
                        </a:solidFill>
                        <a:effectLst/>
                        <a:latin typeface="Arial" panose="020B0604020202020204" pitchFamily="34" charset="0"/>
                      </a:endParaRPr>
                    </a:p>
                  </a:txBody>
                  <a:tcPr marL="0" marR="0" marT="0" marB="0" anchor="ctr"/>
                </a:tc>
                <a:tc>
                  <a:txBody>
                    <a:bodyPr/>
                    <a:lstStyle/>
                    <a:p>
                      <a:pPr algn="ctr" rtl="0" fontAlgn="b"/>
                      <a:r>
                        <a:rPr lang="es-CO" sz="2800" u="none" strike="noStrike">
                          <a:effectLst/>
                        </a:rPr>
                        <a:t>$ 379.984</a:t>
                      </a:r>
                      <a:endParaRPr lang="es-CO" sz="2800" b="0" i="0" u="none" strike="noStrike">
                        <a:solidFill>
                          <a:srgbClr val="203764"/>
                        </a:solidFill>
                        <a:effectLst/>
                        <a:latin typeface="Arial" panose="020B0604020202020204" pitchFamily="34" charset="0"/>
                      </a:endParaRPr>
                    </a:p>
                  </a:txBody>
                  <a:tcPr marL="0" marR="0" marT="0" marB="0" anchor="ctr"/>
                </a:tc>
                <a:tc>
                  <a:txBody>
                    <a:bodyPr/>
                    <a:lstStyle/>
                    <a:p>
                      <a:pPr algn="ctr" rtl="0" fontAlgn="b"/>
                      <a:r>
                        <a:rPr lang="es-CO" sz="2800" u="none" strike="noStrike">
                          <a:effectLst/>
                        </a:rPr>
                        <a:t>$ 393.435</a:t>
                      </a:r>
                      <a:endParaRPr lang="es-CO" sz="2800" b="0" i="0" u="none" strike="noStrike">
                        <a:solidFill>
                          <a:srgbClr val="203764"/>
                        </a:solidFill>
                        <a:effectLst/>
                        <a:latin typeface="Arial" panose="020B0604020202020204" pitchFamily="34" charset="0"/>
                      </a:endParaRPr>
                    </a:p>
                  </a:txBody>
                  <a:tcPr marL="0" marR="0" marT="0" marB="0" anchor="ctr"/>
                </a:tc>
                <a:tc>
                  <a:txBody>
                    <a:bodyPr/>
                    <a:lstStyle/>
                    <a:p>
                      <a:pPr algn="ctr" rtl="0" fontAlgn="b"/>
                      <a:r>
                        <a:rPr lang="es-CO" sz="2400" u="none" strike="noStrike">
                          <a:effectLst/>
                        </a:rPr>
                        <a:t>96,2%</a:t>
                      </a:r>
                      <a:endParaRPr lang="es-CO" sz="2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-1,8%</a:t>
                      </a:r>
                      <a:endParaRPr lang="es-CO" sz="2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3,5%</a:t>
                      </a:r>
                      <a:endParaRPr lang="es-CO" sz="2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3,5%</a:t>
                      </a:r>
                      <a:endParaRPr lang="es-CO" sz="24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2460488491"/>
                  </a:ext>
                </a:extLst>
              </a:tr>
              <a:tr h="855006">
                <a:tc>
                  <a:txBody>
                    <a:bodyPr/>
                    <a:lstStyle/>
                    <a:p>
                      <a:pPr lvl="1" algn="l" rtl="0" fontAlgn="ctr"/>
                      <a:r>
                        <a:rPr lang="es-CO" sz="2400" u="none" strike="noStrike" dirty="0">
                          <a:effectLst/>
                        </a:rPr>
                        <a:t>Gastos por tributos, multas, sanciones e intereses de mora </a:t>
                      </a:r>
                      <a:endParaRPr lang="es-CO" sz="2400" b="0" i="0" u="none" strike="noStrike" dirty="0">
                        <a:solidFill>
                          <a:srgbClr val="203764"/>
                        </a:solidFill>
                        <a:effectLst/>
                        <a:latin typeface="Calibri" panose="020F0502020204030204" pitchFamily="34" charset="0"/>
                      </a:endParaRPr>
                    </a:p>
                  </a:txBody>
                  <a:tcPr marL="45720" marR="45720" anchor="ctr"/>
                </a:tc>
                <a:tc>
                  <a:txBody>
                    <a:bodyPr/>
                    <a:lstStyle/>
                    <a:p>
                      <a:pPr algn="ctr" rtl="0" fontAlgn="b"/>
                      <a:r>
                        <a:rPr lang="es-CO" sz="2800" u="none" strike="noStrike">
                          <a:effectLst/>
                        </a:rPr>
                        <a:t>$ 4.936</a:t>
                      </a:r>
                      <a:endParaRPr lang="es-CO" sz="2800" b="0" i="0" u="none" strike="noStrike">
                        <a:solidFill>
                          <a:srgbClr val="203764"/>
                        </a:solidFill>
                        <a:effectLst/>
                        <a:latin typeface="Arial" panose="020B0604020202020204" pitchFamily="34" charset="0"/>
                      </a:endParaRPr>
                    </a:p>
                  </a:txBody>
                  <a:tcPr marL="0" marR="0" marT="0" marB="0" anchor="ctr"/>
                </a:tc>
                <a:tc>
                  <a:txBody>
                    <a:bodyPr/>
                    <a:lstStyle/>
                    <a:p>
                      <a:pPr algn="ctr" rtl="0" fontAlgn="b"/>
                      <a:r>
                        <a:rPr lang="es-CO" sz="2800" u="none" strike="noStrike">
                          <a:effectLst/>
                        </a:rPr>
                        <a:t>$ 4.936</a:t>
                      </a:r>
                      <a:endParaRPr lang="es-CO" sz="2800" b="0" i="0" u="none" strike="noStrike">
                        <a:solidFill>
                          <a:srgbClr val="203764"/>
                        </a:solidFill>
                        <a:effectLst/>
                        <a:latin typeface="Arial" panose="020B0604020202020204" pitchFamily="34" charset="0"/>
                      </a:endParaRPr>
                    </a:p>
                  </a:txBody>
                  <a:tcPr marL="0" marR="0" marT="0" marB="0" anchor="ctr"/>
                </a:tc>
                <a:tc>
                  <a:txBody>
                    <a:bodyPr/>
                    <a:lstStyle/>
                    <a:p>
                      <a:pPr algn="ctr" rtl="0" fontAlgn="b"/>
                      <a:r>
                        <a:rPr lang="es-CO" sz="2800" u="none" strike="noStrike" dirty="0">
                          <a:effectLst/>
                        </a:rPr>
                        <a:t>$ 5.624</a:t>
                      </a:r>
                      <a:endParaRPr lang="es-CO" sz="2800" b="0" i="0" u="none" strike="noStrike" dirty="0">
                        <a:solidFill>
                          <a:srgbClr val="203764"/>
                        </a:solidFill>
                        <a:effectLst/>
                        <a:latin typeface="Arial" panose="020B0604020202020204" pitchFamily="34" charset="0"/>
                      </a:endParaRPr>
                    </a:p>
                  </a:txBody>
                  <a:tcPr marL="0" marR="0" marT="0" marB="0" anchor="ctr"/>
                </a:tc>
                <a:tc>
                  <a:txBody>
                    <a:bodyPr/>
                    <a:lstStyle/>
                    <a:p>
                      <a:pPr algn="ctr" rtl="0" fontAlgn="b"/>
                      <a:r>
                        <a:rPr lang="es-CO" sz="2800" u="none" strike="noStrike">
                          <a:effectLst/>
                        </a:rPr>
                        <a:t>$ 5.793</a:t>
                      </a:r>
                      <a:endParaRPr lang="es-CO" sz="2800" b="0" i="0" u="none" strike="noStrike">
                        <a:solidFill>
                          <a:srgbClr val="203764"/>
                        </a:solidFill>
                        <a:effectLst/>
                        <a:latin typeface="Arial" panose="020B0604020202020204" pitchFamily="34" charset="0"/>
                      </a:endParaRPr>
                    </a:p>
                  </a:txBody>
                  <a:tcPr marL="0" marR="0" marT="0" marB="0" anchor="ctr"/>
                </a:tc>
                <a:tc>
                  <a:txBody>
                    <a:bodyPr/>
                    <a:lstStyle/>
                    <a:p>
                      <a:pPr algn="ctr" rtl="0" fontAlgn="b"/>
                      <a:r>
                        <a:rPr lang="es-CO" sz="2800" u="none" strike="noStrike" dirty="0">
                          <a:effectLst/>
                        </a:rPr>
                        <a:t>$ 5.967</a:t>
                      </a:r>
                      <a:endParaRPr lang="es-CO" sz="2800" b="0" i="0" u="none" strike="noStrike" dirty="0">
                        <a:solidFill>
                          <a:srgbClr val="203764"/>
                        </a:solidFill>
                        <a:effectLst/>
                        <a:latin typeface="Arial" panose="020B0604020202020204" pitchFamily="34" charset="0"/>
                      </a:endParaRPr>
                    </a:p>
                  </a:txBody>
                  <a:tcPr marL="0" marR="0" marT="0" marB="0" anchor="ctr"/>
                </a:tc>
                <a:tc>
                  <a:txBody>
                    <a:bodyPr/>
                    <a:lstStyle/>
                    <a:p>
                      <a:pPr algn="ctr" rtl="0" fontAlgn="b"/>
                      <a:r>
                        <a:rPr lang="es-CO" sz="2800" u="none" strike="noStrike" dirty="0">
                          <a:effectLst/>
                        </a:rPr>
                        <a:t>$ 6.146</a:t>
                      </a:r>
                      <a:endParaRPr lang="es-CO" sz="2800" b="0" i="0" u="none" strike="noStrike" dirty="0">
                        <a:solidFill>
                          <a:srgbClr val="203764"/>
                        </a:solidFill>
                        <a:effectLst/>
                        <a:latin typeface="Arial" panose="020B0604020202020204" pitchFamily="34" charset="0"/>
                      </a:endParaRPr>
                    </a:p>
                  </a:txBody>
                  <a:tcPr marL="0" marR="0" marT="0" marB="0" anchor="ctr"/>
                </a:tc>
                <a:tc>
                  <a:txBody>
                    <a:bodyPr/>
                    <a:lstStyle/>
                    <a:p>
                      <a:pPr algn="ctr" rtl="0" fontAlgn="b"/>
                      <a:r>
                        <a:rPr lang="es-CO" sz="2400" u="none" strike="noStrike">
                          <a:effectLst/>
                        </a:rPr>
                        <a:t>13,9%</a:t>
                      </a:r>
                      <a:endParaRPr lang="es-CO" sz="2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3,0%</a:t>
                      </a:r>
                      <a:endParaRPr lang="es-CO" sz="2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3,0%</a:t>
                      </a:r>
                      <a:endParaRPr lang="es-CO" sz="2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3,0%</a:t>
                      </a:r>
                      <a:endParaRPr lang="es-CO" sz="24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2097049532"/>
                  </a:ext>
                </a:extLst>
              </a:tr>
              <a:tr h="878444">
                <a:tc>
                  <a:txBody>
                    <a:bodyPr/>
                    <a:lstStyle/>
                    <a:p>
                      <a:pPr algn="l" rtl="0" fontAlgn="ctr"/>
                      <a:r>
                        <a:rPr lang="es-CO" sz="2400" b="1" u="none" strike="noStrike" dirty="0">
                          <a:effectLst/>
                          <a:highlight>
                            <a:srgbClr val="FCCC31"/>
                          </a:highlight>
                        </a:rPr>
                        <a:t>Total Funcionamiento</a:t>
                      </a:r>
                      <a:endParaRPr lang="es-CO" sz="2400" b="1" i="0" u="none" strike="noStrike" dirty="0">
                        <a:solidFill>
                          <a:srgbClr val="000000"/>
                        </a:solidFill>
                        <a:effectLst/>
                        <a:highlight>
                          <a:srgbClr val="FCCC31"/>
                        </a:highlight>
                        <a:latin typeface="Calibri" panose="020F0502020204030204" pitchFamily="34" charset="0"/>
                      </a:endParaRPr>
                    </a:p>
                  </a:txBody>
                  <a:tcPr marL="45720" marR="45720" anchor="ctr">
                    <a:solidFill>
                      <a:srgbClr val="FCCC31"/>
                    </a:solidFill>
                  </a:tcPr>
                </a:tc>
                <a:tc>
                  <a:txBody>
                    <a:bodyPr/>
                    <a:lstStyle/>
                    <a:p>
                      <a:pPr algn="ctr" rtl="0" fontAlgn="b"/>
                      <a:r>
                        <a:rPr lang="es-CO" sz="2800" b="1" u="none" strike="noStrike">
                          <a:effectLst/>
                          <a:highlight>
                            <a:srgbClr val="FCCC31"/>
                          </a:highlight>
                        </a:rPr>
                        <a:t>$ 574.917</a:t>
                      </a:r>
                      <a:endParaRPr lang="es-CO" sz="2800" b="1" i="0" u="none" strike="noStrike">
                        <a:solidFill>
                          <a:srgbClr val="203764"/>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b"/>
                      <a:r>
                        <a:rPr lang="es-CO" sz="2800" b="1" u="none" strike="noStrike" dirty="0">
                          <a:effectLst/>
                          <a:highlight>
                            <a:srgbClr val="FCCC31"/>
                          </a:highlight>
                        </a:rPr>
                        <a:t>$ 601.135</a:t>
                      </a:r>
                      <a:endParaRPr lang="es-CO" sz="2800" b="1" i="0" u="none" strike="noStrike" dirty="0">
                        <a:solidFill>
                          <a:srgbClr val="203764"/>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b"/>
                      <a:r>
                        <a:rPr lang="es-CO" sz="2800" b="1" u="none" strike="noStrike" dirty="0">
                          <a:effectLst/>
                          <a:highlight>
                            <a:srgbClr val="FCCC31"/>
                          </a:highlight>
                        </a:rPr>
                        <a:t>$ 1.034.932</a:t>
                      </a:r>
                      <a:endParaRPr lang="es-CO" sz="2800" b="1" i="0" u="none" strike="noStrike" dirty="0">
                        <a:solidFill>
                          <a:srgbClr val="203764"/>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b"/>
                      <a:r>
                        <a:rPr lang="es-CO" sz="2800" b="1" u="none" strike="noStrike" dirty="0">
                          <a:effectLst/>
                          <a:highlight>
                            <a:srgbClr val="FCCC31"/>
                          </a:highlight>
                        </a:rPr>
                        <a:t>$ 1.058.047</a:t>
                      </a:r>
                      <a:endParaRPr lang="es-CO" sz="2800" b="1" i="0" u="none" strike="noStrike" dirty="0">
                        <a:solidFill>
                          <a:srgbClr val="203764"/>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b"/>
                      <a:r>
                        <a:rPr lang="es-CO" sz="2800" b="1" u="none" strike="noStrike" dirty="0">
                          <a:effectLst/>
                          <a:highlight>
                            <a:srgbClr val="FCCC31"/>
                          </a:highlight>
                        </a:rPr>
                        <a:t>$ 1.102.147</a:t>
                      </a:r>
                      <a:endParaRPr lang="es-CO" sz="2800" b="1" i="0" u="none" strike="noStrike" dirty="0">
                        <a:solidFill>
                          <a:srgbClr val="203764"/>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b"/>
                      <a:r>
                        <a:rPr lang="es-CO" sz="2800" b="1" u="none" strike="noStrike" dirty="0">
                          <a:effectLst/>
                          <a:highlight>
                            <a:srgbClr val="FCCC31"/>
                          </a:highlight>
                        </a:rPr>
                        <a:t>$ 1.148.175</a:t>
                      </a:r>
                      <a:endParaRPr lang="es-CO" sz="2800" b="1" i="0" u="none" strike="noStrike" dirty="0">
                        <a:solidFill>
                          <a:srgbClr val="203764"/>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b"/>
                      <a:r>
                        <a:rPr lang="es-CO" sz="2400" b="1" u="none" strike="noStrike" dirty="0">
                          <a:effectLst/>
                          <a:highlight>
                            <a:srgbClr val="FCCC31"/>
                          </a:highlight>
                        </a:rPr>
                        <a:t>80,0%</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b"/>
                      <a:r>
                        <a:rPr lang="es-CO" sz="2400" b="1" u="none" strike="noStrike">
                          <a:effectLst/>
                          <a:highlight>
                            <a:srgbClr val="FCCC31"/>
                          </a:highlight>
                        </a:rPr>
                        <a:t>2,2%</a:t>
                      </a:r>
                      <a:endParaRPr lang="es-CO" sz="2400" b="1" i="0" u="none" strike="noStrike">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b"/>
                      <a:r>
                        <a:rPr lang="es-CO" sz="2400" b="1" u="none" strike="noStrike">
                          <a:effectLst/>
                          <a:highlight>
                            <a:srgbClr val="FCCC31"/>
                          </a:highlight>
                        </a:rPr>
                        <a:t>4,2%</a:t>
                      </a:r>
                      <a:endParaRPr lang="es-CO" sz="2400" b="1" i="0" u="none" strike="noStrike">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b"/>
                      <a:r>
                        <a:rPr lang="es-CO" sz="2400" b="1" u="none" strike="noStrike">
                          <a:effectLst/>
                          <a:highlight>
                            <a:srgbClr val="FCCC31"/>
                          </a:highlight>
                        </a:rPr>
                        <a:t>4,2%</a:t>
                      </a:r>
                      <a:endParaRPr lang="es-CO" sz="2400" b="1" i="0" u="none" strike="noStrike">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extLst>
                  <a:ext uri="{0D108BD9-81ED-4DB2-BD59-A6C34878D82A}">
                    <a16:rowId xmlns:a16="http://schemas.microsoft.com/office/drawing/2014/main" val="2171638679"/>
                  </a:ext>
                </a:extLst>
              </a:tr>
              <a:tr h="735451">
                <a:tc>
                  <a:txBody>
                    <a:bodyPr/>
                    <a:lstStyle/>
                    <a:p>
                      <a:pPr algn="l" rtl="0" fontAlgn="ctr"/>
                      <a:r>
                        <a:rPr lang="es-CO" sz="2400" b="1" u="none" strike="noStrike" dirty="0">
                          <a:effectLst/>
                          <a:highlight>
                            <a:srgbClr val="FCCC31"/>
                          </a:highlight>
                        </a:rPr>
                        <a:t>Servicio de la Deuda </a:t>
                      </a:r>
                      <a:endParaRPr lang="es-CO" sz="2400" b="1" i="0" u="none" strike="noStrike" dirty="0">
                        <a:solidFill>
                          <a:srgbClr val="000000"/>
                        </a:solidFill>
                        <a:effectLst/>
                        <a:highlight>
                          <a:srgbClr val="FCCC31"/>
                        </a:highlight>
                        <a:latin typeface="Calibri" panose="020F0502020204030204" pitchFamily="34" charset="0"/>
                      </a:endParaRPr>
                    </a:p>
                  </a:txBody>
                  <a:tcPr marL="45720" marR="45720" anchor="ctr">
                    <a:solidFill>
                      <a:srgbClr val="FCCC31"/>
                    </a:solidFill>
                  </a:tcPr>
                </a:tc>
                <a:tc>
                  <a:txBody>
                    <a:bodyPr/>
                    <a:lstStyle/>
                    <a:p>
                      <a:pPr algn="ctr" rtl="0" fontAlgn="b"/>
                      <a:r>
                        <a:rPr lang="es-CO" sz="2800" b="1" u="none" strike="noStrike">
                          <a:effectLst/>
                          <a:highlight>
                            <a:srgbClr val="FCCC31"/>
                          </a:highlight>
                        </a:rPr>
                        <a:t>$ 0</a:t>
                      </a:r>
                      <a:endParaRPr lang="es-CO" sz="2800" b="1" i="0" u="none" strike="noStrike">
                        <a:solidFill>
                          <a:srgbClr val="203764"/>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b"/>
                      <a:r>
                        <a:rPr lang="es-CO" sz="2800" b="1" u="none" strike="noStrike">
                          <a:effectLst/>
                          <a:highlight>
                            <a:srgbClr val="FCCC31"/>
                          </a:highlight>
                        </a:rPr>
                        <a:t>$ 0</a:t>
                      </a:r>
                      <a:endParaRPr lang="es-CO" sz="2800" b="1" i="0" u="none" strike="noStrike">
                        <a:solidFill>
                          <a:srgbClr val="203764"/>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b"/>
                      <a:r>
                        <a:rPr lang="es-CO" sz="2800" b="1" u="none" strike="noStrike">
                          <a:effectLst/>
                          <a:highlight>
                            <a:srgbClr val="FCCC31"/>
                          </a:highlight>
                        </a:rPr>
                        <a:t>$ 8.697</a:t>
                      </a:r>
                      <a:endParaRPr lang="es-CO" sz="2800" b="1" i="0" u="none" strike="noStrike">
                        <a:solidFill>
                          <a:srgbClr val="203764"/>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b"/>
                      <a:r>
                        <a:rPr lang="es-CO" sz="2800" b="1" u="none" strike="noStrike" dirty="0">
                          <a:effectLst/>
                          <a:highlight>
                            <a:srgbClr val="FCCC31"/>
                          </a:highlight>
                        </a:rPr>
                        <a:t>$ 2.655</a:t>
                      </a:r>
                      <a:endParaRPr lang="es-CO" sz="2800" b="1" i="0" u="none" strike="noStrike" dirty="0">
                        <a:solidFill>
                          <a:srgbClr val="203764"/>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b"/>
                      <a:r>
                        <a:rPr lang="es-CO" sz="2800" b="1" u="none" strike="noStrike">
                          <a:effectLst/>
                          <a:highlight>
                            <a:srgbClr val="FCCC31"/>
                          </a:highlight>
                        </a:rPr>
                        <a:t>$ 2.735</a:t>
                      </a:r>
                      <a:endParaRPr lang="es-CO" sz="2800" b="1" i="0" u="none" strike="noStrike">
                        <a:solidFill>
                          <a:srgbClr val="203764"/>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b"/>
                      <a:r>
                        <a:rPr lang="es-CO" sz="2800" b="1" u="none" strike="noStrike" dirty="0">
                          <a:effectLst/>
                          <a:highlight>
                            <a:srgbClr val="FCCC31"/>
                          </a:highlight>
                        </a:rPr>
                        <a:t>$ 2.817</a:t>
                      </a:r>
                      <a:endParaRPr lang="es-CO" sz="2800" b="1" i="0" u="none" strike="noStrike" dirty="0">
                        <a:solidFill>
                          <a:srgbClr val="203764"/>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b"/>
                      <a:r>
                        <a:rPr lang="es-CO" sz="2400" b="1" u="none" strike="noStrike" dirty="0">
                          <a:effectLst/>
                          <a:highlight>
                            <a:srgbClr val="FCCC31"/>
                          </a:highlight>
                        </a:rPr>
                        <a:t>100,0%</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b"/>
                      <a:r>
                        <a:rPr lang="es-CO" sz="2400" b="1" u="none" strike="noStrike" dirty="0">
                          <a:effectLst/>
                          <a:highlight>
                            <a:srgbClr val="FCCC31"/>
                          </a:highlight>
                        </a:rPr>
                        <a:t>-69,5%</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b"/>
                      <a:r>
                        <a:rPr lang="es-CO" sz="2400" b="1" u="none" strike="noStrike" dirty="0">
                          <a:effectLst/>
                          <a:highlight>
                            <a:srgbClr val="FCCC31"/>
                          </a:highlight>
                        </a:rPr>
                        <a:t>3,0%</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b"/>
                      <a:r>
                        <a:rPr lang="es-CO" sz="2400" b="1" u="none" strike="noStrike">
                          <a:effectLst/>
                          <a:highlight>
                            <a:srgbClr val="FCCC31"/>
                          </a:highlight>
                        </a:rPr>
                        <a:t>3,0%</a:t>
                      </a:r>
                      <a:endParaRPr lang="es-CO" sz="2400" b="1" i="0" u="none" strike="noStrike">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extLst>
                  <a:ext uri="{0D108BD9-81ED-4DB2-BD59-A6C34878D82A}">
                    <a16:rowId xmlns:a16="http://schemas.microsoft.com/office/drawing/2014/main" val="1891716073"/>
                  </a:ext>
                </a:extLst>
              </a:tr>
              <a:tr h="878444">
                <a:tc>
                  <a:txBody>
                    <a:bodyPr/>
                    <a:lstStyle/>
                    <a:p>
                      <a:pPr algn="l" rtl="0" fontAlgn="ctr"/>
                      <a:r>
                        <a:rPr lang="es-CO" sz="2400" b="1" u="none" strike="noStrike" dirty="0">
                          <a:effectLst/>
                          <a:highlight>
                            <a:srgbClr val="FCCC31"/>
                          </a:highlight>
                        </a:rPr>
                        <a:t>Total Funcionamiento + Servicio de la Deuda</a:t>
                      </a:r>
                      <a:endParaRPr lang="es-CO" sz="2400" b="1" i="0" u="none" strike="noStrike" dirty="0">
                        <a:solidFill>
                          <a:srgbClr val="000000"/>
                        </a:solidFill>
                        <a:effectLst/>
                        <a:highlight>
                          <a:srgbClr val="FCCC31"/>
                        </a:highlight>
                        <a:latin typeface="Calibri" panose="020F0502020204030204" pitchFamily="34" charset="0"/>
                      </a:endParaRPr>
                    </a:p>
                  </a:txBody>
                  <a:tcPr marL="45720" marR="45720" anchor="ctr">
                    <a:solidFill>
                      <a:srgbClr val="FCCC31"/>
                    </a:solidFill>
                  </a:tcPr>
                </a:tc>
                <a:tc>
                  <a:txBody>
                    <a:bodyPr/>
                    <a:lstStyle/>
                    <a:p>
                      <a:pPr algn="ctr" rtl="0" fontAlgn="b"/>
                      <a:r>
                        <a:rPr lang="es-CO" sz="2800" b="1" u="none" strike="noStrike">
                          <a:effectLst/>
                          <a:highlight>
                            <a:srgbClr val="FCCC31"/>
                          </a:highlight>
                        </a:rPr>
                        <a:t>$ 574.917</a:t>
                      </a:r>
                      <a:endParaRPr lang="es-CO" sz="2800" b="1" i="0" u="none" strike="noStrike">
                        <a:solidFill>
                          <a:srgbClr val="203764"/>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b"/>
                      <a:r>
                        <a:rPr lang="es-CO" sz="2800" b="1" u="none" strike="noStrike">
                          <a:effectLst/>
                          <a:highlight>
                            <a:srgbClr val="FCCC31"/>
                          </a:highlight>
                        </a:rPr>
                        <a:t>$ 601.135</a:t>
                      </a:r>
                      <a:endParaRPr lang="es-CO" sz="2800" b="1" i="0" u="none" strike="noStrike">
                        <a:solidFill>
                          <a:srgbClr val="203764"/>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b"/>
                      <a:r>
                        <a:rPr lang="es-CO" sz="2800" b="1" u="none" strike="noStrike" dirty="0">
                          <a:effectLst/>
                          <a:highlight>
                            <a:srgbClr val="FCCC31"/>
                          </a:highlight>
                        </a:rPr>
                        <a:t>$ 1.043.629</a:t>
                      </a:r>
                      <a:endParaRPr lang="es-CO" sz="2800" b="1" i="0" u="none" strike="noStrike" dirty="0">
                        <a:solidFill>
                          <a:srgbClr val="203764"/>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b"/>
                      <a:r>
                        <a:rPr lang="es-CO" sz="2800" b="1" u="none" strike="noStrike" dirty="0">
                          <a:effectLst/>
                          <a:highlight>
                            <a:srgbClr val="FCCC31"/>
                          </a:highlight>
                        </a:rPr>
                        <a:t>$ 1.060.702</a:t>
                      </a:r>
                      <a:endParaRPr lang="es-CO" sz="2800" b="1" i="0" u="none" strike="noStrike" dirty="0">
                        <a:solidFill>
                          <a:srgbClr val="203764"/>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b"/>
                      <a:r>
                        <a:rPr lang="es-CO" sz="2800" b="1" u="none" strike="noStrike" dirty="0">
                          <a:effectLst/>
                          <a:highlight>
                            <a:srgbClr val="FCCC31"/>
                          </a:highlight>
                        </a:rPr>
                        <a:t>$ 1.104.882</a:t>
                      </a:r>
                      <a:endParaRPr lang="es-CO" sz="2800" b="1" i="0" u="none" strike="noStrike" dirty="0">
                        <a:solidFill>
                          <a:srgbClr val="203764"/>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b"/>
                      <a:r>
                        <a:rPr lang="es-CO" sz="2800" b="1" u="none" strike="noStrike" dirty="0">
                          <a:effectLst/>
                          <a:highlight>
                            <a:srgbClr val="FCCC31"/>
                          </a:highlight>
                        </a:rPr>
                        <a:t>$ 1.150.992</a:t>
                      </a:r>
                      <a:endParaRPr lang="es-CO" sz="2800" b="1" i="0" u="none" strike="noStrike" dirty="0">
                        <a:solidFill>
                          <a:srgbClr val="203764"/>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b"/>
                      <a:r>
                        <a:rPr lang="es-CO" sz="2400" b="1" u="none" strike="noStrike" dirty="0">
                          <a:effectLst/>
                          <a:highlight>
                            <a:srgbClr val="FCCC31"/>
                          </a:highlight>
                        </a:rPr>
                        <a:t>81,5%</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b"/>
                      <a:r>
                        <a:rPr lang="es-CO" sz="2400" b="1" u="none" strike="noStrike" dirty="0">
                          <a:effectLst/>
                          <a:highlight>
                            <a:srgbClr val="FCCC31"/>
                          </a:highlight>
                        </a:rPr>
                        <a:t>1,6%</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b"/>
                      <a:r>
                        <a:rPr lang="es-CO" sz="2400" b="1" u="none" strike="noStrike" dirty="0">
                          <a:effectLst/>
                          <a:highlight>
                            <a:srgbClr val="FCCC31"/>
                          </a:highlight>
                        </a:rPr>
                        <a:t>4,2%</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b"/>
                      <a:r>
                        <a:rPr lang="es-CO" sz="2400" b="1" u="none" strike="noStrike" dirty="0">
                          <a:effectLst/>
                          <a:highlight>
                            <a:srgbClr val="FCCC31"/>
                          </a:highlight>
                        </a:rPr>
                        <a:t>4,2%</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extLst>
                  <a:ext uri="{0D108BD9-81ED-4DB2-BD59-A6C34878D82A}">
                    <a16:rowId xmlns:a16="http://schemas.microsoft.com/office/drawing/2014/main" val="2889920345"/>
                  </a:ext>
                </a:extLst>
              </a:tr>
            </a:tbl>
          </a:graphicData>
        </a:graphic>
      </p:graphicFrame>
      <p:sp>
        <p:nvSpPr>
          <p:cNvPr id="11" name="CuadroTexto 10">
            <a:extLst>
              <a:ext uri="{FF2B5EF4-FFF2-40B4-BE49-F238E27FC236}">
                <a16:creationId xmlns:a16="http://schemas.microsoft.com/office/drawing/2014/main" id="{C54B1944-669B-4759-4A4E-FE0BE0430D2C}"/>
              </a:ext>
            </a:extLst>
          </p:cNvPr>
          <p:cNvSpPr txBox="1"/>
          <p:nvPr/>
        </p:nvSpPr>
        <p:spPr>
          <a:xfrm>
            <a:off x="1155232" y="11115838"/>
            <a:ext cx="12622694" cy="553998"/>
          </a:xfrm>
          <a:prstGeom prst="rect">
            <a:avLst/>
          </a:prstGeom>
          <a:noFill/>
        </p:spPr>
        <p:txBody>
          <a:bodyPr wrap="square">
            <a:spAutoFit/>
          </a:bodyPr>
          <a:lstStyle/>
          <a:p>
            <a:pPr algn="l" rtl="0" fontAlgn="ctr"/>
            <a:r>
              <a:rPr lang="es-CO" sz="2000" u="none" strike="noStrike" dirty="0">
                <a:effectLst/>
                <a:highlight>
                  <a:srgbClr val="FFFFFF"/>
                </a:highlight>
              </a:rPr>
              <a:t>* Apropiación vigente a 31 de marzo de 2024</a:t>
            </a:r>
            <a:endParaRPr lang="es-CO" sz="2000" b="0" i="0" u="none" strike="noStrike" dirty="0">
              <a:solidFill>
                <a:srgbClr val="203764"/>
              </a:solidFill>
              <a:effectLst/>
              <a:highlight>
                <a:srgbClr val="FFFFFF"/>
              </a:highlight>
              <a:latin typeface="Calibri" panose="020F0502020204030204" pitchFamily="34" charset="0"/>
            </a:endParaRPr>
          </a:p>
        </p:txBody>
      </p:sp>
      <p:sp>
        <p:nvSpPr>
          <p:cNvPr id="13" name="CuadroTexto 12">
            <a:extLst>
              <a:ext uri="{FF2B5EF4-FFF2-40B4-BE49-F238E27FC236}">
                <a16:creationId xmlns:a16="http://schemas.microsoft.com/office/drawing/2014/main" id="{1690A2C4-61C2-740F-FCA7-85473934C419}"/>
              </a:ext>
            </a:extLst>
          </p:cNvPr>
          <p:cNvSpPr txBox="1"/>
          <p:nvPr/>
        </p:nvSpPr>
        <p:spPr>
          <a:xfrm>
            <a:off x="1155232" y="11669836"/>
            <a:ext cx="12622694" cy="553998"/>
          </a:xfrm>
          <a:prstGeom prst="rect">
            <a:avLst/>
          </a:prstGeom>
          <a:noFill/>
        </p:spPr>
        <p:txBody>
          <a:bodyPr wrap="square">
            <a:spAutoFit/>
          </a:bodyPr>
          <a:lstStyle/>
          <a:p>
            <a:pPr algn="l" rtl="0" fontAlgn="ctr"/>
            <a:r>
              <a:rPr lang="es-CO" sz="2000" u="none" strike="noStrike" dirty="0">
                <a:effectLst/>
                <a:highlight>
                  <a:srgbClr val="FFFFFF"/>
                </a:highlight>
              </a:rPr>
              <a:t>** Proyección a cierre 2024 - se proyectó el incremento salarial por 10.88% </a:t>
            </a:r>
            <a:endParaRPr lang="es-CO" sz="2000" b="0" i="0" u="none" strike="noStrike" dirty="0">
              <a:solidFill>
                <a:srgbClr val="203764"/>
              </a:solidFill>
              <a:effectLst/>
              <a:highlight>
                <a:srgbClr val="FFFFFF"/>
              </a:highlight>
              <a:latin typeface="Calibri" panose="020F0502020204030204" pitchFamily="34" charset="0"/>
            </a:endParaRPr>
          </a:p>
        </p:txBody>
      </p:sp>
    </p:spTree>
    <p:extLst>
      <p:ext uri="{BB962C8B-B14F-4D97-AF65-F5344CB8AC3E}">
        <p14:creationId xmlns:p14="http://schemas.microsoft.com/office/powerpoint/2010/main" val="230676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5">
            <a:extLst>
              <a:ext uri="{FF2B5EF4-FFF2-40B4-BE49-F238E27FC236}">
                <a16:creationId xmlns:a16="http://schemas.microsoft.com/office/drawing/2014/main" id="{F66C1925-0EE6-933A-63BB-D88F9BB7FF57}"/>
              </a:ext>
            </a:extLst>
          </p:cNvPr>
          <p:cNvSpPr txBox="1">
            <a:spLocks/>
          </p:cNvSpPr>
          <p:nvPr/>
        </p:nvSpPr>
        <p:spPr>
          <a:xfrm>
            <a:off x="2327420" y="2204959"/>
            <a:ext cx="23227192" cy="644339"/>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defTabSz="914400" hangingPunct="1"/>
            <a:r>
              <a:rPr lang="es-CO" sz="4000" dirty="0">
                <a:latin typeface="Work Sans"/>
              </a:rPr>
              <a:t>3. Solicitud MGMP Funcionamiento por entidad</a:t>
            </a:r>
          </a:p>
        </p:txBody>
      </p:sp>
      <p:graphicFrame>
        <p:nvGraphicFramePr>
          <p:cNvPr id="9" name="Tabla 8">
            <a:extLst>
              <a:ext uri="{FF2B5EF4-FFF2-40B4-BE49-F238E27FC236}">
                <a16:creationId xmlns:a16="http://schemas.microsoft.com/office/drawing/2014/main" id="{C2FABEF8-2582-ACC9-C365-55FD824BE0FF}"/>
              </a:ext>
            </a:extLst>
          </p:cNvPr>
          <p:cNvGraphicFramePr>
            <a:graphicFrameLocks noGrp="1"/>
          </p:cNvGraphicFramePr>
          <p:nvPr>
            <p:extLst>
              <p:ext uri="{D42A27DB-BD31-4B8C-83A1-F6EECF244321}">
                <p14:modId xmlns:p14="http://schemas.microsoft.com/office/powerpoint/2010/main" val="3836436287"/>
              </p:ext>
            </p:extLst>
          </p:nvPr>
        </p:nvGraphicFramePr>
        <p:xfrm>
          <a:off x="2198272" y="3204029"/>
          <a:ext cx="19571478" cy="8613433"/>
        </p:xfrm>
        <a:graphic>
          <a:graphicData uri="http://schemas.openxmlformats.org/drawingml/2006/table">
            <a:tbl>
              <a:tblPr bandRow="1">
                <a:tableStyleId>{5940675A-B579-460E-94D1-54222C63F5DA}</a:tableStyleId>
              </a:tblPr>
              <a:tblGrid>
                <a:gridCol w="3384692">
                  <a:extLst>
                    <a:ext uri="{9D8B030D-6E8A-4147-A177-3AD203B41FA5}">
                      <a16:colId xmlns:a16="http://schemas.microsoft.com/office/drawing/2014/main" val="3565065550"/>
                    </a:ext>
                  </a:extLst>
                </a:gridCol>
                <a:gridCol w="1851625">
                  <a:extLst>
                    <a:ext uri="{9D8B030D-6E8A-4147-A177-3AD203B41FA5}">
                      <a16:colId xmlns:a16="http://schemas.microsoft.com/office/drawing/2014/main" val="2861164456"/>
                    </a:ext>
                  </a:extLst>
                </a:gridCol>
                <a:gridCol w="1851625">
                  <a:extLst>
                    <a:ext uri="{9D8B030D-6E8A-4147-A177-3AD203B41FA5}">
                      <a16:colId xmlns:a16="http://schemas.microsoft.com/office/drawing/2014/main" val="3430296069"/>
                    </a:ext>
                  </a:extLst>
                </a:gridCol>
                <a:gridCol w="2064273">
                  <a:extLst>
                    <a:ext uri="{9D8B030D-6E8A-4147-A177-3AD203B41FA5}">
                      <a16:colId xmlns:a16="http://schemas.microsoft.com/office/drawing/2014/main" val="2114077571"/>
                    </a:ext>
                  </a:extLst>
                </a:gridCol>
                <a:gridCol w="2189667">
                  <a:extLst>
                    <a:ext uri="{9D8B030D-6E8A-4147-A177-3AD203B41FA5}">
                      <a16:colId xmlns:a16="http://schemas.microsoft.com/office/drawing/2014/main" val="3409375940"/>
                    </a:ext>
                  </a:extLst>
                </a:gridCol>
                <a:gridCol w="1617784">
                  <a:extLst>
                    <a:ext uri="{9D8B030D-6E8A-4147-A177-3AD203B41FA5}">
                      <a16:colId xmlns:a16="http://schemas.microsoft.com/office/drawing/2014/main" val="489534599"/>
                    </a:ext>
                  </a:extLst>
                </a:gridCol>
                <a:gridCol w="1846385">
                  <a:extLst>
                    <a:ext uri="{9D8B030D-6E8A-4147-A177-3AD203B41FA5}">
                      <a16:colId xmlns:a16="http://schemas.microsoft.com/office/drawing/2014/main" val="3845605318"/>
                    </a:ext>
                  </a:extLst>
                </a:gridCol>
                <a:gridCol w="1540016">
                  <a:extLst>
                    <a:ext uri="{9D8B030D-6E8A-4147-A177-3AD203B41FA5}">
                      <a16:colId xmlns:a16="http://schemas.microsoft.com/office/drawing/2014/main" val="17881270"/>
                    </a:ext>
                  </a:extLst>
                </a:gridCol>
                <a:gridCol w="1851625">
                  <a:extLst>
                    <a:ext uri="{9D8B030D-6E8A-4147-A177-3AD203B41FA5}">
                      <a16:colId xmlns:a16="http://schemas.microsoft.com/office/drawing/2014/main" val="755168213"/>
                    </a:ext>
                  </a:extLst>
                </a:gridCol>
                <a:gridCol w="1373786">
                  <a:extLst>
                    <a:ext uri="{9D8B030D-6E8A-4147-A177-3AD203B41FA5}">
                      <a16:colId xmlns:a16="http://schemas.microsoft.com/office/drawing/2014/main" val="3058808530"/>
                    </a:ext>
                  </a:extLst>
                </a:gridCol>
              </a:tblGrid>
              <a:tr h="814978">
                <a:tc>
                  <a:txBody>
                    <a:bodyPr/>
                    <a:lstStyle/>
                    <a:p>
                      <a:pPr algn="l" rtl="0" fontAlgn="ctr"/>
                      <a:r>
                        <a:rPr lang="es-ES" sz="2000" b="1" i="0" u="none" strike="noStrike" dirty="0">
                          <a:solidFill>
                            <a:srgbClr val="203764"/>
                          </a:solidFill>
                          <a:effectLst/>
                          <a:latin typeface="Calibri"/>
                        </a:rPr>
                        <a:t>MILLONES DE PESOS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rtl="0" fontAlgn="ctr"/>
                      <a:endParaRPr lang="es-ES" sz="1100" b="0" i="0" u="none" strike="noStrike" dirty="0">
                        <a:solidFill>
                          <a:srgbClr val="000000"/>
                        </a:solidFill>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gridSpan="8">
                  <a:txBody>
                    <a:bodyPr/>
                    <a:lstStyle/>
                    <a:p>
                      <a:pPr algn="ctr" rtl="0" fontAlgn="ctr"/>
                      <a:r>
                        <a:rPr lang="es-ES" sz="2400" b="1" i="0" u="none" strike="noStrike" dirty="0">
                          <a:solidFill>
                            <a:srgbClr val="000000"/>
                          </a:solidFill>
                          <a:effectLst/>
                          <a:highlight>
                            <a:srgbClr val="FCCC31"/>
                          </a:highlight>
                          <a:latin typeface="Calibri"/>
                        </a:rPr>
                        <a:t>Solicitud MGMP 2025-2028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4280288028"/>
                  </a:ext>
                </a:extLst>
              </a:tr>
              <a:tr h="871800">
                <a:tc rowSpan="2">
                  <a:txBody>
                    <a:bodyPr/>
                    <a:lstStyle/>
                    <a:p>
                      <a:pPr algn="ctr" rtl="0" fontAlgn="ctr"/>
                      <a:r>
                        <a:rPr lang="es-ES" sz="3200" b="1" i="0" u="none" strike="noStrike" dirty="0">
                          <a:solidFill>
                            <a:srgbClr val="000000"/>
                          </a:solidFill>
                          <a:effectLst/>
                          <a:highlight>
                            <a:srgbClr val="FCCC31"/>
                          </a:highlight>
                          <a:latin typeface="Calibri"/>
                        </a:rPr>
                        <a:t>Funcionamiento</a:t>
                      </a:r>
                    </a:p>
                    <a:p>
                      <a:pPr algn="ctr" rtl="0" fontAlgn="ctr"/>
                      <a:r>
                        <a:rPr lang="es-ES" sz="3200" b="1" i="0" u="none" strike="noStrike" dirty="0">
                          <a:solidFill>
                            <a:srgbClr val="000000"/>
                          </a:solidFill>
                          <a:effectLst/>
                          <a:highlight>
                            <a:srgbClr val="FCCC31"/>
                          </a:highlight>
                          <a:latin typeface="Calibri"/>
                        </a:rPr>
                        <a:t>/Entidad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rowSpan="2">
                  <a:txBody>
                    <a:bodyPr/>
                    <a:lstStyle/>
                    <a:p>
                      <a:pPr algn="ctr" rtl="0" fontAlgn="ctr"/>
                      <a:r>
                        <a:rPr lang="es-ES" sz="3200" b="1" i="0" u="none" strike="noStrike" dirty="0">
                          <a:solidFill>
                            <a:srgbClr val="000000"/>
                          </a:solidFill>
                          <a:effectLst/>
                          <a:highlight>
                            <a:srgbClr val="FCCC31"/>
                          </a:highlight>
                          <a:latin typeface="Calibri"/>
                        </a:rPr>
                        <a:t>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rowSpan="2">
                  <a:txBody>
                    <a:bodyPr/>
                    <a:lstStyle/>
                    <a:p>
                      <a:pPr algn="ctr" rtl="0" fontAlgn="ctr"/>
                      <a:r>
                        <a:rPr lang="es-ES" sz="3200" b="1" i="0" u="none" strike="noStrike" dirty="0">
                          <a:solidFill>
                            <a:srgbClr val="000000"/>
                          </a:solidFill>
                          <a:effectLst/>
                          <a:highlight>
                            <a:srgbClr val="FCCC31"/>
                          </a:highlight>
                          <a:latin typeface="Calibri"/>
                        </a:rPr>
                        <a:t>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rowSpan="2">
                  <a:txBody>
                    <a:bodyPr/>
                    <a:lstStyle/>
                    <a:p>
                      <a:pPr algn="ctr" rtl="0" fontAlgn="ctr"/>
                      <a:r>
                        <a:rPr lang="es-ES" sz="3200" b="1" i="0" u="none" strike="noStrike" dirty="0">
                          <a:solidFill>
                            <a:srgbClr val="000000"/>
                          </a:solidFill>
                          <a:effectLst/>
                          <a:highlight>
                            <a:srgbClr val="FCCC31"/>
                          </a:highlight>
                          <a:latin typeface="Calibri"/>
                        </a:rPr>
                        <a:t>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rowSpan="2">
                  <a:txBody>
                    <a:bodyPr/>
                    <a:lstStyle/>
                    <a:p>
                      <a:pPr algn="ctr" rtl="0" fontAlgn="ctr"/>
                      <a:r>
                        <a:rPr lang="es-ES" sz="3200" b="1" i="0" u="none" strike="noStrike" dirty="0">
                          <a:solidFill>
                            <a:srgbClr val="000000"/>
                          </a:solidFill>
                          <a:effectLst/>
                          <a:highlight>
                            <a:srgbClr val="FCCC31"/>
                          </a:highlight>
                          <a:latin typeface="Calibri"/>
                        </a:rPr>
                        <a:t>2027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rowSpan="2">
                  <a:txBody>
                    <a:bodyPr/>
                    <a:lstStyle/>
                    <a:p>
                      <a:pPr algn="ctr" rtl="0" fontAlgn="ctr"/>
                      <a:r>
                        <a:rPr lang="es-ES" sz="3200" b="1" i="0" u="none" strike="noStrike" dirty="0">
                          <a:solidFill>
                            <a:srgbClr val="000000"/>
                          </a:solidFill>
                          <a:effectLst/>
                          <a:highlight>
                            <a:srgbClr val="FCCC31"/>
                          </a:highlight>
                          <a:latin typeface="Calibri"/>
                        </a:rPr>
                        <a:t>2028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3200" b="1" i="0" u="none" strike="noStrike" dirty="0">
                          <a:solidFill>
                            <a:srgbClr val="000000"/>
                          </a:solidFill>
                          <a:effectLst/>
                          <a:highlight>
                            <a:srgbClr val="FCCC31"/>
                          </a:highlight>
                          <a:latin typeface="Calibri"/>
                        </a:rPr>
                        <a:t>Var%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3200" b="1" i="0" u="none" strike="noStrike" dirty="0">
                          <a:solidFill>
                            <a:srgbClr val="000000"/>
                          </a:solidFill>
                          <a:effectLst/>
                          <a:highlight>
                            <a:srgbClr val="FCCC31"/>
                          </a:highlight>
                          <a:latin typeface="Calibri"/>
                        </a:rPr>
                        <a:t>Var%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3200" b="1" i="0" u="none" strike="noStrike" dirty="0">
                          <a:solidFill>
                            <a:srgbClr val="000000"/>
                          </a:solidFill>
                          <a:effectLst/>
                          <a:highlight>
                            <a:srgbClr val="FCCC31"/>
                          </a:highlight>
                          <a:latin typeface="Calibri"/>
                        </a:rPr>
                        <a:t>Var%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3200" b="1" i="0" u="none" strike="noStrike" dirty="0">
                          <a:solidFill>
                            <a:srgbClr val="000000"/>
                          </a:solidFill>
                          <a:effectLst/>
                          <a:highlight>
                            <a:srgbClr val="FCCC31"/>
                          </a:highlight>
                          <a:latin typeface="Calibri"/>
                        </a:rPr>
                        <a:t>Var%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extLst>
                  <a:ext uri="{0D108BD9-81ED-4DB2-BD59-A6C34878D82A}">
                    <a16:rowId xmlns:a16="http://schemas.microsoft.com/office/drawing/2014/main" val="4126586788"/>
                  </a:ext>
                </a:extLst>
              </a:tr>
              <a:tr h="74117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rtl="0" fontAlgn="ctr"/>
                      <a:r>
                        <a:rPr lang="es-ES" sz="3200" b="1" i="0" u="none" strike="noStrike" dirty="0">
                          <a:solidFill>
                            <a:srgbClr val="000000"/>
                          </a:solidFill>
                          <a:effectLst/>
                          <a:highlight>
                            <a:srgbClr val="FCCC31"/>
                          </a:highlight>
                          <a:latin typeface="Calibri"/>
                        </a:rPr>
                        <a:t>24/25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3200" b="1" i="0" u="none" strike="noStrike" dirty="0">
                          <a:solidFill>
                            <a:srgbClr val="000000"/>
                          </a:solidFill>
                          <a:effectLst/>
                          <a:highlight>
                            <a:srgbClr val="FCCC31"/>
                          </a:highlight>
                          <a:latin typeface="Calibri"/>
                        </a:rPr>
                        <a:t>25/26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3200" b="1" i="0" u="none" strike="noStrike" dirty="0">
                          <a:solidFill>
                            <a:srgbClr val="000000"/>
                          </a:solidFill>
                          <a:effectLst/>
                          <a:highlight>
                            <a:srgbClr val="FCCC31"/>
                          </a:highlight>
                          <a:latin typeface="Calibri"/>
                        </a:rPr>
                        <a:t>26/27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3200" b="1" i="0" u="none" strike="noStrike" dirty="0">
                          <a:solidFill>
                            <a:srgbClr val="000000"/>
                          </a:solidFill>
                          <a:effectLst/>
                          <a:highlight>
                            <a:srgbClr val="FCCC31"/>
                          </a:highlight>
                          <a:latin typeface="Calibri"/>
                        </a:rPr>
                        <a:t>27/28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extLst>
                  <a:ext uri="{0D108BD9-81ED-4DB2-BD59-A6C34878D82A}">
                    <a16:rowId xmlns:a16="http://schemas.microsoft.com/office/drawing/2014/main" val="1113313461"/>
                  </a:ext>
                </a:extLst>
              </a:tr>
              <a:tr h="814978">
                <a:tc>
                  <a:txBody>
                    <a:bodyPr/>
                    <a:lstStyle/>
                    <a:p>
                      <a:pPr lvl="1" algn="l" rtl="0" fontAlgn="ctr"/>
                      <a:r>
                        <a:rPr lang="es-ES" sz="2000" b="0" i="0" u="none" strike="noStrike" dirty="0">
                          <a:solidFill>
                            <a:srgbClr val="000000"/>
                          </a:solidFill>
                          <a:effectLst/>
                          <a:latin typeface="Calibri"/>
                        </a:rPr>
                        <a:t>ANLA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$ 92.643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$ 103.208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$ 101.454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$ 105.959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$ 110.671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0370184"/>
                  </a:ext>
                </a:extLst>
              </a:tr>
              <a:tr h="647804">
                <a:tc>
                  <a:txBody>
                    <a:bodyPr/>
                    <a:lstStyle/>
                    <a:p>
                      <a:pPr lvl="1" algn="l" rtl="0" fontAlgn="ctr"/>
                      <a:r>
                        <a:rPr lang="es-ES" sz="2000" b="0" i="0" u="none" strike="noStrike" dirty="0">
                          <a:solidFill>
                            <a:srgbClr val="000000"/>
                          </a:solidFill>
                          <a:effectLst/>
                          <a:latin typeface="Calibri"/>
                        </a:rPr>
                        <a:t>IDEAM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$ 61.520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$ 140.419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$ 146.087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$ 152.057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$ 158.284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128%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1598560"/>
                  </a:ext>
                </a:extLst>
              </a:tr>
              <a:tr h="647804">
                <a:tc>
                  <a:txBody>
                    <a:bodyPr/>
                    <a:lstStyle/>
                    <a:p>
                      <a:pPr lvl="1" algn="l" rtl="0" fontAlgn="ctr"/>
                      <a:r>
                        <a:rPr lang="es-ES" sz="2000" b="0" i="0" u="none" strike="noStrike" dirty="0">
                          <a:solidFill>
                            <a:srgbClr val="000000"/>
                          </a:solidFill>
                          <a:effectLst/>
                          <a:latin typeface="Calibri"/>
                        </a:rPr>
                        <a:t>PARQUES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$ 69.701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rtl="0" fontAlgn="ctr"/>
                      <a:r>
                        <a:rPr lang="es-CO" sz="2400" b="0" i="0" u="none" strike="noStrike" dirty="0">
                          <a:solidFill>
                            <a:srgbClr val="000000"/>
                          </a:solidFill>
                          <a:effectLst/>
                          <a:latin typeface="Arial"/>
                          <a:ea typeface="+mn-ea"/>
                          <a:cs typeface="+mn-cs"/>
                        </a:rPr>
                        <a:t>$ 206.223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rtl="0" fontAlgn="ctr"/>
                      <a:r>
                        <a:rPr lang="es-CO" sz="2400" b="0" i="0" u="none" strike="noStrike" dirty="0">
                          <a:solidFill>
                            <a:srgbClr val="000000"/>
                          </a:solidFill>
                          <a:effectLst/>
                          <a:latin typeface="Arial"/>
                          <a:ea typeface="+mn-ea"/>
                          <a:cs typeface="+mn-cs"/>
                        </a:rPr>
                        <a:t>$ 215.485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rtl="0" fontAlgn="ctr"/>
                      <a:r>
                        <a:rPr lang="es-CO" sz="2400" b="0" i="0" u="none" strike="noStrike" dirty="0">
                          <a:solidFill>
                            <a:srgbClr val="000000"/>
                          </a:solidFill>
                          <a:effectLst/>
                          <a:latin typeface="Arial"/>
                          <a:ea typeface="+mn-ea"/>
                          <a:cs typeface="+mn-cs"/>
                        </a:rPr>
                        <a:t>$ 225.176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rtl="0" fontAlgn="ctr"/>
                      <a:r>
                        <a:rPr lang="es-CO" sz="2400" b="0" i="0" u="none" strike="noStrike" dirty="0">
                          <a:solidFill>
                            <a:srgbClr val="000000"/>
                          </a:solidFill>
                          <a:effectLst/>
                          <a:latin typeface="Arial"/>
                          <a:ea typeface="+mn-ea"/>
                          <a:cs typeface="+mn-cs"/>
                        </a:rPr>
                        <a:t>$ 235.316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196%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2785197"/>
                  </a:ext>
                </a:extLst>
              </a:tr>
              <a:tr h="647804">
                <a:tc>
                  <a:txBody>
                    <a:bodyPr/>
                    <a:lstStyle/>
                    <a:p>
                      <a:pPr lvl="1" algn="l" rtl="0" fontAlgn="ctr"/>
                      <a:r>
                        <a:rPr lang="es-ES" sz="2000" b="0" i="0" u="none" strike="noStrike" dirty="0">
                          <a:solidFill>
                            <a:srgbClr val="000000"/>
                          </a:solidFill>
                          <a:effectLst/>
                          <a:latin typeface="Calibri"/>
                        </a:rPr>
                        <a:t>MINAMBIENTE*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$ 153.078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$ 375.897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$ 368.186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$ 381.080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$ 394.451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146%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6422089"/>
                  </a:ext>
                </a:extLst>
              </a:tr>
              <a:tr h="647804">
                <a:tc>
                  <a:txBody>
                    <a:bodyPr/>
                    <a:lstStyle/>
                    <a:p>
                      <a:pPr lvl="1" algn="l" rtl="0" fontAlgn="ctr"/>
                      <a:r>
                        <a:rPr lang="es-ES" sz="2000" b="0" i="0" u="none" strike="noStrike" dirty="0">
                          <a:solidFill>
                            <a:srgbClr val="000000"/>
                          </a:solidFill>
                          <a:effectLst/>
                          <a:latin typeface="Calibri"/>
                        </a:rPr>
                        <a:t>FONAM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$ 94.263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$ 97.909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$ 103.747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$ 108.815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$ 114.132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5431660"/>
                  </a:ext>
                </a:extLst>
              </a:tr>
              <a:tr h="647804">
                <a:tc>
                  <a:txBody>
                    <a:bodyPr/>
                    <a:lstStyle/>
                    <a:p>
                      <a:pPr lvl="1" algn="l" rtl="0" fontAlgn="ctr"/>
                      <a:r>
                        <a:rPr lang="es-ES" sz="2000" b="0" i="0" u="none" strike="noStrike" dirty="0">
                          <a:solidFill>
                            <a:srgbClr val="000000"/>
                          </a:solidFill>
                          <a:effectLst/>
                          <a:latin typeface="Calibri"/>
                        </a:rPr>
                        <a:t>CORPORACIONES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$ 103.712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$ 119.972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$ 125.744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$ 131.795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$ 138.140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2400" b="0" i="0" u="none" strike="noStrike" dirty="0">
                          <a:solidFill>
                            <a:srgbClr val="000000"/>
                          </a:solidFill>
                          <a:effectLst/>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4989147"/>
                  </a:ext>
                </a:extLst>
              </a:tr>
              <a:tr h="564216">
                <a:tc>
                  <a:txBody>
                    <a:bodyPr/>
                    <a:lstStyle/>
                    <a:p>
                      <a:pPr algn="l" fontAlgn="ctr"/>
                      <a:r>
                        <a:rPr lang="es-ES" sz="2000" b="1" i="0" u="none" strike="noStrike" dirty="0">
                          <a:solidFill>
                            <a:srgbClr val="000000"/>
                          </a:solidFill>
                          <a:effectLst/>
                          <a:highlight>
                            <a:srgbClr val="FCCC31"/>
                          </a:highlight>
                          <a:latin typeface="Calibri"/>
                        </a:rPr>
                        <a:t>TOTAL, FUNCIONAMIENTO</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fontAlgn="ctr"/>
                      <a:r>
                        <a:rPr lang="es-ES" sz="2400" b="1" i="0" u="none" strike="noStrike" dirty="0">
                          <a:solidFill>
                            <a:srgbClr val="000000"/>
                          </a:solidFill>
                          <a:effectLst/>
                          <a:highlight>
                            <a:srgbClr val="FCCC31"/>
                          </a:highlight>
                          <a:latin typeface="Calibri"/>
                        </a:rPr>
                        <a:t>$ 574.917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b"/>
                      <a:r>
                        <a:rPr lang="es-CO" sz="2400" b="1" u="none" strike="noStrike" dirty="0">
                          <a:effectLst/>
                          <a:highlight>
                            <a:srgbClr val="FCCC31"/>
                          </a:highlight>
                        </a:rPr>
                        <a:t>$ 1.034.932</a:t>
                      </a:r>
                      <a:endParaRPr lang="es-CO" sz="2400" b="1" i="0" u="none" strike="noStrike" dirty="0">
                        <a:solidFill>
                          <a:srgbClr val="203764"/>
                        </a:solidFill>
                        <a:effectLst/>
                        <a:highlight>
                          <a:srgbClr val="FCCC31"/>
                        </a:highligh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b"/>
                      <a:r>
                        <a:rPr lang="es-CO" sz="2400" b="1" u="none" strike="noStrike" dirty="0">
                          <a:effectLst/>
                          <a:highlight>
                            <a:srgbClr val="FCCC31"/>
                          </a:highlight>
                        </a:rPr>
                        <a:t>$ 1.058.047</a:t>
                      </a:r>
                      <a:endParaRPr lang="es-CO" sz="2400" b="1" i="0" u="none" strike="noStrike" dirty="0">
                        <a:solidFill>
                          <a:srgbClr val="203764"/>
                        </a:solidFill>
                        <a:effectLst/>
                        <a:highlight>
                          <a:srgbClr val="FCCC31"/>
                        </a:highligh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b"/>
                      <a:r>
                        <a:rPr lang="es-CO" sz="2400" b="1" u="none" strike="noStrike" dirty="0">
                          <a:effectLst/>
                          <a:highlight>
                            <a:srgbClr val="FCCC31"/>
                          </a:highlight>
                        </a:rPr>
                        <a:t>$ 1.102.147</a:t>
                      </a:r>
                      <a:endParaRPr lang="es-CO" sz="2400" b="1" i="0" u="none" strike="noStrike" dirty="0">
                        <a:solidFill>
                          <a:srgbClr val="203764"/>
                        </a:solidFill>
                        <a:effectLst/>
                        <a:highlight>
                          <a:srgbClr val="FCCC31"/>
                        </a:highligh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b"/>
                      <a:r>
                        <a:rPr lang="es-CO" sz="2400" b="1" u="none" strike="noStrike" dirty="0">
                          <a:effectLst/>
                          <a:highlight>
                            <a:srgbClr val="FCCC31"/>
                          </a:highlight>
                        </a:rPr>
                        <a:t>$ 1.148.175</a:t>
                      </a:r>
                      <a:endParaRPr lang="es-CO" sz="2400" b="1" i="0" u="none" strike="noStrike" dirty="0">
                        <a:solidFill>
                          <a:srgbClr val="203764"/>
                        </a:solidFill>
                        <a:effectLst/>
                        <a:highlight>
                          <a:srgbClr val="FCCC31"/>
                        </a:highligh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b"/>
                      <a:r>
                        <a:rPr lang="es-CO" sz="2400" b="1" u="none" strike="noStrike" dirty="0">
                          <a:effectLst/>
                          <a:highlight>
                            <a:srgbClr val="FCCC31"/>
                          </a:highlight>
                        </a:rPr>
                        <a:t>80,0%</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b"/>
                      <a:r>
                        <a:rPr lang="es-CO" sz="2400" b="1" u="none" strike="noStrike">
                          <a:effectLst/>
                          <a:highlight>
                            <a:srgbClr val="FCCC31"/>
                          </a:highlight>
                        </a:rPr>
                        <a:t>2,2%</a:t>
                      </a:r>
                      <a:endParaRPr lang="es-CO" sz="2400" b="1" i="0" u="none" strike="noStrike">
                        <a:solidFill>
                          <a:srgbClr val="000000"/>
                        </a:solidFill>
                        <a:effectLst/>
                        <a:highlight>
                          <a:srgbClr val="FCCC31"/>
                        </a:highligh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b"/>
                      <a:r>
                        <a:rPr lang="es-CO" sz="2400" b="1" u="none" strike="noStrike">
                          <a:effectLst/>
                          <a:highlight>
                            <a:srgbClr val="FCCC31"/>
                          </a:highlight>
                        </a:rPr>
                        <a:t>4,2%</a:t>
                      </a:r>
                      <a:endParaRPr lang="es-CO" sz="2400" b="1" i="0" u="none" strike="noStrike">
                        <a:solidFill>
                          <a:srgbClr val="000000"/>
                        </a:solidFill>
                        <a:effectLst/>
                        <a:highlight>
                          <a:srgbClr val="FCCC31"/>
                        </a:highligh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b"/>
                      <a:r>
                        <a:rPr lang="es-CO" sz="2400" b="1" u="none" strike="noStrike" dirty="0">
                          <a:effectLst/>
                          <a:highlight>
                            <a:srgbClr val="FCCC31"/>
                          </a:highlight>
                        </a:rPr>
                        <a:t>4,2%</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extLst>
                  <a:ext uri="{0D108BD9-81ED-4DB2-BD59-A6C34878D82A}">
                    <a16:rowId xmlns:a16="http://schemas.microsoft.com/office/drawing/2014/main" val="1743748256"/>
                  </a:ext>
                </a:extLst>
              </a:tr>
              <a:tr h="564216">
                <a:tc>
                  <a:txBody>
                    <a:bodyPr/>
                    <a:lstStyle/>
                    <a:p>
                      <a:pPr algn="l" fontAlgn="ctr"/>
                      <a:r>
                        <a:rPr lang="es-ES" sz="2000" b="1" i="0" u="none" strike="noStrike" dirty="0">
                          <a:solidFill>
                            <a:srgbClr val="000000"/>
                          </a:solidFill>
                          <a:effectLst/>
                          <a:highlight>
                            <a:srgbClr val="FCCC31"/>
                          </a:highlight>
                          <a:latin typeface="Calibri"/>
                        </a:rPr>
                        <a:t>SERVICIO DE LA DEUDA</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fontAlgn="ctr"/>
                      <a:r>
                        <a:rPr lang="es-ES" sz="2400" b="1" i="0" u="none" strike="noStrike" dirty="0">
                          <a:solidFill>
                            <a:srgbClr val="000000"/>
                          </a:solidFill>
                          <a:effectLst/>
                          <a:highlight>
                            <a:srgbClr val="FCCC31"/>
                          </a:highlight>
                          <a:latin typeface="Calibri"/>
                        </a:rPr>
                        <a:t>$ 0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fontAlgn="ctr"/>
                      <a:r>
                        <a:rPr lang="es-ES" sz="2400" b="1" i="0" u="none" strike="noStrike" dirty="0">
                          <a:solidFill>
                            <a:srgbClr val="000000"/>
                          </a:solidFill>
                          <a:effectLst/>
                          <a:highlight>
                            <a:srgbClr val="FCCC31"/>
                          </a:highlight>
                          <a:latin typeface="Calibri"/>
                        </a:rPr>
                        <a:t>$ 8.697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fontAlgn="ctr"/>
                      <a:r>
                        <a:rPr lang="es-ES" sz="2400" b="1" i="0" u="none" strike="noStrike" dirty="0">
                          <a:solidFill>
                            <a:srgbClr val="000000"/>
                          </a:solidFill>
                          <a:effectLst/>
                          <a:highlight>
                            <a:srgbClr val="FCCC31"/>
                          </a:highlight>
                          <a:latin typeface="Calibri"/>
                        </a:rPr>
                        <a:t>$ 2.655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fontAlgn="ctr"/>
                      <a:r>
                        <a:rPr lang="es-ES" sz="2400" b="1" i="0" u="none" strike="noStrike" dirty="0">
                          <a:solidFill>
                            <a:srgbClr val="000000"/>
                          </a:solidFill>
                          <a:effectLst/>
                          <a:highlight>
                            <a:srgbClr val="FCCC31"/>
                          </a:highlight>
                          <a:latin typeface="Calibri"/>
                        </a:rPr>
                        <a:t>$ 2.735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fontAlgn="ctr"/>
                      <a:r>
                        <a:rPr lang="es-ES" sz="2400" b="1" i="0" u="none" strike="noStrike" dirty="0">
                          <a:solidFill>
                            <a:srgbClr val="000000"/>
                          </a:solidFill>
                          <a:effectLst/>
                          <a:highlight>
                            <a:srgbClr val="FCCC31"/>
                          </a:highlight>
                          <a:latin typeface="Calibri"/>
                        </a:rPr>
                        <a:t>$ 2.817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b"/>
                      <a:r>
                        <a:rPr lang="es-CO" sz="2400" b="1" u="none" strike="noStrike" dirty="0">
                          <a:effectLst/>
                          <a:highlight>
                            <a:srgbClr val="FCCC31"/>
                          </a:highlight>
                        </a:rPr>
                        <a:t>100,0%</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b"/>
                      <a:r>
                        <a:rPr lang="es-CO" sz="2400" b="1" u="none" strike="noStrike" dirty="0">
                          <a:effectLst/>
                          <a:highlight>
                            <a:srgbClr val="FCCC31"/>
                          </a:highlight>
                        </a:rPr>
                        <a:t>-69,5%</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b"/>
                      <a:r>
                        <a:rPr lang="es-CO" sz="2400" b="1" u="none" strike="noStrike" dirty="0">
                          <a:effectLst/>
                          <a:highlight>
                            <a:srgbClr val="FCCC31"/>
                          </a:highlight>
                        </a:rPr>
                        <a:t>3,0%</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b"/>
                      <a:r>
                        <a:rPr lang="es-CO" sz="2400" b="1" u="none" strike="noStrike" dirty="0">
                          <a:effectLst/>
                          <a:highlight>
                            <a:srgbClr val="FCCC31"/>
                          </a:highlight>
                        </a:rPr>
                        <a:t>3,0%</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extLst>
                  <a:ext uri="{0D108BD9-81ED-4DB2-BD59-A6C34878D82A}">
                    <a16:rowId xmlns:a16="http://schemas.microsoft.com/office/drawing/2014/main" val="114714956"/>
                  </a:ext>
                </a:extLst>
              </a:tr>
              <a:tr h="1003051">
                <a:tc>
                  <a:txBody>
                    <a:bodyPr/>
                    <a:lstStyle/>
                    <a:p>
                      <a:pPr algn="l" fontAlgn="ctr"/>
                      <a:r>
                        <a:rPr lang="es-ES" sz="2000" b="1" i="0" u="none" strike="noStrike" dirty="0">
                          <a:solidFill>
                            <a:srgbClr val="000000"/>
                          </a:solidFill>
                          <a:effectLst/>
                          <a:highlight>
                            <a:srgbClr val="FCCC31"/>
                          </a:highlight>
                          <a:latin typeface="Calibri"/>
                        </a:rPr>
                        <a:t>TOTAL, FUNCIONAMIENTO + SERVICIO DE LA DEUDA</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fontAlgn="ctr"/>
                      <a:r>
                        <a:rPr lang="es-ES" sz="2400" b="1" i="0" u="none" strike="noStrike" dirty="0">
                          <a:solidFill>
                            <a:srgbClr val="000000"/>
                          </a:solidFill>
                          <a:effectLst/>
                          <a:highlight>
                            <a:srgbClr val="FCCC31"/>
                          </a:highlight>
                          <a:latin typeface="Calibri"/>
                        </a:rPr>
                        <a:t>$ 574.917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b"/>
                      <a:r>
                        <a:rPr lang="es-CO" sz="2400" b="1" u="none" strike="noStrike" dirty="0">
                          <a:effectLst/>
                          <a:highlight>
                            <a:srgbClr val="FCCC31"/>
                          </a:highlight>
                        </a:rPr>
                        <a:t>$ 1.043.629</a:t>
                      </a:r>
                      <a:endParaRPr lang="es-CO" sz="2400" b="1" i="0" u="none" strike="noStrike" dirty="0">
                        <a:solidFill>
                          <a:srgbClr val="203764"/>
                        </a:solidFill>
                        <a:effectLst/>
                        <a:highlight>
                          <a:srgbClr val="FCCC31"/>
                        </a:highligh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b"/>
                      <a:r>
                        <a:rPr lang="es-CO" sz="2400" b="1" u="none" strike="noStrike" dirty="0">
                          <a:effectLst/>
                          <a:highlight>
                            <a:srgbClr val="FCCC31"/>
                          </a:highlight>
                        </a:rPr>
                        <a:t>$ 1.060.702</a:t>
                      </a:r>
                      <a:endParaRPr lang="es-CO" sz="2400" b="1" i="0" u="none" strike="noStrike" dirty="0">
                        <a:solidFill>
                          <a:srgbClr val="203764"/>
                        </a:solidFill>
                        <a:effectLst/>
                        <a:highlight>
                          <a:srgbClr val="FCCC31"/>
                        </a:highligh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b"/>
                      <a:r>
                        <a:rPr lang="es-CO" sz="2400" b="1" u="none" strike="noStrike" dirty="0">
                          <a:effectLst/>
                          <a:highlight>
                            <a:srgbClr val="FCCC31"/>
                          </a:highlight>
                        </a:rPr>
                        <a:t>$ 1.104.882</a:t>
                      </a:r>
                      <a:endParaRPr lang="es-CO" sz="2400" b="1" i="0" u="none" strike="noStrike" dirty="0">
                        <a:solidFill>
                          <a:srgbClr val="203764"/>
                        </a:solidFill>
                        <a:effectLst/>
                        <a:highlight>
                          <a:srgbClr val="FCCC31"/>
                        </a:highligh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b"/>
                      <a:r>
                        <a:rPr lang="es-CO" sz="2400" b="1" u="none" strike="noStrike" dirty="0">
                          <a:effectLst/>
                          <a:highlight>
                            <a:srgbClr val="FCCC31"/>
                          </a:highlight>
                        </a:rPr>
                        <a:t>$ 1.150.992</a:t>
                      </a:r>
                      <a:endParaRPr lang="es-CO" sz="2400" b="1" i="0" u="none" strike="noStrike" dirty="0">
                        <a:solidFill>
                          <a:srgbClr val="203764"/>
                        </a:solidFill>
                        <a:effectLst/>
                        <a:highlight>
                          <a:srgbClr val="FCCC31"/>
                        </a:highligh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b"/>
                      <a:r>
                        <a:rPr lang="es-CO" sz="2400" b="1" u="none" strike="noStrike" dirty="0">
                          <a:effectLst/>
                          <a:highlight>
                            <a:srgbClr val="FCCC31"/>
                          </a:highlight>
                        </a:rPr>
                        <a:t>81,5%</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b"/>
                      <a:r>
                        <a:rPr lang="es-CO" sz="2400" b="1" u="none" strike="noStrike" dirty="0">
                          <a:effectLst/>
                          <a:highlight>
                            <a:srgbClr val="FCCC31"/>
                          </a:highlight>
                        </a:rPr>
                        <a:t>1,6%</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b"/>
                      <a:r>
                        <a:rPr lang="es-CO" sz="2400" b="1" u="none" strike="noStrike" dirty="0">
                          <a:effectLst/>
                          <a:highlight>
                            <a:srgbClr val="FCCC31"/>
                          </a:highlight>
                        </a:rPr>
                        <a:t>4,2%</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b"/>
                      <a:r>
                        <a:rPr lang="es-CO" sz="2400" b="1" u="none" strike="noStrike" dirty="0">
                          <a:effectLst/>
                          <a:highlight>
                            <a:srgbClr val="FCCC31"/>
                          </a:highlight>
                        </a:rPr>
                        <a:t>4,2%</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extLst>
                  <a:ext uri="{0D108BD9-81ED-4DB2-BD59-A6C34878D82A}">
                    <a16:rowId xmlns:a16="http://schemas.microsoft.com/office/drawing/2014/main" val="855579915"/>
                  </a:ext>
                </a:extLst>
              </a:tr>
            </a:tbl>
          </a:graphicData>
        </a:graphic>
      </p:graphicFrame>
      <p:sp>
        <p:nvSpPr>
          <p:cNvPr id="2" name="Título 1">
            <a:extLst>
              <a:ext uri="{FF2B5EF4-FFF2-40B4-BE49-F238E27FC236}">
                <a16:creationId xmlns:a16="http://schemas.microsoft.com/office/drawing/2014/main" id="{21B43D8A-ECA6-687C-1DE4-F0A0DDD92C26}"/>
              </a:ext>
            </a:extLst>
          </p:cNvPr>
          <p:cNvSpPr txBox="1">
            <a:spLocks/>
          </p:cNvSpPr>
          <p:nvPr/>
        </p:nvSpPr>
        <p:spPr>
          <a:xfrm>
            <a:off x="1155232" y="485269"/>
            <a:ext cx="18476464"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a:lnSpc>
                <a:spcPct val="100000"/>
              </a:lnSpc>
            </a:pPr>
            <a:r>
              <a:rPr lang="es-CO" sz="4400" b="1" dirty="0">
                <a:solidFill>
                  <a:schemeClr val="tx1"/>
                </a:solidFill>
                <a:latin typeface="Verdana" panose="020B0604030504040204" pitchFamily="34" charset="0"/>
                <a:ea typeface="Verdana" panose="020B0604030504040204" pitchFamily="34" charset="0"/>
              </a:rPr>
              <a:t>Solicitud MGMP 2025-2028 </a:t>
            </a:r>
          </a:p>
          <a:p>
            <a:pPr algn="ctr">
              <a:lnSpc>
                <a:spcPct val="100000"/>
              </a:lnSpc>
            </a:pPr>
            <a:r>
              <a:rPr lang="es-CO" sz="4400" b="1" dirty="0">
                <a:solidFill>
                  <a:schemeClr val="tx1"/>
                </a:solidFill>
                <a:latin typeface="Verdana" panose="020B0604030504040204" pitchFamily="34" charset="0"/>
                <a:ea typeface="Verdana" panose="020B0604030504040204" pitchFamily="34" charset="0"/>
              </a:rPr>
              <a:t>Funcionamiento</a:t>
            </a:r>
          </a:p>
        </p:txBody>
      </p:sp>
      <p:sp>
        <p:nvSpPr>
          <p:cNvPr id="5" name="CuadroTexto 4">
            <a:extLst>
              <a:ext uri="{FF2B5EF4-FFF2-40B4-BE49-F238E27FC236}">
                <a16:creationId xmlns:a16="http://schemas.microsoft.com/office/drawing/2014/main" id="{D430E7F3-B34B-0DFF-DE45-AA0934FD4940}"/>
              </a:ext>
            </a:extLst>
          </p:cNvPr>
          <p:cNvSpPr txBox="1"/>
          <p:nvPr/>
        </p:nvSpPr>
        <p:spPr>
          <a:xfrm>
            <a:off x="1755530" y="12523283"/>
            <a:ext cx="20313162" cy="582660"/>
          </a:xfrm>
          <a:prstGeom prst="rect">
            <a:avLst/>
          </a:prstGeom>
          <a:noFill/>
        </p:spPr>
        <p:txBody>
          <a:bodyPr wrap="square" rtlCol="0">
            <a:spAutoFit/>
          </a:bodyPr>
          <a:lstStyle/>
          <a:p>
            <a:r>
              <a:rPr lang="es-ES" sz="2400" dirty="0">
                <a:solidFill>
                  <a:schemeClr val="tx1"/>
                </a:solidFill>
              </a:rPr>
              <a:t>Minambiente incluye solicitud funcionamiento de los Institutos de investigación por $ 75. 096 millones y  FCA </a:t>
            </a:r>
            <a:r>
              <a:rPr lang="es-CO" sz="2400" b="0" i="0" u="none" strike="noStrike" dirty="0">
                <a:solidFill>
                  <a:schemeClr val="tx1"/>
                </a:solidFill>
                <a:effectLst/>
                <a:latin typeface="Arial"/>
                <a:ea typeface="+mn-ea"/>
                <a:cs typeface="+mn-cs"/>
              </a:rPr>
              <a:t> $16.785 </a:t>
            </a:r>
            <a:endParaRPr lang="es-CO" sz="2400" dirty="0">
              <a:solidFill>
                <a:schemeClr val="tx1"/>
              </a:solidFill>
            </a:endParaRPr>
          </a:p>
        </p:txBody>
      </p:sp>
      <p:grpSp>
        <p:nvGrpSpPr>
          <p:cNvPr id="6" name="Grupo 5">
            <a:extLst>
              <a:ext uri="{FF2B5EF4-FFF2-40B4-BE49-F238E27FC236}">
                <a16:creationId xmlns:a16="http://schemas.microsoft.com/office/drawing/2014/main" id="{6D946A7B-B33D-3384-48B8-274879B39F37}"/>
              </a:ext>
            </a:extLst>
          </p:cNvPr>
          <p:cNvGrpSpPr/>
          <p:nvPr/>
        </p:nvGrpSpPr>
        <p:grpSpPr>
          <a:xfrm>
            <a:off x="16613736" y="203541"/>
            <a:ext cx="3000375" cy="2020113"/>
            <a:chOff x="16072703" y="22290"/>
            <a:chExt cx="3000375" cy="2020113"/>
          </a:xfrm>
        </p:grpSpPr>
        <p:pic>
          <p:nvPicPr>
            <p:cNvPr id="7" name="Imagen 6">
              <a:extLst>
                <a:ext uri="{FF2B5EF4-FFF2-40B4-BE49-F238E27FC236}">
                  <a16:creationId xmlns:a16="http://schemas.microsoft.com/office/drawing/2014/main" id="{1454FD0B-2440-56CE-FE83-1E9098B4BE65}"/>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8" name="Picture 4" descr="Ministerio de Ambiente y Desarrollo Sostenible - Wikipedia ...">
              <a:extLst>
                <a:ext uri="{FF2B5EF4-FFF2-40B4-BE49-F238E27FC236}">
                  <a16:creationId xmlns:a16="http://schemas.microsoft.com/office/drawing/2014/main" id="{8DA58A3E-F308-E728-DC04-5BB6254A3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3932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5">
            <a:extLst>
              <a:ext uri="{FF2B5EF4-FFF2-40B4-BE49-F238E27FC236}">
                <a16:creationId xmlns:a16="http://schemas.microsoft.com/office/drawing/2014/main" id="{F66C1925-0EE6-933A-63BB-D88F9BB7FF57}"/>
              </a:ext>
            </a:extLst>
          </p:cNvPr>
          <p:cNvSpPr txBox="1">
            <a:spLocks/>
          </p:cNvSpPr>
          <p:nvPr/>
        </p:nvSpPr>
        <p:spPr>
          <a:xfrm>
            <a:off x="2327420" y="2204959"/>
            <a:ext cx="23227192" cy="644339"/>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defTabSz="914400" hangingPunct="1"/>
            <a:r>
              <a:rPr lang="es-CO" sz="4000" dirty="0">
                <a:latin typeface="Work Sans"/>
              </a:rPr>
              <a:t>3. Solicitud MGMP Funcionamiento Institutos y FCA</a:t>
            </a:r>
          </a:p>
        </p:txBody>
      </p:sp>
      <p:graphicFrame>
        <p:nvGraphicFramePr>
          <p:cNvPr id="9" name="Tabla 8">
            <a:extLst>
              <a:ext uri="{FF2B5EF4-FFF2-40B4-BE49-F238E27FC236}">
                <a16:creationId xmlns:a16="http://schemas.microsoft.com/office/drawing/2014/main" id="{C2FABEF8-2582-ACC9-C365-55FD824BE0FF}"/>
              </a:ext>
            </a:extLst>
          </p:cNvPr>
          <p:cNvGraphicFramePr>
            <a:graphicFrameLocks noGrp="1"/>
          </p:cNvGraphicFramePr>
          <p:nvPr/>
        </p:nvGraphicFramePr>
        <p:xfrm>
          <a:off x="2327420" y="2849298"/>
          <a:ext cx="19748344" cy="5558841"/>
        </p:xfrm>
        <a:graphic>
          <a:graphicData uri="http://schemas.openxmlformats.org/drawingml/2006/table">
            <a:tbl>
              <a:tblPr bandRow="1">
                <a:tableStyleId>{5940675A-B579-460E-94D1-54222C63F5DA}</a:tableStyleId>
              </a:tblPr>
              <a:tblGrid>
                <a:gridCol w="3415279">
                  <a:extLst>
                    <a:ext uri="{9D8B030D-6E8A-4147-A177-3AD203B41FA5}">
                      <a16:colId xmlns:a16="http://schemas.microsoft.com/office/drawing/2014/main" val="3565065550"/>
                    </a:ext>
                  </a:extLst>
                </a:gridCol>
                <a:gridCol w="1868358">
                  <a:extLst>
                    <a:ext uri="{9D8B030D-6E8A-4147-A177-3AD203B41FA5}">
                      <a16:colId xmlns:a16="http://schemas.microsoft.com/office/drawing/2014/main" val="2861164456"/>
                    </a:ext>
                  </a:extLst>
                </a:gridCol>
                <a:gridCol w="1868358">
                  <a:extLst>
                    <a:ext uri="{9D8B030D-6E8A-4147-A177-3AD203B41FA5}">
                      <a16:colId xmlns:a16="http://schemas.microsoft.com/office/drawing/2014/main" val="3430296069"/>
                    </a:ext>
                  </a:extLst>
                </a:gridCol>
                <a:gridCol w="1868358">
                  <a:extLst>
                    <a:ext uri="{9D8B030D-6E8A-4147-A177-3AD203B41FA5}">
                      <a16:colId xmlns:a16="http://schemas.microsoft.com/office/drawing/2014/main" val="2114077571"/>
                    </a:ext>
                  </a:extLst>
                </a:gridCol>
                <a:gridCol w="1868358">
                  <a:extLst>
                    <a:ext uri="{9D8B030D-6E8A-4147-A177-3AD203B41FA5}">
                      <a16:colId xmlns:a16="http://schemas.microsoft.com/office/drawing/2014/main" val="3409375940"/>
                    </a:ext>
                  </a:extLst>
                </a:gridCol>
                <a:gridCol w="1868358">
                  <a:extLst>
                    <a:ext uri="{9D8B030D-6E8A-4147-A177-3AD203B41FA5}">
                      <a16:colId xmlns:a16="http://schemas.microsoft.com/office/drawing/2014/main" val="489534599"/>
                    </a:ext>
                  </a:extLst>
                </a:gridCol>
                <a:gridCol w="1868358">
                  <a:extLst>
                    <a:ext uri="{9D8B030D-6E8A-4147-A177-3AD203B41FA5}">
                      <a16:colId xmlns:a16="http://schemas.microsoft.com/office/drawing/2014/main" val="3845605318"/>
                    </a:ext>
                  </a:extLst>
                </a:gridCol>
                <a:gridCol w="1868358">
                  <a:extLst>
                    <a:ext uri="{9D8B030D-6E8A-4147-A177-3AD203B41FA5}">
                      <a16:colId xmlns:a16="http://schemas.microsoft.com/office/drawing/2014/main" val="17881270"/>
                    </a:ext>
                  </a:extLst>
                </a:gridCol>
                <a:gridCol w="1868358">
                  <a:extLst>
                    <a:ext uri="{9D8B030D-6E8A-4147-A177-3AD203B41FA5}">
                      <a16:colId xmlns:a16="http://schemas.microsoft.com/office/drawing/2014/main" val="755168213"/>
                    </a:ext>
                  </a:extLst>
                </a:gridCol>
                <a:gridCol w="1386201">
                  <a:extLst>
                    <a:ext uri="{9D8B030D-6E8A-4147-A177-3AD203B41FA5}">
                      <a16:colId xmlns:a16="http://schemas.microsoft.com/office/drawing/2014/main" val="3058808530"/>
                    </a:ext>
                  </a:extLst>
                </a:gridCol>
              </a:tblGrid>
              <a:tr h="785488">
                <a:tc>
                  <a:txBody>
                    <a:bodyPr/>
                    <a:lstStyle/>
                    <a:p>
                      <a:pPr algn="l" rtl="0" fontAlgn="ctr"/>
                      <a:r>
                        <a:rPr lang="es-ES" sz="2000" b="1" i="0" u="none" strike="noStrike">
                          <a:solidFill>
                            <a:srgbClr val="203764"/>
                          </a:solidFill>
                          <a:effectLst/>
                          <a:latin typeface="Calibri"/>
                        </a:rPr>
                        <a:t>MILLONES DE PESOS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rtl="0" fontAlgn="ctr"/>
                      <a:endParaRPr lang="es-ES" sz="1100" b="0" i="0" u="none" strike="noStrike">
                        <a:solidFill>
                          <a:srgbClr val="000000"/>
                        </a:solidFill>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gridSpan="8">
                  <a:txBody>
                    <a:bodyPr/>
                    <a:lstStyle/>
                    <a:p>
                      <a:pPr algn="ctr" rtl="0" fontAlgn="ctr"/>
                      <a:r>
                        <a:rPr lang="es-ES" sz="2400" b="1" i="0" u="none" strike="noStrike" dirty="0">
                          <a:solidFill>
                            <a:srgbClr val="000000"/>
                          </a:solidFill>
                          <a:effectLst/>
                          <a:highlight>
                            <a:srgbClr val="FCCC31"/>
                          </a:highlight>
                          <a:latin typeface="Calibri"/>
                        </a:rPr>
                        <a:t>Solicitud MGMP 2025-2028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4280288028"/>
                  </a:ext>
                </a:extLst>
              </a:tr>
              <a:tr h="785488">
                <a:tc rowSpan="2">
                  <a:txBody>
                    <a:bodyPr/>
                    <a:lstStyle/>
                    <a:p>
                      <a:pPr algn="ctr" rtl="0" fontAlgn="ctr"/>
                      <a:r>
                        <a:rPr lang="es-ES" sz="2400" b="1" i="0" u="none" strike="noStrike" dirty="0">
                          <a:solidFill>
                            <a:srgbClr val="000000"/>
                          </a:solidFill>
                          <a:effectLst/>
                          <a:highlight>
                            <a:srgbClr val="FCCC31"/>
                          </a:highlight>
                          <a:latin typeface="Calibri"/>
                        </a:rPr>
                        <a:t>Funcionamiento/Entidad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rowSpan="2">
                  <a:txBody>
                    <a:bodyPr/>
                    <a:lstStyle/>
                    <a:p>
                      <a:pPr algn="ctr" rtl="0" fontAlgn="ctr"/>
                      <a:r>
                        <a:rPr lang="es-ES" sz="2400" b="1" i="0" u="none" strike="noStrike" dirty="0">
                          <a:solidFill>
                            <a:srgbClr val="000000"/>
                          </a:solidFill>
                          <a:effectLst/>
                          <a:highlight>
                            <a:srgbClr val="FCCC31"/>
                          </a:highlight>
                          <a:latin typeface="Calibri"/>
                        </a:rPr>
                        <a:t>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rowSpan="2">
                  <a:txBody>
                    <a:bodyPr/>
                    <a:lstStyle/>
                    <a:p>
                      <a:pPr algn="ctr" rtl="0" fontAlgn="ctr"/>
                      <a:r>
                        <a:rPr lang="es-ES" sz="2400" b="1" i="0" u="none" strike="noStrike">
                          <a:solidFill>
                            <a:srgbClr val="000000"/>
                          </a:solidFill>
                          <a:effectLst/>
                          <a:highlight>
                            <a:srgbClr val="FCCC31"/>
                          </a:highlight>
                          <a:latin typeface="Calibri"/>
                        </a:rPr>
                        <a:t>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rowSpan="2">
                  <a:txBody>
                    <a:bodyPr/>
                    <a:lstStyle/>
                    <a:p>
                      <a:pPr algn="ctr" rtl="0" fontAlgn="ctr"/>
                      <a:r>
                        <a:rPr lang="es-ES" sz="2400" b="1" i="0" u="none" strike="noStrike">
                          <a:solidFill>
                            <a:srgbClr val="000000"/>
                          </a:solidFill>
                          <a:effectLst/>
                          <a:highlight>
                            <a:srgbClr val="FCCC31"/>
                          </a:highlight>
                          <a:latin typeface="Calibri"/>
                        </a:rPr>
                        <a:t>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rowSpan="2">
                  <a:txBody>
                    <a:bodyPr/>
                    <a:lstStyle/>
                    <a:p>
                      <a:pPr algn="ctr" rtl="0" fontAlgn="ctr"/>
                      <a:r>
                        <a:rPr lang="es-ES" sz="2400" b="1" i="0" u="none" strike="noStrike">
                          <a:solidFill>
                            <a:srgbClr val="000000"/>
                          </a:solidFill>
                          <a:effectLst/>
                          <a:highlight>
                            <a:srgbClr val="FCCC31"/>
                          </a:highlight>
                          <a:latin typeface="Calibri"/>
                        </a:rPr>
                        <a:t>2027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rowSpan="2">
                  <a:txBody>
                    <a:bodyPr/>
                    <a:lstStyle/>
                    <a:p>
                      <a:pPr algn="ctr" rtl="0" fontAlgn="ctr"/>
                      <a:r>
                        <a:rPr lang="es-ES" sz="2400" b="1" i="0" u="none" strike="noStrike">
                          <a:solidFill>
                            <a:srgbClr val="000000"/>
                          </a:solidFill>
                          <a:effectLst/>
                          <a:highlight>
                            <a:srgbClr val="FCCC31"/>
                          </a:highlight>
                          <a:latin typeface="Calibri"/>
                        </a:rPr>
                        <a:t>2028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400" b="1" i="0" u="none" strike="noStrike" dirty="0">
                          <a:solidFill>
                            <a:srgbClr val="000000"/>
                          </a:solidFill>
                          <a:effectLst/>
                          <a:highlight>
                            <a:srgbClr val="FCCC31"/>
                          </a:highlight>
                          <a:latin typeface="Calibri"/>
                        </a:rPr>
                        <a:t>Var%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400" b="1" i="0" u="none" strike="noStrike" dirty="0">
                          <a:solidFill>
                            <a:srgbClr val="000000"/>
                          </a:solidFill>
                          <a:effectLst/>
                          <a:highlight>
                            <a:srgbClr val="FCCC31"/>
                          </a:highlight>
                          <a:latin typeface="Calibri"/>
                        </a:rPr>
                        <a:t>Var%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400" b="1" i="0" u="none" strike="noStrike">
                          <a:solidFill>
                            <a:srgbClr val="000000"/>
                          </a:solidFill>
                          <a:effectLst/>
                          <a:highlight>
                            <a:srgbClr val="FCCC31"/>
                          </a:highlight>
                          <a:latin typeface="Calibri"/>
                        </a:rPr>
                        <a:t>Var%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400" b="1" i="0" u="none" strike="noStrike">
                          <a:solidFill>
                            <a:srgbClr val="000000"/>
                          </a:solidFill>
                          <a:effectLst/>
                          <a:highlight>
                            <a:srgbClr val="FCCC31"/>
                          </a:highlight>
                          <a:latin typeface="Calibri"/>
                        </a:rPr>
                        <a:t>Var%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extLst>
                  <a:ext uri="{0D108BD9-81ED-4DB2-BD59-A6C34878D82A}">
                    <a16:rowId xmlns:a16="http://schemas.microsoft.com/office/drawing/2014/main" val="4126586788"/>
                  </a:ext>
                </a:extLst>
              </a:tr>
              <a:tr h="785488">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rtl="0" fontAlgn="ctr"/>
                      <a:r>
                        <a:rPr lang="es-ES" sz="2400" b="1" i="0" u="none" strike="noStrike">
                          <a:solidFill>
                            <a:srgbClr val="000000"/>
                          </a:solidFill>
                          <a:effectLst/>
                          <a:highlight>
                            <a:srgbClr val="FCCC31"/>
                          </a:highlight>
                          <a:latin typeface="Calibri"/>
                        </a:rPr>
                        <a:t>24/25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400" b="1" i="0" u="none" strike="noStrike" dirty="0">
                          <a:solidFill>
                            <a:srgbClr val="000000"/>
                          </a:solidFill>
                          <a:effectLst/>
                          <a:highlight>
                            <a:srgbClr val="FCCC31"/>
                          </a:highlight>
                          <a:latin typeface="Calibri"/>
                        </a:rPr>
                        <a:t>25/26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400" b="1" i="0" u="none" strike="noStrike">
                          <a:solidFill>
                            <a:srgbClr val="000000"/>
                          </a:solidFill>
                          <a:effectLst/>
                          <a:highlight>
                            <a:srgbClr val="FCCC31"/>
                          </a:highlight>
                          <a:latin typeface="Calibri"/>
                        </a:rPr>
                        <a:t>26/27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400" b="1" i="0" u="none" strike="noStrike">
                          <a:solidFill>
                            <a:srgbClr val="000000"/>
                          </a:solidFill>
                          <a:effectLst/>
                          <a:highlight>
                            <a:srgbClr val="FCCC31"/>
                          </a:highlight>
                          <a:latin typeface="Calibri"/>
                        </a:rPr>
                        <a:t>27/28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extLst>
                  <a:ext uri="{0D108BD9-81ED-4DB2-BD59-A6C34878D82A}">
                    <a16:rowId xmlns:a16="http://schemas.microsoft.com/office/drawing/2014/main" val="1113313461"/>
                  </a:ext>
                </a:extLst>
              </a:tr>
              <a:tr h="785488">
                <a:tc>
                  <a:txBody>
                    <a:bodyPr/>
                    <a:lstStyle/>
                    <a:p>
                      <a:pPr algn="ctr" fontAlgn="ctr"/>
                      <a:r>
                        <a:rPr lang="es-CO" sz="2000" b="0" i="0" u="none" strike="noStrike" dirty="0">
                          <a:solidFill>
                            <a:srgbClr val="000000"/>
                          </a:solidFill>
                          <a:effectLst/>
                          <a:latin typeface="Calibri" panose="020F0502020204030204" pitchFamily="34" charset="0"/>
                        </a:rPr>
                        <a:t>IIAP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2000" b="0" i="0" u="none" strike="noStrike" dirty="0">
                          <a:solidFill>
                            <a:srgbClr val="000000"/>
                          </a:solidFill>
                          <a:effectLst/>
                          <a:latin typeface="Arial" panose="020B0604020202020204" pitchFamily="34" charset="0"/>
                        </a:rPr>
                        <a:t>$ 13.520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2000" b="0" i="0" u="none" strike="noStrike">
                          <a:solidFill>
                            <a:srgbClr val="000000"/>
                          </a:solidFill>
                          <a:effectLst/>
                          <a:latin typeface="Arial" panose="020B0604020202020204" pitchFamily="34" charset="0"/>
                        </a:rPr>
                        <a:t>$ 16.518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2000" b="0" i="0" u="none" strike="noStrike">
                          <a:solidFill>
                            <a:srgbClr val="000000"/>
                          </a:solidFill>
                          <a:effectLst/>
                          <a:latin typeface="Arial" panose="020B0604020202020204" pitchFamily="34" charset="0"/>
                        </a:rPr>
                        <a:t>$ 17.013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2000" b="0" i="0" u="none" strike="noStrike">
                          <a:solidFill>
                            <a:srgbClr val="000000"/>
                          </a:solidFill>
                          <a:effectLst/>
                          <a:latin typeface="Arial" panose="020B0604020202020204" pitchFamily="34" charset="0"/>
                        </a:rPr>
                        <a:t>$ 17.523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2000" b="0" i="0" u="none" strike="noStrike">
                          <a:solidFill>
                            <a:srgbClr val="000000"/>
                          </a:solidFill>
                          <a:effectLst/>
                          <a:latin typeface="Arial" panose="020B0604020202020204" pitchFamily="34" charset="0"/>
                        </a:rPr>
                        <a:t>$ 18.049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2000" b="0" i="0" u="none" strike="noStrike">
                          <a:solidFill>
                            <a:srgbClr val="000000"/>
                          </a:solidFill>
                          <a:effectLst/>
                          <a:latin typeface="Arial" panose="020B0604020202020204" pitchFamily="34" charset="0"/>
                        </a:rPr>
                        <a:t>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2000" b="0" i="0" u="none" strike="noStrike">
                          <a:solidFill>
                            <a:srgbClr val="000000"/>
                          </a:solidFill>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2000" b="0" i="0" u="none" strike="noStrike">
                          <a:solidFill>
                            <a:srgbClr val="000000"/>
                          </a:solidFill>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2000" b="0" i="0" u="none" strike="noStrike">
                          <a:solidFill>
                            <a:srgbClr val="000000"/>
                          </a:solidFill>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0370184"/>
                  </a:ext>
                </a:extLst>
              </a:tr>
              <a:tr h="624363">
                <a:tc>
                  <a:txBody>
                    <a:bodyPr/>
                    <a:lstStyle/>
                    <a:p>
                      <a:pPr algn="ctr" fontAlgn="ctr"/>
                      <a:r>
                        <a:rPr lang="es-CO" sz="2000" b="0" i="0" u="none" strike="noStrike" dirty="0">
                          <a:solidFill>
                            <a:srgbClr val="000000"/>
                          </a:solidFill>
                          <a:effectLst/>
                          <a:latin typeface="Calibri" panose="020F0502020204030204" pitchFamily="34" charset="0"/>
                        </a:rPr>
                        <a:t> IAVH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2000" b="0" i="0" u="none" strike="noStrike">
                          <a:solidFill>
                            <a:srgbClr val="000000"/>
                          </a:solidFill>
                          <a:effectLst/>
                          <a:latin typeface="Arial" panose="020B0604020202020204" pitchFamily="34" charset="0"/>
                        </a:rPr>
                        <a:t>$ 15.934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2000" b="0" i="0" u="none" strike="noStrike">
                          <a:solidFill>
                            <a:srgbClr val="000000"/>
                          </a:solidFill>
                          <a:effectLst/>
                          <a:latin typeface="Arial" panose="020B0604020202020204" pitchFamily="34" charset="0"/>
                        </a:rPr>
                        <a:t>$ 22.178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2000" b="0" i="0" u="none" strike="noStrike">
                          <a:solidFill>
                            <a:srgbClr val="000000"/>
                          </a:solidFill>
                          <a:effectLst/>
                          <a:latin typeface="Arial" panose="020B0604020202020204" pitchFamily="34" charset="0"/>
                        </a:rPr>
                        <a:t>$ 22.843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2000" b="0" i="0" u="none" strike="noStrike">
                          <a:solidFill>
                            <a:srgbClr val="000000"/>
                          </a:solidFill>
                          <a:effectLst/>
                          <a:latin typeface="Arial" panose="020B0604020202020204" pitchFamily="34" charset="0"/>
                        </a:rPr>
                        <a:t>$ 23.528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2000" b="0" i="0" u="none" strike="noStrike">
                          <a:solidFill>
                            <a:srgbClr val="000000"/>
                          </a:solidFill>
                          <a:effectLst/>
                          <a:latin typeface="Arial" panose="020B0604020202020204" pitchFamily="34" charset="0"/>
                        </a:rPr>
                        <a:t>$ 24.234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2000" b="0" i="0" u="none" strike="noStrike">
                          <a:solidFill>
                            <a:srgbClr val="000000"/>
                          </a:solidFill>
                          <a:effectLst/>
                          <a:latin typeface="Arial" panose="020B0604020202020204" pitchFamily="34" charset="0"/>
                        </a:rPr>
                        <a:t>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2000" b="0" i="0" u="none" strike="noStrike">
                          <a:solidFill>
                            <a:srgbClr val="000000"/>
                          </a:solidFill>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2000" b="0" i="0" u="none" strike="noStrike">
                          <a:solidFill>
                            <a:srgbClr val="000000"/>
                          </a:solidFill>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2000" b="0" i="0" u="none" strike="noStrike">
                          <a:solidFill>
                            <a:srgbClr val="000000"/>
                          </a:solidFill>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1598560"/>
                  </a:ext>
                </a:extLst>
              </a:tr>
              <a:tr h="624363">
                <a:tc>
                  <a:txBody>
                    <a:bodyPr/>
                    <a:lstStyle/>
                    <a:p>
                      <a:pPr algn="ctr" fontAlgn="ctr"/>
                      <a:r>
                        <a:rPr lang="es-CO" sz="2000" b="0" i="0" u="none" strike="noStrike" dirty="0">
                          <a:solidFill>
                            <a:srgbClr val="000000"/>
                          </a:solidFill>
                          <a:effectLst/>
                          <a:latin typeface="Calibri" panose="020F0502020204030204" pitchFamily="34" charset="0"/>
                        </a:rPr>
                        <a:t>INVEMAR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2000" b="0" i="0" u="none" strike="noStrike">
                          <a:solidFill>
                            <a:srgbClr val="000000"/>
                          </a:solidFill>
                          <a:effectLst/>
                          <a:latin typeface="Arial" panose="020B0604020202020204" pitchFamily="34" charset="0"/>
                        </a:rPr>
                        <a:t>$ 16.528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2000" b="0" i="0" u="none" strike="noStrike">
                          <a:solidFill>
                            <a:srgbClr val="000000"/>
                          </a:solidFill>
                          <a:effectLst/>
                          <a:latin typeface="Arial" panose="020B0604020202020204" pitchFamily="34" charset="0"/>
                        </a:rPr>
                        <a:t>$ 17.355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2000" b="0" i="0" u="none" strike="noStrike">
                          <a:solidFill>
                            <a:srgbClr val="000000"/>
                          </a:solidFill>
                          <a:effectLst/>
                          <a:latin typeface="Arial" panose="020B0604020202020204" pitchFamily="34" charset="0"/>
                        </a:rPr>
                        <a:t>$ 17.875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2000" b="0" i="0" u="none" strike="noStrike">
                          <a:solidFill>
                            <a:srgbClr val="000000"/>
                          </a:solidFill>
                          <a:effectLst/>
                          <a:latin typeface="Arial" panose="020B0604020202020204" pitchFamily="34" charset="0"/>
                        </a:rPr>
                        <a:t>$ 18.412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2000" b="0" i="0" u="none" strike="noStrike">
                          <a:solidFill>
                            <a:srgbClr val="000000"/>
                          </a:solidFill>
                          <a:effectLst/>
                          <a:latin typeface="Arial" panose="020B0604020202020204" pitchFamily="34" charset="0"/>
                        </a:rPr>
                        <a:t>$ 18.964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2000" b="0" i="0" u="none" strike="noStrike">
                          <a:solidFill>
                            <a:srgbClr val="000000"/>
                          </a:solidFill>
                          <a:effectLst/>
                          <a:latin typeface="Arial" panose="020B0604020202020204"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2000" b="0" i="0" u="none" strike="noStrike">
                          <a:solidFill>
                            <a:srgbClr val="000000"/>
                          </a:solidFill>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2000" b="0" i="0" u="none" strike="noStrike">
                          <a:solidFill>
                            <a:srgbClr val="000000"/>
                          </a:solidFill>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2000" b="0" i="0" u="none" strike="noStrike">
                          <a:solidFill>
                            <a:srgbClr val="000000"/>
                          </a:solidFill>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2785197"/>
                  </a:ext>
                </a:extLst>
              </a:tr>
              <a:tr h="624363">
                <a:tc>
                  <a:txBody>
                    <a:bodyPr/>
                    <a:lstStyle/>
                    <a:p>
                      <a:pPr algn="ctr" fontAlgn="ctr"/>
                      <a:r>
                        <a:rPr lang="es-CO" sz="2000" b="0" i="0" u="none" strike="noStrike" dirty="0">
                          <a:solidFill>
                            <a:srgbClr val="000000"/>
                          </a:solidFill>
                          <a:effectLst/>
                          <a:latin typeface="Calibri" panose="020F0502020204030204" pitchFamily="34" charset="0"/>
                        </a:rPr>
                        <a:t>SINCHI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2000" b="0" i="0" u="none" strike="noStrike" dirty="0">
                          <a:solidFill>
                            <a:srgbClr val="000000"/>
                          </a:solidFill>
                          <a:effectLst/>
                          <a:latin typeface="Arial" panose="020B0604020202020204" pitchFamily="34" charset="0"/>
                        </a:rPr>
                        <a:t>$ 16.703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2000" b="0" i="0" u="none" strike="noStrike">
                          <a:solidFill>
                            <a:srgbClr val="000000"/>
                          </a:solidFill>
                          <a:effectLst/>
                          <a:latin typeface="Arial" panose="020B0604020202020204" pitchFamily="34" charset="0"/>
                        </a:rPr>
                        <a:t>$ 19.046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2000" b="0" i="0" u="none" strike="noStrike">
                          <a:solidFill>
                            <a:srgbClr val="000000"/>
                          </a:solidFill>
                          <a:effectLst/>
                          <a:latin typeface="Arial" panose="020B0604020202020204" pitchFamily="34" charset="0"/>
                        </a:rPr>
                        <a:t>$ 19.617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2000" b="0" i="0" u="none" strike="noStrike">
                          <a:solidFill>
                            <a:srgbClr val="000000"/>
                          </a:solidFill>
                          <a:effectLst/>
                          <a:latin typeface="Arial" panose="020B0604020202020204" pitchFamily="34" charset="0"/>
                        </a:rPr>
                        <a:t>$ 20.206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2000" b="0" i="0" u="none" strike="noStrike">
                          <a:solidFill>
                            <a:srgbClr val="000000"/>
                          </a:solidFill>
                          <a:effectLst/>
                          <a:latin typeface="Arial" panose="020B0604020202020204" pitchFamily="34" charset="0"/>
                        </a:rPr>
                        <a:t>$ 20.812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2000" b="0" i="0" u="none" strike="noStrike">
                          <a:solidFill>
                            <a:srgbClr val="000000"/>
                          </a:solidFill>
                          <a:effectLst/>
                          <a:latin typeface="Arial" panose="020B0604020202020204" pitchFamily="34" charset="0"/>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2000" b="0" i="0" u="none" strike="noStrike">
                          <a:solidFill>
                            <a:srgbClr val="000000"/>
                          </a:solidFill>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2000" b="0" i="0" u="none" strike="noStrike">
                          <a:solidFill>
                            <a:srgbClr val="000000"/>
                          </a:solidFill>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2000" b="0" i="0" u="none" strike="noStrike">
                          <a:solidFill>
                            <a:srgbClr val="000000"/>
                          </a:solidFill>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6422089"/>
                  </a:ext>
                </a:extLst>
              </a:tr>
              <a:tr h="543800">
                <a:tc>
                  <a:txBody>
                    <a:bodyPr/>
                    <a:lstStyle/>
                    <a:p>
                      <a:pPr algn="l" fontAlgn="ctr"/>
                      <a:r>
                        <a:rPr lang="es-ES" sz="2000" b="1" i="0" u="none" strike="noStrike" dirty="0">
                          <a:solidFill>
                            <a:srgbClr val="000000"/>
                          </a:solidFill>
                          <a:effectLst/>
                          <a:highlight>
                            <a:srgbClr val="FCCC31"/>
                          </a:highlight>
                          <a:latin typeface="Calibri"/>
                        </a:rPr>
                        <a:t>TOTAL FUNCIONAMIENTO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fontAlgn="ctr"/>
                      <a:r>
                        <a:rPr lang="es-CO" sz="2000" b="1" i="0" u="none" strike="noStrike">
                          <a:solidFill>
                            <a:srgbClr val="000000"/>
                          </a:solidFill>
                          <a:effectLst/>
                          <a:latin typeface="Calibri" panose="020F0502020204030204" pitchFamily="34" charset="0"/>
                        </a:rPr>
                        <a:t>$ 62.685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fontAlgn="ctr"/>
                      <a:r>
                        <a:rPr lang="es-CO" sz="2000" b="1" i="0" u="none" strike="noStrike" dirty="0">
                          <a:solidFill>
                            <a:srgbClr val="000000"/>
                          </a:solidFill>
                          <a:effectLst/>
                          <a:latin typeface="Calibri" panose="020F0502020204030204" pitchFamily="34" charset="0"/>
                        </a:rPr>
                        <a:t>$ 75.096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fontAlgn="ctr"/>
                      <a:r>
                        <a:rPr lang="es-CO" sz="2000" b="1" i="0" u="none" strike="noStrike">
                          <a:solidFill>
                            <a:srgbClr val="000000"/>
                          </a:solidFill>
                          <a:effectLst/>
                          <a:latin typeface="Calibri" panose="020F0502020204030204" pitchFamily="34" charset="0"/>
                        </a:rPr>
                        <a:t>$ 77.348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fontAlgn="ctr"/>
                      <a:r>
                        <a:rPr lang="es-CO" sz="2000" b="1" i="0" u="none" strike="noStrike">
                          <a:solidFill>
                            <a:srgbClr val="000000"/>
                          </a:solidFill>
                          <a:effectLst/>
                          <a:latin typeface="Calibri" panose="020F0502020204030204" pitchFamily="34" charset="0"/>
                        </a:rPr>
                        <a:t>$ 79.669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fontAlgn="ctr"/>
                      <a:r>
                        <a:rPr lang="es-CO" sz="2000" b="1" i="0" u="none" strike="noStrike">
                          <a:solidFill>
                            <a:srgbClr val="000000"/>
                          </a:solidFill>
                          <a:effectLst/>
                          <a:latin typeface="Calibri" panose="020F0502020204030204" pitchFamily="34" charset="0"/>
                        </a:rPr>
                        <a:t>$ 82.059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CO" sz="2000" b="1" i="0" u="none" strike="noStrike">
                          <a:solidFill>
                            <a:srgbClr val="000000"/>
                          </a:solidFill>
                          <a:effectLst/>
                          <a:latin typeface="Arial" panose="020B0604020202020204" pitchFamily="34" charset="0"/>
                        </a:rPr>
                        <a:t>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CO" sz="2000" b="1" i="0" u="none" strike="noStrike">
                          <a:solidFill>
                            <a:srgbClr val="000000"/>
                          </a:solidFill>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CO" sz="2000" b="1" i="0" u="none" strike="noStrike">
                          <a:solidFill>
                            <a:srgbClr val="000000"/>
                          </a:solidFill>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CO" sz="2000" b="1" i="0" u="none" strike="noStrike" dirty="0">
                          <a:solidFill>
                            <a:srgbClr val="000000"/>
                          </a:solidFill>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extLst>
                  <a:ext uri="{0D108BD9-81ED-4DB2-BD59-A6C34878D82A}">
                    <a16:rowId xmlns:a16="http://schemas.microsoft.com/office/drawing/2014/main" val="1743748256"/>
                  </a:ext>
                </a:extLst>
              </a:tr>
            </a:tbl>
          </a:graphicData>
        </a:graphic>
      </p:graphicFrame>
      <p:sp>
        <p:nvSpPr>
          <p:cNvPr id="2" name="Título 1">
            <a:extLst>
              <a:ext uri="{FF2B5EF4-FFF2-40B4-BE49-F238E27FC236}">
                <a16:creationId xmlns:a16="http://schemas.microsoft.com/office/drawing/2014/main" id="{21B43D8A-ECA6-687C-1DE4-F0A0DDD92C26}"/>
              </a:ext>
            </a:extLst>
          </p:cNvPr>
          <p:cNvSpPr txBox="1">
            <a:spLocks/>
          </p:cNvSpPr>
          <p:nvPr/>
        </p:nvSpPr>
        <p:spPr>
          <a:xfrm>
            <a:off x="1155232" y="485269"/>
            <a:ext cx="18476464"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a:lnSpc>
                <a:spcPct val="100000"/>
              </a:lnSpc>
            </a:pPr>
            <a:r>
              <a:rPr lang="es-CO" sz="4400" b="1" dirty="0">
                <a:solidFill>
                  <a:schemeClr val="tx1"/>
                </a:solidFill>
                <a:latin typeface="Verdana" panose="020B0604030504040204" pitchFamily="34" charset="0"/>
                <a:ea typeface="Verdana" panose="020B0604030504040204" pitchFamily="34" charset="0"/>
              </a:rPr>
              <a:t>Solicitud MGMP 2025-2028 </a:t>
            </a:r>
          </a:p>
          <a:p>
            <a:pPr algn="ctr">
              <a:lnSpc>
                <a:spcPct val="100000"/>
              </a:lnSpc>
            </a:pPr>
            <a:r>
              <a:rPr lang="es-CO" sz="4400" b="1" dirty="0">
                <a:solidFill>
                  <a:schemeClr val="tx1"/>
                </a:solidFill>
                <a:latin typeface="Verdana" panose="020B0604030504040204" pitchFamily="34" charset="0"/>
                <a:ea typeface="Verdana" panose="020B0604030504040204" pitchFamily="34" charset="0"/>
              </a:rPr>
              <a:t>Funcionamiento</a:t>
            </a:r>
          </a:p>
        </p:txBody>
      </p:sp>
      <p:graphicFrame>
        <p:nvGraphicFramePr>
          <p:cNvPr id="5" name="Tabla 4">
            <a:extLst>
              <a:ext uri="{FF2B5EF4-FFF2-40B4-BE49-F238E27FC236}">
                <a16:creationId xmlns:a16="http://schemas.microsoft.com/office/drawing/2014/main" id="{505ED9A8-AD3C-CED4-2753-F0F8C33F108B}"/>
              </a:ext>
            </a:extLst>
          </p:cNvPr>
          <p:cNvGraphicFramePr>
            <a:graphicFrameLocks noGrp="1"/>
          </p:cNvGraphicFramePr>
          <p:nvPr/>
        </p:nvGraphicFramePr>
        <p:xfrm>
          <a:off x="2276669" y="8976049"/>
          <a:ext cx="19799091" cy="3650213"/>
        </p:xfrm>
        <a:graphic>
          <a:graphicData uri="http://schemas.openxmlformats.org/drawingml/2006/table">
            <a:tbl>
              <a:tblPr bandRow="1">
                <a:tableStyleId>{5940675A-B579-460E-94D1-54222C63F5DA}</a:tableStyleId>
              </a:tblPr>
              <a:tblGrid>
                <a:gridCol w="3424056">
                  <a:extLst>
                    <a:ext uri="{9D8B030D-6E8A-4147-A177-3AD203B41FA5}">
                      <a16:colId xmlns:a16="http://schemas.microsoft.com/office/drawing/2014/main" val="3565065550"/>
                    </a:ext>
                  </a:extLst>
                </a:gridCol>
                <a:gridCol w="1873159">
                  <a:extLst>
                    <a:ext uri="{9D8B030D-6E8A-4147-A177-3AD203B41FA5}">
                      <a16:colId xmlns:a16="http://schemas.microsoft.com/office/drawing/2014/main" val="2861164456"/>
                    </a:ext>
                  </a:extLst>
                </a:gridCol>
                <a:gridCol w="1873159">
                  <a:extLst>
                    <a:ext uri="{9D8B030D-6E8A-4147-A177-3AD203B41FA5}">
                      <a16:colId xmlns:a16="http://schemas.microsoft.com/office/drawing/2014/main" val="3430296069"/>
                    </a:ext>
                  </a:extLst>
                </a:gridCol>
                <a:gridCol w="1873159">
                  <a:extLst>
                    <a:ext uri="{9D8B030D-6E8A-4147-A177-3AD203B41FA5}">
                      <a16:colId xmlns:a16="http://schemas.microsoft.com/office/drawing/2014/main" val="2114077571"/>
                    </a:ext>
                  </a:extLst>
                </a:gridCol>
                <a:gridCol w="1873159">
                  <a:extLst>
                    <a:ext uri="{9D8B030D-6E8A-4147-A177-3AD203B41FA5}">
                      <a16:colId xmlns:a16="http://schemas.microsoft.com/office/drawing/2014/main" val="3409375940"/>
                    </a:ext>
                  </a:extLst>
                </a:gridCol>
                <a:gridCol w="1873159">
                  <a:extLst>
                    <a:ext uri="{9D8B030D-6E8A-4147-A177-3AD203B41FA5}">
                      <a16:colId xmlns:a16="http://schemas.microsoft.com/office/drawing/2014/main" val="489534599"/>
                    </a:ext>
                  </a:extLst>
                </a:gridCol>
                <a:gridCol w="1873159">
                  <a:extLst>
                    <a:ext uri="{9D8B030D-6E8A-4147-A177-3AD203B41FA5}">
                      <a16:colId xmlns:a16="http://schemas.microsoft.com/office/drawing/2014/main" val="3845605318"/>
                    </a:ext>
                  </a:extLst>
                </a:gridCol>
                <a:gridCol w="1873159">
                  <a:extLst>
                    <a:ext uri="{9D8B030D-6E8A-4147-A177-3AD203B41FA5}">
                      <a16:colId xmlns:a16="http://schemas.microsoft.com/office/drawing/2014/main" val="17881270"/>
                    </a:ext>
                  </a:extLst>
                </a:gridCol>
                <a:gridCol w="1873159">
                  <a:extLst>
                    <a:ext uri="{9D8B030D-6E8A-4147-A177-3AD203B41FA5}">
                      <a16:colId xmlns:a16="http://schemas.microsoft.com/office/drawing/2014/main" val="755168213"/>
                    </a:ext>
                  </a:extLst>
                </a:gridCol>
                <a:gridCol w="1389763">
                  <a:extLst>
                    <a:ext uri="{9D8B030D-6E8A-4147-A177-3AD203B41FA5}">
                      <a16:colId xmlns:a16="http://schemas.microsoft.com/office/drawing/2014/main" val="3058808530"/>
                    </a:ext>
                  </a:extLst>
                </a:gridCol>
              </a:tblGrid>
              <a:tr h="777914">
                <a:tc>
                  <a:txBody>
                    <a:bodyPr/>
                    <a:lstStyle/>
                    <a:p>
                      <a:pPr algn="l" rtl="0" fontAlgn="ctr"/>
                      <a:r>
                        <a:rPr lang="es-ES" sz="2000" b="1" i="0" u="none" strike="noStrike" dirty="0">
                          <a:solidFill>
                            <a:srgbClr val="203764"/>
                          </a:solidFill>
                          <a:effectLst/>
                          <a:latin typeface="Calibri"/>
                        </a:rPr>
                        <a:t>MILLONES DE PESOS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rtl="0" fontAlgn="ctr"/>
                      <a:endParaRPr lang="es-ES" sz="1100" b="0" i="0" u="none" strike="noStrike" dirty="0">
                        <a:solidFill>
                          <a:srgbClr val="000000"/>
                        </a:solidFill>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gridSpan="8">
                  <a:txBody>
                    <a:bodyPr/>
                    <a:lstStyle/>
                    <a:p>
                      <a:pPr algn="ctr" rtl="0" fontAlgn="ctr"/>
                      <a:r>
                        <a:rPr lang="es-ES" sz="2400" b="1" i="0" u="none" strike="noStrike" dirty="0">
                          <a:solidFill>
                            <a:srgbClr val="000000"/>
                          </a:solidFill>
                          <a:effectLst/>
                          <a:highlight>
                            <a:srgbClr val="FCCC31"/>
                          </a:highlight>
                          <a:latin typeface="Calibri"/>
                        </a:rPr>
                        <a:t>Solicitud MGMP 2025-2028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4280288028"/>
                  </a:ext>
                </a:extLst>
              </a:tr>
              <a:tr h="777914">
                <a:tc rowSpan="2">
                  <a:txBody>
                    <a:bodyPr/>
                    <a:lstStyle/>
                    <a:p>
                      <a:pPr algn="ctr" rtl="0" fontAlgn="ctr"/>
                      <a:r>
                        <a:rPr lang="es-ES" sz="2400" b="1" i="0" u="none" strike="noStrike" dirty="0">
                          <a:solidFill>
                            <a:srgbClr val="000000"/>
                          </a:solidFill>
                          <a:effectLst/>
                          <a:highlight>
                            <a:srgbClr val="FCCC31"/>
                          </a:highlight>
                          <a:latin typeface="Calibri"/>
                        </a:rPr>
                        <a:t>Funcionamiento/Entidad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rowSpan="2">
                  <a:txBody>
                    <a:bodyPr/>
                    <a:lstStyle/>
                    <a:p>
                      <a:pPr algn="ctr" rtl="0" fontAlgn="ctr"/>
                      <a:r>
                        <a:rPr lang="es-ES" sz="2400" b="1" i="0" u="none" strike="noStrike" dirty="0">
                          <a:solidFill>
                            <a:srgbClr val="000000"/>
                          </a:solidFill>
                          <a:effectLst/>
                          <a:highlight>
                            <a:srgbClr val="FCCC31"/>
                          </a:highlight>
                          <a:latin typeface="Calibri"/>
                        </a:rPr>
                        <a:t>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rowSpan="2">
                  <a:txBody>
                    <a:bodyPr/>
                    <a:lstStyle/>
                    <a:p>
                      <a:pPr algn="ctr" rtl="0" fontAlgn="ctr"/>
                      <a:r>
                        <a:rPr lang="es-ES" sz="2400" b="1" i="0" u="none" strike="noStrike" dirty="0">
                          <a:solidFill>
                            <a:srgbClr val="000000"/>
                          </a:solidFill>
                          <a:effectLst/>
                          <a:highlight>
                            <a:srgbClr val="FCCC31"/>
                          </a:highlight>
                          <a:latin typeface="Calibri"/>
                        </a:rPr>
                        <a:t>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rowSpan="2">
                  <a:txBody>
                    <a:bodyPr/>
                    <a:lstStyle/>
                    <a:p>
                      <a:pPr algn="ctr" rtl="0" fontAlgn="ctr"/>
                      <a:r>
                        <a:rPr lang="es-ES" sz="2400" b="1" i="0" u="none" strike="noStrike" dirty="0">
                          <a:solidFill>
                            <a:srgbClr val="000000"/>
                          </a:solidFill>
                          <a:effectLst/>
                          <a:highlight>
                            <a:srgbClr val="FCCC31"/>
                          </a:highlight>
                          <a:latin typeface="Calibri"/>
                        </a:rPr>
                        <a:t>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rowSpan="2">
                  <a:txBody>
                    <a:bodyPr/>
                    <a:lstStyle/>
                    <a:p>
                      <a:pPr algn="ctr" rtl="0" fontAlgn="ctr"/>
                      <a:r>
                        <a:rPr lang="es-ES" sz="2400" b="1" i="0" u="none" strike="noStrike" dirty="0">
                          <a:solidFill>
                            <a:srgbClr val="000000"/>
                          </a:solidFill>
                          <a:effectLst/>
                          <a:highlight>
                            <a:srgbClr val="FCCC31"/>
                          </a:highlight>
                          <a:latin typeface="Calibri"/>
                        </a:rPr>
                        <a:t>2027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rowSpan="2">
                  <a:txBody>
                    <a:bodyPr/>
                    <a:lstStyle/>
                    <a:p>
                      <a:pPr algn="ctr" rtl="0" fontAlgn="ctr"/>
                      <a:r>
                        <a:rPr lang="es-ES" sz="2400" b="1" i="0" u="none" strike="noStrike">
                          <a:solidFill>
                            <a:srgbClr val="000000"/>
                          </a:solidFill>
                          <a:effectLst/>
                          <a:highlight>
                            <a:srgbClr val="FCCC31"/>
                          </a:highlight>
                          <a:latin typeface="Calibri"/>
                        </a:rPr>
                        <a:t>2028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400" b="1" i="0" u="none" strike="noStrike" dirty="0">
                          <a:solidFill>
                            <a:srgbClr val="000000"/>
                          </a:solidFill>
                          <a:effectLst/>
                          <a:highlight>
                            <a:srgbClr val="FCCC31"/>
                          </a:highlight>
                          <a:latin typeface="Calibri"/>
                        </a:rPr>
                        <a:t>Var%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400" b="1" i="0" u="none" strike="noStrike" dirty="0">
                          <a:solidFill>
                            <a:srgbClr val="000000"/>
                          </a:solidFill>
                          <a:effectLst/>
                          <a:highlight>
                            <a:srgbClr val="FCCC31"/>
                          </a:highlight>
                          <a:latin typeface="Calibri"/>
                        </a:rPr>
                        <a:t>Var%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400" b="1" i="0" u="none" strike="noStrike">
                          <a:solidFill>
                            <a:srgbClr val="000000"/>
                          </a:solidFill>
                          <a:effectLst/>
                          <a:highlight>
                            <a:srgbClr val="FCCC31"/>
                          </a:highlight>
                          <a:latin typeface="Calibri"/>
                        </a:rPr>
                        <a:t>Var%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400" b="1" i="0" u="none" strike="noStrike">
                          <a:solidFill>
                            <a:srgbClr val="000000"/>
                          </a:solidFill>
                          <a:effectLst/>
                          <a:highlight>
                            <a:srgbClr val="FCCC31"/>
                          </a:highlight>
                          <a:latin typeface="Calibri"/>
                        </a:rPr>
                        <a:t>Var%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extLst>
                  <a:ext uri="{0D108BD9-81ED-4DB2-BD59-A6C34878D82A}">
                    <a16:rowId xmlns:a16="http://schemas.microsoft.com/office/drawing/2014/main" val="4126586788"/>
                  </a:ext>
                </a:extLst>
              </a:tr>
              <a:tr h="77791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rtl="0" fontAlgn="ctr"/>
                      <a:r>
                        <a:rPr lang="es-ES" sz="2400" b="1" i="0" u="none" strike="noStrike">
                          <a:solidFill>
                            <a:srgbClr val="000000"/>
                          </a:solidFill>
                          <a:effectLst/>
                          <a:highlight>
                            <a:srgbClr val="FCCC31"/>
                          </a:highlight>
                          <a:latin typeface="Calibri"/>
                        </a:rPr>
                        <a:t>24/25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400" b="1" i="0" u="none" strike="noStrike" dirty="0">
                          <a:solidFill>
                            <a:srgbClr val="000000"/>
                          </a:solidFill>
                          <a:effectLst/>
                          <a:highlight>
                            <a:srgbClr val="FCCC31"/>
                          </a:highlight>
                          <a:latin typeface="Calibri"/>
                        </a:rPr>
                        <a:t>25/26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400" b="1" i="0" u="none" strike="noStrike">
                          <a:solidFill>
                            <a:srgbClr val="000000"/>
                          </a:solidFill>
                          <a:effectLst/>
                          <a:highlight>
                            <a:srgbClr val="FCCC31"/>
                          </a:highlight>
                          <a:latin typeface="Calibri"/>
                        </a:rPr>
                        <a:t>26/27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400" b="1" i="0" u="none" strike="noStrike">
                          <a:solidFill>
                            <a:srgbClr val="000000"/>
                          </a:solidFill>
                          <a:effectLst/>
                          <a:highlight>
                            <a:srgbClr val="FCCC31"/>
                          </a:highlight>
                          <a:latin typeface="Calibri"/>
                        </a:rPr>
                        <a:t>27/28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extLst>
                  <a:ext uri="{0D108BD9-81ED-4DB2-BD59-A6C34878D82A}">
                    <a16:rowId xmlns:a16="http://schemas.microsoft.com/office/drawing/2014/main" val="1113313461"/>
                  </a:ext>
                </a:extLst>
              </a:tr>
              <a:tr h="777914">
                <a:tc>
                  <a:txBody>
                    <a:bodyPr/>
                    <a:lstStyle/>
                    <a:p>
                      <a:pPr lvl="1" algn="l" rtl="0" fontAlgn="ctr"/>
                      <a:r>
                        <a:rPr lang="es-ES" sz="2000" b="0" i="0" u="none" strike="noStrike" dirty="0">
                          <a:solidFill>
                            <a:srgbClr val="000000"/>
                          </a:solidFill>
                          <a:effectLst/>
                          <a:latin typeface="Calibri"/>
                        </a:rPr>
                        <a:t>FCA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rtl="0" fontAlgn="ctr"/>
                      <a:r>
                        <a:rPr lang="es-CO" sz="2000" b="0" i="0" u="none" strike="noStrike" dirty="0">
                          <a:solidFill>
                            <a:srgbClr val="000000"/>
                          </a:solidFill>
                          <a:effectLst/>
                          <a:latin typeface="Arial"/>
                          <a:ea typeface="+mn-ea"/>
                          <a:cs typeface="+mn-cs"/>
                        </a:rPr>
                        <a:t>$ 16.296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rtl="0" fontAlgn="ctr"/>
                      <a:r>
                        <a:rPr lang="es-CO" sz="2000" b="0" i="0" u="none" strike="noStrike" dirty="0">
                          <a:solidFill>
                            <a:srgbClr val="000000"/>
                          </a:solidFill>
                          <a:effectLst/>
                          <a:latin typeface="Arial"/>
                          <a:ea typeface="+mn-ea"/>
                          <a:cs typeface="+mn-cs"/>
                        </a:rPr>
                        <a:t>$ 16.785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rtl="0" fontAlgn="ctr"/>
                      <a:r>
                        <a:rPr lang="es-CO" sz="2000" b="0" i="0" u="none" strike="noStrike" dirty="0">
                          <a:solidFill>
                            <a:srgbClr val="000000"/>
                          </a:solidFill>
                          <a:effectLst/>
                          <a:latin typeface="Arial"/>
                          <a:ea typeface="+mn-ea"/>
                          <a:cs typeface="+mn-cs"/>
                        </a:rPr>
                        <a:t>$ 17.288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rtl="0" fontAlgn="ctr"/>
                      <a:r>
                        <a:rPr lang="es-CO" sz="2000" b="0" i="0" u="none" strike="noStrike">
                          <a:solidFill>
                            <a:srgbClr val="000000"/>
                          </a:solidFill>
                          <a:effectLst/>
                          <a:latin typeface="Arial"/>
                          <a:ea typeface="+mn-ea"/>
                          <a:cs typeface="+mn-cs"/>
                        </a:rPr>
                        <a:t>$ 17.807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rtl="0" fontAlgn="ctr"/>
                      <a:r>
                        <a:rPr lang="es-CO" sz="2000" b="0" i="0" u="none" strike="noStrike" dirty="0">
                          <a:solidFill>
                            <a:srgbClr val="000000"/>
                          </a:solidFill>
                          <a:effectLst/>
                          <a:latin typeface="Arial"/>
                          <a:ea typeface="+mn-ea"/>
                          <a:cs typeface="+mn-cs"/>
                        </a:rPr>
                        <a:t>$ 18.341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rtl="0" fontAlgn="ctr"/>
                      <a:r>
                        <a:rPr lang="es-CO" sz="2000" b="0" i="0" u="none" strike="noStrike" dirty="0">
                          <a:solidFill>
                            <a:srgbClr val="000000"/>
                          </a:solidFill>
                          <a:effectLst/>
                          <a:latin typeface="Arial"/>
                          <a:ea typeface="+mn-ea"/>
                          <a:cs typeface="+mn-cs"/>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rtl="0" fontAlgn="ctr"/>
                      <a:r>
                        <a:rPr lang="es-CO" sz="2000" b="0" i="0" u="none" strike="noStrike" dirty="0">
                          <a:solidFill>
                            <a:srgbClr val="000000"/>
                          </a:solidFill>
                          <a:effectLst/>
                          <a:latin typeface="Arial"/>
                          <a:ea typeface="+mn-ea"/>
                          <a:cs typeface="+mn-cs"/>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rtl="0" fontAlgn="ctr"/>
                      <a:r>
                        <a:rPr lang="es-CO" sz="2000" b="0" i="0" u="none" strike="noStrike" dirty="0">
                          <a:solidFill>
                            <a:srgbClr val="000000"/>
                          </a:solidFill>
                          <a:effectLst/>
                          <a:latin typeface="Arial"/>
                          <a:ea typeface="+mn-ea"/>
                          <a:cs typeface="+mn-cs"/>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rtl="0" fontAlgn="ctr"/>
                      <a:r>
                        <a:rPr lang="es-CO" sz="2000" b="0" i="0" u="none" strike="noStrike" dirty="0">
                          <a:solidFill>
                            <a:srgbClr val="000000"/>
                          </a:solidFill>
                          <a:effectLst/>
                          <a:latin typeface="Arial"/>
                          <a:ea typeface="+mn-ea"/>
                          <a:cs typeface="+mn-cs"/>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0370184"/>
                  </a:ext>
                </a:extLst>
              </a:tr>
              <a:tr h="538557">
                <a:tc>
                  <a:txBody>
                    <a:bodyPr/>
                    <a:lstStyle/>
                    <a:p>
                      <a:pPr algn="l" fontAlgn="ctr"/>
                      <a:r>
                        <a:rPr lang="es-ES" sz="2000" b="1" i="0" u="none" strike="noStrike" dirty="0">
                          <a:solidFill>
                            <a:srgbClr val="000000"/>
                          </a:solidFill>
                          <a:effectLst/>
                          <a:highlight>
                            <a:srgbClr val="FCCC31"/>
                          </a:highlight>
                          <a:latin typeface="Calibri"/>
                        </a:rPr>
                        <a:t>TOTAL FUNCIONAMIENTO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fontAlgn="ctr"/>
                      <a:r>
                        <a:rPr lang="es-CO" sz="2000" b="1" i="0" u="none" strike="noStrike" dirty="0">
                          <a:solidFill>
                            <a:srgbClr val="000000"/>
                          </a:solidFill>
                          <a:effectLst/>
                          <a:highlight>
                            <a:srgbClr val="FCCC31"/>
                          </a:highlight>
                          <a:latin typeface="Calibri" panose="020F0502020204030204" pitchFamily="34" charset="0"/>
                        </a:rPr>
                        <a:t>$ 16.296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fontAlgn="ctr"/>
                      <a:r>
                        <a:rPr lang="es-CO" sz="2000" b="1" i="0" u="none" strike="noStrike" dirty="0">
                          <a:solidFill>
                            <a:srgbClr val="000000"/>
                          </a:solidFill>
                          <a:effectLst/>
                          <a:highlight>
                            <a:srgbClr val="FCCC31"/>
                          </a:highlight>
                          <a:latin typeface="Calibri" panose="020F0502020204030204" pitchFamily="34" charset="0"/>
                        </a:rPr>
                        <a:t>$ 16.785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fontAlgn="ctr"/>
                      <a:r>
                        <a:rPr lang="es-CO" sz="2000" b="1" i="0" u="none" strike="noStrike" dirty="0">
                          <a:solidFill>
                            <a:srgbClr val="000000"/>
                          </a:solidFill>
                          <a:effectLst/>
                          <a:highlight>
                            <a:srgbClr val="FCCC31"/>
                          </a:highlight>
                          <a:latin typeface="Calibri" panose="020F0502020204030204" pitchFamily="34" charset="0"/>
                        </a:rPr>
                        <a:t>$ 17.288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fontAlgn="ctr"/>
                      <a:r>
                        <a:rPr lang="es-CO" sz="2000" b="1" i="0" u="none" strike="noStrike" dirty="0">
                          <a:solidFill>
                            <a:srgbClr val="000000"/>
                          </a:solidFill>
                          <a:effectLst/>
                          <a:highlight>
                            <a:srgbClr val="FCCC31"/>
                          </a:highlight>
                          <a:latin typeface="Calibri" panose="020F0502020204030204" pitchFamily="34" charset="0"/>
                        </a:rPr>
                        <a:t>$ 17.807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fontAlgn="ctr"/>
                      <a:r>
                        <a:rPr lang="es-CO" sz="2000" b="1" i="0" u="none" strike="noStrike">
                          <a:solidFill>
                            <a:srgbClr val="000000"/>
                          </a:solidFill>
                          <a:effectLst/>
                          <a:highlight>
                            <a:srgbClr val="FCCC31"/>
                          </a:highlight>
                          <a:latin typeface="Calibri" panose="020F0502020204030204" pitchFamily="34" charset="0"/>
                        </a:rPr>
                        <a:t>$ 18.341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marL="0" algn="ctr" rtl="0" fontAlgn="ctr"/>
                      <a:r>
                        <a:rPr lang="es-CO" sz="2000" b="1" i="0" u="none" strike="noStrike" dirty="0">
                          <a:solidFill>
                            <a:srgbClr val="000000"/>
                          </a:solidFill>
                          <a:effectLst/>
                          <a:latin typeface="Arial"/>
                          <a:ea typeface="+mn-ea"/>
                          <a:cs typeface="+mn-cs"/>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marL="0" algn="ctr" rtl="0" fontAlgn="ctr"/>
                      <a:r>
                        <a:rPr lang="es-CO" sz="2000" b="1" i="0" u="none" strike="noStrike" dirty="0">
                          <a:solidFill>
                            <a:srgbClr val="000000"/>
                          </a:solidFill>
                          <a:effectLst/>
                          <a:latin typeface="Arial"/>
                          <a:ea typeface="+mn-ea"/>
                          <a:cs typeface="+mn-cs"/>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marL="0" algn="ctr" rtl="0" fontAlgn="ctr"/>
                      <a:r>
                        <a:rPr lang="es-CO" sz="2000" b="1" i="0" u="none" strike="noStrike" dirty="0">
                          <a:solidFill>
                            <a:srgbClr val="000000"/>
                          </a:solidFill>
                          <a:effectLst/>
                          <a:latin typeface="Arial"/>
                          <a:ea typeface="+mn-ea"/>
                          <a:cs typeface="+mn-cs"/>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marL="0" algn="ctr" rtl="0" fontAlgn="ctr"/>
                      <a:r>
                        <a:rPr lang="es-CO" sz="2000" b="1" i="0" u="none" strike="noStrike" dirty="0">
                          <a:solidFill>
                            <a:srgbClr val="000000"/>
                          </a:solidFill>
                          <a:effectLst/>
                          <a:latin typeface="Arial"/>
                          <a:ea typeface="+mn-ea"/>
                          <a:cs typeface="+mn-cs"/>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extLst>
                  <a:ext uri="{0D108BD9-81ED-4DB2-BD59-A6C34878D82A}">
                    <a16:rowId xmlns:a16="http://schemas.microsoft.com/office/drawing/2014/main" val="1743748256"/>
                  </a:ext>
                </a:extLst>
              </a:tr>
            </a:tbl>
          </a:graphicData>
        </a:graphic>
      </p:graphicFrame>
      <p:grpSp>
        <p:nvGrpSpPr>
          <p:cNvPr id="6" name="Grupo 5">
            <a:extLst>
              <a:ext uri="{FF2B5EF4-FFF2-40B4-BE49-F238E27FC236}">
                <a16:creationId xmlns:a16="http://schemas.microsoft.com/office/drawing/2014/main" id="{E446C9DC-6C5C-9764-E543-2FC483D192A2}"/>
              </a:ext>
            </a:extLst>
          </p:cNvPr>
          <p:cNvGrpSpPr/>
          <p:nvPr/>
        </p:nvGrpSpPr>
        <p:grpSpPr>
          <a:xfrm>
            <a:off x="16613736" y="203541"/>
            <a:ext cx="3000375" cy="2020113"/>
            <a:chOff x="16072703" y="22290"/>
            <a:chExt cx="3000375" cy="2020113"/>
          </a:xfrm>
        </p:grpSpPr>
        <p:pic>
          <p:nvPicPr>
            <p:cNvPr id="7" name="Imagen 6">
              <a:extLst>
                <a:ext uri="{FF2B5EF4-FFF2-40B4-BE49-F238E27FC236}">
                  <a16:creationId xmlns:a16="http://schemas.microsoft.com/office/drawing/2014/main" id="{FB97E69F-F892-48FD-D079-D994E75205B8}"/>
                </a:ext>
              </a:extLst>
            </p:cNvPr>
            <p:cNvPicPr>
              <a:picLocks noChangeAspect="1"/>
            </p:cNvPicPr>
            <p:nvPr/>
          </p:nvPicPr>
          <p:blipFill>
            <a:blip r:embed="rId3"/>
            <a:stretch>
              <a:fillRect/>
            </a:stretch>
          </p:blipFill>
          <p:spPr>
            <a:xfrm>
              <a:off x="16072703" y="22290"/>
              <a:ext cx="3000375" cy="1000125"/>
            </a:xfrm>
            <a:prstGeom prst="rect">
              <a:avLst/>
            </a:prstGeom>
          </p:spPr>
        </p:pic>
        <p:pic>
          <p:nvPicPr>
            <p:cNvPr id="8" name="Picture 4" descr="Ministerio de Ambiente y Desarrollo Sostenible - Wikipedia ...">
              <a:extLst>
                <a:ext uri="{FF2B5EF4-FFF2-40B4-BE49-F238E27FC236}">
                  <a16:creationId xmlns:a16="http://schemas.microsoft.com/office/drawing/2014/main" id="{0DBED406-6A7A-F3F4-05D9-CFBFDA86B7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1722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CC7E4799-0F53-4A92-81A5-D4162B3A1AAE}"/>
              </a:ext>
            </a:extLst>
          </p:cNvPr>
          <p:cNvSpPr>
            <a:spLocks noGrp="1"/>
          </p:cNvSpPr>
          <p:nvPr>
            <p:ph type="body" sz="quarter" idx="10"/>
          </p:nvPr>
        </p:nvSpPr>
        <p:spPr>
          <a:xfrm>
            <a:off x="1155232" y="2849484"/>
            <a:ext cx="20037394" cy="7008378"/>
          </a:xfrm>
        </p:spPr>
        <p:txBody>
          <a:bodyPr wrap="square" lIns="0" tIns="0" rIns="0" bIns="0" anchor="t">
            <a:noAutofit/>
          </a:bodyPr>
          <a:lstStyle/>
          <a:p>
            <a:pPr algn="just"/>
            <a:endParaRPr lang="es-CO" spc="-300" dirty="0">
              <a:latin typeface="Work Sans"/>
              <a:ea typeface="+mj-ea"/>
            </a:endParaRPr>
          </a:p>
          <a:p>
            <a:pPr algn="just"/>
            <a:endParaRPr lang="es-CO" spc="-300" dirty="0">
              <a:latin typeface="Work Sans"/>
              <a:ea typeface="+mj-ea"/>
            </a:endParaRPr>
          </a:p>
          <a:p>
            <a:pPr algn="just"/>
            <a:endParaRPr lang="es-CO" spc="-300" dirty="0"/>
          </a:p>
          <a:p>
            <a:pPr algn="just"/>
            <a:endParaRPr lang="es-CO" spc="-300" dirty="0"/>
          </a:p>
          <a:p>
            <a:pPr algn="just"/>
            <a:endParaRPr lang="es-CO" spc="-300" dirty="0"/>
          </a:p>
          <a:p>
            <a:pPr algn="just"/>
            <a:endParaRPr lang="es-CO" spc="-300" dirty="0"/>
          </a:p>
          <a:p>
            <a:pPr algn="just"/>
            <a:endParaRPr lang="es-CO" spc="-300" dirty="0"/>
          </a:p>
          <a:p>
            <a:pPr algn="just"/>
            <a:endParaRPr lang="es-CO" spc="-300" dirty="0"/>
          </a:p>
          <a:p>
            <a:endParaRPr lang="es-CO" sz="2000" dirty="0"/>
          </a:p>
        </p:txBody>
      </p:sp>
      <p:sp>
        <p:nvSpPr>
          <p:cNvPr id="3" name="Title 15">
            <a:extLst>
              <a:ext uri="{FF2B5EF4-FFF2-40B4-BE49-F238E27FC236}">
                <a16:creationId xmlns:a16="http://schemas.microsoft.com/office/drawing/2014/main" id="{F66C1925-0EE6-933A-63BB-D88F9BB7FF57}"/>
              </a:ext>
            </a:extLst>
          </p:cNvPr>
          <p:cNvSpPr txBox="1">
            <a:spLocks/>
          </p:cNvSpPr>
          <p:nvPr/>
        </p:nvSpPr>
        <p:spPr>
          <a:xfrm>
            <a:off x="1539163" y="1793276"/>
            <a:ext cx="23227192" cy="644339"/>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defTabSz="914400" hangingPunct="1"/>
            <a:r>
              <a:rPr lang="es-CO" sz="4000" dirty="0">
                <a:latin typeface="Work Sans"/>
              </a:rPr>
              <a:t>3. Justificación de la solicitud MGMP Funcionamiento Minambiente</a:t>
            </a:r>
          </a:p>
        </p:txBody>
      </p:sp>
      <p:sp>
        <p:nvSpPr>
          <p:cNvPr id="6" name="CuadroTexto 5">
            <a:extLst>
              <a:ext uri="{FF2B5EF4-FFF2-40B4-BE49-F238E27FC236}">
                <a16:creationId xmlns:a16="http://schemas.microsoft.com/office/drawing/2014/main" id="{99892262-131B-F75C-9E5B-77F5CE416CE1}"/>
              </a:ext>
            </a:extLst>
          </p:cNvPr>
          <p:cNvSpPr txBox="1"/>
          <p:nvPr/>
        </p:nvSpPr>
        <p:spPr>
          <a:xfrm>
            <a:off x="1155232" y="7199037"/>
            <a:ext cx="21202972" cy="73349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b="1" dirty="0"/>
              <a:t>I. GASTOS DE PERSONAL</a:t>
            </a:r>
            <a:endParaRPr lang="es-ES" spc="-300" dirty="0">
              <a:solidFill>
                <a:schemeClr val="tx1"/>
              </a:solidFill>
              <a:latin typeface="Work Sans"/>
              <a:ea typeface="+mj-ea"/>
            </a:endParaRPr>
          </a:p>
          <a:p>
            <a:pPr algn="just"/>
            <a:r>
              <a:rPr lang="es-ES" sz="1600" dirty="0"/>
              <a:t> </a:t>
            </a:r>
            <a:r>
              <a:rPr lang="es-ES" sz="1800" dirty="0"/>
              <a:t>En el marco del proceso de rediseño  institucional que se adelanta desde la vigencia 2023 en el Ministerio de Ambiente y  Desarrollo Sostenible, y bajo el acompañamiento permanente del Departamento  Administrativo </a:t>
            </a:r>
            <a:r>
              <a:rPr lang="es-ES" sz="1600" dirty="0"/>
              <a:t>de</a:t>
            </a:r>
            <a:r>
              <a:rPr lang="es-ES" sz="1800" dirty="0"/>
              <a:t> la Función Pública – DAFP-, y el cual se encuentra en conocimiento  del Departamento Administrativo de la Presidencia de la República – DAPRE-, se  requiere el recurso  para garantizar la de creación de Quinientos Veinticuatro (524) empleos adicionales a los empleos existentes en la planta de personal del Ministerio.</a:t>
            </a:r>
          </a:p>
          <a:p>
            <a:pPr algn="just"/>
            <a:r>
              <a:rPr lang="es-ES" b="1" dirty="0"/>
              <a:t>II. ADQUISICIONES DE BIENES Y SERVICIOS</a:t>
            </a:r>
            <a:endParaRPr lang="en-US" b="1" dirty="0"/>
          </a:p>
          <a:p>
            <a:pPr marL="457200" indent="-457200" algn="just">
              <a:buFont typeface="Arial,Sans-Serif"/>
              <a:buChar char="•"/>
            </a:pPr>
            <a:r>
              <a:rPr lang="es-ES" sz="1800" dirty="0"/>
              <a:t>Plan de Movilidad Sostenible - cambio de flota vehicular por vehículos híbridos o cero emisiones (400.000.000)</a:t>
            </a:r>
            <a:endParaRPr lang="en-US" sz="1800" dirty="0"/>
          </a:p>
          <a:p>
            <a:pPr marL="457200" indent="-457200" algn="just">
              <a:buFont typeface="Arial,Sans-Serif"/>
              <a:buChar char="•"/>
            </a:pPr>
            <a:r>
              <a:rPr lang="es-ES" sz="1800" dirty="0"/>
              <a:t>Procesos de selección: De conformidad con lo dispuesto en el Decreto 3575 del 2011 por el que se establece la planta de personal del Ministerio, existen 329 empleos de carrera administrativa, los cuales según la carta política en su artículo 125 en concordancia con el artículo 29 de la Ley 909 de 2004 su provisión debe efectuarse por concurso público de méritos los cuales adelantará la Comisión Nacional del Servicio Civil o la entidad en la que esta delegue o desconcentre la función (92.000.000).</a:t>
            </a:r>
          </a:p>
          <a:p>
            <a:pPr algn="just"/>
            <a:r>
              <a:rPr lang="es-ES" b="1" dirty="0"/>
              <a:t>III. TRANSFERENCIAS CORRIENTES:</a:t>
            </a:r>
          </a:p>
          <a:p>
            <a:pPr algn="just"/>
            <a:r>
              <a:rPr lang="es-ES" sz="1800" dirty="0"/>
              <a:t>EL Ministerio de Ambiente requiere los recursos solicitados por transferencias corrientes para garantizar el  fortalecimiento: de la Consulta Previa Convenio 169 OIT, Ley 21 de 1991 y Ley 70 de 1993 ($25.000.000.000) y  garantizar los compromisos con Sentencias y Conciliaciones  ($173.319.000.000), Proceso Colpensiones ($971.984.066)  y  Procesos Oficina Asesora Jurídica ($142.143.329.412).</a:t>
            </a:r>
          </a:p>
          <a:p>
            <a:pPr marL="457200" indent="-457200" algn="just">
              <a:buFont typeface="Arial,Sans-Serif"/>
              <a:buChar char="•"/>
            </a:pPr>
            <a:endParaRPr lang="es-ES" sz="1800" dirty="0"/>
          </a:p>
          <a:p>
            <a:endParaRPr lang="es-ES" spc="-300" dirty="0">
              <a:solidFill>
                <a:schemeClr val="tx1"/>
              </a:solidFill>
              <a:latin typeface="Work Sans"/>
              <a:ea typeface="+mj-ea"/>
            </a:endParaRPr>
          </a:p>
          <a:p>
            <a:endParaRPr lang="es-ES" spc="-300" dirty="0">
              <a:solidFill>
                <a:schemeClr val="tx1"/>
              </a:solidFill>
              <a:latin typeface="Work Sans"/>
              <a:ea typeface="+mj-ea"/>
            </a:endParaRPr>
          </a:p>
        </p:txBody>
      </p:sp>
      <p:sp>
        <p:nvSpPr>
          <p:cNvPr id="7" name="Título 1">
            <a:extLst>
              <a:ext uri="{FF2B5EF4-FFF2-40B4-BE49-F238E27FC236}">
                <a16:creationId xmlns:a16="http://schemas.microsoft.com/office/drawing/2014/main" id="{5CCE06B6-9CEB-5550-AD25-EB8331307C83}"/>
              </a:ext>
            </a:extLst>
          </p:cNvPr>
          <p:cNvSpPr txBox="1">
            <a:spLocks/>
          </p:cNvSpPr>
          <p:nvPr/>
        </p:nvSpPr>
        <p:spPr>
          <a:xfrm>
            <a:off x="1155232" y="485269"/>
            <a:ext cx="18476464"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a:lnSpc>
                <a:spcPct val="100000"/>
              </a:lnSpc>
            </a:pPr>
            <a:r>
              <a:rPr lang="es-CO" sz="3600" b="1" dirty="0">
                <a:solidFill>
                  <a:schemeClr val="tx1"/>
                </a:solidFill>
                <a:latin typeface="Verdana" panose="020B0604030504040204" pitchFamily="34" charset="0"/>
                <a:ea typeface="Verdana" panose="020B0604030504040204" pitchFamily="34" charset="0"/>
              </a:rPr>
              <a:t>Solicitud MGMP 2025-2028  Funcionamiento</a:t>
            </a:r>
          </a:p>
        </p:txBody>
      </p:sp>
      <p:sp>
        <p:nvSpPr>
          <p:cNvPr id="9" name="CuadroTexto 8">
            <a:extLst>
              <a:ext uri="{FF2B5EF4-FFF2-40B4-BE49-F238E27FC236}">
                <a16:creationId xmlns:a16="http://schemas.microsoft.com/office/drawing/2014/main" id="{B11CB65C-9480-848B-7092-4CF9813390B2}"/>
              </a:ext>
            </a:extLst>
          </p:cNvPr>
          <p:cNvSpPr txBox="1"/>
          <p:nvPr/>
        </p:nvSpPr>
        <p:spPr>
          <a:xfrm>
            <a:off x="1539163" y="6697040"/>
            <a:ext cx="6207370" cy="501997"/>
          </a:xfrm>
          <a:prstGeom prst="rect">
            <a:avLst/>
          </a:prstGeom>
          <a:noFill/>
        </p:spPr>
        <p:txBody>
          <a:bodyPr wrap="square" rtlCol="0">
            <a:spAutoFit/>
          </a:bodyPr>
          <a:lstStyle/>
          <a:p>
            <a:r>
              <a:rPr lang="es-ES" dirty="0"/>
              <a:t>*</a:t>
            </a:r>
            <a:r>
              <a:rPr lang="es-ES" sz="1600" dirty="0"/>
              <a:t>Incluyendo Institutos y FCA</a:t>
            </a:r>
            <a:endParaRPr lang="es-CO" dirty="0"/>
          </a:p>
        </p:txBody>
      </p:sp>
      <p:grpSp>
        <p:nvGrpSpPr>
          <p:cNvPr id="4" name="Grupo 3">
            <a:extLst>
              <a:ext uri="{FF2B5EF4-FFF2-40B4-BE49-F238E27FC236}">
                <a16:creationId xmlns:a16="http://schemas.microsoft.com/office/drawing/2014/main" id="{C262FFF6-A7C0-7C45-F062-7F81FA2D15D8}"/>
              </a:ext>
            </a:extLst>
          </p:cNvPr>
          <p:cNvGrpSpPr/>
          <p:nvPr/>
        </p:nvGrpSpPr>
        <p:grpSpPr>
          <a:xfrm>
            <a:off x="16613736" y="203541"/>
            <a:ext cx="3000375" cy="2020113"/>
            <a:chOff x="16072703" y="22290"/>
            <a:chExt cx="3000375" cy="2020113"/>
          </a:xfrm>
        </p:grpSpPr>
        <p:pic>
          <p:nvPicPr>
            <p:cNvPr id="5" name="Imagen 4">
              <a:extLst>
                <a:ext uri="{FF2B5EF4-FFF2-40B4-BE49-F238E27FC236}">
                  <a16:creationId xmlns:a16="http://schemas.microsoft.com/office/drawing/2014/main" id="{89AF08E7-AADD-FA6A-4216-8E3BE87CC54B}"/>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10" name="Picture 4" descr="Ministerio de Ambiente y Desarrollo Sostenible - Wikipedia ...">
              <a:extLst>
                <a:ext uri="{FF2B5EF4-FFF2-40B4-BE49-F238E27FC236}">
                  <a16:creationId xmlns:a16="http://schemas.microsoft.com/office/drawing/2014/main" id="{31872F68-91A0-FB59-DC32-2DA160542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Tabla 1">
            <a:extLst>
              <a:ext uri="{FF2B5EF4-FFF2-40B4-BE49-F238E27FC236}">
                <a16:creationId xmlns:a16="http://schemas.microsoft.com/office/drawing/2014/main" id="{1842D407-E562-CD65-5942-F6D80BB02A05}"/>
              </a:ext>
            </a:extLst>
          </p:cNvPr>
          <p:cNvGraphicFramePr>
            <a:graphicFrameLocks noGrp="1"/>
          </p:cNvGraphicFramePr>
          <p:nvPr>
            <p:extLst>
              <p:ext uri="{D42A27DB-BD31-4B8C-83A1-F6EECF244321}">
                <p14:modId xmlns:p14="http://schemas.microsoft.com/office/powerpoint/2010/main" val="2563404965"/>
              </p:ext>
            </p:extLst>
          </p:nvPr>
        </p:nvGraphicFramePr>
        <p:xfrm>
          <a:off x="1155232" y="2437615"/>
          <a:ext cx="21768100" cy="4303552"/>
        </p:xfrm>
        <a:graphic>
          <a:graphicData uri="http://schemas.openxmlformats.org/drawingml/2006/table">
            <a:tbl>
              <a:tblPr>
                <a:tableStyleId>{5940675A-B579-460E-94D1-54222C63F5DA}</a:tableStyleId>
              </a:tblPr>
              <a:tblGrid>
                <a:gridCol w="5088835">
                  <a:extLst>
                    <a:ext uri="{9D8B030D-6E8A-4147-A177-3AD203B41FA5}">
                      <a16:colId xmlns:a16="http://schemas.microsoft.com/office/drawing/2014/main" val="3079232635"/>
                    </a:ext>
                  </a:extLst>
                </a:gridCol>
                <a:gridCol w="1789043">
                  <a:extLst>
                    <a:ext uri="{9D8B030D-6E8A-4147-A177-3AD203B41FA5}">
                      <a16:colId xmlns:a16="http://schemas.microsoft.com/office/drawing/2014/main" val="977925258"/>
                    </a:ext>
                  </a:extLst>
                </a:gridCol>
                <a:gridCol w="1807453">
                  <a:extLst>
                    <a:ext uri="{9D8B030D-6E8A-4147-A177-3AD203B41FA5}">
                      <a16:colId xmlns:a16="http://schemas.microsoft.com/office/drawing/2014/main" val="137005710"/>
                    </a:ext>
                  </a:extLst>
                </a:gridCol>
                <a:gridCol w="1940506">
                  <a:extLst>
                    <a:ext uri="{9D8B030D-6E8A-4147-A177-3AD203B41FA5}">
                      <a16:colId xmlns:a16="http://schemas.microsoft.com/office/drawing/2014/main" val="1952974122"/>
                    </a:ext>
                  </a:extLst>
                </a:gridCol>
                <a:gridCol w="2056493">
                  <a:extLst>
                    <a:ext uri="{9D8B030D-6E8A-4147-A177-3AD203B41FA5}">
                      <a16:colId xmlns:a16="http://schemas.microsoft.com/office/drawing/2014/main" val="3298486581"/>
                    </a:ext>
                  </a:extLst>
                </a:gridCol>
                <a:gridCol w="2087218">
                  <a:extLst>
                    <a:ext uri="{9D8B030D-6E8A-4147-A177-3AD203B41FA5}">
                      <a16:colId xmlns:a16="http://schemas.microsoft.com/office/drawing/2014/main" val="265609458"/>
                    </a:ext>
                  </a:extLst>
                </a:gridCol>
                <a:gridCol w="1677807">
                  <a:extLst>
                    <a:ext uri="{9D8B030D-6E8A-4147-A177-3AD203B41FA5}">
                      <a16:colId xmlns:a16="http://schemas.microsoft.com/office/drawing/2014/main" val="2125590887"/>
                    </a:ext>
                  </a:extLst>
                </a:gridCol>
                <a:gridCol w="1940506">
                  <a:extLst>
                    <a:ext uri="{9D8B030D-6E8A-4147-A177-3AD203B41FA5}">
                      <a16:colId xmlns:a16="http://schemas.microsoft.com/office/drawing/2014/main" val="3813881953"/>
                    </a:ext>
                  </a:extLst>
                </a:gridCol>
                <a:gridCol w="1940506">
                  <a:extLst>
                    <a:ext uri="{9D8B030D-6E8A-4147-A177-3AD203B41FA5}">
                      <a16:colId xmlns:a16="http://schemas.microsoft.com/office/drawing/2014/main" val="2981450594"/>
                    </a:ext>
                  </a:extLst>
                </a:gridCol>
                <a:gridCol w="1439733">
                  <a:extLst>
                    <a:ext uri="{9D8B030D-6E8A-4147-A177-3AD203B41FA5}">
                      <a16:colId xmlns:a16="http://schemas.microsoft.com/office/drawing/2014/main" val="2179549625"/>
                    </a:ext>
                  </a:extLst>
                </a:gridCol>
              </a:tblGrid>
              <a:tr h="636224">
                <a:tc>
                  <a:txBody>
                    <a:bodyPr/>
                    <a:lstStyle/>
                    <a:p>
                      <a:pPr algn="l" fontAlgn="ctr"/>
                      <a:endParaRPr lang="es-CO" sz="2400" b="0" i="0" u="none" strike="noStrike" dirty="0">
                        <a:solidFill>
                          <a:srgbClr val="000000"/>
                        </a:solidFill>
                        <a:effectLst/>
                        <a:latin typeface="Calibri" panose="020F0502020204030204" pitchFamily="34" charset="0"/>
                      </a:endParaRPr>
                    </a:p>
                  </a:txBody>
                  <a:tcPr marL="0" marR="0" marT="0" marB="0" anchor="ctr">
                    <a:lnR w="12700" cmpd="sng">
                      <a:noFill/>
                    </a:lnR>
                  </a:tcPr>
                </a:tc>
                <a:tc>
                  <a:txBody>
                    <a:bodyPr/>
                    <a:lstStyle/>
                    <a:p>
                      <a:pPr algn="l" rtl="0" fontAlgn="ctr"/>
                      <a:endParaRPr lang="es-CO" sz="2400" b="0" i="0" u="none" strike="noStrike">
                        <a:solidFill>
                          <a:srgbClr val="000000"/>
                        </a:solidFill>
                        <a:effectLst/>
                        <a:latin typeface="Arial" panose="020B0604020202020204" pitchFamily="34" charset="0"/>
                      </a:endParaRPr>
                    </a:p>
                  </a:txBody>
                  <a:tcPr marL="0" marR="0" marT="0" marB="0" anchor="ctr">
                    <a:lnL w="12700" cmpd="sng">
                      <a:noFill/>
                    </a:lnL>
                  </a:tcPr>
                </a:tc>
                <a:tc gridSpan="8">
                  <a:txBody>
                    <a:bodyPr/>
                    <a:lstStyle/>
                    <a:p>
                      <a:pPr algn="ctr" rtl="0" fontAlgn="ctr"/>
                      <a:r>
                        <a:rPr lang="es-CO" sz="2400" b="1" u="none" strike="noStrike" dirty="0">
                          <a:effectLst/>
                          <a:highlight>
                            <a:srgbClr val="FCCC31"/>
                          </a:highlight>
                        </a:rPr>
                        <a:t>Solicitud MGMP 2025-2028</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90006380"/>
                  </a:ext>
                </a:extLst>
              </a:tr>
              <a:tr h="375488">
                <a:tc rowSpan="2">
                  <a:txBody>
                    <a:bodyPr/>
                    <a:lstStyle/>
                    <a:p>
                      <a:pPr algn="ctr" rtl="0" fontAlgn="ctr"/>
                      <a:r>
                        <a:rPr lang="es-CO" sz="2400" b="1" u="none" strike="noStrike" dirty="0">
                          <a:effectLst/>
                          <a:highlight>
                            <a:srgbClr val="FCCC31"/>
                          </a:highlight>
                        </a:rPr>
                        <a:t>Funcionamiento/Entidad</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400" b="1" u="none" strike="noStrike" dirty="0">
                          <a:effectLst/>
                          <a:highlight>
                            <a:srgbClr val="FCCC31"/>
                          </a:highlight>
                        </a:rPr>
                        <a:t>2024*</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400" b="1" u="none" strike="noStrike" dirty="0">
                          <a:effectLst/>
                          <a:highlight>
                            <a:srgbClr val="FCCC31"/>
                          </a:highlight>
                        </a:rPr>
                        <a:t>2025</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400" b="1" u="none" strike="noStrike" dirty="0">
                          <a:effectLst/>
                          <a:highlight>
                            <a:srgbClr val="FCCC31"/>
                          </a:highlight>
                        </a:rPr>
                        <a:t>2026</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400" b="1" u="none" strike="noStrike" dirty="0">
                          <a:effectLst/>
                          <a:highlight>
                            <a:srgbClr val="FCCC31"/>
                          </a:highlight>
                        </a:rPr>
                        <a:t>2027</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400" b="1" u="none" strike="noStrike" dirty="0">
                          <a:effectLst/>
                          <a:highlight>
                            <a:srgbClr val="FCCC31"/>
                          </a:highlight>
                        </a:rPr>
                        <a:t>2028</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Var%</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Var%</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Var%</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a:effectLst/>
                          <a:highlight>
                            <a:srgbClr val="FCCC31"/>
                          </a:highlight>
                        </a:rPr>
                        <a:t>Var%</a:t>
                      </a:r>
                      <a:endParaRPr lang="es-CO" sz="2400" b="1" i="0" u="none" strike="noStrike">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extLst>
                  <a:ext uri="{0D108BD9-81ED-4DB2-BD59-A6C34878D82A}">
                    <a16:rowId xmlns:a16="http://schemas.microsoft.com/office/drawing/2014/main" val="2760844279"/>
                  </a:ext>
                </a:extLst>
              </a:tr>
              <a:tr h="355422">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2400" b="1" u="none" strike="noStrike" dirty="0">
                          <a:effectLst/>
                          <a:highlight>
                            <a:srgbClr val="FCCC31"/>
                          </a:highlight>
                        </a:rPr>
                        <a:t>25/24</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26/25</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27/26</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28/27</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extLst>
                  <a:ext uri="{0D108BD9-81ED-4DB2-BD59-A6C34878D82A}">
                    <a16:rowId xmlns:a16="http://schemas.microsoft.com/office/drawing/2014/main" val="3689355901"/>
                  </a:ext>
                </a:extLst>
              </a:tr>
              <a:tr h="355422">
                <a:tc>
                  <a:txBody>
                    <a:bodyPr/>
                    <a:lstStyle/>
                    <a:p>
                      <a:pPr lvl="1" algn="l" rtl="0" fontAlgn="ctr"/>
                      <a:r>
                        <a:rPr lang="es-CO" sz="2400" u="none" strike="noStrike" dirty="0">
                          <a:effectLst/>
                        </a:rPr>
                        <a:t>MINAMBIENTE</a:t>
                      </a:r>
                      <a:endParaRPr lang="es-CO"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153.078</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375.897</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368.186</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381.080</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dirty="0">
                          <a:effectLst/>
                        </a:rPr>
                        <a:t>394.451</a:t>
                      </a:r>
                      <a:endParaRPr lang="es-CO" sz="2400" b="0" i="0" u="none" strike="noStrike" dirty="0">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dirty="0">
                          <a:effectLst/>
                        </a:rPr>
                        <a:t>146%</a:t>
                      </a:r>
                      <a:endParaRPr lang="es-CO" sz="2400" b="0" i="0" u="none" strike="noStrike" dirty="0">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-2%</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4%</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dirty="0">
                          <a:effectLst/>
                        </a:rPr>
                        <a:t>4%</a:t>
                      </a:r>
                      <a:endParaRPr lang="es-CO" sz="24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4597638"/>
                  </a:ext>
                </a:extLst>
              </a:tr>
              <a:tr h="355422">
                <a:tc>
                  <a:txBody>
                    <a:bodyPr/>
                    <a:lstStyle/>
                    <a:p>
                      <a:pPr lvl="1" algn="l" rtl="0" fontAlgn="ctr"/>
                      <a:r>
                        <a:rPr lang="es-CO" sz="2400" u="none" strike="noStrike">
                          <a:effectLst/>
                        </a:rPr>
                        <a:t>Gastos de personal</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$ 54.464</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b"/>
                      <a:r>
                        <a:rPr lang="es-CO" sz="2400" u="none" strike="noStrike">
                          <a:effectLst/>
                        </a:rPr>
                        <a:t>$ 92.721</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$ 97.265</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$ 102.031</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$ 107.030</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70%</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dirty="0">
                          <a:effectLst/>
                        </a:rPr>
                        <a:t>5%</a:t>
                      </a:r>
                      <a:endParaRPr lang="es-CO"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5%</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5%</a:t>
                      </a:r>
                      <a:endParaRPr lang="es-CO" sz="2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387449191"/>
                  </a:ext>
                </a:extLst>
              </a:tr>
              <a:tr h="355422">
                <a:tc>
                  <a:txBody>
                    <a:bodyPr/>
                    <a:lstStyle/>
                    <a:p>
                      <a:pPr lvl="1" algn="l" rtl="0" fontAlgn="ctr"/>
                      <a:r>
                        <a:rPr lang="es-CO" sz="2400" u="none" strike="noStrike">
                          <a:effectLst/>
                        </a:rPr>
                        <a:t>Adquisición de Bienes y servicios </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$ 7.172</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b"/>
                      <a:r>
                        <a:rPr lang="es-CO" sz="2400" u="none" strike="noStrike">
                          <a:effectLst/>
                        </a:rPr>
                        <a:t>$ 9.855</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$ 10.151</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$ 10.455</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$ 10.769</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37%</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3%</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dirty="0">
                          <a:effectLst/>
                        </a:rPr>
                        <a:t>3%</a:t>
                      </a:r>
                      <a:endParaRPr lang="es-CO"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3%</a:t>
                      </a:r>
                      <a:endParaRPr lang="es-CO" sz="2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098578903"/>
                  </a:ext>
                </a:extLst>
              </a:tr>
              <a:tr h="355422">
                <a:tc>
                  <a:txBody>
                    <a:bodyPr/>
                    <a:lstStyle/>
                    <a:p>
                      <a:pPr lvl="1" algn="l" rtl="0" fontAlgn="ctr"/>
                      <a:r>
                        <a:rPr lang="es-CO" sz="2400" u="none" strike="noStrike">
                          <a:effectLst/>
                        </a:rPr>
                        <a:t>Transferencias corrientes </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$ 90.240</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b"/>
                      <a:r>
                        <a:rPr lang="es-CO" sz="2400" u="none" strike="noStrike">
                          <a:effectLst/>
                        </a:rPr>
                        <a:t>$ 268.189</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$ 255.485</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$ 263.149</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$ 271.044</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197%</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-5%</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dirty="0">
                          <a:effectLst/>
                        </a:rPr>
                        <a:t>3%</a:t>
                      </a:r>
                      <a:endParaRPr lang="es-CO"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3%</a:t>
                      </a:r>
                      <a:endParaRPr lang="es-CO" sz="2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985743458"/>
                  </a:ext>
                </a:extLst>
              </a:tr>
              <a:tr h="706801">
                <a:tc>
                  <a:txBody>
                    <a:bodyPr/>
                    <a:lstStyle/>
                    <a:p>
                      <a:pPr lvl="1" algn="l" rtl="0" fontAlgn="ctr"/>
                      <a:r>
                        <a:rPr lang="es-CO" sz="2400" u="none" strike="noStrike">
                          <a:effectLst/>
                        </a:rPr>
                        <a:t>Gastos por tributos, multas, sanciones e intereses de mora </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$ 1.202</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b"/>
                      <a:r>
                        <a:rPr lang="es-CO" sz="2400" u="none" strike="noStrike">
                          <a:effectLst/>
                        </a:rPr>
                        <a:t>$ 2.554</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$ 2.630</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$ 2.709</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$ 2.791</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112%</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3%</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3%</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dirty="0">
                          <a:effectLst/>
                        </a:rPr>
                        <a:t>3%</a:t>
                      </a:r>
                      <a:endParaRPr lang="es-CO"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332563382"/>
                  </a:ext>
                </a:extLst>
              </a:tr>
              <a:tr h="355422">
                <a:tc>
                  <a:txBody>
                    <a:bodyPr/>
                    <a:lstStyle/>
                    <a:p>
                      <a:pPr lvl="1" algn="l" rtl="0" fontAlgn="ctr"/>
                      <a:r>
                        <a:rPr lang="es-CO" sz="2400" u="none" strike="noStrike" dirty="0">
                          <a:effectLst/>
                        </a:rPr>
                        <a:t>Servicio de la Deuda</a:t>
                      </a:r>
                      <a:endParaRPr lang="es-CO"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$ 0</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$ 2.578</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$ 2.655</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$ 2.735</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$ 2.817</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100%</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3%</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3%</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dirty="0">
                          <a:effectLst/>
                        </a:rPr>
                        <a:t>3%</a:t>
                      </a:r>
                      <a:endParaRPr lang="es-CO"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5170867"/>
                  </a:ext>
                </a:extLst>
              </a:tr>
              <a:tr h="355422">
                <a:tc>
                  <a:txBody>
                    <a:bodyPr/>
                    <a:lstStyle/>
                    <a:p>
                      <a:pPr algn="ctr" rtl="0" fontAlgn="ctr"/>
                      <a:r>
                        <a:rPr lang="es-CO" sz="2400" u="none" strike="noStrike" dirty="0">
                          <a:effectLst/>
                          <a:highlight>
                            <a:srgbClr val="FCCC31"/>
                          </a:highlight>
                        </a:rPr>
                        <a:t>Total Funcionamiento</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u="none" strike="noStrike" dirty="0">
                          <a:effectLst/>
                          <a:highlight>
                            <a:srgbClr val="FCCC31"/>
                          </a:highlight>
                        </a:rPr>
                        <a:t>153.078</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400" u="none" strike="noStrike">
                          <a:effectLst/>
                          <a:highlight>
                            <a:srgbClr val="FCCC31"/>
                          </a:highlight>
                        </a:rPr>
                        <a:t>375.897</a:t>
                      </a:r>
                      <a:endParaRPr lang="es-CO" sz="2400" b="1" i="0" u="none" strike="noStrike">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400" u="none" strike="noStrike" dirty="0">
                          <a:effectLst/>
                          <a:highlight>
                            <a:srgbClr val="FCCC31"/>
                          </a:highlight>
                        </a:rPr>
                        <a:t>368.186</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400" u="none" strike="noStrike" dirty="0">
                          <a:effectLst/>
                          <a:highlight>
                            <a:srgbClr val="FCCC31"/>
                          </a:highlight>
                        </a:rPr>
                        <a:t>381.080</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400" u="none" strike="noStrike" dirty="0">
                          <a:effectLst/>
                          <a:highlight>
                            <a:srgbClr val="FCCC31"/>
                          </a:highlight>
                        </a:rPr>
                        <a:t>394.451</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400" u="none" strike="noStrike" dirty="0">
                          <a:effectLst/>
                          <a:highlight>
                            <a:srgbClr val="FCCC31"/>
                          </a:highlight>
                        </a:rPr>
                        <a:t>146%</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400" u="none" strike="noStrike" dirty="0">
                          <a:effectLst/>
                          <a:highlight>
                            <a:srgbClr val="FCCC31"/>
                          </a:highlight>
                        </a:rPr>
                        <a:t>-2%</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400" u="none" strike="noStrike" dirty="0">
                          <a:effectLst/>
                          <a:highlight>
                            <a:srgbClr val="FCCC31"/>
                          </a:highlight>
                        </a:rPr>
                        <a:t>4%</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400" u="none" strike="noStrike" dirty="0">
                          <a:effectLst/>
                          <a:highlight>
                            <a:srgbClr val="FCCC31"/>
                          </a:highlight>
                        </a:rPr>
                        <a:t>4%</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extLst>
                  <a:ext uri="{0D108BD9-81ED-4DB2-BD59-A6C34878D82A}">
                    <a16:rowId xmlns:a16="http://schemas.microsoft.com/office/drawing/2014/main" val="1872372989"/>
                  </a:ext>
                </a:extLst>
              </a:tr>
            </a:tbl>
          </a:graphicData>
        </a:graphic>
      </p:graphicFrame>
    </p:spTree>
    <p:extLst>
      <p:ext uri="{BB962C8B-B14F-4D97-AF65-F5344CB8AC3E}">
        <p14:creationId xmlns:p14="http://schemas.microsoft.com/office/powerpoint/2010/main" val="329243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CC7E4799-0F53-4A92-81A5-D4162B3A1AAE}"/>
              </a:ext>
            </a:extLst>
          </p:cNvPr>
          <p:cNvSpPr>
            <a:spLocks noGrp="1"/>
          </p:cNvSpPr>
          <p:nvPr>
            <p:ph type="body" sz="quarter" idx="10"/>
          </p:nvPr>
        </p:nvSpPr>
        <p:spPr>
          <a:xfrm>
            <a:off x="1155232" y="2849484"/>
            <a:ext cx="20037394" cy="7008378"/>
          </a:xfrm>
        </p:spPr>
        <p:txBody>
          <a:bodyPr wrap="square" lIns="0" tIns="0" rIns="0" bIns="0" anchor="t">
            <a:noAutofit/>
          </a:bodyPr>
          <a:lstStyle/>
          <a:p>
            <a:pPr algn="just"/>
            <a:endParaRPr lang="es-CO" spc="-300" dirty="0">
              <a:latin typeface="Work Sans"/>
              <a:ea typeface="+mj-ea"/>
            </a:endParaRPr>
          </a:p>
          <a:p>
            <a:pPr algn="just"/>
            <a:endParaRPr lang="es-CO" spc="-300" dirty="0">
              <a:latin typeface="Work Sans"/>
              <a:ea typeface="+mj-ea"/>
            </a:endParaRPr>
          </a:p>
          <a:p>
            <a:pPr algn="just"/>
            <a:endParaRPr lang="es-CO" spc="-300" dirty="0"/>
          </a:p>
          <a:p>
            <a:pPr algn="just"/>
            <a:endParaRPr lang="es-CO" spc="-300" dirty="0"/>
          </a:p>
          <a:p>
            <a:pPr algn="just"/>
            <a:endParaRPr lang="es-CO" spc="-300" dirty="0"/>
          </a:p>
          <a:p>
            <a:pPr algn="just"/>
            <a:endParaRPr lang="es-CO" spc="-300" dirty="0"/>
          </a:p>
          <a:p>
            <a:pPr algn="just"/>
            <a:endParaRPr lang="es-CO" spc="-300" dirty="0"/>
          </a:p>
          <a:p>
            <a:pPr algn="just"/>
            <a:endParaRPr lang="es-CO" spc="-300" dirty="0"/>
          </a:p>
          <a:p>
            <a:endParaRPr lang="es-CO" sz="2000" dirty="0"/>
          </a:p>
        </p:txBody>
      </p:sp>
      <p:sp>
        <p:nvSpPr>
          <p:cNvPr id="3" name="Title 15">
            <a:extLst>
              <a:ext uri="{FF2B5EF4-FFF2-40B4-BE49-F238E27FC236}">
                <a16:creationId xmlns:a16="http://schemas.microsoft.com/office/drawing/2014/main" id="{F66C1925-0EE6-933A-63BB-D88F9BB7FF57}"/>
              </a:ext>
            </a:extLst>
          </p:cNvPr>
          <p:cNvSpPr txBox="1">
            <a:spLocks/>
          </p:cNvSpPr>
          <p:nvPr/>
        </p:nvSpPr>
        <p:spPr>
          <a:xfrm>
            <a:off x="1156808" y="2019820"/>
            <a:ext cx="23227192" cy="644339"/>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defTabSz="914400" hangingPunct="1"/>
            <a:r>
              <a:rPr lang="es-CO" sz="4000" dirty="0">
                <a:latin typeface="Work Sans"/>
              </a:rPr>
              <a:t>3. Justificación de la solicitud MGMP Funcionamiento Institutos de Investigación</a:t>
            </a:r>
          </a:p>
        </p:txBody>
      </p:sp>
      <p:sp>
        <p:nvSpPr>
          <p:cNvPr id="6" name="CuadroTexto 5">
            <a:extLst>
              <a:ext uri="{FF2B5EF4-FFF2-40B4-BE49-F238E27FC236}">
                <a16:creationId xmlns:a16="http://schemas.microsoft.com/office/drawing/2014/main" id="{99892262-131B-F75C-9E5B-77F5CE416CE1}"/>
              </a:ext>
            </a:extLst>
          </p:cNvPr>
          <p:cNvSpPr txBox="1"/>
          <p:nvPr/>
        </p:nvSpPr>
        <p:spPr>
          <a:xfrm>
            <a:off x="1665841" y="6577599"/>
            <a:ext cx="19398995" cy="5118581"/>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285750" indent="-285750">
              <a:buFont typeface="Wingdings" panose="05000000000000000000" pitchFamily="2" charset="2"/>
              <a:buChar char="ü"/>
              <a:defRPr sz="1800"/>
            </a:lvl1pPr>
          </a:lstStyle>
          <a:p>
            <a:pPr algn="just"/>
            <a:r>
              <a:rPr lang="es-ES" sz="2000" dirty="0"/>
              <a:t>Los Institutos de Investigación son entidades vinculadas al Ministerio de Ambiente y Desarrollo Sostenible y se definió en la Ley 99 de 1993 que la “Nación apropiará anualmente en el capítulo correspondiente al Ministerio del Medio Ambiente los recursos y transferencias necesarios para atender los gastos de funcionamiento e inversión”.</a:t>
            </a:r>
          </a:p>
          <a:p>
            <a:pPr algn="just"/>
            <a:r>
              <a:rPr lang="es-ES" sz="2000" dirty="0"/>
              <a:t>Los Institutos se han caracterizado por un alto grado de eficiencia y responsabilidad en la ejecución de los recursos que le han sido asignados vía Transferencia de la Nación para funcionamiento e inversión, aun cuando en las vigencias 2023 y 2024 se aumentaron los recursos de funcionamiento, persiste la necesidad de incrementar las apropiaciones de recursos para atender de manera óptima su funcionamiento y misionalidad,  para la administración efectiva del recurso humano, administrativo y tecnológico.</a:t>
            </a:r>
          </a:p>
          <a:p>
            <a:pPr algn="just"/>
            <a:r>
              <a:rPr lang="es-ES" sz="2000" dirty="0"/>
              <a:t>Los Institutos solicitan recursos que contribuyan al logro de objetivos propuestos que inciden de manera directa e indirecta en la toma de decisiones para manejo y mejoramiento de las políticas públicas en materia de biodiversidad y medioambiente en el contexto local y nacional y en consonancia con los compromisos adquiridos por el país para atender el posconflicto y el apoyo a algunas de las metas contempladas en el Plan Nacional de Desarrollo ( PND) 2022 – 2026).</a:t>
            </a:r>
            <a:endParaRPr lang="es-ES" dirty="0"/>
          </a:p>
        </p:txBody>
      </p:sp>
      <p:sp>
        <p:nvSpPr>
          <p:cNvPr id="4" name="Título 1">
            <a:extLst>
              <a:ext uri="{FF2B5EF4-FFF2-40B4-BE49-F238E27FC236}">
                <a16:creationId xmlns:a16="http://schemas.microsoft.com/office/drawing/2014/main" id="{00D8DD8C-F270-37CE-9F0E-4CA966B680C2}"/>
              </a:ext>
            </a:extLst>
          </p:cNvPr>
          <p:cNvSpPr txBox="1">
            <a:spLocks/>
          </p:cNvSpPr>
          <p:nvPr/>
        </p:nvSpPr>
        <p:spPr>
          <a:xfrm>
            <a:off x="1155232" y="485269"/>
            <a:ext cx="18476464"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a:lnSpc>
                <a:spcPct val="100000"/>
              </a:lnSpc>
            </a:pPr>
            <a:r>
              <a:rPr lang="es-CO" sz="3600" b="1" dirty="0">
                <a:solidFill>
                  <a:schemeClr val="tx1"/>
                </a:solidFill>
                <a:latin typeface="Verdana" panose="020B0604030504040204" pitchFamily="34" charset="0"/>
                <a:ea typeface="Verdana" panose="020B0604030504040204" pitchFamily="34" charset="0"/>
              </a:rPr>
              <a:t>Solicitud MGMP 2025-2028 Funcionamiento</a:t>
            </a:r>
          </a:p>
        </p:txBody>
      </p:sp>
      <p:grpSp>
        <p:nvGrpSpPr>
          <p:cNvPr id="5" name="Grupo 4">
            <a:extLst>
              <a:ext uri="{FF2B5EF4-FFF2-40B4-BE49-F238E27FC236}">
                <a16:creationId xmlns:a16="http://schemas.microsoft.com/office/drawing/2014/main" id="{0F897746-D0FF-76E9-BFE1-FB78103D3480}"/>
              </a:ext>
            </a:extLst>
          </p:cNvPr>
          <p:cNvGrpSpPr/>
          <p:nvPr/>
        </p:nvGrpSpPr>
        <p:grpSpPr>
          <a:xfrm>
            <a:off x="19260504" y="1710220"/>
            <a:ext cx="4159656" cy="929134"/>
            <a:chOff x="4016172" y="2964433"/>
            <a:chExt cx="4159656" cy="929134"/>
          </a:xfrm>
        </p:grpSpPr>
        <p:sp>
          <p:nvSpPr>
            <p:cNvPr id="7" name="Elipse 6">
              <a:extLst>
                <a:ext uri="{FF2B5EF4-FFF2-40B4-BE49-F238E27FC236}">
                  <a16:creationId xmlns:a16="http://schemas.microsoft.com/office/drawing/2014/main" id="{354050BF-D774-0A8F-25E1-34DF3635C094}"/>
                </a:ext>
              </a:extLst>
            </p:cNvPr>
            <p:cNvSpPr/>
            <p:nvPr/>
          </p:nvSpPr>
          <p:spPr>
            <a:xfrm>
              <a:off x="4016172" y="2964433"/>
              <a:ext cx="929134" cy="929134"/>
            </a:xfrm>
            <a:prstGeom prst="ellipse">
              <a:avLst/>
            </a:prstGeom>
            <a:blipFill dpi="0" rotWithShape="1">
              <a:blip r:embed="rId2">
                <a:extLst>
                  <a:ext uri="{28A0092B-C50C-407E-A947-70E740481C1C}">
                    <a14:useLocalDpi xmlns:a14="http://schemas.microsoft.com/office/drawing/2010/main" val="0"/>
                  </a:ext>
                </a:extLst>
              </a:blip>
              <a:srcRect/>
              <a:stretch>
                <a:fillRect l="12758" t="12758" r="12758" b="12758"/>
              </a:stretch>
            </a:blipFill>
          </p:spPr>
          <p:style>
            <a:lnRef idx="2">
              <a:schemeClr val="accent3">
                <a:shade val="80000"/>
                <a:hueOff val="0"/>
                <a:satOff val="0"/>
                <a:lumOff val="0"/>
                <a:alphaOff val="0"/>
              </a:schemeClr>
            </a:lnRef>
            <a:fillRef idx="1">
              <a:scrgbClr r="0" g="0" b="0"/>
            </a:fillRef>
            <a:effectRef idx="0">
              <a:schemeClr val="accent3">
                <a:tint val="40000"/>
                <a:hueOff val="0"/>
                <a:satOff val="0"/>
                <a:lumOff val="0"/>
                <a:alphaOff val="0"/>
              </a:schemeClr>
            </a:effectRef>
            <a:fontRef idx="minor">
              <a:schemeClr val="lt1">
                <a:hueOff val="0"/>
                <a:satOff val="0"/>
                <a:lumOff val="0"/>
                <a:alphaOff val="0"/>
              </a:schemeClr>
            </a:fontRef>
          </p:style>
          <p:txBody>
            <a:bodyPr/>
            <a:lstStyle/>
            <a:p>
              <a:endParaRPr lang="es-CO" dirty="0"/>
            </a:p>
          </p:txBody>
        </p:sp>
        <p:sp>
          <p:nvSpPr>
            <p:cNvPr id="8" name="Elipse 7">
              <a:extLst>
                <a:ext uri="{FF2B5EF4-FFF2-40B4-BE49-F238E27FC236}">
                  <a16:creationId xmlns:a16="http://schemas.microsoft.com/office/drawing/2014/main" id="{9CC4A9BC-DAD3-BA0F-7C4A-D7920947E054}"/>
                </a:ext>
              </a:extLst>
            </p:cNvPr>
            <p:cNvSpPr/>
            <p:nvPr/>
          </p:nvSpPr>
          <p:spPr>
            <a:xfrm>
              <a:off x="5093013" y="2964433"/>
              <a:ext cx="929134" cy="929134"/>
            </a:xfrm>
            <a:prstGeom prst="ellipse">
              <a:avLst/>
            </a:prstGeom>
            <a:blipFill dpi="0" rotWithShape="1">
              <a:blip r:embed="rId3">
                <a:extLst>
                  <a:ext uri="{28A0092B-C50C-407E-A947-70E740481C1C}">
                    <a14:useLocalDpi xmlns:a14="http://schemas.microsoft.com/office/drawing/2010/main" val="0"/>
                  </a:ext>
                </a:extLst>
              </a:blip>
              <a:srcRect/>
              <a:stretch>
                <a:fillRect l="20777" t="12594" r="20777" b="12594"/>
              </a:stretch>
            </a:blipFill>
          </p:spPr>
          <p:style>
            <a:lnRef idx="2">
              <a:schemeClr val="accent3">
                <a:shade val="80000"/>
                <a:hueOff val="0"/>
                <a:satOff val="0"/>
                <a:lumOff val="0"/>
                <a:alphaOff val="0"/>
              </a:schemeClr>
            </a:lnRef>
            <a:fillRef idx="1">
              <a:scrgbClr r="0" g="0" b="0"/>
            </a:fillRef>
            <a:effectRef idx="0">
              <a:schemeClr val="accent3">
                <a:tint val="40000"/>
                <a:hueOff val="0"/>
                <a:satOff val="0"/>
                <a:lumOff val="0"/>
                <a:alphaOff val="0"/>
              </a:schemeClr>
            </a:effectRef>
            <a:fontRef idx="minor">
              <a:schemeClr val="lt1">
                <a:hueOff val="0"/>
                <a:satOff val="0"/>
                <a:lumOff val="0"/>
                <a:alphaOff val="0"/>
              </a:schemeClr>
            </a:fontRef>
          </p:style>
          <p:txBody>
            <a:bodyPr/>
            <a:lstStyle/>
            <a:p>
              <a:endParaRPr lang="es-CO" dirty="0"/>
            </a:p>
          </p:txBody>
        </p:sp>
        <p:sp>
          <p:nvSpPr>
            <p:cNvPr id="9" name="Elipse 8">
              <a:extLst>
                <a:ext uri="{FF2B5EF4-FFF2-40B4-BE49-F238E27FC236}">
                  <a16:creationId xmlns:a16="http://schemas.microsoft.com/office/drawing/2014/main" id="{B0632B03-83AB-AF1F-F389-733E5D9D993E}"/>
                </a:ext>
              </a:extLst>
            </p:cNvPr>
            <p:cNvSpPr/>
            <p:nvPr/>
          </p:nvSpPr>
          <p:spPr>
            <a:xfrm>
              <a:off x="6169853" y="2964433"/>
              <a:ext cx="929134" cy="929134"/>
            </a:xfrm>
            <a:prstGeom prst="ellipse">
              <a:avLst/>
            </a:prstGeom>
            <a:blipFill dpi="0" rotWithShape="1">
              <a:blip r:embed="rId4">
                <a:extLst>
                  <a:ext uri="{28A0092B-C50C-407E-A947-70E740481C1C}">
                    <a14:useLocalDpi xmlns:a14="http://schemas.microsoft.com/office/drawing/2010/main" val="0"/>
                  </a:ext>
                </a:extLst>
              </a:blip>
              <a:srcRect/>
              <a:stretch>
                <a:fillRect l="11428" t="12758" r="11428" b="12758"/>
              </a:stretch>
            </a:blipFill>
          </p:spPr>
          <p:style>
            <a:lnRef idx="2">
              <a:schemeClr val="accent3">
                <a:shade val="80000"/>
                <a:hueOff val="0"/>
                <a:satOff val="0"/>
                <a:lumOff val="0"/>
                <a:alphaOff val="0"/>
              </a:schemeClr>
            </a:lnRef>
            <a:fillRef idx="1">
              <a:scrgbClr r="0" g="0" b="0"/>
            </a:fillRef>
            <a:effectRef idx="0">
              <a:schemeClr val="accent3">
                <a:tint val="40000"/>
                <a:hueOff val="0"/>
                <a:satOff val="0"/>
                <a:lumOff val="0"/>
                <a:alphaOff val="0"/>
              </a:schemeClr>
            </a:effectRef>
            <a:fontRef idx="minor">
              <a:schemeClr val="lt1">
                <a:hueOff val="0"/>
                <a:satOff val="0"/>
                <a:lumOff val="0"/>
                <a:alphaOff val="0"/>
              </a:schemeClr>
            </a:fontRef>
          </p:style>
          <p:txBody>
            <a:bodyPr/>
            <a:lstStyle/>
            <a:p>
              <a:endParaRPr lang="es-CO" dirty="0"/>
            </a:p>
          </p:txBody>
        </p:sp>
        <p:sp>
          <p:nvSpPr>
            <p:cNvPr id="10" name="Elipse 9">
              <a:extLst>
                <a:ext uri="{FF2B5EF4-FFF2-40B4-BE49-F238E27FC236}">
                  <a16:creationId xmlns:a16="http://schemas.microsoft.com/office/drawing/2014/main" id="{C4C78DA8-8DEC-7855-A4DC-F4ACF56F4E7F}"/>
                </a:ext>
              </a:extLst>
            </p:cNvPr>
            <p:cNvSpPr/>
            <p:nvPr/>
          </p:nvSpPr>
          <p:spPr>
            <a:xfrm>
              <a:off x="7246694" y="2964433"/>
              <a:ext cx="929134" cy="929134"/>
            </a:xfrm>
            <a:prstGeom prst="ellipse">
              <a:avLst/>
            </a:prstGeom>
            <a:blipFill dpi="0" rotWithShape="1">
              <a:blip r:embed="rId5" cstate="print">
                <a:extLst>
                  <a:ext uri="{28A0092B-C50C-407E-A947-70E740481C1C}">
                    <a14:useLocalDpi xmlns:a14="http://schemas.microsoft.com/office/drawing/2010/main" val="0"/>
                  </a:ext>
                </a:extLst>
              </a:blip>
              <a:srcRect/>
              <a:stretch>
                <a:fillRect l="16102" t="10098" r="16102" b="10098"/>
              </a:stretch>
            </a:blipFill>
          </p:spPr>
          <p:style>
            <a:lnRef idx="2">
              <a:schemeClr val="accent3">
                <a:shade val="80000"/>
                <a:hueOff val="0"/>
                <a:satOff val="0"/>
                <a:lumOff val="0"/>
                <a:alphaOff val="0"/>
              </a:schemeClr>
            </a:lnRef>
            <a:fillRef idx="1">
              <a:scrgbClr r="0" g="0" b="0"/>
            </a:fillRef>
            <a:effectRef idx="0">
              <a:schemeClr val="accent3">
                <a:tint val="40000"/>
                <a:hueOff val="0"/>
                <a:satOff val="0"/>
                <a:lumOff val="0"/>
                <a:alphaOff val="0"/>
              </a:schemeClr>
            </a:effectRef>
            <a:fontRef idx="minor">
              <a:schemeClr val="lt1">
                <a:hueOff val="0"/>
                <a:satOff val="0"/>
                <a:lumOff val="0"/>
                <a:alphaOff val="0"/>
              </a:schemeClr>
            </a:fontRef>
          </p:style>
          <p:txBody>
            <a:bodyPr/>
            <a:lstStyle/>
            <a:p>
              <a:endParaRPr lang="es-CO" dirty="0"/>
            </a:p>
          </p:txBody>
        </p:sp>
      </p:grpSp>
      <p:graphicFrame>
        <p:nvGraphicFramePr>
          <p:cNvPr id="11" name="Tabla 10">
            <a:extLst>
              <a:ext uri="{FF2B5EF4-FFF2-40B4-BE49-F238E27FC236}">
                <a16:creationId xmlns:a16="http://schemas.microsoft.com/office/drawing/2014/main" id="{E4C016EF-5D23-0C35-42ED-837731B6345B}"/>
              </a:ext>
            </a:extLst>
          </p:cNvPr>
          <p:cNvGraphicFramePr>
            <a:graphicFrameLocks noGrp="1"/>
          </p:cNvGraphicFramePr>
          <p:nvPr>
            <p:extLst>
              <p:ext uri="{D42A27DB-BD31-4B8C-83A1-F6EECF244321}">
                <p14:modId xmlns:p14="http://schemas.microsoft.com/office/powerpoint/2010/main" val="3623470504"/>
              </p:ext>
            </p:extLst>
          </p:nvPr>
        </p:nvGraphicFramePr>
        <p:xfrm>
          <a:off x="1665841" y="3029492"/>
          <a:ext cx="19748344" cy="2480536"/>
        </p:xfrm>
        <a:graphic>
          <a:graphicData uri="http://schemas.openxmlformats.org/drawingml/2006/table">
            <a:tbl>
              <a:tblPr bandRow="1">
                <a:tableStyleId>{5940675A-B579-460E-94D1-54222C63F5DA}</a:tableStyleId>
              </a:tblPr>
              <a:tblGrid>
                <a:gridCol w="3415279">
                  <a:extLst>
                    <a:ext uri="{9D8B030D-6E8A-4147-A177-3AD203B41FA5}">
                      <a16:colId xmlns:a16="http://schemas.microsoft.com/office/drawing/2014/main" val="1587335278"/>
                    </a:ext>
                  </a:extLst>
                </a:gridCol>
                <a:gridCol w="1868358">
                  <a:extLst>
                    <a:ext uri="{9D8B030D-6E8A-4147-A177-3AD203B41FA5}">
                      <a16:colId xmlns:a16="http://schemas.microsoft.com/office/drawing/2014/main" val="2529616215"/>
                    </a:ext>
                  </a:extLst>
                </a:gridCol>
                <a:gridCol w="1868358">
                  <a:extLst>
                    <a:ext uri="{9D8B030D-6E8A-4147-A177-3AD203B41FA5}">
                      <a16:colId xmlns:a16="http://schemas.microsoft.com/office/drawing/2014/main" val="4241036622"/>
                    </a:ext>
                  </a:extLst>
                </a:gridCol>
                <a:gridCol w="1868358">
                  <a:extLst>
                    <a:ext uri="{9D8B030D-6E8A-4147-A177-3AD203B41FA5}">
                      <a16:colId xmlns:a16="http://schemas.microsoft.com/office/drawing/2014/main" val="3038307538"/>
                    </a:ext>
                  </a:extLst>
                </a:gridCol>
                <a:gridCol w="1868358">
                  <a:extLst>
                    <a:ext uri="{9D8B030D-6E8A-4147-A177-3AD203B41FA5}">
                      <a16:colId xmlns:a16="http://schemas.microsoft.com/office/drawing/2014/main" val="4108067483"/>
                    </a:ext>
                  </a:extLst>
                </a:gridCol>
                <a:gridCol w="1868358">
                  <a:extLst>
                    <a:ext uri="{9D8B030D-6E8A-4147-A177-3AD203B41FA5}">
                      <a16:colId xmlns:a16="http://schemas.microsoft.com/office/drawing/2014/main" val="982362846"/>
                    </a:ext>
                  </a:extLst>
                </a:gridCol>
                <a:gridCol w="1868358">
                  <a:extLst>
                    <a:ext uri="{9D8B030D-6E8A-4147-A177-3AD203B41FA5}">
                      <a16:colId xmlns:a16="http://schemas.microsoft.com/office/drawing/2014/main" val="3823284494"/>
                    </a:ext>
                  </a:extLst>
                </a:gridCol>
                <a:gridCol w="1868358">
                  <a:extLst>
                    <a:ext uri="{9D8B030D-6E8A-4147-A177-3AD203B41FA5}">
                      <a16:colId xmlns:a16="http://schemas.microsoft.com/office/drawing/2014/main" val="1722076497"/>
                    </a:ext>
                  </a:extLst>
                </a:gridCol>
                <a:gridCol w="1868358">
                  <a:extLst>
                    <a:ext uri="{9D8B030D-6E8A-4147-A177-3AD203B41FA5}">
                      <a16:colId xmlns:a16="http://schemas.microsoft.com/office/drawing/2014/main" val="2249009864"/>
                    </a:ext>
                  </a:extLst>
                </a:gridCol>
                <a:gridCol w="1386201">
                  <a:extLst>
                    <a:ext uri="{9D8B030D-6E8A-4147-A177-3AD203B41FA5}">
                      <a16:colId xmlns:a16="http://schemas.microsoft.com/office/drawing/2014/main" val="3667673512"/>
                    </a:ext>
                  </a:extLst>
                </a:gridCol>
              </a:tblGrid>
              <a:tr h="785488">
                <a:tc>
                  <a:txBody>
                    <a:bodyPr/>
                    <a:lstStyle/>
                    <a:p>
                      <a:pPr algn="l" rtl="0" fontAlgn="ctr"/>
                      <a:r>
                        <a:rPr lang="es-ES" sz="2000" b="1" i="0" u="none" strike="noStrike" dirty="0">
                          <a:solidFill>
                            <a:srgbClr val="203764"/>
                          </a:solidFill>
                          <a:effectLst/>
                          <a:latin typeface="Calibri"/>
                        </a:rPr>
                        <a:t>MILLONES DE PESOS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rtl="0" fontAlgn="ctr"/>
                      <a:endParaRPr lang="es-ES" sz="1100" b="0" i="0" u="none" strike="noStrike" dirty="0">
                        <a:solidFill>
                          <a:srgbClr val="000000"/>
                        </a:solidFill>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gridSpan="8">
                  <a:txBody>
                    <a:bodyPr/>
                    <a:lstStyle/>
                    <a:p>
                      <a:pPr algn="ctr" rtl="0" fontAlgn="ctr"/>
                      <a:r>
                        <a:rPr lang="es-ES" sz="2400" b="1" i="0" u="none" strike="noStrike" dirty="0">
                          <a:solidFill>
                            <a:srgbClr val="000000"/>
                          </a:solidFill>
                          <a:effectLst/>
                          <a:highlight>
                            <a:srgbClr val="FCCC31"/>
                          </a:highlight>
                          <a:latin typeface="Calibri"/>
                        </a:rPr>
                        <a:t>Solicitud MGMP 2025-2028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819927222"/>
                  </a:ext>
                </a:extLst>
              </a:tr>
              <a:tr h="785488">
                <a:tc rowSpan="2">
                  <a:txBody>
                    <a:bodyPr/>
                    <a:lstStyle/>
                    <a:p>
                      <a:pPr algn="ctr" rtl="0" fontAlgn="ctr"/>
                      <a:r>
                        <a:rPr lang="es-ES" sz="2400" b="1" i="0" u="none" strike="noStrike" dirty="0">
                          <a:solidFill>
                            <a:srgbClr val="000000"/>
                          </a:solidFill>
                          <a:effectLst/>
                          <a:highlight>
                            <a:srgbClr val="FCCC31"/>
                          </a:highlight>
                          <a:latin typeface="Calibri"/>
                        </a:rPr>
                        <a:t>Funcionamiento/Entidad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rowSpan="2">
                  <a:txBody>
                    <a:bodyPr/>
                    <a:lstStyle/>
                    <a:p>
                      <a:pPr algn="ctr" rtl="0" fontAlgn="ctr"/>
                      <a:r>
                        <a:rPr lang="es-ES" sz="2400" b="1" i="0" u="none" strike="noStrike" dirty="0">
                          <a:solidFill>
                            <a:srgbClr val="000000"/>
                          </a:solidFill>
                          <a:effectLst/>
                          <a:highlight>
                            <a:srgbClr val="FCCC31"/>
                          </a:highlight>
                          <a:latin typeface="Calibri"/>
                        </a:rPr>
                        <a:t>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rowSpan="2">
                  <a:txBody>
                    <a:bodyPr/>
                    <a:lstStyle/>
                    <a:p>
                      <a:pPr algn="ctr" rtl="0" fontAlgn="ctr"/>
                      <a:r>
                        <a:rPr lang="es-ES" sz="2400" b="1" i="0" u="none" strike="noStrike" dirty="0">
                          <a:solidFill>
                            <a:srgbClr val="000000"/>
                          </a:solidFill>
                          <a:effectLst/>
                          <a:highlight>
                            <a:srgbClr val="FCCC31"/>
                          </a:highlight>
                          <a:latin typeface="Calibri"/>
                        </a:rPr>
                        <a:t>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rowSpan="2">
                  <a:txBody>
                    <a:bodyPr/>
                    <a:lstStyle/>
                    <a:p>
                      <a:pPr algn="ctr" rtl="0" fontAlgn="ctr"/>
                      <a:r>
                        <a:rPr lang="es-ES" sz="2400" b="1" i="0" u="none" strike="noStrike" dirty="0">
                          <a:solidFill>
                            <a:srgbClr val="000000"/>
                          </a:solidFill>
                          <a:effectLst/>
                          <a:highlight>
                            <a:srgbClr val="FCCC31"/>
                          </a:highlight>
                          <a:latin typeface="Calibri"/>
                        </a:rPr>
                        <a:t>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rowSpan="2">
                  <a:txBody>
                    <a:bodyPr/>
                    <a:lstStyle/>
                    <a:p>
                      <a:pPr algn="ctr" rtl="0" fontAlgn="ctr"/>
                      <a:r>
                        <a:rPr lang="es-ES" sz="2400" b="1" i="0" u="none" strike="noStrike" dirty="0">
                          <a:solidFill>
                            <a:srgbClr val="000000"/>
                          </a:solidFill>
                          <a:effectLst/>
                          <a:highlight>
                            <a:srgbClr val="FCCC31"/>
                          </a:highlight>
                          <a:latin typeface="Calibri"/>
                        </a:rPr>
                        <a:t>2027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rowSpan="2">
                  <a:txBody>
                    <a:bodyPr/>
                    <a:lstStyle/>
                    <a:p>
                      <a:pPr algn="ctr" rtl="0" fontAlgn="ctr"/>
                      <a:r>
                        <a:rPr lang="es-ES" sz="2400" b="1" i="0" u="none" strike="noStrike" dirty="0">
                          <a:solidFill>
                            <a:srgbClr val="000000"/>
                          </a:solidFill>
                          <a:effectLst/>
                          <a:highlight>
                            <a:srgbClr val="FCCC31"/>
                          </a:highlight>
                          <a:latin typeface="Calibri"/>
                        </a:rPr>
                        <a:t>2028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400" b="1" i="0" u="none" strike="noStrike" dirty="0">
                          <a:solidFill>
                            <a:srgbClr val="000000"/>
                          </a:solidFill>
                          <a:effectLst/>
                          <a:highlight>
                            <a:srgbClr val="FCCC31"/>
                          </a:highlight>
                          <a:latin typeface="Calibri"/>
                        </a:rPr>
                        <a:t>Var%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400" b="1" i="0" u="none" strike="noStrike" dirty="0">
                          <a:solidFill>
                            <a:srgbClr val="000000"/>
                          </a:solidFill>
                          <a:effectLst/>
                          <a:highlight>
                            <a:srgbClr val="FCCC31"/>
                          </a:highlight>
                          <a:latin typeface="Calibri"/>
                        </a:rPr>
                        <a:t>Var%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400" b="1" i="0" u="none" strike="noStrike" dirty="0">
                          <a:solidFill>
                            <a:srgbClr val="000000"/>
                          </a:solidFill>
                          <a:effectLst/>
                          <a:highlight>
                            <a:srgbClr val="FCCC31"/>
                          </a:highlight>
                          <a:latin typeface="Calibri"/>
                        </a:rPr>
                        <a:t>Var%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400" b="1" i="0" u="none" strike="noStrike" dirty="0">
                          <a:solidFill>
                            <a:srgbClr val="000000"/>
                          </a:solidFill>
                          <a:effectLst/>
                          <a:highlight>
                            <a:srgbClr val="FCCC31"/>
                          </a:highlight>
                          <a:latin typeface="Calibri"/>
                        </a:rPr>
                        <a:t>Var%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extLst>
                  <a:ext uri="{0D108BD9-81ED-4DB2-BD59-A6C34878D82A}">
                    <a16:rowId xmlns:a16="http://schemas.microsoft.com/office/drawing/2014/main" val="4209638329"/>
                  </a:ext>
                </a:extLst>
              </a:tr>
              <a:tr h="0">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rtl="0" fontAlgn="ctr"/>
                      <a:r>
                        <a:rPr lang="es-ES" sz="2400" b="1" i="0" u="none" strike="noStrike" dirty="0">
                          <a:solidFill>
                            <a:srgbClr val="000000"/>
                          </a:solidFill>
                          <a:effectLst/>
                          <a:highlight>
                            <a:srgbClr val="FCCC31"/>
                          </a:highlight>
                          <a:latin typeface="Calibri"/>
                        </a:rPr>
                        <a:t>24/25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400" b="1" i="0" u="none" strike="noStrike" dirty="0">
                          <a:solidFill>
                            <a:srgbClr val="000000"/>
                          </a:solidFill>
                          <a:effectLst/>
                          <a:highlight>
                            <a:srgbClr val="FCCC31"/>
                          </a:highlight>
                          <a:latin typeface="Calibri"/>
                        </a:rPr>
                        <a:t>25/26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400" b="1" i="0" u="none" strike="noStrike" dirty="0">
                          <a:solidFill>
                            <a:srgbClr val="000000"/>
                          </a:solidFill>
                          <a:effectLst/>
                          <a:highlight>
                            <a:srgbClr val="FCCC31"/>
                          </a:highlight>
                          <a:latin typeface="Calibri"/>
                        </a:rPr>
                        <a:t>26/27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400" b="1" i="0" u="none" strike="noStrike" dirty="0">
                          <a:solidFill>
                            <a:srgbClr val="000000"/>
                          </a:solidFill>
                          <a:effectLst/>
                          <a:highlight>
                            <a:srgbClr val="FCCC31"/>
                          </a:highlight>
                          <a:latin typeface="Calibri"/>
                        </a:rPr>
                        <a:t>27/28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extLst>
                  <a:ext uri="{0D108BD9-81ED-4DB2-BD59-A6C34878D82A}">
                    <a16:rowId xmlns:a16="http://schemas.microsoft.com/office/drawing/2014/main" val="2539418542"/>
                  </a:ext>
                </a:extLst>
              </a:tr>
              <a:tr h="543800">
                <a:tc>
                  <a:txBody>
                    <a:bodyPr/>
                    <a:lstStyle/>
                    <a:p>
                      <a:pPr algn="l" fontAlgn="ctr"/>
                      <a:r>
                        <a:rPr lang="es-ES" sz="2400" b="0" i="0" u="none" strike="noStrike" dirty="0">
                          <a:solidFill>
                            <a:srgbClr val="000000"/>
                          </a:solidFill>
                          <a:effectLst/>
                          <a:latin typeface="Calibri"/>
                        </a:rPr>
                        <a:t>TOTAL, FUNCIONAMIENTO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2400" b="0" i="0" u="none" strike="noStrike" dirty="0">
                          <a:solidFill>
                            <a:srgbClr val="000000"/>
                          </a:solidFill>
                          <a:effectLst/>
                          <a:latin typeface="Calibri" panose="020F0502020204030204" pitchFamily="34" charset="0"/>
                        </a:rPr>
                        <a:t>$ 62.685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2400" b="0" i="0" u="none" strike="noStrike" dirty="0">
                          <a:solidFill>
                            <a:srgbClr val="000000"/>
                          </a:solidFill>
                          <a:effectLst/>
                          <a:latin typeface="Calibri" panose="020F0502020204030204" pitchFamily="34" charset="0"/>
                        </a:rPr>
                        <a:t>$ 75.096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2400" b="0" i="0" u="none" strike="noStrike" dirty="0">
                          <a:solidFill>
                            <a:srgbClr val="000000"/>
                          </a:solidFill>
                          <a:effectLst/>
                          <a:latin typeface="Calibri" panose="020F0502020204030204" pitchFamily="34" charset="0"/>
                        </a:rPr>
                        <a:t>$ 77.349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2400" b="0" i="0" u="none" strike="noStrike" dirty="0">
                          <a:solidFill>
                            <a:srgbClr val="000000"/>
                          </a:solidFill>
                          <a:effectLst/>
                          <a:latin typeface="Calibri" panose="020F0502020204030204" pitchFamily="34" charset="0"/>
                        </a:rPr>
                        <a:t>$ 79.669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2400" b="0" i="0" u="none" strike="noStrike" dirty="0">
                          <a:solidFill>
                            <a:srgbClr val="000000"/>
                          </a:solidFill>
                          <a:effectLst/>
                          <a:latin typeface="Calibri" panose="020F0502020204030204" pitchFamily="34" charset="0"/>
                        </a:rPr>
                        <a:t>$ 82.059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2400" b="0" i="0" u="none" strike="noStrike" dirty="0">
                          <a:solidFill>
                            <a:srgbClr val="000000"/>
                          </a:solidFill>
                          <a:effectLst/>
                          <a:latin typeface="Arial" panose="020B06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2400" b="0" i="0" u="none" strike="noStrike" dirty="0">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2400" b="0" i="0" u="none" strike="noStrike" dirty="0">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2400" b="0" i="0" u="none" strike="noStrike" dirty="0">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60687925"/>
                  </a:ext>
                </a:extLst>
              </a:tr>
            </a:tbl>
          </a:graphicData>
        </a:graphic>
      </p:graphicFrame>
      <p:grpSp>
        <p:nvGrpSpPr>
          <p:cNvPr id="12" name="Grupo 11">
            <a:extLst>
              <a:ext uri="{FF2B5EF4-FFF2-40B4-BE49-F238E27FC236}">
                <a16:creationId xmlns:a16="http://schemas.microsoft.com/office/drawing/2014/main" id="{63FB8F58-F781-4841-EF5A-B9565CFDD779}"/>
              </a:ext>
            </a:extLst>
          </p:cNvPr>
          <p:cNvGrpSpPr/>
          <p:nvPr/>
        </p:nvGrpSpPr>
        <p:grpSpPr>
          <a:xfrm>
            <a:off x="16613736" y="203541"/>
            <a:ext cx="3000375" cy="2020113"/>
            <a:chOff x="16072703" y="22290"/>
            <a:chExt cx="3000375" cy="2020113"/>
          </a:xfrm>
        </p:grpSpPr>
        <p:pic>
          <p:nvPicPr>
            <p:cNvPr id="13" name="Imagen 12">
              <a:extLst>
                <a:ext uri="{FF2B5EF4-FFF2-40B4-BE49-F238E27FC236}">
                  <a16:creationId xmlns:a16="http://schemas.microsoft.com/office/drawing/2014/main" id="{1F676927-6A2D-747E-1D23-1D180752EB48}"/>
                </a:ext>
              </a:extLst>
            </p:cNvPr>
            <p:cNvPicPr>
              <a:picLocks noChangeAspect="1"/>
            </p:cNvPicPr>
            <p:nvPr/>
          </p:nvPicPr>
          <p:blipFill>
            <a:blip r:embed="rId6"/>
            <a:stretch>
              <a:fillRect/>
            </a:stretch>
          </p:blipFill>
          <p:spPr>
            <a:xfrm>
              <a:off x="16072703" y="22290"/>
              <a:ext cx="3000375" cy="1000125"/>
            </a:xfrm>
            <a:prstGeom prst="rect">
              <a:avLst/>
            </a:prstGeom>
          </p:spPr>
        </p:pic>
        <p:pic>
          <p:nvPicPr>
            <p:cNvPr id="14" name="Picture 4" descr="Ministerio de Ambiente y Desarrollo Sostenible - Wikipedia ...">
              <a:extLst>
                <a:ext uri="{FF2B5EF4-FFF2-40B4-BE49-F238E27FC236}">
                  <a16:creationId xmlns:a16="http://schemas.microsoft.com/office/drawing/2014/main" id="{63D3B670-EADA-72A4-3D92-426DAF7C09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7564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CC7E4799-0F53-4A92-81A5-D4162B3A1AAE}"/>
              </a:ext>
            </a:extLst>
          </p:cNvPr>
          <p:cNvSpPr>
            <a:spLocks noGrp="1"/>
          </p:cNvSpPr>
          <p:nvPr>
            <p:ph type="body" sz="quarter" idx="10"/>
          </p:nvPr>
        </p:nvSpPr>
        <p:spPr>
          <a:xfrm>
            <a:off x="1630017" y="4939575"/>
            <a:ext cx="20037394" cy="7008378"/>
          </a:xfrm>
        </p:spPr>
        <p:txBody>
          <a:bodyPr wrap="square" lIns="0" tIns="0" rIns="0" bIns="0" anchor="t">
            <a:noAutofit/>
          </a:bodyPr>
          <a:lstStyle/>
          <a:p>
            <a:pPr algn="just"/>
            <a:endParaRPr lang="es-CO" spc="-300" dirty="0">
              <a:latin typeface="Work Sans"/>
              <a:ea typeface="+mj-ea"/>
            </a:endParaRPr>
          </a:p>
          <a:p>
            <a:pPr algn="just"/>
            <a:endParaRPr lang="es-CO" spc="-300" dirty="0">
              <a:latin typeface="Work Sans"/>
              <a:ea typeface="+mj-ea"/>
            </a:endParaRPr>
          </a:p>
          <a:p>
            <a:pPr algn="just"/>
            <a:endParaRPr lang="es-CO" spc="-300" dirty="0"/>
          </a:p>
          <a:p>
            <a:pPr algn="just"/>
            <a:endParaRPr lang="es-CO" spc="-300" dirty="0"/>
          </a:p>
          <a:p>
            <a:pPr algn="just"/>
            <a:endParaRPr lang="es-CO" spc="-300" dirty="0"/>
          </a:p>
          <a:p>
            <a:pPr algn="just"/>
            <a:endParaRPr lang="es-CO" spc="-300" dirty="0"/>
          </a:p>
          <a:p>
            <a:pPr algn="just"/>
            <a:endParaRPr lang="es-CO" spc="-300" dirty="0"/>
          </a:p>
          <a:p>
            <a:pPr algn="just"/>
            <a:endParaRPr lang="es-CO" spc="-300" dirty="0"/>
          </a:p>
          <a:p>
            <a:endParaRPr lang="es-CO" sz="2000" dirty="0"/>
          </a:p>
        </p:txBody>
      </p:sp>
      <p:sp>
        <p:nvSpPr>
          <p:cNvPr id="3" name="Title 15">
            <a:extLst>
              <a:ext uri="{FF2B5EF4-FFF2-40B4-BE49-F238E27FC236}">
                <a16:creationId xmlns:a16="http://schemas.microsoft.com/office/drawing/2014/main" id="{F66C1925-0EE6-933A-63BB-D88F9BB7FF57}"/>
              </a:ext>
            </a:extLst>
          </p:cNvPr>
          <p:cNvSpPr txBox="1">
            <a:spLocks/>
          </p:cNvSpPr>
          <p:nvPr/>
        </p:nvSpPr>
        <p:spPr>
          <a:xfrm>
            <a:off x="1492804" y="2412693"/>
            <a:ext cx="23227192" cy="644339"/>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defTabSz="914400" hangingPunct="1"/>
            <a:r>
              <a:rPr lang="es-CO" sz="4000" dirty="0">
                <a:latin typeface="Work Sans"/>
              </a:rPr>
              <a:t>3. Justificación de la solicitud MGMP Funcionamiento Parques Nacionales Naturales </a:t>
            </a:r>
          </a:p>
        </p:txBody>
      </p:sp>
      <p:sp>
        <p:nvSpPr>
          <p:cNvPr id="6" name="CuadroTexto 5">
            <a:extLst>
              <a:ext uri="{FF2B5EF4-FFF2-40B4-BE49-F238E27FC236}">
                <a16:creationId xmlns:a16="http://schemas.microsoft.com/office/drawing/2014/main" id="{99892262-131B-F75C-9E5B-77F5CE416CE1}"/>
              </a:ext>
            </a:extLst>
          </p:cNvPr>
          <p:cNvSpPr txBox="1"/>
          <p:nvPr/>
        </p:nvSpPr>
        <p:spPr>
          <a:xfrm>
            <a:off x="971379" y="7314954"/>
            <a:ext cx="22050302" cy="6040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AutoNum type="romanUcPeriod"/>
            </a:pPr>
            <a:r>
              <a:rPr lang="es-ES" b="1" dirty="0"/>
              <a:t>GASTOS DE PERSONAL</a:t>
            </a:r>
          </a:p>
          <a:p>
            <a:pPr marL="457200" indent="-457200" algn="just">
              <a:buFont typeface="Arial,Sans-Serif"/>
              <a:buChar char="•"/>
            </a:pPr>
            <a:r>
              <a:rPr lang="es-ES" dirty="0"/>
              <a:t>Rediseño institucional: Creación de dependencias, ampliación de planta y creación de una prima geográfica. El rediseño institucional, requerido para abordar los desafíos que tiene la entidad, se orienta a que la entidad fortalezca su activo más importante que es talento humano, pasando de 660 cargos en planta a 1.392.</a:t>
            </a:r>
          </a:p>
          <a:p>
            <a:pPr marL="457200" indent="-457200" algn="just">
              <a:buFont typeface="Arial,Sans-Serif"/>
              <a:buChar char="•"/>
            </a:pPr>
            <a:r>
              <a:rPr lang="es-ES" dirty="0"/>
              <a:t>Cubrimiento déficit gastos de funcionamiento a nivel nacional</a:t>
            </a:r>
          </a:p>
          <a:p>
            <a:pPr marL="457200" indent="-457200" algn="just">
              <a:buFont typeface="Arial,Sans-Serif"/>
              <a:buChar char="•"/>
            </a:pPr>
            <a:r>
              <a:rPr lang="es-ES" dirty="0"/>
              <a:t>Gastos asociados al funcionamiento de nuevas áreas protegidas y bienes adquiridos</a:t>
            </a:r>
          </a:p>
          <a:p>
            <a:pPr algn="just"/>
            <a:r>
              <a:rPr lang="es-ES" b="1" dirty="0"/>
              <a:t>II. ADQUISICIONES DE BIENES Y SERVICIOS</a:t>
            </a:r>
            <a:endParaRPr lang="en-US" b="1" dirty="0"/>
          </a:p>
          <a:p>
            <a:pPr algn="just"/>
            <a:r>
              <a:rPr lang="es-ES" dirty="0"/>
              <a:t>En Adquisición de bienes y servicios se identifica un déficit de $24.000 millones que corresponden a arriendos de sedes, servicios públicos, elementos de aseo y cafetería, vigilancia, dotación, programas de bienestar, entre otros. La ausencia de estos insumos afectaría la gestión interinstitucional y el posicionamiento de la entidad en los territorios</a:t>
            </a:r>
            <a:r>
              <a:rPr lang="es-ES" b="1" dirty="0"/>
              <a:t>. </a:t>
            </a:r>
            <a:r>
              <a:rPr lang="es-ES" dirty="0"/>
              <a:t>Garantizar el servicio de alquiler o arrendamiento con o sin opción de compra relativos a bienes inmuebles, para el funcionamiento de las sedes administrativas de las áreas protegidas, sedes de las direcciones territoriales y la sede del nivel central de Bogotá, así como espacios de estacionamiento para el uso de las camionetas, motocicletas y embarcaciones pertenecientes al inventario de bienes de PNNC.</a:t>
            </a:r>
            <a:r>
              <a:rPr lang="es-ES" b="0" i="0" dirty="0">
                <a:solidFill>
                  <a:srgbClr val="242424"/>
                </a:solidFill>
                <a:effectLst/>
                <a:highlight>
                  <a:srgbClr val="FFFFFF"/>
                </a:highlight>
                <a:latin typeface="Segoe UI" panose="020B0502040204020203" pitchFamily="34" charset="0"/>
              </a:rPr>
              <a:t> C</a:t>
            </a:r>
            <a:r>
              <a:rPr lang="es-ES" dirty="0"/>
              <a:t>onsulta previa pata atender pueblos indígenas con Áreas Protegidas de la Nación; con resguardos indígenas para declaratoria y ampliación de Áreas Protegidas,</a:t>
            </a:r>
          </a:p>
        </p:txBody>
      </p:sp>
      <p:sp>
        <p:nvSpPr>
          <p:cNvPr id="4" name="Título 1">
            <a:extLst>
              <a:ext uri="{FF2B5EF4-FFF2-40B4-BE49-F238E27FC236}">
                <a16:creationId xmlns:a16="http://schemas.microsoft.com/office/drawing/2014/main" id="{C399228D-5D22-74E3-B192-0FCA2E81BB37}"/>
              </a:ext>
            </a:extLst>
          </p:cNvPr>
          <p:cNvSpPr txBox="1">
            <a:spLocks/>
          </p:cNvSpPr>
          <p:nvPr/>
        </p:nvSpPr>
        <p:spPr>
          <a:xfrm>
            <a:off x="1155232" y="485269"/>
            <a:ext cx="18476464"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a:lnSpc>
                <a:spcPct val="100000"/>
              </a:lnSpc>
            </a:pPr>
            <a:r>
              <a:rPr lang="es-CO" sz="4400" b="1" dirty="0">
                <a:solidFill>
                  <a:schemeClr val="tx1"/>
                </a:solidFill>
                <a:latin typeface="Verdana" panose="020B0604030504040204" pitchFamily="34" charset="0"/>
                <a:ea typeface="Verdana" panose="020B0604030504040204" pitchFamily="34" charset="0"/>
              </a:rPr>
              <a:t>Solicitud MGMP 2025-2028 </a:t>
            </a:r>
          </a:p>
          <a:p>
            <a:pPr algn="ctr">
              <a:lnSpc>
                <a:spcPct val="100000"/>
              </a:lnSpc>
            </a:pPr>
            <a:r>
              <a:rPr lang="es-CO" sz="4400" b="1" dirty="0">
                <a:solidFill>
                  <a:schemeClr val="tx1"/>
                </a:solidFill>
                <a:latin typeface="Verdana" panose="020B0604030504040204" pitchFamily="34" charset="0"/>
                <a:ea typeface="Verdana" panose="020B0604030504040204" pitchFamily="34" charset="0"/>
              </a:rPr>
              <a:t>Funcionamiento</a:t>
            </a:r>
          </a:p>
        </p:txBody>
      </p:sp>
      <p:grpSp>
        <p:nvGrpSpPr>
          <p:cNvPr id="7" name="Grupo 6">
            <a:extLst>
              <a:ext uri="{FF2B5EF4-FFF2-40B4-BE49-F238E27FC236}">
                <a16:creationId xmlns:a16="http://schemas.microsoft.com/office/drawing/2014/main" id="{764EB180-47C9-B49A-7399-2EE098D41C96}"/>
              </a:ext>
            </a:extLst>
          </p:cNvPr>
          <p:cNvGrpSpPr/>
          <p:nvPr/>
        </p:nvGrpSpPr>
        <p:grpSpPr>
          <a:xfrm>
            <a:off x="16613736" y="203541"/>
            <a:ext cx="3000375" cy="2020113"/>
            <a:chOff x="16072703" y="22290"/>
            <a:chExt cx="3000375" cy="2020113"/>
          </a:xfrm>
        </p:grpSpPr>
        <p:pic>
          <p:nvPicPr>
            <p:cNvPr id="8" name="Imagen 7">
              <a:extLst>
                <a:ext uri="{FF2B5EF4-FFF2-40B4-BE49-F238E27FC236}">
                  <a16:creationId xmlns:a16="http://schemas.microsoft.com/office/drawing/2014/main" id="{FEC15BED-B67A-6211-84C1-2EB53537BBFF}"/>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9" name="Picture 4" descr="Ministerio de Ambiente y Desarrollo Sostenible - Wikipedia ...">
              <a:extLst>
                <a:ext uri="{FF2B5EF4-FFF2-40B4-BE49-F238E27FC236}">
                  <a16:creationId xmlns:a16="http://schemas.microsoft.com/office/drawing/2014/main" id="{8A4DAA53-D774-D911-AF18-5001A5FF08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Tabla 1">
            <a:extLst>
              <a:ext uri="{FF2B5EF4-FFF2-40B4-BE49-F238E27FC236}">
                <a16:creationId xmlns:a16="http://schemas.microsoft.com/office/drawing/2014/main" id="{5C07CF35-9403-DA43-173D-8F1FB3A355F4}"/>
              </a:ext>
            </a:extLst>
          </p:cNvPr>
          <p:cNvGraphicFramePr>
            <a:graphicFrameLocks noGrp="1"/>
          </p:cNvGraphicFramePr>
          <p:nvPr>
            <p:extLst>
              <p:ext uri="{D42A27DB-BD31-4B8C-83A1-F6EECF244321}">
                <p14:modId xmlns:p14="http://schemas.microsoft.com/office/powerpoint/2010/main" val="4000790701"/>
              </p:ext>
            </p:extLst>
          </p:nvPr>
        </p:nvGraphicFramePr>
        <p:xfrm>
          <a:off x="1630017" y="3054919"/>
          <a:ext cx="20733026" cy="4227388"/>
        </p:xfrm>
        <a:graphic>
          <a:graphicData uri="http://schemas.openxmlformats.org/drawingml/2006/table">
            <a:tbl>
              <a:tblPr>
                <a:tableStyleId>{5940675A-B579-460E-94D1-54222C63F5DA}</a:tableStyleId>
              </a:tblPr>
              <a:tblGrid>
                <a:gridCol w="4575879">
                  <a:extLst>
                    <a:ext uri="{9D8B030D-6E8A-4147-A177-3AD203B41FA5}">
                      <a16:colId xmlns:a16="http://schemas.microsoft.com/office/drawing/2014/main" val="1058902386"/>
                    </a:ext>
                  </a:extLst>
                </a:gridCol>
                <a:gridCol w="1848235">
                  <a:extLst>
                    <a:ext uri="{9D8B030D-6E8A-4147-A177-3AD203B41FA5}">
                      <a16:colId xmlns:a16="http://schemas.microsoft.com/office/drawing/2014/main" val="4224125797"/>
                    </a:ext>
                  </a:extLst>
                </a:gridCol>
                <a:gridCol w="1848235">
                  <a:extLst>
                    <a:ext uri="{9D8B030D-6E8A-4147-A177-3AD203B41FA5}">
                      <a16:colId xmlns:a16="http://schemas.microsoft.com/office/drawing/2014/main" val="1512319740"/>
                    </a:ext>
                  </a:extLst>
                </a:gridCol>
                <a:gridCol w="1848235">
                  <a:extLst>
                    <a:ext uri="{9D8B030D-6E8A-4147-A177-3AD203B41FA5}">
                      <a16:colId xmlns:a16="http://schemas.microsoft.com/office/drawing/2014/main" val="3880535675"/>
                    </a:ext>
                  </a:extLst>
                </a:gridCol>
                <a:gridCol w="1848235">
                  <a:extLst>
                    <a:ext uri="{9D8B030D-6E8A-4147-A177-3AD203B41FA5}">
                      <a16:colId xmlns:a16="http://schemas.microsoft.com/office/drawing/2014/main" val="3378457414"/>
                    </a:ext>
                  </a:extLst>
                </a:gridCol>
                <a:gridCol w="1848235">
                  <a:extLst>
                    <a:ext uri="{9D8B030D-6E8A-4147-A177-3AD203B41FA5}">
                      <a16:colId xmlns:a16="http://schemas.microsoft.com/office/drawing/2014/main" val="3440455224"/>
                    </a:ext>
                  </a:extLst>
                </a:gridCol>
                <a:gridCol w="1848235">
                  <a:extLst>
                    <a:ext uri="{9D8B030D-6E8A-4147-A177-3AD203B41FA5}">
                      <a16:colId xmlns:a16="http://schemas.microsoft.com/office/drawing/2014/main" val="2269322984"/>
                    </a:ext>
                  </a:extLst>
                </a:gridCol>
                <a:gridCol w="1848235">
                  <a:extLst>
                    <a:ext uri="{9D8B030D-6E8A-4147-A177-3AD203B41FA5}">
                      <a16:colId xmlns:a16="http://schemas.microsoft.com/office/drawing/2014/main" val="579026539"/>
                    </a:ext>
                  </a:extLst>
                </a:gridCol>
                <a:gridCol w="1848235">
                  <a:extLst>
                    <a:ext uri="{9D8B030D-6E8A-4147-A177-3AD203B41FA5}">
                      <a16:colId xmlns:a16="http://schemas.microsoft.com/office/drawing/2014/main" val="2543692176"/>
                    </a:ext>
                  </a:extLst>
                </a:gridCol>
                <a:gridCol w="1371267">
                  <a:extLst>
                    <a:ext uri="{9D8B030D-6E8A-4147-A177-3AD203B41FA5}">
                      <a16:colId xmlns:a16="http://schemas.microsoft.com/office/drawing/2014/main" val="941620014"/>
                    </a:ext>
                  </a:extLst>
                </a:gridCol>
              </a:tblGrid>
              <a:tr h="347691">
                <a:tc>
                  <a:txBody>
                    <a:bodyPr/>
                    <a:lstStyle/>
                    <a:p>
                      <a:pPr algn="l" fontAlgn="ctr"/>
                      <a:endParaRPr lang="es-CO" sz="2000" b="0" i="0" u="none" strike="noStrike" dirty="0">
                        <a:solidFill>
                          <a:srgbClr val="000000"/>
                        </a:solidFill>
                        <a:effectLst/>
                        <a:latin typeface="Calibri" panose="020F0502020204030204" pitchFamily="34" charset="0"/>
                      </a:endParaRPr>
                    </a:p>
                  </a:txBody>
                  <a:tcPr marL="0" marR="0" marT="0" marB="0" anchor="ctr">
                    <a:lnR w="12700" cmpd="sng">
                      <a:noFill/>
                    </a:lnR>
                  </a:tcPr>
                </a:tc>
                <a:tc>
                  <a:txBody>
                    <a:bodyPr/>
                    <a:lstStyle/>
                    <a:p>
                      <a:pPr algn="l" rtl="0" fontAlgn="ctr"/>
                      <a:r>
                        <a:rPr lang="es-CO" sz="2000" u="none" strike="noStrike">
                          <a:effectLst/>
                        </a:rPr>
                        <a:t> </a:t>
                      </a:r>
                      <a:endParaRPr lang="es-CO" sz="2000" b="0" i="0" u="none" strike="noStrike">
                        <a:solidFill>
                          <a:srgbClr val="000000"/>
                        </a:solidFill>
                        <a:effectLst/>
                        <a:latin typeface="Arial" panose="020B0604020202020204" pitchFamily="34" charset="0"/>
                      </a:endParaRPr>
                    </a:p>
                  </a:txBody>
                  <a:tcPr marL="0" marR="0" marT="0" marB="0" anchor="ctr">
                    <a:lnL w="12700" cmpd="sng">
                      <a:noFill/>
                    </a:lnL>
                  </a:tcPr>
                </a:tc>
                <a:tc gridSpan="8">
                  <a:txBody>
                    <a:bodyPr/>
                    <a:lstStyle/>
                    <a:p>
                      <a:pPr algn="ctr" rtl="0" fontAlgn="ctr"/>
                      <a:r>
                        <a:rPr lang="es-CO" sz="2400" b="1" u="none" strike="noStrike" dirty="0">
                          <a:effectLst/>
                          <a:highlight>
                            <a:srgbClr val="FCCC31"/>
                          </a:highlight>
                        </a:rPr>
                        <a:t>SOLICITUD MGMP 2025-2028</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009467849"/>
                  </a:ext>
                </a:extLst>
              </a:tr>
              <a:tr h="349690">
                <a:tc rowSpan="2">
                  <a:txBody>
                    <a:bodyPr/>
                    <a:lstStyle/>
                    <a:p>
                      <a:pPr algn="ctr" rtl="0" fontAlgn="ctr"/>
                      <a:r>
                        <a:rPr lang="es-CO" sz="2400" b="1" u="none" strike="noStrike" dirty="0">
                          <a:effectLst/>
                          <a:highlight>
                            <a:srgbClr val="FCCC31"/>
                          </a:highlight>
                        </a:rPr>
                        <a:t>FUNCIONAMIENTO/ENTIDAD</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400" b="1" u="none" strike="noStrike" dirty="0">
                          <a:effectLst/>
                          <a:highlight>
                            <a:srgbClr val="FCCC31"/>
                          </a:highlight>
                        </a:rPr>
                        <a:t>2024*</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400" b="1" u="none" strike="noStrike" dirty="0">
                          <a:effectLst/>
                          <a:highlight>
                            <a:srgbClr val="FCCC31"/>
                          </a:highlight>
                        </a:rPr>
                        <a:t>2025</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400" b="1" u="none" strike="noStrike" dirty="0">
                          <a:effectLst/>
                          <a:highlight>
                            <a:srgbClr val="FCCC31"/>
                          </a:highlight>
                        </a:rPr>
                        <a:t>2026</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400" b="1" u="none" strike="noStrike" dirty="0">
                          <a:effectLst/>
                          <a:highlight>
                            <a:srgbClr val="FCCC31"/>
                          </a:highlight>
                        </a:rPr>
                        <a:t>2027</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400" b="1" u="none" strike="noStrike" dirty="0">
                          <a:effectLst/>
                          <a:highlight>
                            <a:srgbClr val="FCCC31"/>
                          </a:highlight>
                        </a:rPr>
                        <a:t>2028</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000" b="1" u="none" strike="noStrike">
                          <a:effectLst/>
                          <a:highlight>
                            <a:srgbClr val="FCCC31"/>
                          </a:highlight>
                        </a:rPr>
                        <a:t>Var%</a:t>
                      </a:r>
                      <a:endParaRPr lang="es-CO" sz="2000" b="1" i="0" u="none" strike="noStrike">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000" b="1" u="none" strike="noStrike">
                          <a:effectLst/>
                          <a:highlight>
                            <a:srgbClr val="FCCC31"/>
                          </a:highlight>
                        </a:rPr>
                        <a:t>Var%</a:t>
                      </a:r>
                      <a:endParaRPr lang="es-CO" sz="2000" b="1" i="0" u="none" strike="noStrike">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000" b="1" u="none" strike="noStrike">
                          <a:effectLst/>
                          <a:highlight>
                            <a:srgbClr val="FCCC31"/>
                          </a:highlight>
                        </a:rPr>
                        <a:t>Var%</a:t>
                      </a:r>
                      <a:endParaRPr lang="es-CO" sz="2000" b="1" i="0" u="none" strike="noStrike">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CCC31"/>
                          </a:highlight>
                        </a:rPr>
                        <a:t>Var%</a:t>
                      </a:r>
                      <a:endParaRPr lang="es-CO" sz="20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extLst>
                  <a:ext uri="{0D108BD9-81ED-4DB2-BD59-A6C34878D82A}">
                    <a16:rowId xmlns:a16="http://schemas.microsoft.com/office/drawing/2014/main" val="2294723980"/>
                  </a:ext>
                </a:extLst>
              </a:tr>
              <a:tr h="347691">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2000" b="1" u="none" strike="noStrike">
                          <a:effectLst/>
                          <a:highlight>
                            <a:srgbClr val="FCCC31"/>
                          </a:highlight>
                        </a:rPr>
                        <a:t>25/24</a:t>
                      </a:r>
                      <a:endParaRPr lang="es-CO" sz="2000" b="1" i="0" u="none" strike="noStrike">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000" b="1" u="none" strike="noStrike">
                          <a:effectLst/>
                          <a:highlight>
                            <a:srgbClr val="FCCC31"/>
                          </a:highlight>
                        </a:rPr>
                        <a:t>26/25</a:t>
                      </a:r>
                      <a:endParaRPr lang="es-CO" sz="2000" b="1" i="0" u="none" strike="noStrike">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CCC31"/>
                          </a:highlight>
                        </a:rPr>
                        <a:t>27/26</a:t>
                      </a:r>
                      <a:endParaRPr lang="es-CO" sz="20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CCC31"/>
                          </a:highlight>
                        </a:rPr>
                        <a:t>28/27</a:t>
                      </a:r>
                      <a:endParaRPr lang="es-CO" sz="20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extLst>
                  <a:ext uri="{0D108BD9-81ED-4DB2-BD59-A6C34878D82A}">
                    <a16:rowId xmlns:a16="http://schemas.microsoft.com/office/drawing/2014/main" val="1736080275"/>
                  </a:ext>
                </a:extLst>
              </a:tr>
              <a:tr h="349690">
                <a:tc>
                  <a:txBody>
                    <a:bodyPr/>
                    <a:lstStyle/>
                    <a:p>
                      <a:pPr algn="l" rtl="0" fontAlgn="ctr"/>
                      <a:r>
                        <a:rPr lang="es-CO" sz="2000" b="1" u="none" strike="noStrike" dirty="0">
                          <a:effectLst/>
                        </a:rPr>
                        <a:t>PARQUES</a:t>
                      </a:r>
                      <a:endParaRPr lang="es-CO" sz="2000" b="1" i="0" u="none" strike="noStrike" dirty="0">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ctr"/>
                      <a:r>
                        <a:rPr lang="es-CO" sz="2000" b="1" u="none" strike="noStrike" dirty="0">
                          <a:effectLst/>
                        </a:rPr>
                        <a:t>69.701</a:t>
                      </a:r>
                      <a:endParaRPr lang="es-CO" sz="20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000" b="1" u="none" strike="noStrike" dirty="0">
                          <a:effectLst/>
                        </a:rPr>
                        <a:t>206.223</a:t>
                      </a:r>
                      <a:endParaRPr lang="es-CO" sz="20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000" b="1" u="none" strike="noStrike">
                          <a:effectLst/>
                        </a:rPr>
                        <a:t>215.485</a:t>
                      </a:r>
                      <a:endParaRPr lang="es-CO" sz="20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000" b="1" u="none" strike="noStrike" dirty="0">
                          <a:effectLst/>
                        </a:rPr>
                        <a:t>225.176</a:t>
                      </a:r>
                      <a:endParaRPr lang="es-CO" sz="20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000" b="1" u="none" strike="noStrike" dirty="0">
                          <a:effectLst/>
                        </a:rPr>
                        <a:t>235.316</a:t>
                      </a:r>
                      <a:endParaRPr lang="es-CO" sz="20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000" b="1" u="none" strike="noStrike" dirty="0">
                          <a:effectLst/>
                        </a:rPr>
                        <a:t>196%</a:t>
                      </a:r>
                      <a:endParaRPr lang="es-CO" sz="20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000" b="1" u="none" strike="noStrike" dirty="0">
                          <a:effectLst/>
                        </a:rPr>
                        <a:t>4%</a:t>
                      </a:r>
                      <a:endParaRPr lang="es-CO" sz="20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000" b="1" u="none" strike="noStrike" dirty="0">
                          <a:effectLst/>
                        </a:rPr>
                        <a:t>4%</a:t>
                      </a:r>
                      <a:endParaRPr lang="es-CO" sz="20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000" b="1" u="none" strike="noStrike" dirty="0">
                          <a:effectLst/>
                        </a:rPr>
                        <a:t>5%</a:t>
                      </a:r>
                      <a:endParaRPr lang="es-CO" sz="2000" b="1" i="0" u="none" strike="noStrike" dirty="0">
                        <a:solidFill>
                          <a:srgbClr val="000000"/>
                        </a:solidFill>
                        <a:effectLst/>
                        <a:latin typeface="Arial" panose="020B0604020202020204" pitchFamily="34" charset="0"/>
                      </a:endParaRPr>
                    </a:p>
                  </a:txBody>
                  <a:tcPr marL="0" marR="0" marT="0" marB="0" anchor="ctr">
                    <a:solidFill>
                      <a:srgbClr val="D6DCE4"/>
                    </a:solidFill>
                  </a:tcPr>
                </a:tc>
                <a:extLst>
                  <a:ext uri="{0D108BD9-81ED-4DB2-BD59-A6C34878D82A}">
                    <a16:rowId xmlns:a16="http://schemas.microsoft.com/office/drawing/2014/main" val="605411582"/>
                  </a:ext>
                </a:extLst>
              </a:tr>
              <a:tr h="349690">
                <a:tc>
                  <a:txBody>
                    <a:bodyPr/>
                    <a:lstStyle/>
                    <a:p>
                      <a:pPr lvl="1" algn="l" rtl="0" fontAlgn="ctr"/>
                      <a:r>
                        <a:rPr lang="es-CO" sz="2000" u="none" strike="noStrike" dirty="0">
                          <a:effectLst/>
                        </a:rPr>
                        <a:t>Gastos de personal</a:t>
                      </a:r>
                      <a:endParaRPr lang="es-CO"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a:effectLst/>
                        </a:rPr>
                        <a:t>$ 52.366</a:t>
                      </a:r>
                      <a:endParaRPr lang="es-CO" sz="2000" b="0" i="0" u="none" strike="noStrike">
                        <a:solidFill>
                          <a:srgbClr val="000000"/>
                        </a:solidFill>
                        <a:effectLst/>
                        <a:latin typeface="Arial" panose="020B0604020202020204" pitchFamily="34" charset="0"/>
                      </a:endParaRPr>
                    </a:p>
                  </a:txBody>
                  <a:tcPr marL="0" marR="0" marT="0" marB="0" anchor="ctr"/>
                </a:tc>
                <a:tc>
                  <a:txBody>
                    <a:bodyPr/>
                    <a:lstStyle/>
                    <a:p>
                      <a:pPr algn="ctr" rtl="0" fontAlgn="b"/>
                      <a:r>
                        <a:rPr lang="es-CO" sz="2000" u="none" strike="noStrike" dirty="0">
                          <a:effectLst/>
                        </a:rPr>
                        <a:t>$161.879</a:t>
                      </a:r>
                      <a:endParaRPr lang="es-CO" sz="20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b"/>
                      <a:r>
                        <a:rPr lang="es-CO" sz="2000" u="none" strike="noStrike">
                          <a:effectLst/>
                        </a:rPr>
                        <a:t>$169.812</a:t>
                      </a:r>
                      <a:endParaRPr lang="es-CO" sz="20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b"/>
                      <a:r>
                        <a:rPr lang="es-CO" sz="2000" u="none" strike="noStrike">
                          <a:effectLst/>
                        </a:rPr>
                        <a:t>$178.132</a:t>
                      </a:r>
                      <a:endParaRPr lang="es-CO" sz="20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b"/>
                      <a:r>
                        <a:rPr lang="es-CO" sz="2000" u="none" strike="noStrike">
                          <a:effectLst/>
                        </a:rPr>
                        <a:t>$186.861</a:t>
                      </a:r>
                      <a:endParaRPr lang="es-CO" sz="20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2000" u="none" strike="noStrike">
                          <a:effectLst/>
                        </a:rPr>
                        <a:t>209%</a:t>
                      </a:r>
                      <a:endParaRPr lang="es-CO" sz="20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a:effectLst/>
                        </a:rPr>
                        <a:t>5%</a:t>
                      </a:r>
                      <a:endParaRPr lang="es-CO" sz="20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a:effectLst/>
                        </a:rPr>
                        <a:t>5%</a:t>
                      </a:r>
                      <a:endParaRPr lang="es-CO" sz="20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a:effectLst/>
                        </a:rPr>
                        <a:t>5%</a:t>
                      </a:r>
                      <a:endParaRPr lang="es-CO" sz="2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603887183"/>
                  </a:ext>
                </a:extLst>
              </a:tr>
              <a:tr h="349690">
                <a:tc>
                  <a:txBody>
                    <a:bodyPr/>
                    <a:lstStyle/>
                    <a:p>
                      <a:pPr lvl="1" algn="l" rtl="0" fontAlgn="ctr"/>
                      <a:r>
                        <a:rPr lang="es-CO" sz="2000" u="none" strike="noStrike" dirty="0">
                          <a:effectLst/>
                        </a:rPr>
                        <a:t>Adquisición de Bienes y servicios </a:t>
                      </a:r>
                      <a:endParaRPr lang="es-CO"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a:effectLst/>
                        </a:rPr>
                        <a:t>$ 10.414</a:t>
                      </a:r>
                      <a:endParaRPr lang="es-CO" sz="2000" b="0" i="0" u="none" strike="noStrike">
                        <a:solidFill>
                          <a:srgbClr val="000000"/>
                        </a:solidFill>
                        <a:effectLst/>
                        <a:latin typeface="Arial" panose="020B0604020202020204" pitchFamily="34" charset="0"/>
                      </a:endParaRPr>
                    </a:p>
                  </a:txBody>
                  <a:tcPr marL="0" marR="0" marT="0" marB="0" anchor="ctr"/>
                </a:tc>
                <a:tc>
                  <a:txBody>
                    <a:bodyPr/>
                    <a:lstStyle/>
                    <a:p>
                      <a:pPr algn="ctr" rtl="0" fontAlgn="b"/>
                      <a:r>
                        <a:rPr lang="es-CO" sz="2000" u="none" strike="noStrike" dirty="0">
                          <a:effectLst/>
                        </a:rPr>
                        <a:t>$36.508</a:t>
                      </a:r>
                      <a:endParaRPr lang="es-CO" sz="20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b"/>
                      <a:r>
                        <a:rPr lang="es-CO" sz="2000" u="none" strike="noStrike" dirty="0">
                          <a:effectLst/>
                        </a:rPr>
                        <a:t>$37.604</a:t>
                      </a:r>
                      <a:endParaRPr lang="es-CO" sz="20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b"/>
                      <a:r>
                        <a:rPr lang="es-CO" sz="2000" u="none" strike="noStrike">
                          <a:effectLst/>
                        </a:rPr>
                        <a:t>$38.732</a:t>
                      </a:r>
                      <a:endParaRPr lang="es-CO" sz="20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b"/>
                      <a:r>
                        <a:rPr lang="es-CO" sz="2000" u="none" strike="noStrike">
                          <a:effectLst/>
                        </a:rPr>
                        <a:t>$39.894</a:t>
                      </a:r>
                      <a:endParaRPr lang="es-CO" sz="20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2000" u="none" strike="noStrike">
                          <a:effectLst/>
                        </a:rPr>
                        <a:t>251%</a:t>
                      </a:r>
                      <a:endParaRPr lang="es-CO" sz="20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a:effectLst/>
                        </a:rPr>
                        <a:t>3%</a:t>
                      </a:r>
                      <a:endParaRPr lang="es-CO" sz="20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a:effectLst/>
                        </a:rPr>
                        <a:t>3%</a:t>
                      </a:r>
                      <a:endParaRPr lang="es-CO" sz="20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a:effectLst/>
                        </a:rPr>
                        <a:t>3%</a:t>
                      </a:r>
                      <a:endParaRPr lang="es-CO" sz="2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040127855"/>
                  </a:ext>
                </a:extLst>
              </a:tr>
              <a:tr h="349690">
                <a:tc>
                  <a:txBody>
                    <a:bodyPr/>
                    <a:lstStyle/>
                    <a:p>
                      <a:pPr lvl="1" algn="l" rtl="0" fontAlgn="ctr"/>
                      <a:r>
                        <a:rPr lang="es-CO" sz="2000" u="none" strike="noStrike" dirty="0">
                          <a:effectLst/>
                        </a:rPr>
                        <a:t>Transferencias corrientes </a:t>
                      </a:r>
                      <a:endParaRPr lang="es-CO"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a:effectLst/>
                        </a:rPr>
                        <a:t>$ 6.194</a:t>
                      </a:r>
                      <a:endParaRPr lang="es-CO" sz="2000" b="0" i="0" u="none" strike="noStrike">
                        <a:solidFill>
                          <a:srgbClr val="000000"/>
                        </a:solidFill>
                        <a:effectLst/>
                        <a:latin typeface="Arial" panose="020B0604020202020204" pitchFamily="34" charset="0"/>
                      </a:endParaRPr>
                    </a:p>
                  </a:txBody>
                  <a:tcPr marL="0" marR="0" marT="0" marB="0" anchor="ctr"/>
                </a:tc>
                <a:tc>
                  <a:txBody>
                    <a:bodyPr/>
                    <a:lstStyle/>
                    <a:p>
                      <a:pPr algn="ctr" rtl="0" fontAlgn="b"/>
                      <a:r>
                        <a:rPr lang="es-CO" sz="2000" u="none" strike="noStrike">
                          <a:effectLst/>
                        </a:rPr>
                        <a:t>$6.765</a:t>
                      </a:r>
                      <a:endParaRPr lang="es-CO" sz="20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b"/>
                      <a:r>
                        <a:rPr lang="es-CO" sz="2000" u="none" strike="noStrike" dirty="0">
                          <a:effectLst/>
                        </a:rPr>
                        <a:t>$6.968</a:t>
                      </a:r>
                      <a:endParaRPr lang="es-CO" sz="20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b"/>
                      <a:r>
                        <a:rPr lang="es-CO" sz="2000" u="none" strike="noStrike">
                          <a:effectLst/>
                        </a:rPr>
                        <a:t>$7.177</a:t>
                      </a:r>
                      <a:endParaRPr lang="es-CO" sz="20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b"/>
                      <a:r>
                        <a:rPr lang="es-CO" sz="2000" u="none" strike="noStrike">
                          <a:effectLst/>
                        </a:rPr>
                        <a:t>$7.392</a:t>
                      </a:r>
                      <a:endParaRPr lang="es-CO" sz="20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2000" u="none" strike="noStrike">
                          <a:effectLst/>
                        </a:rPr>
                        <a:t>9%</a:t>
                      </a:r>
                      <a:endParaRPr lang="es-CO" sz="20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a:effectLst/>
                        </a:rPr>
                        <a:t>3%</a:t>
                      </a:r>
                      <a:endParaRPr lang="es-CO" sz="20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a:effectLst/>
                        </a:rPr>
                        <a:t>3%</a:t>
                      </a:r>
                      <a:endParaRPr lang="es-CO" sz="20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a:effectLst/>
                        </a:rPr>
                        <a:t>3%</a:t>
                      </a:r>
                      <a:endParaRPr lang="es-CO" sz="2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364676846"/>
                  </a:ext>
                </a:extLst>
              </a:tr>
              <a:tr h="699380">
                <a:tc>
                  <a:txBody>
                    <a:bodyPr/>
                    <a:lstStyle/>
                    <a:p>
                      <a:pPr lvl="1" algn="l" rtl="0" fontAlgn="ctr"/>
                      <a:r>
                        <a:rPr lang="es-CO" sz="2000" u="none" strike="noStrike" dirty="0">
                          <a:effectLst/>
                        </a:rPr>
                        <a:t>Gastos por tributos, multas, sanciones e intereses de mora </a:t>
                      </a:r>
                      <a:endParaRPr lang="es-CO"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a:effectLst/>
                        </a:rPr>
                        <a:t>$ 726</a:t>
                      </a:r>
                      <a:endParaRPr lang="es-CO" sz="2000" b="0" i="0" u="none" strike="noStrike">
                        <a:solidFill>
                          <a:srgbClr val="000000"/>
                        </a:solidFill>
                        <a:effectLst/>
                        <a:latin typeface="Arial" panose="020B0604020202020204" pitchFamily="34" charset="0"/>
                      </a:endParaRPr>
                    </a:p>
                  </a:txBody>
                  <a:tcPr marL="0" marR="0" marT="0" marB="0" anchor="ctr"/>
                </a:tc>
                <a:tc>
                  <a:txBody>
                    <a:bodyPr/>
                    <a:lstStyle/>
                    <a:p>
                      <a:pPr algn="ctr" rtl="0" fontAlgn="b"/>
                      <a:r>
                        <a:rPr lang="es-CO" sz="2000" u="none" strike="noStrike">
                          <a:effectLst/>
                        </a:rPr>
                        <a:t>$1.070</a:t>
                      </a:r>
                      <a:endParaRPr lang="es-CO" sz="20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b"/>
                      <a:r>
                        <a:rPr lang="es-CO" sz="2000" u="none" strike="noStrike">
                          <a:effectLst/>
                        </a:rPr>
                        <a:t>$1.102</a:t>
                      </a:r>
                      <a:endParaRPr lang="es-CO" sz="20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b"/>
                      <a:r>
                        <a:rPr lang="es-CO" sz="2000" u="none" strike="noStrike" dirty="0">
                          <a:effectLst/>
                        </a:rPr>
                        <a:t>$1.135</a:t>
                      </a:r>
                      <a:endParaRPr lang="es-CO" sz="20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b"/>
                      <a:r>
                        <a:rPr lang="es-CO" sz="2000" u="none" strike="noStrike" dirty="0">
                          <a:effectLst/>
                        </a:rPr>
                        <a:t>$1.169</a:t>
                      </a:r>
                      <a:endParaRPr lang="es-CO" sz="20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2000" u="none" strike="noStrike" dirty="0">
                          <a:effectLst/>
                        </a:rPr>
                        <a:t>47%</a:t>
                      </a:r>
                      <a:endParaRPr lang="es-CO"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a:effectLst/>
                        </a:rPr>
                        <a:t>3%</a:t>
                      </a:r>
                      <a:endParaRPr lang="es-CO" sz="20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a:effectLst/>
                        </a:rPr>
                        <a:t>3%</a:t>
                      </a:r>
                      <a:endParaRPr lang="es-CO" sz="20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a:effectLst/>
                        </a:rPr>
                        <a:t>3%</a:t>
                      </a:r>
                      <a:endParaRPr lang="es-CO" sz="2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749138025"/>
                  </a:ext>
                </a:extLst>
              </a:tr>
              <a:tr h="349690">
                <a:tc>
                  <a:txBody>
                    <a:bodyPr/>
                    <a:lstStyle/>
                    <a:p>
                      <a:pPr lvl="1" algn="l" rtl="0" fontAlgn="ctr"/>
                      <a:r>
                        <a:rPr lang="es-CO" sz="2000" u="none" strike="noStrike" dirty="0">
                          <a:effectLst/>
                        </a:rPr>
                        <a:t>Servicio de la Deuda</a:t>
                      </a:r>
                      <a:endParaRPr lang="es-CO"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a:effectLst/>
                        </a:rPr>
                        <a:t>$ 0</a:t>
                      </a:r>
                      <a:endParaRPr lang="es-CO" sz="20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000" u="none" strike="noStrike">
                          <a:effectLst/>
                        </a:rPr>
                        <a:t>$ 0</a:t>
                      </a:r>
                      <a:endParaRPr lang="es-CO" sz="20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000" u="none" strike="noStrike">
                          <a:effectLst/>
                        </a:rPr>
                        <a:t>$ 0</a:t>
                      </a:r>
                      <a:endParaRPr lang="es-CO" sz="20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000" u="none" strike="noStrike">
                          <a:effectLst/>
                        </a:rPr>
                        <a:t>$ 0</a:t>
                      </a:r>
                      <a:endParaRPr lang="es-CO" sz="20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000" u="none" strike="noStrike">
                          <a:effectLst/>
                        </a:rPr>
                        <a:t>$ 0</a:t>
                      </a:r>
                      <a:endParaRPr lang="es-CO" sz="20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000" u="none" strike="noStrike" dirty="0">
                          <a:effectLst/>
                        </a:rPr>
                        <a:t>0%</a:t>
                      </a:r>
                      <a:endParaRPr lang="es-CO"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dirty="0">
                          <a:effectLst/>
                        </a:rPr>
                        <a:t>0%</a:t>
                      </a:r>
                      <a:endParaRPr lang="es-CO"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dirty="0">
                          <a:effectLst/>
                        </a:rPr>
                        <a:t>0%</a:t>
                      </a:r>
                      <a:endParaRPr lang="es-CO"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a:effectLst/>
                        </a:rPr>
                        <a:t>0%</a:t>
                      </a:r>
                      <a:endParaRPr lang="es-CO" sz="2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26859673"/>
                  </a:ext>
                </a:extLst>
              </a:tr>
              <a:tr h="716417">
                <a:tc>
                  <a:txBody>
                    <a:bodyPr/>
                    <a:lstStyle/>
                    <a:p>
                      <a:pPr algn="l" rtl="0" fontAlgn="ctr"/>
                      <a:r>
                        <a:rPr lang="es-CO" sz="2000" b="1" u="none" strike="noStrike" dirty="0">
                          <a:effectLst/>
                          <a:highlight>
                            <a:srgbClr val="FCCC31"/>
                          </a:highlight>
                        </a:rPr>
                        <a:t>TOTAL FUNCIONAMIENTO</a:t>
                      </a:r>
                      <a:endParaRPr lang="es-CO" sz="20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CCC31"/>
                          </a:highlight>
                        </a:rPr>
                        <a:t>69.701</a:t>
                      </a:r>
                      <a:endParaRPr lang="es-CO" sz="20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CCC31"/>
                          </a:highlight>
                        </a:rPr>
                        <a:t>206.223</a:t>
                      </a:r>
                      <a:endParaRPr lang="es-CO" sz="20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CCC31"/>
                          </a:highlight>
                        </a:rPr>
                        <a:t>215.485</a:t>
                      </a:r>
                      <a:endParaRPr lang="es-CO" sz="20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CCC31"/>
                          </a:highlight>
                        </a:rPr>
                        <a:t>225.176</a:t>
                      </a:r>
                      <a:endParaRPr lang="es-CO" sz="20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CCC31"/>
                          </a:highlight>
                        </a:rPr>
                        <a:t>235.316</a:t>
                      </a:r>
                      <a:endParaRPr lang="es-CO" sz="20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CCC31"/>
                          </a:highlight>
                        </a:rPr>
                        <a:t>196%</a:t>
                      </a:r>
                      <a:endParaRPr lang="es-CO" sz="20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CCC31"/>
                          </a:highlight>
                        </a:rPr>
                        <a:t>4%</a:t>
                      </a:r>
                      <a:endParaRPr lang="es-CO" sz="20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CCC31"/>
                          </a:highlight>
                        </a:rPr>
                        <a:t>4%</a:t>
                      </a:r>
                      <a:endParaRPr lang="es-CO" sz="20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CCC31"/>
                          </a:highlight>
                        </a:rPr>
                        <a:t>5%</a:t>
                      </a:r>
                      <a:endParaRPr lang="es-CO" sz="20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extLst>
                  <a:ext uri="{0D108BD9-81ED-4DB2-BD59-A6C34878D82A}">
                    <a16:rowId xmlns:a16="http://schemas.microsoft.com/office/drawing/2014/main" val="422293683"/>
                  </a:ext>
                </a:extLst>
              </a:tr>
            </a:tbl>
          </a:graphicData>
        </a:graphic>
      </p:graphicFrame>
    </p:spTree>
    <p:extLst>
      <p:ext uri="{BB962C8B-B14F-4D97-AF65-F5344CB8AC3E}">
        <p14:creationId xmlns:p14="http://schemas.microsoft.com/office/powerpoint/2010/main" val="348830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CC7E4799-0F53-4A92-81A5-D4162B3A1AAE}"/>
              </a:ext>
            </a:extLst>
          </p:cNvPr>
          <p:cNvSpPr>
            <a:spLocks noGrp="1"/>
          </p:cNvSpPr>
          <p:nvPr>
            <p:ph type="body" sz="quarter" idx="10"/>
          </p:nvPr>
        </p:nvSpPr>
        <p:spPr>
          <a:xfrm>
            <a:off x="1155232" y="2849484"/>
            <a:ext cx="20037394" cy="7008378"/>
          </a:xfrm>
        </p:spPr>
        <p:txBody>
          <a:bodyPr wrap="square" lIns="0" tIns="0" rIns="0" bIns="0" anchor="t">
            <a:noAutofit/>
          </a:bodyPr>
          <a:lstStyle/>
          <a:p>
            <a:pPr algn="just"/>
            <a:endParaRPr lang="es-CO" spc="-300" dirty="0">
              <a:latin typeface="Work Sans"/>
              <a:ea typeface="+mj-ea"/>
            </a:endParaRPr>
          </a:p>
          <a:p>
            <a:pPr algn="just"/>
            <a:endParaRPr lang="es-CO" spc="-300" dirty="0">
              <a:latin typeface="Work Sans"/>
              <a:ea typeface="+mj-ea"/>
            </a:endParaRPr>
          </a:p>
          <a:p>
            <a:pPr algn="just"/>
            <a:endParaRPr lang="es-CO" spc="-300" dirty="0"/>
          </a:p>
          <a:p>
            <a:pPr algn="just"/>
            <a:endParaRPr lang="es-CO" spc="-300" dirty="0"/>
          </a:p>
          <a:p>
            <a:pPr algn="just"/>
            <a:endParaRPr lang="es-CO" spc="-300" dirty="0"/>
          </a:p>
          <a:p>
            <a:pPr algn="just"/>
            <a:endParaRPr lang="es-CO" spc="-300" dirty="0"/>
          </a:p>
          <a:p>
            <a:pPr algn="just"/>
            <a:endParaRPr lang="es-CO" spc="-300" dirty="0"/>
          </a:p>
          <a:p>
            <a:pPr algn="just"/>
            <a:endParaRPr lang="es-CO" spc="-300" dirty="0"/>
          </a:p>
          <a:p>
            <a:endParaRPr lang="es-CO" sz="2000" dirty="0"/>
          </a:p>
        </p:txBody>
      </p:sp>
      <p:sp>
        <p:nvSpPr>
          <p:cNvPr id="3" name="Title 15">
            <a:extLst>
              <a:ext uri="{FF2B5EF4-FFF2-40B4-BE49-F238E27FC236}">
                <a16:creationId xmlns:a16="http://schemas.microsoft.com/office/drawing/2014/main" id="{F66C1925-0EE6-933A-63BB-D88F9BB7FF57}"/>
              </a:ext>
            </a:extLst>
          </p:cNvPr>
          <p:cNvSpPr txBox="1">
            <a:spLocks/>
          </p:cNvSpPr>
          <p:nvPr/>
        </p:nvSpPr>
        <p:spPr>
          <a:xfrm>
            <a:off x="1513586" y="2419930"/>
            <a:ext cx="23227192" cy="644339"/>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defTabSz="914400" hangingPunct="1"/>
            <a:r>
              <a:rPr lang="es-CO" sz="4000" dirty="0">
                <a:latin typeface="Work Sans"/>
              </a:rPr>
              <a:t>3. Justificación de la solicitud MGMP Funcionamiento IDEAM</a:t>
            </a:r>
          </a:p>
        </p:txBody>
      </p:sp>
      <p:sp>
        <p:nvSpPr>
          <p:cNvPr id="6" name="CuadroTexto 5">
            <a:extLst>
              <a:ext uri="{FF2B5EF4-FFF2-40B4-BE49-F238E27FC236}">
                <a16:creationId xmlns:a16="http://schemas.microsoft.com/office/drawing/2014/main" id="{99892262-131B-F75C-9E5B-77F5CE416CE1}"/>
              </a:ext>
            </a:extLst>
          </p:cNvPr>
          <p:cNvSpPr txBox="1"/>
          <p:nvPr/>
        </p:nvSpPr>
        <p:spPr>
          <a:xfrm>
            <a:off x="1155232" y="6824153"/>
            <a:ext cx="22050302" cy="66883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AutoNum type="romanUcPeriod"/>
            </a:pPr>
            <a:r>
              <a:rPr lang="es-ES" b="1" dirty="0"/>
              <a:t>GASTOS DE PERSONAL</a:t>
            </a:r>
          </a:p>
          <a:p>
            <a:pPr marL="457200" indent="-457200" algn="just">
              <a:buFont typeface="Arial,Sans-Serif"/>
              <a:buChar char="•"/>
            </a:pPr>
            <a:r>
              <a:rPr lang="es-ES" dirty="0"/>
              <a:t>La solicitud de gastos de funcionamiento para los gastos de personal del IDEAM en el año 2025 se basa en el cálculo de los diferentes rubros que conforman este gasto de acuerdo con las disposiciones legales vigentes y al valor de la nómina certificada con corte al 29 de febrero de 2024. Se ha considerado el pago de salarios, prestaciones y primas extraordinarias para un total de 431 cargos provistos, tomando en cuenta los tres regímenes de liquidación y/o cálculo especial que tiene el Instituto los cuales tienen una fórmula de cálculo especial.</a:t>
            </a:r>
          </a:p>
          <a:p>
            <a:pPr marL="457200" indent="-457200" algn="just">
              <a:buFont typeface="Arial,Sans-Serif"/>
              <a:buChar char="•"/>
            </a:pPr>
            <a:r>
              <a:rPr lang="es-ES" dirty="0"/>
              <a:t>Se destaca la necesidad de cubrir los gastos relacionados con las horas extras, dominicales, festivos y recargos, especialmente en el área de meteorología aeronáutica, pronósticos y alertas. La falta de personal suficiente para atender los turnos exigidos por las normas internacionales de seguridad aérea genera diferencias horarias y recargos por jornadas adicionales de trabajo. Esto se agrava durante periodos críticos como festivos, semana santa y vacaciones, donde se requiere servicio continuo las 24 horas. Se estima que se necesitan al menos 35 nuevos técnicos para cubrir estas necesidades.</a:t>
            </a:r>
          </a:p>
          <a:p>
            <a:pPr marL="457200" indent="-457200" algn="just">
              <a:buFont typeface="Arial,Sans-Serif"/>
              <a:buChar char="•"/>
            </a:pPr>
            <a:r>
              <a:rPr lang="es-ES" dirty="0"/>
              <a:t>Asimismo, se solicitan recursos que se derivan del estudio técnico de modernización institucional para el Instituto de Hidrología, Meteorología y Estudios Ambientales – IDEAM-, teniendo en cuenta las particularidades normativas, capacidades administrativas, económicas y organizacionales, dando cumplimiento a las competencias establecidas en la normativa vigente y aplicable, dio como resultado la necesidad crear creación de 263 empleos, los cuales se fundamentan en las necesidades del servicio y en razones de modernización de la administración, conforme a lo establecido en el artículo 2.2.12.1. del Decreto 1083 de 2015. </a:t>
            </a:r>
          </a:p>
        </p:txBody>
      </p:sp>
      <p:sp>
        <p:nvSpPr>
          <p:cNvPr id="4" name="Título 1">
            <a:extLst>
              <a:ext uri="{FF2B5EF4-FFF2-40B4-BE49-F238E27FC236}">
                <a16:creationId xmlns:a16="http://schemas.microsoft.com/office/drawing/2014/main" id="{B2D5A534-3AD4-DD3B-01E6-39E082CEF59F}"/>
              </a:ext>
            </a:extLst>
          </p:cNvPr>
          <p:cNvSpPr txBox="1">
            <a:spLocks/>
          </p:cNvSpPr>
          <p:nvPr/>
        </p:nvSpPr>
        <p:spPr>
          <a:xfrm>
            <a:off x="1155232" y="485269"/>
            <a:ext cx="18476464"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a:lnSpc>
                <a:spcPct val="100000"/>
              </a:lnSpc>
            </a:pPr>
            <a:r>
              <a:rPr lang="es-CO" sz="4400" b="1" dirty="0">
                <a:solidFill>
                  <a:schemeClr val="tx1"/>
                </a:solidFill>
                <a:latin typeface="Verdana" panose="020B0604030504040204" pitchFamily="34" charset="0"/>
                <a:ea typeface="Verdana" panose="020B0604030504040204" pitchFamily="34" charset="0"/>
              </a:rPr>
              <a:t>Solicitud MGMP 2025-2028 </a:t>
            </a:r>
          </a:p>
          <a:p>
            <a:pPr algn="ctr">
              <a:lnSpc>
                <a:spcPct val="100000"/>
              </a:lnSpc>
            </a:pPr>
            <a:r>
              <a:rPr lang="es-CO" sz="4400" b="1" dirty="0">
                <a:solidFill>
                  <a:schemeClr val="tx1"/>
                </a:solidFill>
                <a:latin typeface="Verdana" panose="020B0604030504040204" pitchFamily="34" charset="0"/>
                <a:ea typeface="Verdana" panose="020B0604030504040204" pitchFamily="34" charset="0"/>
              </a:rPr>
              <a:t>Funcionamiento</a:t>
            </a:r>
          </a:p>
        </p:txBody>
      </p:sp>
      <p:grpSp>
        <p:nvGrpSpPr>
          <p:cNvPr id="7" name="Grupo 6">
            <a:extLst>
              <a:ext uri="{FF2B5EF4-FFF2-40B4-BE49-F238E27FC236}">
                <a16:creationId xmlns:a16="http://schemas.microsoft.com/office/drawing/2014/main" id="{C58EE0DA-72DF-E4A3-2505-D8B0C4071608}"/>
              </a:ext>
            </a:extLst>
          </p:cNvPr>
          <p:cNvGrpSpPr/>
          <p:nvPr/>
        </p:nvGrpSpPr>
        <p:grpSpPr>
          <a:xfrm>
            <a:off x="16613736" y="203541"/>
            <a:ext cx="3000375" cy="2020113"/>
            <a:chOff x="16072703" y="22290"/>
            <a:chExt cx="3000375" cy="2020113"/>
          </a:xfrm>
        </p:grpSpPr>
        <p:pic>
          <p:nvPicPr>
            <p:cNvPr id="8" name="Imagen 7">
              <a:extLst>
                <a:ext uri="{FF2B5EF4-FFF2-40B4-BE49-F238E27FC236}">
                  <a16:creationId xmlns:a16="http://schemas.microsoft.com/office/drawing/2014/main" id="{1AA32359-A43A-F440-0295-2839EBC3CB50}"/>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9" name="Picture 4" descr="Ministerio de Ambiente y Desarrollo Sostenible - Wikipedia ...">
              <a:extLst>
                <a:ext uri="{FF2B5EF4-FFF2-40B4-BE49-F238E27FC236}">
                  <a16:creationId xmlns:a16="http://schemas.microsoft.com/office/drawing/2014/main" id="{6BC1CAF8-1026-CD4A-4CD5-FAD0A67F6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Tabla 1">
            <a:extLst>
              <a:ext uri="{FF2B5EF4-FFF2-40B4-BE49-F238E27FC236}">
                <a16:creationId xmlns:a16="http://schemas.microsoft.com/office/drawing/2014/main" id="{597ED1C9-8AC5-F8D9-1DDD-A33D72E0952E}"/>
              </a:ext>
            </a:extLst>
          </p:cNvPr>
          <p:cNvGraphicFramePr>
            <a:graphicFrameLocks noGrp="1"/>
          </p:cNvGraphicFramePr>
          <p:nvPr>
            <p:extLst>
              <p:ext uri="{D42A27DB-BD31-4B8C-83A1-F6EECF244321}">
                <p14:modId xmlns:p14="http://schemas.microsoft.com/office/powerpoint/2010/main" val="1352051553"/>
              </p:ext>
            </p:extLst>
          </p:nvPr>
        </p:nvGraphicFramePr>
        <p:xfrm>
          <a:off x="1513586" y="3203271"/>
          <a:ext cx="21465681" cy="3659008"/>
        </p:xfrm>
        <a:graphic>
          <a:graphicData uri="http://schemas.openxmlformats.org/drawingml/2006/table">
            <a:tbl>
              <a:tblPr>
                <a:tableStyleId>{5940675A-B579-460E-94D1-54222C63F5DA}</a:tableStyleId>
              </a:tblPr>
              <a:tblGrid>
                <a:gridCol w="4737580">
                  <a:extLst>
                    <a:ext uri="{9D8B030D-6E8A-4147-A177-3AD203B41FA5}">
                      <a16:colId xmlns:a16="http://schemas.microsoft.com/office/drawing/2014/main" val="3438146197"/>
                    </a:ext>
                  </a:extLst>
                </a:gridCol>
                <a:gridCol w="1913547">
                  <a:extLst>
                    <a:ext uri="{9D8B030D-6E8A-4147-A177-3AD203B41FA5}">
                      <a16:colId xmlns:a16="http://schemas.microsoft.com/office/drawing/2014/main" val="2734042552"/>
                    </a:ext>
                  </a:extLst>
                </a:gridCol>
                <a:gridCol w="1913547">
                  <a:extLst>
                    <a:ext uri="{9D8B030D-6E8A-4147-A177-3AD203B41FA5}">
                      <a16:colId xmlns:a16="http://schemas.microsoft.com/office/drawing/2014/main" val="1475517520"/>
                    </a:ext>
                  </a:extLst>
                </a:gridCol>
                <a:gridCol w="1913547">
                  <a:extLst>
                    <a:ext uri="{9D8B030D-6E8A-4147-A177-3AD203B41FA5}">
                      <a16:colId xmlns:a16="http://schemas.microsoft.com/office/drawing/2014/main" val="3912427481"/>
                    </a:ext>
                  </a:extLst>
                </a:gridCol>
                <a:gridCol w="1913547">
                  <a:extLst>
                    <a:ext uri="{9D8B030D-6E8A-4147-A177-3AD203B41FA5}">
                      <a16:colId xmlns:a16="http://schemas.microsoft.com/office/drawing/2014/main" val="3016673194"/>
                    </a:ext>
                  </a:extLst>
                </a:gridCol>
                <a:gridCol w="1913547">
                  <a:extLst>
                    <a:ext uri="{9D8B030D-6E8A-4147-A177-3AD203B41FA5}">
                      <a16:colId xmlns:a16="http://schemas.microsoft.com/office/drawing/2014/main" val="4164412326"/>
                    </a:ext>
                  </a:extLst>
                </a:gridCol>
                <a:gridCol w="1913547">
                  <a:extLst>
                    <a:ext uri="{9D8B030D-6E8A-4147-A177-3AD203B41FA5}">
                      <a16:colId xmlns:a16="http://schemas.microsoft.com/office/drawing/2014/main" val="3870888752"/>
                    </a:ext>
                  </a:extLst>
                </a:gridCol>
                <a:gridCol w="1913547">
                  <a:extLst>
                    <a:ext uri="{9D8B030D-6E8A-4147-A177-3AD203B41FA5}">
                      <a16:colId xmlns:a16="http://schemas.microsoft.com/office/drawing/2014/main" val="2963505728"/>
                    </a:ext>
                  </a:extLst>
                </a:gridCol>
                <a:gridCol w="1913547">
                  <a:extLst>
                    <a:ext uri="{9D8B030D-6E8A-4147-A177-3AD203B41FA5}">
                      <a16:colId xmlns:a16="http://schemas.microsoft.com/office/drawing/2014/main" val="3185304197"/>
                    </a:ext>
                  </a:extLst>
                </a:gridCol>
                <a:gridCol w="1419725">
                  <a:extLst>
                    <a:ext uri="{9D8B030D-6E8A-4147-A177-3AD203B41FA5}">
                      <a16:colId xmlns:a16="http://schemas.microsoft.com/office/drawing/2014/main" val="1280972106"/>
                    </a:ext>
                  </a:extLst>
                </a:gridCol>
              </a:tblGrid>
              <a:tr h="327630">
                <a:tc>
                  <a:txBody>
                    <a:bodyPr/>
                    <a:lstStyle/>
                    <a:p>
                      <a:pPr algn="l" fontAlgn="ctr"/>
                      <a:endParaRPr lang="es-CO" sz="2000" b="0" i="0" u="none" strike="noStrike" dirty="0">
                        <a:solidFill>
                          <a:srgbClr val="000000"/>
                        </a:solidFill>
                        <a:effectLst/>
                        <a:latin typeface="Calibri" panose="020F0502020204030204" pitchFamily="34" charset="0"/>
                      </a:endParaRPr>
                    </a:p>
                  </a:txBody>
                  <a:tcPr marL="0" marR="0" marT="0" marB="0" anchor="ctr">
                    <a:lnR w="12700" cmpd="sng">
                      <a:noFill/>
                    </a:lnR>
                  </a:tcPr>
                </a:tc>
                <a:tc>
                  <a:txBody>
                    <a:bodyPr/>
                    <a:lstStyle/>
                    <a:p>
                      <a:pPr algn="l" rtl="0" fontAlgn="ctr"/>
                      <a:r>
                        <a:rPr lang="es-CO" sz="2000" u="none" strike="noStrike">
                          <a:effectLst/>
                        </a:rPr>
                        <a:t> </a:t>
                      </a:r>
                      <a:endParaRPr lang="es-CO" sz="2000" b="0" i="0" u="none" strike="noStrike">
                        <a:solidFill>
                          <a:srgbClr val="000000"/>
                        </a:solidFill>
                        <a:effectLst/>
                        <a:latin typeface="Arial" panose="020B0604020202020204" pitchFamily="34" charset="0"/>
                      </a:endParaRPr>
                    </a:p>
                  </a:txBody>
                  <a:tcPr marL="0" marR="0" marT="0" marB="0" anchor="ctr">
                    <a:lnL w="12700" cmpd="sng">
                      <a:noFill/>
                    </a:lnL>
                  </a:tcPr>
                </a:tc>
                <a:tc gridSpan="8">
                  <a:txBody>
                    <a:bodyPr/>
                    <a:lstStyle/>
                    <a:p>
                      <a:pPr algn="ctr" rtl="0" fontAlgn="ctr"/>
                      <a:r>
                        <a:rPr lang="es-CO" sz="2400" b="1" u="none" strike="noStrike" dirty="0">
                          <a:effectLst/>
                          <a:highlight>
                            <a:srgbClr val="FCCC31"/>
                          </a:highlight>
                        </a:rPr>
                        <a:t>Solicitud MGMP 2025-2028</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61946315"/>
                  </a:ext>
                </a:extLst>
              </a:tr>
              <a:tr h="329513">
                <a:tc rowSpan="2">
                  <a:txBody>
                    <a:bodyPr/>
                    <a:lstStyle/>
                    <a:p>
                      <a:pPr algn="ctr" rtl="0" fontAlgn="ctr"/>
                      <a:r>
                        <a:rPr lang="es-CO" sz="2000" b="1" u="none" strike="noStrike" dirty="0">
                          <a:effectLst/>
                          <a:highlight>
                            <a:srgbClr val="FCCC31"/>
                          </a:highlight>
                        </a:rPr>
                        <a:t>FUNCIONAMIENTO/ENTIDAD</a:t>
                      </a:r>
                      <a:endParaRPr lang="es-CO" sz="20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000" b="1" u="none" strike="noStrike">
                          <a:effectLst/>
                          <a:highlight>
                            <a:srgbClr val="FCCC31"/>
                          </a:highlight>
                        </a:rPr>
                        <a:t>2024*</a:t>
                      </a:r>
                      <a:endParaRPr lang="es-CO" sz="2000" b="1" i="0" u="none" strike="noStrike">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000" b="1" u="none" strike="noStrike">
                          <a:effectLst/>
                          <a:highlight>
                            <a:srgbClr val="FCCC31"/>
                          </a:highlight>
                        </a:rPr>
                        <a:t>2025</a:t>
                      </a:r>
                      <a:endParaRPr lang="es-CO" sz="2000" b="1" i="0" u="none" strike="noStrike">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000" b="1" u="none" strike="noStrike">
                          <a:effectLst/>
                          <a:highlight>
                            <a:srgbClr val="FCCC31"/>
                          </a:highlight>
                        </a:rPr>
                        <a:t>2026</a:t>
                      </a:r>
                      <a:endParaRPr lang="es-CO" sz="2000" b="1" i="0" u="none" strike="noStrike">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000" b="1" u="none" strike="noStrike">
                          <a:effectLst/>
                          <a:highlight>
                            <a:srgbClr val="FCCC31"/>
                          </a:highlight>
                        </a:rPr>
                        <a:t>2027</a:t>
                      </a:r>
                      <a:endParaRPr lang="es-CO" sz="2000" b="1" i="0" u="none" strike="noStrike">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000" b="1" u="none" strike="noStrike">
                          <a:effectLst/>
                          <a:highlight>
                            <a:srgbClr val="FCCC31"/>
                          </a:highlight>
                        </a:rPr>
                        <a:t>2028</a:t>
                      </a:r>
                      <a:endParaRPr lang="es-CO" sz="2000" b="1" i="0" u="none" strike="noStrike">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CCC31"/>
                          </a:highlight>
                        </a:rPr>
                        <a:t>Var%</a:t>
                      </a:r>
                      <a:endParaRPr lang="es-CO" sz="20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CCC31"/>
                          </a:highlight>
                        </a:rPr>
                        <a:t>Var%</a:t>
                      </a:r>
                      <a:endParaRPr lang="es-CO" sz="20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CCC31"/>
                          </a:highlight>
                        </a:rPr>
                        <a:t>Var%</a:t>
                      </a:r>
                      <a:endParaRPr lang="es-CO" sz="20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CCC31"/>
                          </a:highlight>
                        </a:rPr>
                        <a:t>Var%</a:t>
                      </a:r>
                      <a:endParaRPr lang="es-CO" sz="20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extLst>
                  <a:ext uri="{0D108BD9-81ED-4DB2-BD59-A6C34878D82A}">
                    <a16:rowId xmlns:a16="http://schemas.microsoft.com/office/drawing/2014/main" val="945882157"/>
                  </a:ext>
                </a:extLst>
              </a:tr>
              <a:tr h="327630">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2000" b="1" u="none" strike="noStrike">
                          <a:effectLst/>
                          <a:highlight>
                            <a:srgbClr val="FCCC31"/>
                          </a:highlight>
                        </a:rPr>
                        <a:t>25/24</a:t>
                      </a:r>
                      <a:endParaRPr lang="es-CO" sz="2000" b="1" i="0" u="none" strike="noStrike">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000" b="1" u="none" strike="noStrike">
                          <a:effectLst/>
                          <a:highlight>
                            <a:srgbClr val="FCCC31"/>
                          </a:highlight>
                        </a:rPr>
                        <a:t>26/25</a:t>
                      </a:r>
                      <a:endParaRPr lang="es-CO" sz="2000" b="1" i="0" u="none" strike="noStrike">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000" b="1" u="none" strike="noStrike">
                          <a:effectLst/>
                          <a:highlight>
                            <a:srgbClr val="FCCC31"/>
                          </a:highlight>
                        </a:rPr>
                        <a:t>27/26</a:t>
                      </a:r>
                      <a:endParaRPr lang="es-CO" sz="2000" b="1" i="0" u="none" strike="noStrike">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CCC31"/>
                          </a:highlight>
                        </a:rPr>
                        <a:t>28/27</a:t>
                      </a:r>
                      <a:endParaRPr lang="es-CO" sz="20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extLst>
                  <a:ext uri="{0D108BD9-81ED-4DB2-BD59-A6C34878D82A}">
                    <a16:rowId xmlns:a16="http://schemas.microsoft.com/office/drawing/2014/main" val="2354325889"/>
                  </a:ext>
                </a:extLst>
              </a:tr>
              <a:tr h="329513">
                <a:tc>
                  <a:txBody>
                    <a:bodyPr/>
                    <a:lstStyle/>
                    <a:p>
                      <a:pPr algn="l" rtl="0" fontAlgn="ctr"/>
                      <a:r>
                        <a:rPr lang="es-CO" sz="2000" b="1" u="none" strike="noStrike" dirty="0">
                          <a:effectLst/>
                        </a:rPr>
                        <a:t>IDEAM</a:t>
                      </a:r>
                      <a:endParaRPr lang="es-CO" sz="2000" b="1" i="0" u="none" strike="noStrike" dirty="0">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ctr"/>
                      <a:r>
                        <a:rPr lang="es-CO" sz="2000" b="1" u="none" strike="noStrike" dirty="0">
                          <a:effectLst/>
                        </a:rPr>
                        <a:t>61.520</a:t>
                      </a:r>
                      <a:endParaRPr lang="es-CO" sz="20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000" b="1" u="none" strike="noStrike" dirty="0">
                          <a:effectLst/>
                        </a:rPr>
                        <a:t>140.419</a:t>
                      </a:r>
                      <a:endParaRPr lang="es-CO" sz="20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000" b="1" u="none" strike="noStrike" dirty="0">
                          <a:effectLst/>
                        </a:rPr>
                        <a:t>146.087</a:t>
                      </a:r>
                      <a:endParaRPr lang="es-CO" sz="20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000" b="1" u="none" strike="noStrike">
                          <a:effectLst/>
                        </a:rPr>
                        <a:t>152.057</a:t>
                      </a:r>
                      <a:endParaRPr lang="es-CO" sz="20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000" b="1" u="none" strike="noStrike">
                          <a:effectLst/>
                        </a:rPr>
                        <a:t>158.284</a:t>
                      </a:r>
                      <a:endParaRPr lang="es-CO" sz="20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000" b="1" u="none" strike="noStrike">
                          <a:effectLst/>
                        </a:rPr>
                        <a:t>128%</a:t>
                      </a:r>
                      <a:endParaRPr lang="es-CO" sz="20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000" b="1" u="none" strike="noStrike">
                          <a:effectLst/>
                        </a:rPr>
                        <a:t>4%</a:t>
                      </a:r>
                      <a:endParaRPr lang="es-CO" sz="20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000" b="1" u="none" strike="noStrike">
                          <a:effectLst/>
                        </a:rPr>
                        <a:t>4%</a:t>
                      </a:r>
                      <a:endParaRPr lang="es-CO" sz="20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000" b="1" u="none" strike="noStrike" dirty="0">
                          <a:effectLst/>
                        </a:rPr>
                        <a:t>4%</a:t>
                      </a:r>
                      <a:endParaRPr lang="es-CO" sz="2000" b="1" i="0" u="none" strike="noStrike" dirty="0">
                        <a:solidFill>
                          <a:srgbClr val="000000"/>
                        </a:solidFill>
                        <a:effectLst/>
                        <a:latin typeface="Arial" panose="020B0604020202020204" pitchFamily="34" charset="0"/>
                      </a:endParaRPr>
                    </a:p>
                  </a:txBody>
                  <a:tcPr marL="0" marR="0" marT="0" marB="0" anchor="ctr">
                    <a:solidFill>
                      <a:srgbClr val="D6DCE4"/>
                    </a:solidFill>
                  </a:tcPr>
                </a:tc>
                <a:extLst>
                  <a:ext uri="{0D108BD9-81ED-4DB2-BD59-A6C34878D82A}">
                    <a16:rowId xmlns:a16="http://schemas.microsoft.com/office/drawing/2014/main" val="1451348683"/>
                  </a:ext>
                </a:extLst>
              </a:tr>
              <a:tr h="329513">
                <a:tc>
                  <a:txBody>
                    <a:bodyPr/>
                    <a:lstStyle/>
                    <a:p>
                      <a:pPr lvl="1" algn="l" rtl="0" fontAlgn="ctr"/>
                      <a:r>
                        <a:rPr lang="es-CO" sz="2000" u="none" strike="noStrike" dirty="0">
                          <a:effectLst/>
                        </a:rPr>
                        <a:t>Gastos de personal</a:t>
                      </a:r>
                      <a:endParaRPr lang="es-CO"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a:effectLst/>
                        </a:rPr>
                        <a:t>$ 38.683</a:t>
                      </a:r>
                      <a:endParaRPr lang="es-CO" sz="2000" b="0" i="0" u="none" strike="noStrike">
                        <a:solidFill>
                          <a:srgbClr val="000000"/>
                        </a:solidFill>
                        <a:effectLst/>
                        <a:latin typeface="Arial" panose="020B0604020202020204" pitchFamily="34" charset="0"/>
                      </a:endParaRPr>
                    </a:p>
                  </a:txBody>
                  <a:tcPr marL="0" marR="0" marT="0" marB="0" anchor="ctr"/>
                </a:tc>
                <a:tc>
                  <a:txBody>
                    <a:bodyPr/>
                    <a:lstStyle/>
                    <a:p>
                      <a:pPr algn="ctr" rtl="0" fontAlgn="b"/>
                      <a:r>
                        <a:rPr lang="es-CO" sz="2000" u="none" strike="noStrike" dirty="0">
                          <a:effectLst/>
                        </a:rPr>
                        <a:t>$ 79.644</a:t>
                      </a:r>
                      <a:endParaRPr lang="es-CO"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b"/>
                      <a:r>
                        <a:rPr lang="es-CO" sz="2000" u="none" strike="noStrike">
                          <a:effectLst/>
                        </a:rPr>
                        <a:t>$ 83.547</a:t>
                      </a:r>
                      <a:endParaRPr lang="es-CO" sz="20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000" u="none" strike="noStrike" dirty="0">
                          <a:effectLst/>
                        </a:rPr>
                        <a:t>$ 87.640</a:t>
                      </a:r>
                      <a:endParaRPr lang="es-CO"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b"/>
                      <a:r>
                        <a:rPr lang="es-CO" sz="2000" u="none" strike="noStrike">
                          <a:effectLst/>
                        </a:rPr>
                        <a:t>$ 91.935</a:t>
                      </a:r>
                      <a:endParaRPr lang="es-CO" sz="20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a:effectLst/>
                        </a:rPr>
                        <a:t>106%</a:t>
                      </a:r>
                      <a:endParaRPr lang="es-CO" sz="20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a:effectLst/>
                        </a:rPr>
                        <a:t>5%</a:t>
                      </a:r>
                      <a:endParaRPr lang="es-CO" sz="20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dirty="0">
                          <a:effectLst/>
                        </a:rPr>
                        <a:t>5%</a:t>
                      </a:r>
                      <a:endParaRPr lang="es-CO" sz="2000" b="0" i="0" u="none" strike="noStrike" dirty="0">
                        <a:solidFill>
                          <a:srgbClr val="000000"/>
                        </a:solidFill>
                        <a:effectLst/>
                        <a:latin typeface="Arial" panose="020B0604020202020204" pitchFamily="34" charset="0"/>
                      </a:endParaRPr>
                    </a:p>
                  </a:txBody>
                  <a:tcPr marL="0" marR="0" marT="0" marB="0" anchor="ctr"/>
                </a:tc>
                <a:tc>
                  <a:txBody>
                    <a:bodyPr/>
                    <a:lstStyle/>
                    <a:p>
                      <a:pPr algn="ctr" rtl="0" fontAlgn="ctr"/>
                      <a:r>
                        <a:rPr lang="es-CO" sz="2000" u="none" strike="noStrike" dirty="0">
                          <a:effectLst/>
                        </a:rPr>
                        <a:t>5%</a:t>
                      </a:r>
                      <a:endParaRPr lang="es-CO" sz="20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390333659"/>
                  </a:ext>
                </a:extLst>
              </a:tr>
              <a:tr h="329513">
                <a:tc>
                  <a:txBody>
                    <a:bodyPr/>
                    <a:lstStyle/>
                    <a:p>
                      <a:pPr lvl="1" algn="l" rtl="0" fontAlgn="ctr"/>
                      <a:r>
                        <a:rPr lang="es-CO" sz="2000" u="none" strike="noStrike" dirty="0">
                          <a:effectLst/>
                        </a:rPr>
                        <a:t>Adquisición de Bienes y servicios </a:t>
                      </a:r>
                      <a:endParaRPr lang="es-CO"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a:effectLst/>
                        </a:rPr>
                        <a:t>$ 22.049</a:t>
                      </a:r>
                      <a:endParaRPr lang="es-CO" sz="2000" b="0" i="0" u="none" strike="noStrike">
                        <a:solidFill>
                          <a:srgbClr val="000000"/>
                        </a:solidFill>
                        <a:effectLst/>
                        <a:latin typeface="Arial" panose="020B0604020202020204" pitchFamily="34" charset="0"/>
                      </a:endParaRPr>
                    </a:p>
                  </a:txBody>
                  <a:tcPr marL="0" marR="0" marT="0" marB="0" anchor="ctr"/>
                </a:tc>
                <a:tc>
                  <a:txBody>
                    <a:bodyPr/>
                    <a:lstStyle/>
                    <a:p>
                      <a:pPr algn="ctr" rtl="0" fontAlgn="b"/>
                      <a:r>
                        <a:rPr lang="es-CO" sz="2000" u="none" strike="noStrike">
                          <a:effectLst/>
                        </a:rPr>
                        <a:t>$ 60.043</a:t>
                      </a:r>
                      <a:endParaRPr lang="es-CO" sz="20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000" u="none" strike="noStrike" dirty="0">
                          <a:effectLst/>
                        </a:rPr>
                        <a:t>$ 61.844</a:t>
                      </a:r>
                      <a:endParaRPr lang="es-CO"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b"/>
                      <a:r>
                        <a:rPr lang="es-CO" sz="2000" u="none" strike="noStrike">
                          <a:effectLst/>
                        </a:rPr>
                        <a:t>$ 63.699</a:t>
                      </a:r>
                      <a:endParaRPr lang="es-CO" sz="20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000" u="none" strike="noStrike" dirty="0">
                          <a:effectLst/>
                        </a:rPr>
                        <a:t>$ 65.610</a:t>
                      </a:r>
                      <a:endParaRPr lang="es-CO"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dirty="0">
                          <a:effectLst/>
                        </a:rPr>
                        <a:t>172%</a:t>
                      </a:r>
                      <a:endParaRPr lang="es-CO"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dirty="0">
                          <a:effectLst/>
                        </a:rPr>
                        <a:t>3%</a:t>
                      </a:r>
                      <a:endParaRPr lang="es-CO"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dirty="0">
                          <a:effectLst/>
                        </a:rPr>
                        <a:t>3%</a:t>
                      </a:r>
                      <a:endParaRPr lang="es-CO" sz="2000" b="0" i="0" u="none" strike="noStrike" dirty="0">
                        <a:solidFill>
                          <a:srgbClr val="000000"/>
                        </a:solidFill>
                        <a:effectLst/>
                        <a:latin typeface="Arial" panose="020B0604020202020204" pitchFamily="34" charset="0"/>
                      </a:endParaRPr>
                    </a:p>
                  </a:txBody>
                  <a:tcPr marL="0" marR="0" marT="0" marB="0" anchor="ctr"/>
                </a:tc>
                <a:tc>
                  <a:txBody>
                    <a:bodyPr/>
                    <a:lstStyle/>
                    <a:p>
                      <a:pPr algn="ctr" rtl="0" fontAlgn="ctr"/>
                      <a:r>
                        <a:rPr lang="es-CO" sz="2000" u="none" strike="noStrike">
                          <a:effectLst/>
                        </a:rPr>
                        <a:t>3%</a:t>
                      </a:r>
                      <a:endParaRPr lang="es-CO" sz="2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144579995"/>
                  </a:ext>
                </a:extLst>
              </a:tr>
              <a:tr h="329513">
                <a:tc>
                  <a:txBody>
                    <a:bodyPr/>
                    <a:lstStyle/>
                    <a:p>
                      <a:pPr lvl="1" algn="l" rtl="0" fontAlgn="ctr"/>
                      <a:r>
                        <a:rPr lang="es-CO" sz="2000" u="none" strike="noStrike" dirty="0">
                          <a:effectLst/>
                        </a:rPr>
                        <a:t>Transferencias corrientes </a:t>
                      </a:r>
                      <a:endParaRPr lang="es-CO"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a:effectLst/>
                        </a:rPr>
                        <a:t>$ 284</a:t>
                      </a:r>
                      <a:endParaRPr lang="es-CO" sz="2000" b="0" i="0" u="none" strike="noStrike">
                        <a:solidFill>
                          <a:srgbClr val="000000"/>
                        </a:solidFill>
                        <a:effectLst/>
                        <a:latin typeface="Arial" panose="020B0604020202020204" pitchFamily="34" charset="0"/>
                      </a:endParaRPr>
                    </a:p>
                  </a:txBody>
                  <a:tcPr marL="0" marR="0" marT="0" marB="0" anchor="ctr"/>
                </a:tc>
                <a:tc>
                  <a:txBody>
                    <a:bodyPr/>
                    <a:lstStyle/>
                    <a:p>
                      <a:pPr algn="ctr" rtl="0" fontAlgn="b"/>
                      <a:r>
                        <a:rPr lang="es-CO" sz="2000" u="none" strike="noStrike">
                          <a:effectLst/>
                        </a:rPr>
                        <a:t>$ 221</a:t>
                      </a:r>
                      <a:endParaRPr lang="es-CO" sz="20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000" u="none" strike="noStrike">
                          <a:effectLst/>
                        </a:rPr>
                        <a:t>$ 228</a:t>
                      </a:r>
                      <a:endParaRPr lang="es-CO" sz="20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000" u="none" strike="noStrike" dirty="0">
                          <a:effectLst/>
                        </a:rPr>
                        <a:t>$ 235</a:t>
                      </a:r>
                      <a:endParaRPr lang="es-CO"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b"/>
                      <a:r>
                        <a:rPr lang="es-CO" sz="2000" u="none" strike="noStrike" dirty="0">
                          <a:effectLst/>
                        </a:rPr>
                        <a:t>$ 242</a:t>
                      </a:r>
                      <a:endParaRPr lang="es-CO"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dirty="0">
                          <a:effectLst/>
                        </a:rPr>
                        <a:t>-22%</a:t>
                      </a:r>
                      <a:endParaRPr lang="es-CO"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dirty="0">
                          <a:effectLst/>
                        </a:rPr>
                        <a:t>3%</a:t>
                      </a:r>
                      <a:endParaRPr lang="es-CO"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dirty="0">
                          <a:effectLst/>
                        </a:rPr>
                        <a:t>3%</a:t>
                      </a:r>
                      <a:endParaRPr lang="es-CO" sz="2000" b="0" i="0" u="none" strike="noStrike" dirty="0">
                        <a:solidFill>
                          <a:srgbClr val="000000"/>
                        </a:solidFill>
                        <a:effectLst/>
                        <a:latin typeface="Arial" panose="020B0604020202020204" pitchFamily="34" charset="0"/>
                      </a:endParaRPr>
                    </a:p>
                  </a:txBody>
                  <a:tcPr marL="0" marR="0" marT="0" marB="0" anchor="ctr"/>
                </a:tc>
                <a:tc>
                  <a:txBody>
                    <a:bodyPr/>
                    <a:lstStyle/>
                    <a:p>
                      <a:pPr algn="ctr" rtl="0" fontAlgn="ctr"/>
                      <a:r>
                        <a:rPr lang="es-CO" sz="2000" u="none" strike="noStrike">
                          <a:effectLst/>
                        </a:rPr>
                        <a:t>3%</a:t>
                      </a:r>
                      <a:endParaRPr lang="es-CO" sz="2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662431601"/>
                  </a:ext>
                </a:extLst>
              </a:tr>
              <a:tr h="659027">
                <a:tc>
                  <a:txBody>
                    <a:bodyPr/>
                    <a:lstStyle/>
                    <a:p>
                      <a:pPr lvl="1" algn="l" rtl="0" fontAlgn="ctr"/>
                      <a:r>
                        <a:rPr lang="es-CO" sz="2000" u="none" strike="noStrike" dirty="0">
                          <a:effectLst/>
                        </a:rPr>
                        <a:t>Gastos por tributos, multas, sanciones e intereses de mora </a:t>
                      </a:r>
                      <a:endParaRPr lang="es-CO"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a:effectLst/>
                        </a:rPr>
                        <a:t>$ 504</a:t>
                      </a:r>
                      <a:endParaRPr lang="es-CO" sz="2000" b="0" i="0" u="none" strike="noStrike">
                        <a:solidFill>
                          <a:srgbClr val="000000"/>
                        </a:solidFill>
                        <a:effectLst/>
                        <a:latin typeface="Arial" panose="020B0604020202020204" pitchFamily="34" charset="0"/>
                      </a:endParaRPr>
                    </a:p>
                  </a:txBody>
                  <a:tcPr marL="0" marR="0" marT="0" marB="0" anchor="ctr"/>
                </a:tc>
                <a:tc>
                  <a:txBody>
                    <a:bodyPr/>
                    <a:lstStyle/>
                    <a:p>
                      <a:pPr algn="ctr" rtl="0" fontAlgn="b"/>
                      <a:r>
                        <a:rPr lang="es-CO" sz="2000" u="none" strike="noStrike">
                          <a:effectLst/>
                        </a:rPr>
                        <a:t>$ 455</a:t>
                      </a:r>
                      <a:endParaRPr lang="es-CO" sz="20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000" u="none" strike="noStrike">
                          <a:effectLst/>
                        </a:rPr>
                        <a:t>$ 468</a:t>
                      </a:r>
                      <a:endParaRPr lang="es-CO" sz="20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000" u="none" strike="noStrike">
                          <a:effectLst/>
                        </a:rPr>
                        <a:t>$ 482</a:t>
                      </a:r>
                      <a:endParaRPr lang="es-CO" sz="20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000" u="none" strike="noStrike">
                          <a:effectLst/>
                        </a:rPr>
                        <a:t>$ 497</a:t>
                      </a:r>
                      <a:endParaRPr lang="es-CO" sz="20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a:effectLst/>
                        </a:rPr>
                        <a:t>-10%</a:t>
                      </a:r>
                      <a:endParaRPr lang="es-CO" sz="20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a:effectLst/>
                        </a:rPr>
                        <a:t>3%</a:t>
                      </a:r>
                      <a:endParaRPr lang="es-CO" sz="20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dirty="0">
                          <a:effectLst/>
                        </a:rPr>
                        <a:t>3%</a:t>
                      </a:r>
                      <a:endParaRPr lang="es-CO" sz="2000" b="0" i="0" u="none" strike="noStrike" dirty="0">
                        <a:solidFill>
                          <a:srgbClr val="000000"/>
                        </a:solidFill>
                        <a:effectLst/>
                        <a:latin typeface="Arial" panose="020B0604020202020204" pitchFamily="34" charset="0"/>
                      </a:endParaRPr>
                    </a:p>
                  </a:txBody>
                  <a:tcPr marL="0" marR="0" marT="0" marB="0" anchor="ctr"/>
                </a:tc>
                <a:tc>
                  <a:txBody>
                    <a:bodyPr/>
                    <a:lstStyle/>
                    <a:p>
                      <a:pPr algn="ctr" rtl="0" fontAlgn="ctr"/>
                      <a:r>
                        <a:rPr lang="es-CO" sz="2000" u="none" strike="noStrike" dirty="0">
                          <a:effectLst/>
                        </a:rPr>
                        <a:t>3%</a:t>
                      </a:r>
                      <a:endParaRPr lang="es-CO" sz="20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590759951"/>
                  </a:ext>
                </a:extLst>
              </a:tr>
              <a:tr h="329513">
                <a:tc>
                  <a:txBody>
                    <a:bodyPr/>
                    <a:lstStyle/>
                    <a:p>
                      <a:pPr lvl="1" algn="l" rtl="0" fontAlgn="ctr"/>
                      <a:r>
                        <a:rPr lang="es-CO" sz="2000" u="none" strike="noStrike" dirty="0">
                          <a:effectLst/>
                        </a:rPr>
                        <a:t>Servicio de la Deuda</a:t>
                      </a:r>
                      <a:endParaRPr lang="es-CO" sz="20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a:effectLst/>
                        </a:rPr>
                        <a:t> </a:t>
                      </a:r>
                      <a:endParaRPr lang="es-CO" sz="20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000" u="none" strike="noStrike">
                          <a:effectLst/>
                        </a:rPr>
                        <a:t>$ 57</a:t>
                      </a:r>
                      <a:endParaRPr lang="es-CO" sz="20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000" u="none" strike="noStrike">
                          <a:effectLst/>
                        </a:rPr>
                        <a:t> </a:t>
                      </a:r>
                      <a:endParaRPr lang="es-CO" sz="20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000" u="none" strike="noStrike">
                          <a:effectLst/>
                        </a:rPr>
                        <a:t> </a:t>
                      </a:r>
                      <a:endParaRPr lang="es-CO" sz="20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000" u="none" strike="noStrike">
                          <a:effectLst/>
                        </a:rPr>
                        <a:t> </a:t>
                      </a:r>
                      <a:endParaRPr lang="es-CO" sz="20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000" u="none" strike="noStrike">
                          <a:effectLst/>
                        </a:rPr>
                        <a:t>100%</a:t>
                      </a:r>
                      <a:endParaRPr lang="es-CO" sz="20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a:effectLst/>
                        </a:rPr>
                        <a:t>-100%</a:t>
                      </a:r>
                      <a:endParaRPr lang="es-CO" sz="20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000" u="none" strike="noStrike">
                          <a:effectLst/>
                        </a:rPr>
                        <a:t>0%</a:t>
                      </a:r>
                      <a:endParaRPr lang="es-CO" sz="20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000" u="none" strike="noStrike" dirty="0">
                          <a:effectLst/>
                        </a:rPr>
                        <a:t>0%</a:t>
                      </a:r>
                      <a:endParaRPr lang="es-CO" sz="20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549970193"/>
                  </a:ext>
                </a:extLst>
              </a:tr>
              <a:tr h="329513">
                <a:tc>
                  <a:txBody>
                    <a:bodyPr/>
                    <a:lstStyle/>
                    <a:p>
                      <a:pPr algn="l" rtl="0" fontAlgn="ctr"/>
                      <a:r>
                        <a:rPr lang="es-CO" sz="2000" b="1" u="none" strike="noStrike" dirty="0">
                          <a:effectLst/>
                          <a:highlight>
                            <a:srgbClr val="FCCC31"/>
                          </a:highlight>
                        </a:rPr>
                        <a:t>Total Funcionamiento</a:t>
                      </a:r>
                      <a:endParaRPr lang="es-CO" sz="20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CCC31"/>
                          </a:highlight>
                        </a:rPr>
                        <a:t>61.520</a:t>
                      </a:r>
                      <a:endParaRPr lang="es-CO" sz="20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CCC31"/>
                          </a:highlight>
                        </a:rPr>
                        <a:t>140.419</a:t>
                      </a:r>
                      <a:endParaRPr lang="es-CO" sz="20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CCC31"/>
                          </a:highlight>
                        </a:rPr>
                        <a:t>146.087</a:t>
                      </a:r>
                      <a:endParaRPr lang="es-CO" sz="20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CCC31"/>
                          </a:highlight>
                        </a:rPr>
                        <a:t>152.057</a:t>
                      </a:r>
                      <a:endParaRPr lang="es-CO" sz="20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CCC31"/>
                          </a:highlight>
                        </a:rPr>
                        <a:t>158.284</a:t>
                      </a:r>
                      <a:endParaRPr lang="es-CO" sz="20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CCC31"/>
                          </a:highlight>
                        </a:rPr>
                        <a:t>128%</a:t>
                      </a:r>
                      <a:endParaRPr lang="es-CO" sz="20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CCC31"/>
                          </a:highlight>
                        </a:rPr>
                        <a:t>4%</a:t>
                      </a:r>
                      <a:endParaRPr lang="es-CO" sz="20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CCC31"/>
                          </a:highlight>
                        </a:rPr>
                        <a:t>4%</a:t>
                      </a:r>
                      <a:endParaRPr lang="es-CO" sz="20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CCC31"/>
                          </a:highlight>
                        </a:rPr>
                        <a:t>4%</a:t>
                      </a:r>
                      <a:endParaRPr lang="es-CO" sz="20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extLst>
                  <a:ext uri="{0D108BD9-81ED-4DB2-BD59-A6C34878D82A}">
                    <a16:rowId xmlns:a16="http://schemas.microsoft.com/office/drawing/2014/main" val="2891422825"/>
                  </a:ext>
                </a:extLst>
              </a:tr>
            </a:tbl>
          </a:graphicData>
        </a:graphic>
      </p:graphicFrame>
    </p:spTree>
    <p:extLst>
      <p:ext uri="{BB962C8B-B14F-4D97-AF65-F5344CB8AC3E}">
        <p14:creationId xmlns:p14="http://schemas.microsoft.com/office/powerpoint/2010/main" val="381763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394741-0076-307C-5BA9-C9A55A55AA2A}"/>
              </a:ext>
            </a:extLst>
          </p:cNvPr>
          <p:cNvSpPr>
            <a:spLocks noGrp="1"/>
          </p:cNvSpPr>
          <p:nvPr>
            <p:ph type="ctrTitle"/>
          </p:nvPr>
        </p:nvSpPr>
        <p:spPr>
          <a:xfrm>
            <a:off x="1828800" y="893298"/>
            <a:ext cx="20726400" cy="861774"/>
          </a:xfrm>
        </p:spPr>
        <p:txBody>
          <a:bodyPr/>
          <a:lstStyle/>
          <a:p>
            <a:pPr algn="ctr"/>
            <a:r>
              <a:rPr lang="es-CO" dirty="0"/>
              <a:t>Contenido</a:t>
            </a:r>
          </a:p>
        </p:txBody>
      </p:sp>
      <p:sp>
        <p:nvSpPr>
          <p:cNvPr id="7" name="CuadroTexto 6">
            <a:extLst>
              <a:ext uri="{FF2B5EF4-FFF2-40B4-BE49-F238E27FC236}">
                <a16:creationId xmlns:a16="http://schemas.microsoft.com/office/drawing/2014/main" id="{3987D87D-B88D-D7BB-8064-D1137B25A4CB}"/>
              </a:ext>
            </a:extLst>
          </p:cNvPr>
          <p:cNvSpPr txBox="1"/>
          <p:nvPr/>
        </p:nvSpPr>
        <p:spPr>
          <a:xfrm>
            <a:off x="3130061" y="2584939"/>
            <a:ext cx="18674861" cy="9586342"/>
          </a:xfrm>
          <a:prstGeom prst="rect">
            <a:avLst/>
          </a:prstGeom>
          <a:noFill/>
        </p:spPr>
        <p:txBody>
          <a:bodyPr wrap="square" rtlCol="0">
            <a:spAutoFit/>
          </a:bodyPr>
          <a:lstStyle/>
          <a:p>
            <a:pPr marL="457200" indent="-457200">
              <a:lnSpc>
                <a:spcPct val="200000"/>
              </a:lnSpc>
              <a:buFont typeface="+mj-lt"/>
              <a:buAutoNum type="arabicPeriod"/>
            </a:pPr>
            <a:r>
              <a:rPr lang="es-CO" sz="4800" b="1" dirty="0">
                <a:solidFill>
                  <a:schemeClr val="tx1"/>
                </a:solidFill>
                <a:latin typeface="Verdana" panose="020B0604030504040204" pitchFamily="34" charset="0"/>
                <a:ea typeface="Verdana" panose="020B0604030504040204" pitchFamily="34" charset="0"/>
              </a:rPr>
              <a:t>Ingresos</a:t>
            </a:r>
          </a:p>
          <a:p>
            <a:pPr marL="457200" indent="-457200">
              <a:lnSpc>
                <a:spcPct val="200000"/>
              </a:lnSpc>
              <a:buFont typeface="+mj-lt"/>
              <a:buAutoNum type="arabicPeriod"/>
            </a:pPr>
            <a:r>
              <a:rPr lang="es-CO" sz="4800" b="1" dirty="0">
                <a:solidFill>
                  <a:schemeClr val="tx1"/>
                </a:solidFill>
                <a:latin typeface="Verdana" panose="020B0604030504040204" pitchFamily="34" charset="0"/>
                <a:ea typeface="Verdana" panose="020B0604030504040204" pitchFamily="34" charset="0"/>
              </a:rPr>
              <a:t>Solicitudes MGMP 2025-2028 y Vigencias Futuras</a:t>
            </a:r>
          </a:p>
          <a:p>
            <a:pPr marL="457200" indent="-457200">
              <a:lnSpc>
                <a:spcPct val="200000"/>
              </a:lnSpc>
              <a:buFont typeface="+mj-lt"/>
              <a:buAutoNum type="arabicPeriod"/>
            </a:pPr>
            <a:r>
              <a:rPr lang="es-CO" sz="4800" b="1" dirty="0">
                <a:solidFill>
                  <a:schemeClr val="tx1"/>
                </a:solidFill>
                <a:latin typeface="Verdana" panose="020B0604030504040204" pitchFamily="34" charset="0"/>
                <a:ea typeface="Verdana" panose="020B0604030504040204" pitchFamily="34" charset="0"/>
              </a:rPr>
              <a:t>Solicitudes MGMP 2025-2028 Funcionamiento</a:t>
            </a:r>
          </a:p>
          <a:p>
            <a:pPr marL="457200" indent="-457200">
              <a:lnSpc>
                <a:spcPct val="200000"/>
              </a:lnSpc>
              <a:buFont typeface="+mj-lt"/>
              <a:buAutoNum type="arabicPeriod"/>
            </a:pPr>
            <a:r>
              <a:rPr lang="es-CO" sz="4800" b="1" dirty="0">
                <a:solidFill>
                  <a:schemeClr val="tx1"/>
                </a:solidFill>
                <a:latin typeface="Verdana" panose="020B0604030504040204" pitchFamily="34" charset="0"/>
                <a:ea typeface="Verdana" panose="020B0604030504040204" pitchFamily="34" charset="0"/>
              </a:rPr>
              <a:t>Principales Metas </a:t>
            </a:r>
          </a:p>
          <a:p>
            <a:pPr marL="457200" indent="-457200">
              <a:lnSpc>
                <a:spcPct val="200000"/>
              </a:lnSpc>
              <a:buFont typeface="+mj-lt"/>
              <a:buAutoNum type="arabicPeriod"/>
            </a:pPr>
            <a:r>
              <a:rPr lang="es-CO" sz="4800" b="1" dirty="0">
                <a:solidFill>
                  <a:schemeClr val="tx1"/>
                </a:solidFill>
                <a:latin typeface="Verdana" panose="020B0604030504040204" pitchFamily="34" charset="0"/>
                <a:ea typeface="Verdana" panose="020B0604030504040204" pitchFamily="34" charset="0"/>
              </a:rPr>
              <a:t>Solicitudes MGMP 2025-2028 Inversión</a:t>
            </a:r>
          </a:p>
          <a:p>
            <a:pPr marL="457200" indent="-457200">
              <a:lnSpc>
                <a:spcPct val="200000"/>
              </a:lnSpc>
              <a:buFont typeface="+mj-lt"/>
              <a:buAutoNum type="arabicPeriod"/>
            </a:pPr>
            <a:r>
              <a:rPr lang="es-CO" sz="4800" b="1" dirty="0">
                <a:solidFill>
                  <a:schemeClr val="tx1"/>
                </a:solidFill>
                <a:latin typeface="Verdana" panose="020B0604030504040204" pitchFamily="34" charset="0"/>
                <a:ea typeface="Verdana" panose="020B0604030504040204" pitchFamily="34" charset="0"/>
              </a:rPr>
              <a:t>Políticas Transversales</a:t>
            </a:r>
          </a:p>
          <a:p>
            <a:pPr>
              <a:lnSpc>
                <a:spcPct val="200000"/>
              </a:lnSpc>
            </a:pPr>
            <a:endParaRPr lang="es-CO" sz="2400" dirty="0"/>
          </a:p>
        </p:txBody>
      </p:sp>
      <p:grpSp>
        <p:nvGrpSpPr>
          <p:cNvPr id="3" name="Grupo 2">
            <a:extLst>
              <a:ext uri="{FF2B5EF4-FFF2-40B4-BE49-F238E27FC236}">
                <a16:creationId xmlns:a16="http://schemas.microsoft.com/office/drawing/2014/main" id="{7A197568-79F0-8C35-FCA0-680E99599A13}"/>
              </a:ext>
            </a:extLst>
          </p:cNvPr>
          <p:cNvGrpSpPr/>
          <p:nvPr/>
        </p:nvGrpSpPr>
        <p:grpSpPr>
          <a:xfrm>
            <a:off x="16613736" y="203541"/>
            <a:ext cx="3000375" cy="2020113"/>
            <a:chOff x="16072703" y="22290"/>
            <a:chExt cx="3000375" cy="2020113"/>
          </a:xfrm>
        </p:grpSpPr>
        <p:pic>
          <p:nvPicPr>
            <p:cNvPr id="5" name="Imagen 4">
              <a:extLst>
                <a:ext uri="{FF2B5EF4-FFF2-40B4-BE49-F238E27FC236}">
                  <a16:creationId xmlns:a16="http://schemas.microsoft.com/office/drawing/2014/main" id="{CE42481D-1592-3BF1-C8D2-2D0CDA5F9A39}"/>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6" name="Picture 4" descr="Ministerio de Ambiente y Desarrollo Sostenible - Wikipedia ...">
              <a:extLst>
                <a:ext uri="{FF2B5EF4-FFF2-40B4-BE49-F238E27FC236}">
                  <a16:creationId xmlns:a16="http://schemas.microsoft.com/office/drawing/2014/main" id="{694D29B9-BE9D-5EC5-857B-BA8B4476EF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50207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CC7E4799-0F53-4A92-81A5-D4162B3A1AAE}"/>
              </a:ext>
            </a:extLst>
          </p:cNvPr>
          <p:cNvSpPr>
            <a:spLocks noGrp="1"/>
          </p:cNvSpPr>
          <p:nvPr>
            <p:ph type="body" sz="quarter" idx="10"/>
          </p:nvPr>
        </p:nvSpPr>
        <p:spPr>
          <a:xfrm>
            <a:off x="1155232" y="2849484"/>
            <a:ext cx="20037394" cy="7008378"/>
          </a:xfrm>
        </p:spPr>
        <p:txBody>
          <a:bodyPr wrap="square" lIns="0" tIns="0" rIns="0" bIns="0" anchor="t">
            <a:noAutofit/>
          </a:bodyPr>
          <a:lstStyle/>
          <a:p>
            <a:pPr algn="just"/>
            <a:endParaRPr lang="es-CO" spc="-300" dirty="0">
              <a:latin typeface="Work Sans"/>
              <a:ea typeface="+mj-ea"/>
            </a:endParaRPr>
          </a:p>
          <a:p>
            <a:pPr algn="just"/>
            <a:endParaRPr lang="es-CO" spc="-300" dirty="0">
              <a:latin typeface="Work Sans"/>
              <a:ea typeface="+mj-ea"/>
            </a:endParaRPr>
          </a:p>
          <a:p>
            <a:pPr algn="just"/>
            <a:endParaRPr lang="es-CO" spc="-300" dirty="0"/>
          </a:p>
          <a:p>
            <a:pPr algn="just"/>
            <a:endParaRPr lang="es-CO" spc="-300" dirty="0"/>
          </a:p>
          <a:p>
            <a:pPr algn="just"/>
            <a:endParaRPr lang="es-CO" spc="-300" dirty="0"/>
          </a:p>
          <a:p>
            <a:pPr algn="just"/>
            <a:endParaRPr lang="es-CO" spc="-300" dirty="0"/>
          </a:p>
          <a:p>
            <a:pPr algn="just"/>
            <a:endParaRPr lang="es-CO" spc="-300" dirty="0"/>
          </a:p>
          <a:p>
            <a:pPr algn="just"/>
            <a:endParaRPr lang="es-CO" spc="-300" dirty="0"/>
          </a:p>
          <a:p>
            <a:endParaRPr lang="es-CO" sz="2000" dirty="0"/>
          </a:p>
        </p:txBody>
      </p:sp>
      <p:sp>
        <p:nvSpPr>
          <p:cNvPr id="3" name="Title 15">
            <a:extLst>
              <a:ext uri="{FF2B5EF4-FFF2-40B4-BE49-F238E27FC236}">
                <a16:creationId xmlns:a16="http://schemas.microsoft.com/office/drawing/2014/main" id="{F66C1925-0EE6-933A-63BB-D88F9BB7FF57}"/>
              </a:ext>
            </a:extLst>
          </p:cNvPr>
          <p:cNvSpPr txBox="1">
            <a:spLocks/>
          </p:cNvSpPr>
          <p:nvPr/>
        </p:nvSpPr>
        <p:spPr>
          <a:xfrm>
            <a:off x="1825313" y="2286423"/>
            <a:ext cx="23227192" cy="644339"/>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defTabSz="914400" hangingPunct="1"/>
            <a:r>
              <a:rPr lang="es-CO" sz="4000" dirty="0">
                <a:latin typeface="Work Sans"/>
              </a:rPr>
              <a:t>3. Justificación de la solicitud MGMP Funcionamiento IDEAM</a:t>
            </a:r>
          </a:p>
        </p:txBody>
      </p:sp>
      <p:sp>
        <p:nvSpPr>
          <p:cNvPr id="6" name="CuadroTexto 5">
            <a:extLst>
              <a:ext uri="{FF2B5EF4-FFF2-40B4-BE49-F238E27FC236}">
                <a16:creationId xmlns:a16="http://schemas.microsoft.com/office/drawing/2014/main" id="{99892262-131B-F75C-9E5B-77F5CE416CE1}"/>
              </a:ext>
            </a:extLst>
          </p:cNvPr>
          <p:cNvSpPr txBox="1"/>
          <p:nvPr/>
        </p:nvSpPr>
        <p:spPr>
          <a:xfrm>
            <a:off x="1149559" y="3401920"/>
            <a:ext cx="22007969" cy="94478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dirty="0"/>
              <a:t>II. ADQUISICIÓN DE BIENES Y SERVICIOS</a:t>
            </a:r>
          </a:p>
          <a:p>
            <a:r>
              <a:rPr lang="es-ES" sz="2400" dirty="0"/>
              <a:t>El IDEAM se encuentra ante desafíos significativos para cumplir con su misión en medio de las transformaciones delineadas por el Plan Nacional de Desarrollo (PND) y las demandas de diversos sectores del país. En este contexto, es crucial considerar los gastos asociados al arriendo de espacios operativos en áreas donde no se poseen inmuebles propios, así como los costos de vigilancia, servicios de aseo y mantenimiento de la cafetería.</a:t>
            </a:r>
          </a:p>
          <a:p>
            <a:r>
              <a:rPr lang="es-ES" sz="2400" dirty="0"/>
              <a:t>Además de estos aspectos operativos, se debe priorizar la adquisición de seguros para proteger los bienes obtenidos en el marco del plan de modernización de la red hidrometeorológica, así como la infraestructura tecnológica necesaria para preservar las series históricas existentes y las nuevas generadas en el proceso de monitoreo ambiental.</a:t>
            </a:r>
          </a:p>
          <a:p>
            <a:r>
              <a:rPr lang="es-ES" sz="2400" dirty="0"/>
              <a:t>Asimismo, resulta esencial contar con los recursos suficientes para adquirir licencias de software especializadas, críticas para la misión del Instituto, cuyos costos deben mantenerse de manera constante. Actualmente, el Instituto enfrenta dificultades para cubrir estos gastos, dado que el presupuesto asignado a este rubro no es adecuado para las necesidades operativas y estratégicas presentes.</a:t>
            </a:r>
          </a:p>
          <a:p>
            <a:endParaRPr lang="es-ES" sz="2400" dirty="0"/>
          </a:p>
          <a:p>
            <a:r>
              <a:rPr lang="es-ES" sz="2400" b="1" dirty="0"/>
              <a:t>III. TRANSFERENCIAS CORRIENTES </a:t>
            </a:r>
          </a:p>
          <a:p>
            <a:endParaRPr lang="es-ES" sz="2400" dirty="0"/>
          </a:p>
          <a:p>
            <a:r>
              <a:rPr lang="es-ES" sz="2400" dirty="0"/>
              <a:t>La solicitud de este rubro contempla el aporte para cubrir riesgos sociales asociado a la nómina de funcionarios del Instituto y al compromiso del IDEAM de contribuir con el Instituto Interamericano de Investigación en Cambio Global (IAI) en virtud de la Ley 304 de 1996 </a:t>
            </a:r>
          </a:p>
        </p:txBody>
      </p:sp>
      <p:sp>
        <p:nvSpPr>
          <p:cNvPr id="4" name="Título 1">
            <a:extLst>
              <a:ext uri="{FF2B5EF4-FFF2-40B4-BE49-F238E27FC236}">
                <a16:creationId xmlns:a16="http://schemas.microsoft.com/office/drawing/2014/main" id="{0DD12D25-0680-0D52-0375-92998D176B09}"/>
              </a:ext>
            </a:extLst>
          </p:cNvPr>
          <p:cNvSpPr txBox="1">
            <a:spLocks/>
          </p:cNvSpPr>
          <p:nvPr/>
        </p:nvSpPr>
        <p:spPr>
          <a:xfrm>
            <a:off x="1155232" y="485269"/>
            <a:ext cx="18476464"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a:lnSpc>
                <a:spcPct val="100000"/>
              </a:lnSpc>
            </a:pPr>
            <a:r>
              <a:rPr lang="es-CO" sz="4400" b="1" dirty="0">
                <a:solidFill>
                  <a:schemeClr val="tx1"/>
                </a:solidFill>
                <a:latin typeface="Verdana" panose="020B0604030504040204" pitchFamily="34" charset="0"/>
                <a:ea typeface="Verdana" panose="020B0604030504040204" pitchFamily="34" charset="0"/>
              </a:rPr>
              <a:t>Solicitud MGMP 2025-2028 </a:t>
            </a:r>
          </a:p>
          <a:p>
            <a:pPr algn="ctr">
              <a:lnSpc>
                <a:spcPct val="100000"/>
              </a:lnSpc>
            </a:pPr>
            <a:r>
              <a:rPr lang="es-CO" sz="4400" b="1" dirty="0">
                <a:solidFill>
                  <a:schemeClr val="tx1"/>
                </a:solidFill>
                <a:latin typeface="Verdana" panose="020B0604030504040204" pitchFamily="34" charset="0"/>
                <a:ea typeface="Verdana" panose="020B0604030504040204" pitchFamily="34" charset="0"/>
              </a:rPr>
              <a:t>Funcionamiento</a:t>
            </a:r>
          </a:p>
        </p:txBody>
      </p:sp>
      <p:grpSp>
        <p:nvGrpSpPr>
          <p:cNvPr id="5" name="Grupo 4">
            <a:extLst>
              <a:ext uri="{FF2B5EF4-FFF2-40B4-BE49-F238E27FC236}">
                <a16:creationId xmlns:a16="http://schemas.microsoft.com/office/drawing/2014/main" id="{7AD1FC96-E9D6-ED25-3F51-98354D4558F4}"/>
              </a:ext>
            </a:extLst>
          </p:cNvPr>
          <p:cNvGrpSpPr/>
          <p:nvPr/>
        </p:nvGrpSpPr>
        <p:grpSpPr>
          <a:xfrm>
            <a:off x="16613736" y="203541"/>
            <a:ext cx="3000375" cy="2020113"/>
            <a:chOff x="16072703" y="22290"/>
            <a:chExt cx="3000375" cy="2020113"/>
          </a:xfrm>
        </p:grpSpPr>
        <p:pic>
          <p:nvPicPr>
            <p:cNvPr id="7" name="Imagen 6">
              <a:extLst>
                <a:ext uri="{FF2B5EF4-FFF2-40B4-BE49-F238E27FC236}">
                  <a16:creationId xmlns:a16="http://schemas.microsoft.com/office/drawing/2014/main" id="{8F0D501A-71AB-52BD-4B6B-198CF18EB5E2}"/>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8" name="Picture 4" descr="Ministerio de Ambiente y Desarrollo Sostenible - Wikipedia ...">
              <a:extLst>
                <a:ext uri="{FF2B5EF4-FFF2-40B4-BE49-F238E27FC236}">
                  <a16:creationId xmlns:a16="http://schemas.microsoft.com/office/drawing/2014/main" id="{9C7E6754-18F1-5426-12DB-1726FA05A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3719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CC7E4799-0F53-4A92-81A5-D4162B3A1AAE}"/>
              </a:ext>
            </a:extLst>
          </p:cNvPr>
          <p:cNvSpPr>
            <a:spLocks noGrp="1"/>
          </p:cNvSpPr>
          <p:nvPr>
            <p:ph type="body" sz="quarter" idx="10"/>
          </p:nvPr>
        </p:nvSpPr>
        <p:spPr>
          <a:xfrm>
            <a:off x="1155232" y="2887438"/>
            <a:ext cx="20037394" cy="7008378"/>
          </a:xfrm>
        </p:spPr>
        <p:txBody>
          <a:bodyPr wrap="square" lIns="0" tIns="0" rIns="0" bIns="0" anchor="t">
            <a:noAutofit/>
          </a:bodyPr>
          <a:lstStyle/>
          <a:p>
            <a:pPr algn="just"/>
            <a:endParaRPr lang="es-CO" spc="-300" dirty="0">
              <a:latin typeface="Work Sans"/>
              <a:ea typeface="+mj-ea"/>
            </a:endParaRPr>
          </a:p>
          <a:p>
            <a:pPr algn="just"/>
            <a:endParaRPr lang="es-CO" spc="-300" dirty="0">
              <a:latin typeface="Work Sans"/>
              <a:ea typeface="+mj-ea"/>
            </a:endParaRPr>
          </a:p>
          <a:p>
            <a:pPr algn="just"/>
            <a:endParaRPr lang="es-CO" spc="-300" dirty="0"/>
          </a:p>
          <a:p>
            <a:pPr algn="just"/>
            <a:endParaRPr lang="es-CO" spc="-300" dirty="0"/>
          </a:p>
          <a:p>
            <a:pPr algn="just"/>
            <a:endParaRPr lang="es-CO" spc="-300" dirty="0"/>
          </a:p>
          <a:p>
            <a:pPr algn="just"/>
            <a:endParaRPr lang="es-CO" spc="-300" dirty="0"/>
          </a:p>
          <a:p>
            <a:pPr algn="just"/>
            <a:endParaRPr lang="es-CO" spc="-300" dirty="0"/>
          </a:p>
          <a:p>
            <a:pPr algn="just"/>
            <a:endParaRPr lang="es-CO" spc="-300" dirty="0"/>
          </a:p>
          <a:p>
            <a:endParaRPr lang="es-CO" sz="2000" dirty="0"/>
          </a:p>
        </p:txBody>
      </p:sp>
      <p:sp>
        <p:nvSpPr>
          <p:cNvPr id="3" name="Title 15">
            <a:extLst>
              <a:ext uri="{FF2B5EF4-FFF2-40B4-BE49-F238E27FC236}">
                <a16:creationId xmlns:a16="http://schemas.microsoft.com/office/drawing/2014/main" id="{F66C1925-0EE6-933A-63BB-D88F9BB7FF57}"/>
              </a:ext>
            </a:extLst>
          </p:cNvPr>
          <p:cNvSpPr txBox="1">
            <a:spLocks/>
          </p:cNvSpPr>
          <p:nvPr/>
        </p:nvSpPr>
        <p:spPr>
          <a:xfrm>
            <a:off x="1377389" y="2467990"/>
            <a:ext cx="23227192" cy="644339"/>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defTabSz="914400" hangingPunct="1"/>
            <a:r>
              <a:rPr lang="es-CO" sz="4000" dirty="0">
                <a:latin typeface="Work Sans"/>
              </a:rPr>
              <a:t>3. Justificación de la solicitud MGMP Funcionamiento ANLA</a:t>
            </a:r>
          </a:p>
        </p:txBody>
      </p:sp>
      <p:sp>
        <p:nvSpPr>
          <p:cNvPr id="6" name="CuadroTexto 5">
            <a:extLst>
              <a:ext uri="{FF2B5EF4-FFF2-40B4-BE49-F238E27FC236}">
                <a16:creationId xmlns:a16="http://schemas.microsoft.com/office/drawing/2014/main" id="{99892262-131B-F75C-9E5B-77F5CE416CE1}"/>
              </a:ext>
            </a:extLst>
          </p:cNvPr>
          <p:cNvSpPr txBox="1"/>
          <p:nvPr/>
        </p:nvSpPr>
        <p:spPr>
          <a:xfrm>
            <a:off x="1377389" y="7949082"/>
            <a:ext cx="22050302" cy="5098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gn="just">
              <a:buAutoNum type="romanUcPeriod"/>
            </a:pPr>
            <a:r>
              <a:rPr lang="es-ES" sz="2400" b="1" dirty="0"/>
              <a:t>GASTOS DE PERSONAL</a:t>
            </a:r>
          </a:p>
          <a:p>
            <a:r>
              <a:rPr lang="es-ES" sz="2400" dirty="0"/>
              <a:t>Para la proyección de los gastos de funcionamiento se tomó como base los supuestos macroeconómicos dados por el Ministerio de Hacienda y Crédito Público, en la circular externa No. 009 del 26 de febrero de 2024.</a:t>
            </a:r>
          </a:p>
          <a:p>
            <a:endParaRPr lang="es-ES" sz="2400" dirty="0"/>
          </a:p>
          <a:p>
            <a:r>
              <a:rPr lang="es-ES" sz="2400" dirty="0"/>
              <a:t>Para la vigencia 2025 se tuvo presente una planta total de personal de 490 funcionarios, de acuerdo con la planta certificada al mes de febrero, la cual tiene una apropiación presupuestal de $73.325.531.320 millones. Es importante mencionar que la ANLA se encuentra realizando las acciones administrativas para la provisión de  los  9 empleos vacantes para contar con la planta total de 499 funcionarios al cierre del primer trimestre, lo cual aumentara la necesidad de apropiación presupuestal para la vigencia 2025.</a:t>
            </a:r>
          </a:p>
          <a:p>
            <a:endParaRPr lang="es-ES" sz="2800" spc="-300" dirty="0">
              <a:solidFill>
                <a:schemeClr val="tx1"/>
              </a:solidFill>
              <a:latin typeface="Work Sans"/>
              <a:ea typeface="+mj-ea"/>
            </a:endParaRPr>
          </a:p>
        </p:txBody>
      </p:sp>
      <p:sp>
        <p:nvSpPr>
          <p:cNvPr id="7" name="Título 1">
            <a:extLst>
              <a:ext uri="{FF2B5EF4-FFF2-40B4-BE49-F238E27FC236}">
                <a16:creationId xmlns:a16="http://schemas.microsoft.com/office/drawing/2014/main" id="{68EF898F-3E3C-F138-F125-6BD887A8DF61}"/>
              </a:ext>
            </a:extLst>
          </p:cNvPr>
          <p:cNvSpPr txBox="1">
            <a:spLocks/>
          </p:cNvSpPr>
          <p:nvPr/>
        </p:nvSpPr>
        <p:spPr>
          <a:xfrm>
            <a:off x="1155232" y="485269"/>
            <a:ext cx="18476464"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a:lnSpc>
                <a:spcPct val="100000"/>
              </a:lnSpc>
            </a:pPr>
            <a:r>
              <a:rPr lang="es-CO" sz="4400" b="1" dirty="0">
                <a:solidFill>
                  <a:schemeClr val="tx1"/>
                </a:solidFill>
                <a:latin typeface="Verdana" panose="020B0604030504040204" pitchFamily="34" charset="0"/>
                <a:ea typeface="Verdana" panose="020B0604030504040204" pitchFamily="34" charset="0"/>
              </a:rPr>
              <a:t>Solicitud MGMP 2025-2028 </a:t>
            </a:r>
          </a:p>
          <a:p>
            <a:pPr algn="ctr">
              <a:lnSpc>
                <a:spcPct val="100000"/>
              </a:lnSpc>
            </a:pPr>
            <a:r>
              <a:rPr lang="es-CO" sz="4400" b="1" dirty="0">
                <a:solidFill>
                  <a:schemeClr val="tx1"/>
                </a:solidFill>
                <a:latin typeface="Verdana" panose="020B0604030504040204" pitchFamily="34" charset="0"/>
                <a:ea typeface="Verdana" panose="020B0604030504040204" pitchFamily="34" charset="0"/>
              </a:rPr>
              <a:t>Funcionamiento</a:t>
            </a:r>
          </a:p>
        </p:txBody>
      </p:sp>
      <p:grpSp>
        <p:nvGrpSpPr>
          <p:cNvPr id="5" name="Grupo 4">
            <a:extLst>
              <a:ext uri="{FF2B5EF4-FFF2-40B4-BE49-F238E27FC236}">
                <a16:creationId xmlns:a16="http://schemas.microsoft.com/office/drawing/2014/main" id="{47BCFB76-98D2-9319-0CD1-BF9FC36C1D87}"/>
              </a:ext>
            </a:extLst>
          </p:cNvPr>
          <p:cNvGrpSpPr/>
          <p:nvPr/>
        </p:nvGrpSpPr>
        <p:grpSpPr>
          <a:xfrm>
            <a:off x="16613736" y="203541"/>
            <a:ext cx="3000375" cy="2020113"/>
            <a:chOff x="16072703" y="22290"/>
            <a:chExt cx="3000375" cy="2020113"/>
          </a:xfrm>
        </p:grpSpPr>
        <p:pic>
          <p:nvPicPr>
            <p:cNvPr id="8" name="Imagen 7">
              <a:extLst>
                <a:ext uri="{FF2B5EF4-FFF2-40B4-BE49-F238E27FC236}">
                  <a16:creationId xmlns:a16="http://schemas.microsoft.com/office/drawing/2014/main" id="{78C0F647-CE99-B185-5102-38E4BEDE7881}"/>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9" name="Picture 4" descr="Ministerio de Ambiente y Desarrollo Sostenible - Wikipedia ...">
              <a:extLst>
                <a:ext uri="{FF2B5EF4-FFF2-40B4-BE49-F238E27FC236}">
                  <a16:creationId xmlns:a16="http://schemas.microsoft.com/office/drawing/2014/main" id="{F4227A2C-991D-74BD-245A-1362F42AB9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Tabla 1">
            <a:extLst>
              <a:ext uri="{FF2B5EF4-FFF2-40B4-BE49-F238E27FC236}">
                <a16:creationId xmlns:a16="http://schemas.microsoft.com/office/drawing/2014/main" id="{78A24AA1-2976-1BE9-CF41-F9B1D87FFD8F}"/>
              </a:ext>
            </a:extLst>
          </p:cNvPr>
          <p:cNvGraphicFramePr>
            <a:graphicFrameLocks noGrp="1"/>
          </p:cNvGraphicFramePr>
          <p:nvPr>
            <p:extLst>
              <p:ext uri="{D42A27DB-BD31-4B8C-83A1-F6EECF244321}">
                <p14:modId xmlns:p14="http://schemas.microsoft.com/office/powerpoint/2010/main" val="3134370455"/>
              </p:ext>
            </p:extLst>
          </p:nvPr>
        </p:nvGraphicFramePr>
        <p:xfrm>
          <a:off x="1258441" y="3192344"/>
          <a:ext cx="21867118" cy="4676722"/>
        </p:xfrm>
        <a:graphic>
          <a:graphicData uri="http://schemas.openxmlformats.org/drawingml/2006/table">
            <a:tbl>
              <a:tblPr>
                <a:tableStyleId>{5940675A-B579-460E-94D1-54222C63F5DA}</a:tableStyleId>
              </a:tblPr>
              <a:tblGrid>
                <a:gridCol w="5244699">
                  <a:extLst>
                    <a:ext uri="{9D8B030D-6E8A-4147-A177-3AD203B41FA5}">
                      <a16:colId xmlns:a16="http://schemas.microsoft.com/office/drawing/2014/main" val="1454253335"/>
                    </a:ext>
                  </a:extLst>
                </a:gridCol>
                <a:gridCol w="1886401">
                  <a:extLst>
                    <a:ext uri="{9D8B030D-6E8A-4147-A177-3AD203B41FA5}">
                      <a16:colId xmlns:a16="http://schemas.microsoft.com/office/drawing/2014/main" val="3823456011"/>
                    </a:ext>
                  </a:extLst>
                </a:gridCol>
                <a:gridCol w="1957585">
                  <a:extLst>
                    <a:ext uri="{9D8B030D-6E8A-4147-A177-3AD203B41FA5}">
                      <a16:colId xmlns:a16="http://schemas.microsoft.com/office/drawing/2014/main" val="650584997"/>
                    </a:ext>
                  </a:extLst>
                </a:gridCol>
                <a:gridCol w="1868603">
                  <a:extLst>
                    <a:ext uri="{9D8B030D-6E8A-4147-A177-3AD203B41FA5}">
                      <a16:colId xmlns:a16="http://schemas.microsoft.com/office/drawing/2014/main" val="1989342698"/>
                    </a:ext>
                  </a:extLst>
                </a:gridCol>
                <a:gridCol w="1904197">
                  <a:extLst>
                    <a:ext uri="{9D8B030D-6E8A-4147-A177-3AD203B41FA5}">
                      <a16:colId xmlns:a16="http://schemas.microsoft.com/office/drawing/2014/main" val="1614907788"/>
                    </a:ext>
                  </a:extLst>
                </a:gridCol>
                <a:gridCol w="2010973">
                  <a:extLst>
                    <a:ext uri="{9D8B030D-6E8A-4147-A177-3AD203B41FA5}">
                      <a16:colId xmlns:a16="http://schemas.microsoft.com/office/drawing/2014/main" val="3698558128"/>
                    </a:ext>
                  </a:extLst>
                </a:gridCol>
                <a:gridCol w="1649712">
                  <a:extLst>
                    <a:ext uri="{9D8B030D-6E8A-4147-A177-3AD203B41FA5}">
                      <a16:colId xmlns:a16="http://schemas.microsoft.com/office/drawing/2014/main" val="675875023"/>
                    </a:ext>
                  </a:extLst>
                </a:gridCol>
                <a:gridCol w="1949333">
                  <a:extLst>
                    <a:ext uri="{9D8B030D-6E8A-4147-A177-3AD203B41FA5}">
                      <a16:colId xmlns:a16="http://schemas.microsoft.com/office/drawing/2014/main" val="1243465373"/>
                    </a:ext>
                  </a:extLst>
                </a:gridCol>
                <a:gridCol w="1949333">
                  <a:extLst>
                    <a:ext uri="{9D8B030D-6E8A-4147-A177-3AD203B41FA5}">
                      <a16:colId xmlns:a16="http://schemas.microsoft.com/office/drawing/2014/main" val="348357886"/>
                    </a:ext>
                  </a:extLst>
                </a:gridCol>
                <a:gridCol w="1446282">
                  <a:extLst>
                    <a:ext uri="{9D8B030D-6E8A-4147-A177-3AD203B41FA5}">
                      <a16:colId xmlns:a16="http://schemas.microsoft.com/office/drawing/2014/main" val="3253741298"/>
                    </a:ext>
                  </a:extLst>
                </a:gridCol>
              </a:tblGrid>
              <a:tr h="677586">
                <a:tc>
                  <a:txBody>
                    <a:bodyPr/>
                    <a:lstStyle/>
                    <a:p>
                      <a:pPr algn="l" fontAlgn="ctr"/>
                      <a:endParaRPr lang="es-CO" sz="2400" b="0" i="0" u="none" strike="noStrike" dirty="0">
                        <a:solidFill>
                          <a:srgbClr val="000000"/>
                        </a:solidFill>
                        <a:effectLst/>
                        <a:latin typeface="Calibri" panose="020F0502020204030204" pitchFamily="34" charset="0"/>
                      </a:endParaRPr>
                    </a:p>
                  </a:txBody>
                  <a:tcPr marL="0" marR="0" marT="0" marB="0" anchor="ctr">
                    <a:lnR w="12700" cmpd="sng">
                      <a:noFill/>
                    </a:lnR>
                  </a:tcPr>
                </a:tc>
                <a:tc>
                  <a:txBody>
                    <a:bodyPr/>
                    <a:lstStyle/>
                    <a:p>
                      <a:pPr algn="l" rtl="0" fontAlgn="ctr"/>
                      <a:endParaRPr lang="es-CO" sz="2400" b="0" i="0" u="none" strike="noStrike">
                        <a:solidFill>
                          <a:srgbClr val="000000"/>
                        </a:solidFill>
                        <a:effectLst/>
                        <a:latin typeface="Arial" panose="020B0604020202020204" pitchFamily="34" charset="0"/>
                      </a:endParaRPr>
                    </a:p>
                  </a:txBody>
                  <a:tcPr marL="0" marR="0" marT="0" marB="0" anchor="ctr">
                    <a:lnL w="12700" cmpd="sng">
                      <a:noFill/>
                    </a:lnL>
                  </a:tcPr>
                </a:tc>
                <a:tc gridSpan="8">
                  <a:txBody>
                    <a:bodyPr/>
                    <a:lstStyle/>
                    <a:p>
                      <a:pPr algn="ctr" rtl="0" fontAlgn="ctr"/>
                      <a:r>
                        <a:rPr lang="es-CO" sz="2800" b="1" u="none" strike="noStrike" dirty="0">
                          <a:effectLst/>
                          <a:highlight>
                            <a:srgbClr val="FCCC31"/>
                          </a:highlight>
                        </a:rPr>
                        <a:t>SOLICITUD MGMP 2025-2028</a:t>
                      </a:r>
                      <a:endParaRPr lang="es-CO" sz="28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198464958"/>
                  </a:ext>
                </a:extLst>
              </a:tr>
              <a:tr h="408452">
                <a:tc rowSpan="2">
                  <a:txBody>
                    <a:bodyPr/>
                    <a:lstStyle/>
                    <a:p>
                      <a:pPr algn="ctr" rtl="0" fontAlgn="ctr"/>
                      <a:r>
                        <a:rPr lang="es-CO" sz="2400" b="1" u="none" strike="noStrike" dirty="0">
                          <a:effectLst/>
                          <a:highlight>
                            <a:srgbClr val="FCCC31"/>
                          </a:highlight>
                        </a:rPr>
                        <a:t>FUNCIONAMIENTO/ENTIDAD</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400" b="1" u="none" strike="noStrike" dirty="0">
                          <a:effectLst/>
                          <a:highlight>
                            <a:srgbClr val="FCCC31"/>
                          </a:highlight>
                        </a:rPr>
                        <a:t>2024*</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400" b="1" u="none" strike="noStrike" dirty="0">
                          <a:effectLst/>
                          <a:highlight>
                            <a:srgbClr val="FCCC31"/>
                          </a:highlight>
                        </a:rPr>
                        <a:t>2025</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400" b="1" u="none" strike="noStrike" dirty="0">
                          <a:effectLst/>
                          <a:highlight>
                            <a:srgbClr val="FCCC31"/>
                          </a:highlight>
                        </a:rPr>
                        <a:t>2026</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400" b="1" u="none" strike="noStrike" dirty="0">
                          <a:effectLst/>
                          <a:highlight>
                            <a:srgbClr val="FCCC31"/>
                          </a:highlight>
                        </a:rPr>
                        <a:t>2027</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400" b="1" u="none" strike="noStrike" dirty="0">
                          <a:effectLst/>
                          <a:highlight>
                            <a:srgbClr val="FCCC31"/>
                          </a:highlight>
                        </a:rPr>
                        <a:t>2028</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a:effectLst/>
                          <a:highlight>
                            <a:srgbClr val="FCCC31"/>
                          </a:highlight>
                        </a:rPr>
                        <a:t>Var%</a:t>
                      </a:r>
                      <a:endParaRPr lang="es-CO" sz="2400" b="1" i="0" u="none" strike="noStrike">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a:effectLst/>
                          <a:highlight>
                            <a:srgbClr val="FCCC31"/>
                          </a:highlight>
                        </a:rPr>
                        <a:t>Var%</a:t>
                      </a:r>
                      <a:endParaRPr lang="es-CO" sz="2400" b="1" i="0" u="none" strike="noStrike">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a:effectLst/>
                          <a:highlight>
                            <a:srgbClr val="FCCC31"/>
                          </a:highlight>
                        </a:rPr>
                        <a:t>Var%</a:t>
                      </a:r>
                      <a:endParaRPr lang="es-CO" sz="2400" b="1" i="0" u="none" strike="noStrike">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a:effectLst/>
                          <a:highlight>
                            <a:srgbClr val="FCCC31"/>
                          </a:highlight>
                        </a:rPr>
                        <a:t>Var%</a:t>
                      </a:r>
                      <a:endParaRPr lang="es-CO" sz="2400" b="1" i="0" u="none" strike="noStrike">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extLst>
                  <a:ext uri="{0D108BD9-81ED-4DB2-BD59-A6C34878D82A}">
                    <a16:rowId xmlns:a16="http://schemas.microsoft.com/office/drawing/2014/main" val="2591057517"/>
                  </a:ext>
                </a:extLst>
              </a:tr>
              <a:tr h="408452">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2400" b="1" u="none" strike="noStrike" dirty="0">
                          <a:effectLst/>
                          <a:highlight>
                            <a:srgbClr val="FCCC31"/>
                          </a:highlight>
                        </a:rPr>
                        <a:t>25/24</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26/25</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27/26</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28/27</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extLst>
                  <a:ext uri="{0D108BD9-81ED-4DB2-BD59-A6C34878D82A}">
                    <a16:rowId xmlns:a16="http://schemas.microsoft.com/office/drawing/2014/main" val="3009044385"/>
                  </a:ext>
                </a:extLst>
              </a:tr>
              <a:tr h="408452">
                <a:tc>
                  <a:txBody>
                    <a:bodyPr/>
                    <a:lstStyle/>
                    <a:p>
                      <a:pPr algn="l" rtl="0" fontAlgn="ctr"/>
                      <a:r>
                        <a:rPr lang="es-CO" sz="2400" b="1" u="none" strike="noStrike" dirty="0">
                          <a:effectLst/>
                        </a:rPr>
                        <a:t>ANLA</a:t>
                      </a:r>
                      <a:endParaRPr lang="es-CO" sz="2400" b="1" i="0" u="none" strike="noStrike" dirty="0">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ctr"/>
                      <a:r>
                        <a:rPr lang="es-CO" sz="2400" b="1" u="none" strike="noStrike" dirty="0">
                          <a:effectLst/>
                        </a:rPr>
                        <a:t>$ 92.643</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b="1" u="none" strike="noStrike" dirty="0">
                          <a:effectLst/>
                        </a:rPr>
                        <a:t>$ 103.208</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b="1" u="none" strike="noStrike" dirty="0">
                          <a:effectLst/>
                        </a:rPr>
                        <a:t>$ 101.454</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b="1" u="none" strike="noStrike" dirty="0">
                          <a:effectLst/>
                        </a:rPr>
                        <a:t>$ 105.959</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b="1" u="none" strike="noStrike" dirty="0">
                          <a:effectLst/>
                        </a:rPr>
                        <a:t>$ 110.671</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b="1" u="none" strike="noStrike" dirty="0">
                          <a:effectLst/>
                        </a:rPr>
                        <a:t>11%</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b="1" u="none" strike="noStrike" dirty="0">
                          <a:effectLst/>
                        </a:rPr>
                        <a:t>-2%</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b="1" u="none" strike="noStrike" dirty="0">
                          <a:effectLst/>
                        </a:rPr>
                        <a:t>4%</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b="1" u="none" strike="noStrike" dirty="0">
                          <a:effectLst/>
                        </a:rPr>
                        <a:t>4%</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extLst>
                  <a:ext uri="{0D108BD9-81ED-4DB2-BD59-A6C34878D82A}">
                    <a16:rowId xmlns:a16="http://schemas.microsoft.com/office/drawing/2014/main" val="269604524"/>
                  </a:ext>
                </a:extLst>
              </a:tr>
              <a:tr h="408452">
                <a:tc>
                  <a:txBody>
                    <a:bodyPr/>
                    <a:lstStyle/>
                    <a:p>
                      <a:pPr lvl="1" algn="l" rtl="0" fontAlgn="ctr"/>
                      <a:r>
                        <a:rPr lang="es-CO" sz="2400" u="none" strike="noStrike">
                          <a:effectLst/>
                        </a:rPr>
                        <a:t>Gastos de personal</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$ 69.884</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$ 73.326</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$ 76.918</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$ 80.687</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$ 84.641</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dirty="0">
                          <a:effectLst/>
                        </a:rPr>
                        <a:t>5%</a:t>
                      </a:r>
                      <a:endParaRPr lang="es-CO"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dirty="0">
                          <a:effectLst/>
                        </a:rPr>
                        <a:t>5%</a:t>
                      </a:r>
                      <a:endParaRPr lang="es-CO"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dirty="0">
                          <a:effectLst/>
                        </a:rPr>
                        <a:t>5%</a:t>
                      </a:r>
                      <a:endParaRPr lang="es-CO"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5%</a:t>
                      </a:r>
                      <a:endParaRPr lang="es-CO" sz="2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66247409"/>
                  </a:ext>
                </a:extLst>
              </a:tr>
              <a:tr h="408452">
                <a:tc>
                  <a:txBody>
                    <a:bodyPr/>
                    <a:lstStyle/>
                    <a:p>
                      <a:pPr lvl="1" algn="l" rtl="0" fontAlgn="ctr"/>
                      <a:r>
                        <a:rPr lang="es-CO" sz="2400" u="none" strike="noStrike">
                          <a:effectLst/>
                        </a:rPr>
                        <a:t>Adquisición de Bienes y servicios </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$ 22.189</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$ 23.181</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$ 23.877</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$ 24.593</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$ 25.331</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4%</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dirty="0">
                          <a:effectLst/>
                        </a:rPr>
                        <a:t>3%</a:t>
                      </a:r>
                      <a:endParaRPr lang="es-CO"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dirty="0">
                          <a:effectLst/>
                        </a:rPr>
                        <a:t>3%</a:t>
                      </a:r>
                      <a:endParaRPr lang="es-CO"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3%</a:t>
                      </a:r>
                      <a:endParaRPr lang="es-CO" sz="2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232266548"/>
                  </a:ext>
                </a:extLst>
              </a:tr>
              <a:tr h="408452">
                <a:tc>
                  <a:txBody>
                    <a:bodyPr/>
                    <a:lstStyle/>
                    <a:p>
                      <a:pPr lvl="1" algn="l" rtl="0" fontAlgn="ctr"/>
                      <a:r>
                        <a:rPr lang="es-CO" sz="2400" u="none" strike="noStrike">
                          <a:effectLst/>
                        </a:rPr>
                        <a:t>Transferencias corrientes </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$ 382</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$ 459</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$ 473</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$ 487</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$ 501</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20%</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3%</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3%</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dirty="0">
                          <a:effectLst/>
                        </a:rPr>
                        <a:t>3%</a:t>
                      </a:r>
                      <a:endParaRPr lang="es-CO"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77609488"/>
                  </a:ext>
                </a:extLst>
              </a:tr>
              <a:tr h="592252">
                <a:tc>
                  <a:txBody>
                    <a:bodyPr/>
                    <a:lstStyle/>
                    <a:p>
                      <a:pPr lvl="1" algn="l" rtl="0" fontAlgn="ctr"/>
                      <a:r>
                        <a:rPr lang="es-CO" sz="2400" u="none" strike="noStrike">
                          <a:effectLst/>
                        </a:rPr>
                        <a:t>Gastos por tributos, multas, sanciones e intereses de mora </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$ 188</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$ 180</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$ 186</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$ 191</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$ 197</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-4%</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3%</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3%</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dirty="0">
                          <a:effectLst/>
                        </a:rPr>
                        <a:t>3%</a:t>
                      </a:r>
                      <a:endParaRPr lang="es-CO"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14956352"/>
                  </a:ext>
                </a:extLst>
              </a:tr>
              <a:tr h="408452">
                <a:tc>
                  <a:txBody>
                    <a:bodyPr/>
                    <a:lstStyle/>
                    <a:p>
                      <a:pPr lvl="1" algn="l" rtl="0" fontAlgn="ctr"/>
                      <a:r>
                        <a:rPr lang="es-CO" sz="2400" u="none" strike="noStrike" dirty="0">
                          <a:effectLst/>
                        </a:rPr>
                        <a:t>Servicio de la Deuda</a:t>
                      </a:r>
                      <a:endParaRPr lang="es-CO"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 </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$ 6.062</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 </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 </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 </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100%</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-100%</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0%</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dirty="0">
                          <a:effectLst/>
                        </a:rPr>
                        <a:t>0%</a:t>
                      </a:r>
                      <a:endParaRPr lang="es-CO"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978841528"/>
                  </a:ext>
                </a:extLst>
              </a:tr>
              <a:tr h="408452">
                <a:tc>
                  <a:txBody>
                    <a:bodyPr/>
                    <a:lstStyle/>
                    <a:p>
                      <a:pPr algn="l" rtl="0" fontAlgn="ctr"/>
                      <a:r>
                        <a:rPr lang="es-CO" sz="2400" b="1" u="none" strike="noStrike" dirty="0">
                          <a:effectLst/>
                          <a:highlight>
                            <a:srgbClr val="FCCC31"/>
                          </a:highlight>
                        </a:rPr>
                        <a:t>TOTAL FUNCIONAMIENTO</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$ 92.643</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$ 103.208</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$ 101.454</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400" b="1" u="none" strike="noStrike">
                          <a:effectLst/>
                          <a:highlight>
                            <a:srgbClr val="FCCC31"/>
                          </a:highlight>
                        </a:rPr>
                        <a:t>$ 105.959</a:t>
                      </a:r>
                      <a:endParaRPr lang="es-CO" sz="2400" b="1" i="0" u="none" strike="noStrike">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$ 110.671</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11%</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-2%</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4%</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4%</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extLst>
                  <a:ext uri="{0D108BD9-81ED-4DB2-BD59-A6C34878D82A}">
                    <a16:rowId xmlns:a16="http://schemas.microsoft.com/office/drawing/2014/main" val="2494751623"/>
                  </a:ext>
                </a:extLst>
              </a:tr>
            </a:tbl>
          </a:graphicData>
        </a:graphic>
      </p:graphicFrame>
    </p:spTree>
    <p:extLst>
      <p:ext uri="{BB962C8B-B14F-4D97-AF65-F5344CB8AC3E}">
        <p14:creationId xmlns:p14="http://schemas.microsoft.com/office/powerpoint/2010/main" val="212339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CC7E4799-0F53-4A92-81A5-D4162B3A1AAE}"/>
              </a:ext>
            </a:extLst>
          </p:cNvPr>
          <p:cNvSpPr>
            <a:spLocks noGrp="1"/>
          </p:cNvSpPr>
          <p:nvPr>
            <p:ph type="body" sz="quarter" idx="10"/>
          </p:nvPr>
        </p:nvSpPr>
        <p:spPr>
          <a:xfrm>
            <a:off x="1735524" y="6163028"/>
            <a:ext cx="20037394" cy="7008378"/>
          </a:xfrm>
        </p:spPr>
        <p:txBody>
          <a:bodyPr wrap="square" lIns="0" tIns="0" rIns="0" bIns="0" anchor="t">
            <a:noAutofit/>
          </a:bodyPr>
          <a:lstStyle/>
          <a:p>
            <a:pPr algn="just"/>
            <a:endParaRPr lang="es-CO" spc="-300" dirty="0">
              <a:latin typeface="Work Sans"/>
              <a:ea typeface="+mj-ea"/>
            </a:endParaRPr>
          </a:p>
          <a:p>
            <a:pPr algn="just"/>
            <a:endParaRPr lang="es-CO" spc="-300" dirty="0">
              <a:latin typeface="Work Sans"/>
              <a:ea typeface="+mj-ea"/>
            </a:endParaRPr>
          </a:p>
          <a:p>
            <a:pPr algn="just"/>
            <a:endParaRPr lang="es-CO" spc="-300" dirty="0"/>
          </a:p>
          <a:p>
            <a:pPr algn="just"/>
            <a:endParaRPr lang="es-CO" spc="-300" dirty="0"/>
          </a:p>
          <a:p>
            <a:pPr algn="just"/>
            <a:endParaRPr lang="es-CO" spc="-300" dirty="0"/>
          </a:p>
          <a:p>
            <a:pPr algn="just"/>
            <a:endParaRPr lang="es-CO" spc="-300" dirty="0"/>
          </a:p>
          <a:p>
            <a:pPr algn="just"/>
            <a:endParaRPr lang="es-CO" spc="-300" dirty="0"/>
          </a:p>
          <a:p>
            <a:pPr algn="just"/>
            <a:endParaRPr lang="es-CO" spc="-300" dirty="0"/>
          </a:p>
          <a:p>
            <a:endParaRPr lang="es-CO" sz="2000" dirty="0"/>
          </a:p>
        </p:txBody>
      </p:sp>
      <p:sp>
        <p:nvSpPr>
          <p:cNvPr id="3" name="Title 15">
            <a:extLst>
              <a:ext uri="{FF2B5EF4-FFF2-40B4-BE49-F238E27FC236}">
                <a16:creationId xmlns:a16="http://schemas.microsoft.com/office/drawing/2014/main" id="{F66C1925-0EE6-933A-63BB-D88F9BB7FF57}"/>
              </a:ext>
            </a:extLst>
          </p:cNvPr>
          <p:cNvSpPr txBox="1">
            <a:spLocks/>
          </p:cNvSpPr>
          <p:nvPr/>
        </p:nvSpPr>
        <p:spPr>
          <a:xfrm>
            <a:off x="1572444" y="2457030"/>
            <a:ext cx="23227192" cy="644339"/>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defTabSz="914400" hangingPunct="1"/>
            <a:r>
              <a:rPr lang="es-CO" sz="4000" dirty="0">
                <a:latin typeface="Work Sans"/>
              </a:rPr>
              <a:t>3. Justificación de la solicitud MGMP Funcionamiento Corporaciones</a:t>
            </a:r>
          </a:p>
        </p:txBody>
      </p:sp>
      <p:sp>
        <p:nvSpPr>
          <p:cNvPr id="6" name="CuadroTexto 5">
            <a:extLst>
              <a:ext uri="{FF2B5EF4-FFF2-40B4-BE49-F238E27FC236}">
                <a16:creationId xmlns:a16="http://schemas.microsoft.com/office/drawing/2014/main" id="{99892262-131B-F75C-9E5B-77F5CE416CE1}"/>
              </a:ext>
            </a:extLst>
          </p:cNvPr>
          <p:cNvSpPr txBox="1"/>
          <p:nvPr/>
        </p:nvSpPr>
        <p:spPr>
          <a:xfrm>
            <a:off x="1572444" y="7799351"/>
            <a:ext cx="20403506" cy="51189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dirty="0"/>
              <a:t>                                            </a:t>
            </a:r>
          </a:p>
          <a:p>
            <a:pPr marL="342900" indent="-342900" algn="just">
              <a:buFont typeface="Wingdings" panose="05000000000000000000" pitchFamily="2" charset="2"/>
              <a:buChar char="ü"/>
            </a:pPr>
            <a:r>
              <a:rPr lang="es-ES" dirty="0"/>
              <a:t>Financiamiento de la nómina del personal de planta de las Corporaciones y gastos asociados a la nómina; Adquisición de bienes y servicios para el normal funcionamiento de las entidades, así como transferencias corrientes y el pago de la cuota de fiscalización y auditaje; para el desarrollo de sus funciones, ejercer como máxima autoridad ambiental y administrar los recursos naturales, en sus respectivas áreas de jurisdicción.                                           </a:t>
            </a:r>
          </a:p>
          <a:p>
            <a:pPr marL="342900" indent="-342900" algn="just">
              <a:buFont typeface="Wingdings" panose="05000000000000000000" pitchFamily="2" charset="2"/>
              <a:buChar char="ü"/>
            </a:pPr>
            <a:r>
              <a:rPr lang="es-ES" dirty="0"/>
              <a:t>Promover y desarrollar la participación comunitaria en actividades y programas de protección ambiental, de desarrollo sostenible y de manejo adecuado de los recursos naturales renovables.                                            </a:t>
            </a:r>
          </a:p>
          <a:p>
            <a:pPr marL="342900" indent="-342900" algn="just">
              <a:buFont typeface="Wingdings" panose="05000000000000000000" pitchFamily="2" charset="2"/>
              <a:buChar char="ü"/>
            </a:pPr>
            <a:r>
              <a:rPr lang="es-ES" dirty="0"/>
              <a:t>Coordinar la articulación sectorial y regional para el desarrollo de programas y proyectos medioambientales y de protección de los recursos naturales renovables, así como apoyar y asesorar los entes territoriales en la incorporación del componente ambiental de sus instrumentos de planificación.                                              </a:t>
            </a:r>
          </a:p>
          <a:p>
            <a:pPr marL="342900" indent="-342900" algn="just">
              <a:buFont typeface="Wingdings" panose="05000000000000000000" pitchFamily="2" charset="2"/>
              <a:buChar char="ü"/>
            </a:pPr>
            <a:r>
              <a:rPr lang="es-ES" dirty="0"/>
              <a:t>Participar y apoyar las actividades y procesos de los Consejos Departamentales y municipales para la Gestión del Riesgo de sus respectivas jurisdicciones</a:t>
            </a:r>
            <a:endParaRPr lang="es-ES" sz="2400" spc="-300" dirty="0">
              <a:solidFill>
                <a:schemeClr val="tx1"/>
              </a:solidFill>
              <a:latin typeface="Work Sans"/>
              <a:ea typeface="+mj-ea"/>
            </a:endParaRPr>
          </a:p>
        </p:txBody>
      </p:sp>
      <p:sp>
        <p:nvSpPr>
          <p:cNvPr id="4" name="Título 1">
            <a:extLst>
              <a:ext uri="{FF2B5EF4-FFF2-40B4-BE49-F238E27FC236}">
                <a16:creationId xmlns:a16="http://schemas.microsoft.com/office/drawing/2014/main" id="{5641B819-3274-E330-641C-89CA246777A1}"/>
              </a:ext>
            </a:extLst>
          </p:cNvPr>
          <p:cNvSpPr txBox="1">
            <a:spLocks/>
          </p:cNvSpPr>
          <p:nvPr/>
        </p:nvSpPr>
        <p:spPr>
          <a:xfrm>
            <a:off x="1155232" y="485269"/>
            <a:ext cx="18476464"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a:lnSpc>
                <a:spcPct val="100000"/>
              </a:lnSpc>
            </a:pPr>
            <a:r>
              <a:rPr lang="es-CO" sz="4400" b="1" dirty="0">
                <a:solidFill>
                  <a:schemeClr val="tx1"/>
                </a:solidFill>
                <a:latin typeface="Verdana" panose="020B0604030504040204" pitchFamily="34" charset="0"/>
                <a:ea typeface="Verdana" panose="020B0604030504040204" pitchFamily="34" charset="0"/>
              </a:rPr>
              <a:t>Solicitud MGMP 2025-2028 </a:t>
            </a:r>
          </a:p>
          <a:p>
            <a:pPr algn="ctr">
              <a:lnSpc>
                <a:spcPct val="100000"/>
              </a:lnSpc>
            </a:pPr>
            <a:r>
              <a:rPr lang="es-CO" sz="4400" b="1" dirty="0">
                <a:solidFill>
                  <a:schemeClr val="tx1"/>
                </a:solidFill>
                <a:latin typeface="Verdana" panose="020B0604030504040204" pitchFamily="34" charset="0"/>
                <a:ea typeface="Verdana" panose="020B0604030504040204" pitchFamily="34" charset="0"/>
              </a:rPr>
              <a:t>Funcionamiento</a:t>
            </a:r>
          </a:p>
        </p:txBody>
      </p:sp>
      <p:grpSp>
        <p:nvGrpSpPr>
          <p:cNvPr id="5" name="Grupo 4">
            <a:extLst>
              <a:ext uri="{FF2B5EF4-FFF2-40B4-BE49-F238E27FC236}">
                <a16:creationId xmlns:a16="http://schemas.microsoft.com/office/drawing/2014/main" id="{B9B25096-5719-C312-F77B-B963E41D7420}"/>
              </a:ext>
            </a:extLst>
          </p:cNvPr>
          <p:cNvGrpSpPr/>
          <p:nvPr/>
        </p:nvGrpSpPr>
        <p:grpSpPr>
          <a:xfrm>
            <a:off x="16613736" y="203541"/>
            <a:ext cx="3000375" cy="2020113"/>
            <a:chOff x="16072703" y="22290"/>
            <a:chExt cx="3000375" cy="2020113"/>
          </a:xfrm>
        </p:grpSpPr>
        <p:pic>
          <p:nvPicPr>
            <p:cNvPr id="7" name="Imagen 6">
              <a:extLst>
                <a:ext uri="{FF2B5EF4-FFF2-40B4-BE49-F238E27FC236}">
                  <a16:creationId xmlns:a16="http://schemas.microsoft.com/office/drawing/2014/main" id="{EEC7B2E5-7F7E-E3FB-0E05-5782F24FE109}"/>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9" name="Picture 4" descr="Ministerio de Ambiente y Desarrollo Sostenible - Wikipedia ...">
              <a:extLst>
                <a:ext uri="{FF2B5EF4-FFF2-40B4-BE49-F238E27FC236}">
                  <a16:creationId xmlns:a16="http://schemas.microsoft.com/office/drawing/2014/main" id="{130103A9-612A-78A3-509B-CF28F98439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Tabla 1">
            <a:extLst>
              <a:ext uri="{FF2B5EF4-FFF2-40B4-BE49-F238E27FC236}">
                <a16:creationId xmlns:a16="http://schemas.microsoft.com/office/drawing/2014/main" id="{70327672-C8A7-731A-3A8D-3310C17DEEC2}"/>
              </a:ext>
            </a:extLst>
          </p:cNvPr>
          <p:cNvGraphicFramePr>
            <a:graphicFrameLocks noGrp="1"/>
          </p:cNvGraphicFramePr>
          <p:nvPr>
            <p:extLst>
              <p:ext uri="{D42A27DB-BD31-4B8C-83A1-F6EECF244321}">
                <p14:modId xmlns:p14="http://schemas.microsoft.com/office/powerpoint/2010/main" val="2749604699"/>
              </p:ext>
            </p:extLst>
          </p:nvPr>
        </p:nvGraphicFramePr>
        <p:xfrm>
          <a:off x="1572444" y="3334744"/>
          <a:ext cx="20868457" cy="4628155"/>
        </p:xfrm>
        <a:graphic>
          <a:graphicData uri="http://schemas.openxmlformats.org/drawingml/2006/table">
            <a:tbl>
              <a:tblPr>
                <a:tableStyleId>{5940675A-B579-460E-94D1-54222C63F5DA}</a:tableStyleId>
              </a:tblPr>
              <a:tblGrid>
                <a:gridCol w="5437956">
                  <a:extLst>
                    <a:ext uri="{9D8B030D-6E8A-4147-A177-3AD203B41FA5}">
                      <a16:colId xmlns:a16="http://schemas.microsoft.com/office/drawing/2014/main" val="1348117090"/>
                    </a:ext>
                  </a:extLst>
                </a:gridCol>
                <a:gridCol w="1600200">
                  <a:extLst>
                    <a:ext uri="{9D8B030D-6E8A-4147-A177-3AD203B41FA5}">
                      <a16:colId xmlns:a16="http://schemas.microsoft.com/office/drawing/2014/main" val="2527223845"/>
                    </a:ext>
                  </a:extLst>
                </a:gridCol>
                <a:gridCol w="1981200">
                  <a:extLst>
                    <a:ext uri="{9D8B030D-6E8A-4147-A177-3AD203B41FA5}">
                      <a16:colId xmlns:a16="http://schemas.microsoft.com/office/drawing/2014/main" val="653785765"/>
                    </a:ext>
                  </a:extLst>
                </a:gridCol>
                <a:gridCol w="1714500">
                  <a:extLst>
                    <a:ext uri="{9D8B030D-6E8A-4147-A177-3AD203B41FA5}">
                      <a16:colId xmlns:a16="http://schemas.microsoft.com/office/drawing/2014/main" val="937187344"/>
                    </a:ext>
                  </a:extLst>
                </a:gridCol>
                <a:gridCol w="2057400">
                  <a:extLst>
                    <a:ext uri="{9D8B030D-6E8A-4147-A177-3AD203B41FA5}">
                      <a16:colId xmlns:a16="http://schemas.microsoft.com/office/drawing/2014/main" val="3594548060"/>
                    </a:ext>
                  </a:extLst>
                </a:gridCol>
                <a:gridCol w="1885950">
                  <a:extLst>
                    <a:ext uri="{9D8B030D-6E8A-4147-A177-3AD203B41FA5}">
                      <a16:colId xmlns:a16="http://schemas.microsoft.com/office/drawing/2014/main" val="2196761665"/>
                    </a:ext>
                  </a:extLst>
                </a:gridCol>
                <a:gridCol w="1676400">
                  <a:extLst>
                    <a:ext uri="{9D8B030D-6E8A-4147-A177-3AD203B41FA5}">
                      <a16:colId xmlns:a16="http://schemas.microsoft.com/office/drawing/2014/main" val="3933814842"/>
                    </a:ext>
                  </a:extLst>
                </a:gridCol>
                <a:gridCol w="1657350">
                  <a:extLst>
                    <a:ext uri="{9D8B030D-6E8A-4147-A177-3AD203B41FA5}">
                      <a16:colId xmlns:a16="http://schemas.microsoft.com/office/drawing/2014/main" val="215362466"/>
                    </a:ext>
                  </a:extLst>
                </a:gridCol>
                <a:gridCol w="1477277">
                  <a:extLst>
                    <a:ext uri="{9D8B030D-6E8A-4147-A177-3AD203B41FA5}">
                      <a16:colId xmlns:a16="http://schemas.microsoft.com/office/drawing/2014/main" val="2345896902"/>
                    </a:ext>
                  </a:extLst>
                </a:gridCol>
                <a:gridCol w="1380224">
                  <a:extLst>
                    <a:ext uri="{9D8B030D-6E8A-4147-A177-3AD203B41FA5}">
                      <a16:colId xmlns:a16="http://schemas.microsoft.com/office/drawing/2014/main" val="3120478116"/>
                    </a:ext>
                  </a:extLst>
                </a:gridCol>
              </a:tblGrid>
              <a:tr h="418772">
                <a:tc>
                  <a:txBody>
                    <a:bodyPr/>
                    <a:lstStyle/>
                    <a:p>
                      <a:pPr algn="l" fontAlgn="ct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l" rtl="0" fontAlgn="ctr"/>
                      <a:r>
                        <a:rPr lang="es-CO" sz="2400" u="none" strike="noStrike">
                          <a:effectLst/>
                        </a:rPr>
                        <a:t> </a:t>
                      </a:r>
                      <a:endParaRPr lang="es-CO" sz="2400" b="0" i="0" u="none" strike="noStrike">
                        <a:solidFill>
                          <a:srgbClr val="000000"/>
                        </a:solidFill>
                        <a:effectLst/>
                        <a:latin typeface="Arial" panose="020B0604020202020204" pitchFamily="34" charset="0"/>
                      </a:endParaRPr>
                    </a:p>
                  </a:txBody>
                  <a:tcPr marL="0" marR="0" marT="0" marB="0" anchor="ctr"/>
                </a:tc>
                <a:tc gridSpan="8">
                  <a:txBody>
                    <a:bodyPr/>
                    <a:lstStyle/>
                    <a:p>
                      <a:pPr algn="ctr" rtl="0" fontAlgn="ctr"/>
                      <a:r>
                        <a:rPr lang="es-CO" sz="2400" b="1" u="none" strike="noStrike">
                          <a:effectLst/>
                          <a:highlight>
                            <a:srgbClr val="FCCC31"/>
                          </a:highlight>
                        </a:rPr>
                        <a:t>Solicitud MGMP 2025-2028</a:t>
                      </a:r>
                      <a:endParaRPr lang="es-CO" sz="2400" b="1" i="0" u="none" strike="noStrike">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574325042"/>
                  </a:ext>
                </a:extLst>
              </a:tr>
              <a:tr h="421179">
                <a:tc rowSpan="2">
                  <a:txBody>
                    <a:bodyPr/>
                    <a:lstStyle/>
                    <a:p>
                      <a:pPr algn="ctr" rtl="0" fontAlgn="ctr"/>
                      <a:r>
                        <a:rPr lang="es-CO" sz="2400" b="1" u="none" strike="noStrike" dirty="0">
                          <a:effectLst/>
                          <a:highlight>
                            <a:srgbClr val="FCCC31"/>
                          </a:highlight>
                        </a:rPr>
                        <a:t>FUNCIONAMIENTO/ENTIDAD</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400" b="1" u="none" strike="noStrike" dirty="0">
                          <a:effectLst/>
                          <a:highlight>
                            <a:srgbClr val="FCCC31"/>
                          </a:highlight>
                        </a:rPr>
                        <a:t>2024*</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400" b="1" u="none" strike="noStrike" dirty="0">
                          <a:effectLst/>
                          <a:highlight>
                            <a:srgbClr val="FCCC31"/>
                          </a:highlight>
                        </a:rPr>
                        <a:t>2025</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400" b="1" u="none" strike="noStrike" dirty="0">
                          <a:effectLst/>
                          <a:highlight>
                            <a:srgbClr val="FCCC31"/>
                          </a:highlight>
                        </a:rPr>
                        <a:t>2026</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400" b="1" u="none" strike="noStrike" dirty="0">
                          <a:effectLst/>
                          <a:highlight>
                            <a:srgbClr val="FCCC31"/>
                          </a:highlight>
                        </a:rPr>
                        <a:t>2027</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400" b="1" u="none" strike="noStrike" dirty="0">
                          <a:effectLst/>
                          <a:highlight>
                            <a:srgbClr val="FCCC31"/>
                          </a:highlight>
                        </a:rPr>
                        <a:t>2028</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Var%</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Var%</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Var%</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a:effectLst/>
                          <a:highlight>
                            <a:srgbClr val="FCCC31"/>
                          </a:highlight>
                        </a:rPr>
                        <a:t>Var%</a:t>
                      </a:r>
                      <a:endParaRPr lang="es-CO" sz="2400" b="1" i="0" u="none" strike="noStrike">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extLst>
                  <a:ext uri="{0D108BD9-81ED-4DB2-BD59-A6C34878D82A}">
                    <a16:rowId xmlns:a16="http://schemas.microsoft.com/office/drawing/2014/main" val="2812448090"/>
                  </a:ext>
                </a:extLst>
              </a:tr>
              <a:tr h="418772">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2400" b="1" u="none" strike="noStrike" dirty="0">
                          <a:effectLst/>
                          <a:highlight>
                            <a:srgbClr val="FCCC31"/>
                          </a:highlight>
                        </a:rPr>
                        <a:t>25/24</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26/25</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27/26</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28/27</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extLst>
                  <a:ext uri="{0D108BD9-81ED-4DB2-BD59-A6C34878D82A}">
                    <a16:rowId xmlns:a16="http://schemas.microsoft.com/office/drawing/2014/main" val="2006984677"/>
                  </a:ext>
                </a:extLst>
              </a:tr>
              <a:tr h="421179">
                <a:tc>
                  <a:txBody>
                    <a:bodyPr/>
                    <a:lstStyle/>
                    <a:p>
                      <a:pPr algn="l" rtl="0" fontAlgn="ctr"/>
                      <a:r>
                        <a:rPr lang="es-CO" sz="2400" b="1" u="none" strike="noStrike" dirty="0">
                          <a:effectLst/>
                        </a:rPr>
                        <a:t>CORPORACIONES</a:t>
                      </a:r>
                      <a:endParaRPr lang="es-CO" sz="2400" b="1" i="0" u="none" strike="noStrike" dirty="0">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ctr"/>
                      <a:r>
                        <a:rPr lang="es-CO" sz="2400" b="1" u="none" strike="noStrike" dirty="0">
                          <a:effectLst/>
                        </a:rPr>
                        <a:t>103.712</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b="1" u="none" strike="noStrike" dirty="0">
                          <a:effectLst/>
                        </a:rPr>
                        <a:t>119.972</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b="1" u="none" strike="noStrike" dirty="0">
                          <a:effectLst/>
                        </a:rPr>
                        <a:t>125.744</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b="1" u="none" strike="noStrike" dirty="0">
                          <a:effectLst/>
                        </a:rPr>
                        <a:t>131.795</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b="1" u="none" strike="noStrike" dirty="0">
                          <a:effectLst/>
                        </a:rPr>
                        <a:t>138.140</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b="1" u="none" strike="noStrike">
                          <a:effectLst/>
                        </a:rPr>
                        <a:t>16%</a:t>
                      </a:r>
                      <a:endParaRPr lang="es-CO" sz="24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b="1" u="none" strike="noStrike" dirty="0">
                          <a:effectLst/>
                        </a:rPr>
                        <a:t>5%</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b="1" u="none" strike="noStrike" dirty="0">
                          <a:effectLst/>
                        </a:rPr>
                        <a:t>5%</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b="1" u="none" strike="noStrike" dirty="0">
                          <a:effectLst/>
                        </a:rPr>
                        <a:t>5%</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extLst>
                  <a:ext uri="{0D108BD9-81ED-4DB2-BD59-A6C34878D82A}">
                    <a16:rowId xmlns:a16="http://schemas.microsoft.com/office/drawing/2014/main" val="3097013424"/>
                  </a:ext>
                </a:extLst>
              </a:tr>
              <a:tr h="421179">
                <a:tc>
                  <a:txBody>
                    <a:bodyPr/>
                    <a:lstStyle/>
                    <a:p>
                      <a:pPr lvl="1" algn="l" rtl="0" fontAlgn="ctr"/>
                      <a:r>
                        <a:rPr lang="es-CO" sz="2400" u="none" strike="noStrike" dirty="0">
                          <a:effectLst/>
                        </a:rPr>
                        <a:t>Gastos de personal</a:t>
                      </a:r>
                      <a:endParaRPr lang="es-CO"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$ 98.310</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b"/>
                      <a:r>
                        <a:rPr lang="es-CO" sz="2400" u="none" strike="noStrike">
                          <a:effectLst/>
                        </a:rPr>
                        <a:t>$ 114.348</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$ 119.951</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400" u="none" strike="noStrike" dirty="0">
                          <a:effectLst/>
                        </a:rPr>
                        <a:t>$ 125.828</a:t>
                      </a:r>
                      <a:endParaRPr lang="es-CO"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b"/>
                      <a:r>
                        <a:rPr lang="es-CO" sz="2400" u="none" strike="noStrike" dirty="0">
                          <a:effectLst/>
                        </a:rPr>
                        <a:t>$ 131.994</a:t>
                      </a:r>
                      <a:endParaRPr lang="es-CO"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dirty="0">
                          <a:effectLst/>
                        </a:rPr>
                        <a:t>16%</a:t>
                      </a:r>
                      <a:endParaRPr lang="es-CO" sz="2400" b="0" i="0" u="none" strike="noStrike" dirty="0">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dirty="0">
                          <a:effectLst/>
                        </a:rPr>
                        <a:t>5%</a:t>
                      </a:r>
                      <a:endParaRPr lang="es-CO"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dirty="0">
                          <a:effectLst/>
                        </a:rPr>
                        <a:t>5%</a:t>
                      </a:r>
                      <a:endParaRPr lang="es-CO"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dirty="0">
                          <a:effectLst/>
                        </a:rPr>
                        <a:t>5%</a:t>
                      </a:r>
                      <a:endParaRPr lang="es-CO"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948992660"/>
                  </a:ext>
                </a:extLst>
              </a:tr>
              <a:tr h="421179">
                <a:tc>
                  <a:txBody>
                    <a:bodyPr/>
                    <a:lstStyle/>
                    <a:p>
                      <a:pPr lvl="1" algn="l" rtl="0" fontAlgn="ctr"/>
                      <a:r>
                        <a:rPr lang="es-CO" sz="2400" u="none" strike="noStrike" dirty="0">
                          <a:effectLst/>
                        </a:rPr>
                        <a:t>Adquisición de Bienes y servicios </a:t>
                      </a:r>
                      <a:endParaRPr lang="es-CO"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$ 4.006</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b"/>
                      <a:r>
                        <a:rPr lang="es-CO" sz="2400" u="none" strike="noStrike">
                          <a:effectLst/>
                        </a:rPr>
                        <a:t>$ 4.145</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$ 4.270</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$ 4.398</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$ 4.530</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dirty="0">
                          <a:effectLst/>
                        </a:rPr>
                        <a:t>3%</a:t>
                      </a:r>
                      <a:endParaRPr lang="es-CO" sz="2400" b="0" i="0" u="none" strike="noStrike" dirty="0">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dirty="0">
                          <a:effectLst/>
                        </a:rPr>
                        <a:t>3%</a:t>
                      </a:r>
                      <a:endParaRPr lang="es-CO"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3%</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dirty="0">
                          <a:effectLst/>
                        </a:rPr>
                        <a:t>3%</a:t>
                      </a:r>
                      <a:endParaRPr lang="es-CO"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92423073"/>
                  </a:ext>
                </a:extLst>
              </a:tr>
              <a:tr h="421179">
                <a:tc>
                  <a:txBody>
                    <a:bodyPr/>
                    <a:lstStyle/>
                    <a:p>
                      <a:pPr lvl="1" algn="l" rtl="0" fontAlgn="ctr"/>
                      <a:r>
                        <a:rPr lang="es-CO" sz="2400" u="none" strike="noStrike" dirty="0">
                          <a:effectLst/>
                        </a:rPr>
                        <a:t>Transferencias corrientes </a:t>
                      </a:r>
                      <a:endParaRPr lang="es-CO"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$ 602</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b"/>
                      <a:r>
                        <a:rPr lang="es-CO" sz="2400" u="none" strike="noStrike">
                          <a:effectLst/>
                        </a:rPr>
                        <a:t>$ 620</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$ 638</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$ 658</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$ 677</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3%</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3%</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dirty="0">
                          <a:effectLst/>
                        </a:rPr>
                        <a:t>3%</a:t>
                      </a:r>
                      <a:endParaRPr lang="es-CO"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3%</a:t>
                      </a:r>
                      <a:endParaRPr lang="es-CO" sz="2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049949610"/>
                  </a:ext>
                </a:extLst>
              </a:tr>
              <a:tr h="842358">
                <a:tc>
                  <a:txBody>
                    <a:bodyPr/>
                    <a:lstStyle/>
                    <a:p>
                      <a:pPr lvl="1" algn="l" rtl="0" fontAlgn="ctr"/>
                      <a:r>
                        <a:rPr lang="es-CO" sz="2400" u="none" strike="noStrike" dirty="0">
                          <a:effectLst/>
                        </a:rPr>
                        <a:t>Gastos por tributos, multas, sanciones e intereses de mora </a:t>
                      </a:r>
                      <a:endParaRPr lang="es-CO"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$ 795</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b"/>
                      <a:r>
                        <a:rPr lang="es-CO" sz="2400" u="none" strike="noStrike">
                          <a:effectLst/>
                        </a:rPr>
                        <a:t>$ 859</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$ 885</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$ 911</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2400" u="none" strike="noStrike">
                          <a:effectLst/>
                        </a:rPr>
                        <a:t>$ 939</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8%</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3%</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3%</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dirty="0">
                          <a:effectLst/>
                        </a:rPr>
                        <a:t>3%</a:t>
                      </a:r>
                      <a:endParaRPr lang="es-CO"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561398035"/>
                  </a:ext>
                </a:extLst>
              </a:tr>
              <a:tr h="421179">
                <a:tc>
                  <a:txBody>
                    <a:bodyPr/>
                    <a:lstStyle/>
                    <a:p>
                      <a:pPr lvl="1" algn="l" rtl="0" fontAlgn="ctr"/>
                      <a:r>
                        <a:rPr lang="es-CO" sz="2400" u="none" strike="noStrike" dirty="0">
                          <a:effectLst/>
                        </a:rPr>
                        <a:t>Servicio de la Deuda</a:t>
                      </a:r>
                      <a:endParaRPr lang="es-CO"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$ 0</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$ 0</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$ 0</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$ 0</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$ 0</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0%</a:t>
                      </a:r>
                      <a:endParaRPr lang="es-CO" sz="24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s-CO" sz="2400" u="none" strike="noStrike">
                          <a:effectLst/>
                        </a:rPr>
                        <a:t>0%</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a:effectLst/>
                        </a:rPr>
                        <a:t>0%</a:t>
                      </a:r>
                      <a:endParaRPr lang="es-CO" sz="24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2400" u="none" strike="noStrike" dirty="0">
                          <a:effectLst/>
                        </a:rPr>
                        <a:t>0%</a:t>
                      </a:r>
                      <a:endParaRPr lang="es-CO"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393557957"/>
                  </a:ext>
                </a:extLst>
              </a:tr>
              <a:tr h="421179">
                <a:tc>
                  <a:txBody>
                    <a:bodyPr/>
                    <a:lstStyle/>
                    <a:p>
                      <a:pPr algn="l" rtl="0" fontAlgn="ctr"/>
                      <a:r>
                        <a:rPr lang="es-CO" sz="2400" b="1" u="none" strike="noStrike" dirty="0">
                          <a:effectLst/>
                          <a:highlight>
                            <a:srgbClr val="FCCC31"/>
                          </a:highlight>
                        </a:rPr>
                        <a:t>TOTAL FUNCIONAMIENTO</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$ 103.712</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$ 119.972</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$ 125.744</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$ 131.795</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$ 138.140</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16%</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5%</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5%</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5%</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solidFill>
                      <a:srgbClr val="FCCC31"/>
                    </a:solidFill>
                  </a:tcPr>
                </a:tc>
                <a:extLst>
                  <a:ext uri="{0D108BD9-81ED-4DB2-BD59-A6C34878D82A}">
                    <a16:rowId xmlns:a16="http://schemas.microsoft.com/office/drawing/2014/main" val="951345477"/>
                  </a:ext>
                </a:extLst>
              </a:tr>
            </a:tbl>
          </a:graphicData>
        </a:graphic>
      </p:graphicFrame>
    </p:spTree>
    <p:extLst>
      <p:ext uri="{BB962C8B-B14F-4D97-AF65-F5344CB8AC3E}">
        <p14:creationId xmlns:p14="http://schemas.microsoft.com/office/powerpoint/2010/main" val="303673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5">
            <a:extLst>
              <a:ext uri="{FF2B5EF4-FFF2-40B4-BE49-F238E27FC236}">
                <a16:creationId xmlns:a16="http://schemas.microsoft.com/office/drawing/2014/main" id="{F66C1925-0EE6-933A-63BB-D88F9BB7FF57}"/>
              </a:ext>
            </a:extLst>
          </p:cNvPr>
          <p:cNvSpPr txBox="1">
            <a:spLocks/>
          </p:cNvSpPr>
          <p:nvPr/>
        </p:nvSpPr>
        <p:spPr>
          <a:xfrm>
            <a:off x="1156808" y="2231001"/>
            <a:ext cx="23227192" cy="644339"/>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defTabSz="914400" hangingPunct="1"/>
            <a:r>
              <a:rPr lang="es-CO" sz="4000" dirty="0">
                <a:latin typeface="Work Sans"/>
              </a:rPr>
              <a:t>3. Solicitud MGMP Funcionamiento Programático</a:t>
            </a:r>
          </a:p>
        </p:txBody>
      </p:sp>
      <p:sp>
        <p:nvSpPr>
          <p:cNvPr id="2" name="Título 1">
            <a:extLst>
              <a:ext uri="{FF2B5EF4-FFF2-40B4-BE49-F238E27FC236}">
                <a16:creationId xmlns:a16="http://schemas.microsoft.com/office/drawing/2014/main" id="{C4EA8442-97B3-6725-A830-659805ED27C1}"/>
              </a:ext>
            </a:extLst>
          </p:cNvPr>
          <p:cNvSpPr txBox="1">
            <a:spLocks/>
          </p:cNvSpPr>
          <p:nvPr/>
        </p:nvSpPr>
        <p:spPr>
          <a:xfrm>
            <a:off x="1155232" y="485269"/>
            <a:ext cx="18476464"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a:lnSpc>
                <a:spcPct val="100000"/>
              </a:lnSpc>
            </a:pPr>
            <a:r>
              <a:rPr lang="es-CO" sz="4400" b="1" dirty="0">
                <a:solidFill>
                  <a:schemeClr val="tx1"/>
                </a:solidFill>
                <a:latin typeface="Verdana" panose="020B0604030504040204" pitchFamily="34" charset="0"/>
                <a:ea typeface="Verdana" panose="020B0604030504040204" pitchFamily="34" charset="0"/>
              </a:rPr>
              <a:t>Solicitud MGMP 2025-2028 </a:t>
            </a:r>
          </a:p>
          <a:p>
            <a:pPr algn="ctr">
              <a:lnSpc>
                <a:spcPct val="100000"/>
              </a:lnSpc>
            </a:pPr>
            <a:r>
              <a:rPr lang="es-CO" sz="4400" b="1" dirty="0">
                <a:solidFill>
                  <a:schemeClr val="tx1"/>
                </a:solidFill>
                <a:latin typeface="Verdana" panose="020B0604030504040204" pitchFamily="34" charset="0"/>
                <a:ea typeface="Verdana" panose="020B0604030504040204" pitchFamily="34" charset="0"/>
              </a:rPr>
              <a:t>Funcionamiento</a:t>
            </a:r>
          </a:p>
        </p:txBody>
      </p:sp>
      <p:grpSp>
        <p:nvGrpSpPr>
          <p:cNvPr id="5" name="Grupo 4">
            <a:extLst>
              <a:ext uri="{FF2B5EF4-FFF2-40B4-BE49-F238E27FC236}">
                <a16:creationId xmlns:a16="http://schemas.microsoft.com/office/drawing/2014/main" id="{A94935EC-92C6-0212-07F8-0B80E2075FB8}"/>
              </a:ext>
            </a:extLst>
          </p:cNvPr>
          <p:cNvGrpSpPr/>
          <p:nvPr/>
        </p:nvGrpSpPr>
        <p:grpSpPr>
          <a:xfrm>
            <a:off x="16613736" y="203541"/>
            <a:ext cx="3000375" cy="2020113"/>
            <a:chOff x="16072703" y="22290"/>
            <a:chExt cx="3000375" cy="2020113"/>
          </a:xfrm>
        </p:grpSpPr>
        <p:pic>
          <p:nvPicPr>
            <p:cNvPr id="7" name="Imagen 6">
              <a:extLst>
                <a:ext uri="{FF2B5EF4-FFF2-40B4-BE49-F238E27FC236}">
                  <a16:creationId xmlns:a16="http://schemas.microsoft.com/office/drawing/2014/main" id="{1A483C43-BB74-1780-66C9-3F5AAABEECA5}"/>
                </a:ext>
              </a:extLst>
            </p:cNvPr>
            <p:cNvPicPr>
              <a:picLocks noChangeAspect="1"/>
            </p:cNvPicPr>
            <p:nvPr/>
          </p:nvPicPr>
          <p:blipFill>
            <a:blip r:embed="rId3"/>
            <a:stretch>
              <a:fillRect/>
            </a:stretch>
          </p:blipFill>
          <p:spPr>
            <a:xfrm>
              <a:off x="16072703" y="22290"/>
              <a:ext cx="3000375" cy="1000125"/>
            </a:xfrm>
            <a:prstGeom prst="rect">
              <a:avLst/>
            </a:prstGeom>
          </p:spPr>
        </p:pic>
        <p:pic>
          <p:nvPicPr>
            <p:cNvPr id="8" name="Picture 4" descr="Ministerio de Ambiente y Desarrollo Sostenible - Wikipedia ...">
              <a:extLst>
                <a:ext uri="{FF2B5EF4-FFF2-40B4-BE49-F238E27FC236}">
                  <a16:creationId xmlns:a16="http://schemas.microsoft.com/office/drawing/2014/main" id="{EC978986-607D-65F5-80DF-29BE8381C7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6" name="Tabla 5">
            <a:extLst>
              <a:ext uri="{FF2B5EF4-FFF2-40B4-BE49-F238E27FC236}">
                <a16:creationId xmlns:a16="http://schemas.microsoft.com/office/drawing/2014/main" id="{D5976CD1-2A03-0482-45B7-79E77516E6C6}"/>
              </a:ext>
            </a:extLst>
          </p:cNvPr>
          <p:cNvGraphicFramePr>
            <a:graphicFrameLocks noGrp="1"/>
          </p:cNvGraphicFramePr>
          <p:nvPr>
            <p:extLst>
              <p:ext uri="{D42A27DB-BD31-4B8C-83A1-F6EECF244321}">
                <p14:modId xmlns:p14="http://schemas.microsoft.com/office/powerpoint/2010/main" val="2085943963"/>
              </p:ext>
            </p:extLst>
          </p:nvPr>
        </p:nvGraphicFramePr>
        <p:xfrm>
          <a:off x="864129" y="2882687"/>
          <a:ext cx="22655741" cy="10070080"/>
        </p:xfrm>
        <a:graphic>
          <a:graphicData uri="http://schemas.openxmlformats.org/drawingml/2006/table">
            <a:tbl>
              <a:tblPr>
                <a:tableStyleId>{5940675A-B579-460E-94D1-54222C63F5DA}</a:tableStyleId>
              </a:tblPr>
              <a:tblGrid>
                <a:gridCol w="2380930">
                  <a:extLst>
                    <a:ext uri="{9D8B030D-6E8A-4147-A177-3AD203B41FA5}">
                      <a16:colId xmlns:a16="http://schemas.microsoft.com/office/drawing/2014/main" val="2444845256"/>
                    </a:ext>
                  </a:extLst>
                </a:gridCol>
                <a:gridCol w="8506648">
                  <a:extLst>
                    <a:ext uri="{9D8B030D-6E8A-4147-A177-3AD203B41FA5}">
                      <a16:colId xmlns:a16="http://schemas.microsoft.com/office/drawing/2014/main" val="3691218591"/>
                    </a:ext>
                  </a:extLst>
                </a:gridCol>
                <a:gridCol w="2078979">
                  <a:extLst>
                    <a:ext uri="{9D8B030D-6E8A-4147-A177-3AD203B41FA5}">
                      <a16:colId xmlns:a16="http://schemas.microsoft.com/office/drawing/2014/main" val="1357443322"/>
                    </a:ext>
                  </a:extLst>
                </a:gridCol>
                <a:gridCol w="1697515">
                  <a:extLst>
                    <a:ext uri="{9D8B030D-6E8A-4147-A177-3AD203B41FA5}">
                      <a16:colId xmlns:a16="http://schemas.microsoft.com/office/drawing/2014/main" val="801752802"/>
                    </a:ext>
                  </a:extLst>
                </a:gridCol>
                <a:gridCol w="1678441">
                  <a:extLst>
                    <a:ext uri="{9D8B030D-6E8A-4147-A177-3AD203B41FA5}">
                      <a16:colId xmlns:a16="http://schemas.microsoft.com/office/drawing/2014/main" val="707207940"/>
                    </a:ext>
                  </a:extLst>
                </a:gridCol>
                <a:gridCol w="1316051">
                  <a:extLst>
                    <a:ext uri="{9D8B030D-6E8A-4147-A177-3AD203B41FA5}">
                      <a16:colId xmlns:a16="http://schemas.microsoft.com/office/drawing/2014/main" val="2477264504"/>
                    </a:ext>
                  </a:extLst>
                </a:gridCol>
                <a:gridCol w="1480613">
                  <a:extLst>
                    <a:ext uri="{9D8B030D-6E8A-4147-A177-3AD203B41FA5}">
                      <a16:colId xmlns:a16="http://schemas.microsoft.com/office/drawing/2014/main" val="4051453284"/>
                    </a:ext>
                  </a:extLst>
                </a:gridCol>
                <a:gridCol w="879141">
                  <a:extLst>
                    <a:ext uri="{9D8B030D-6E8A-4147-A177-3AD203B41FA5}">
                      <a16:colId xmlns:a16="http://schemas.microsoft.com/office/drawing/2014/main" val="3535993038"/>
                    </a:ext>
                  </a:extLst>
                </a:gridCol>
                <a:gridCol w="879141">
                  <a:extLst>
                    <a:ext uri="{9D8B030D-6E8A-4147-A177-3AD203B41FA5}">
                      <a16:colId xmlns:a16="http://schemas.microsoft.com/office/drawing/2014/main" val="1743650255"/>
                    </a:ext>
                  </a:extLst>
                </a:gridCol>
                <a:gridCol w="879141">
                  <a:extLst>
                    <a:ext uri="{9D8B030D-6E8A-4147-A177-3AD203B41FA5}">
                      <a16:colId xmlns:a16="http://schemas.microsoft.com/office/drawing/2014/main" val="2754770589"/>
                    </a:ext>
                  </a:extLst>
                </a:gridCol>
                <a:gridCol w="879141">
                  <a:extLst>
                    <a:ext uri="{9D8B030D-6E8A-4147-A177-3AD203B41FA5}">
                      <a16:colId xmlns:a16="http://schemas.microsoft.com/office/drawing/2014/main" val="1263650639"/>
                    </a:ext>
                  </a:extLst>
                </a:gridCol>
              </a:tblGrid>
              <a:tr h="191867">
                <a:tc rowSpan="2">
                  <a:txBody>
                    <a:bodyPr/>
                    <a:lstStyle/>
                    <a:p>
                      <a:pPr algn="ctr" rtl="0" fontAlgn="ctr"/>
                      <a:r>
                        <a:rPr lang="es-CO" sz="1800" b="1" u="none" strike="noStrike" dirty="0">
                          <a:effectLst/>
                          <a:highlight>
                            <a:srgbClr val="FBCC32"/>
                          </a:highlight>
                        </a:rPr>
                        <a:t>FUNCIONAMIENTO</a:t>
                      </a:r>
                      <a:endParaRPr lang="es-CO" sz="1800" b="1" i="0" u="none" strike="noStrike" dirty="0">
                        <a:solidFill>
                          <a:srgbClr val="000000"/>
                        </a:solidFill>
                        <a:effectLst/>
                        <a:highlight>
                          <a:srgbClr val="FBCC32"/>
                        </a:highlight>
                        <a:latin typeface="Verdana" panose="020B0604030504040204" pitchFamily="34" charset="0"/>
                      </a:endParaRPr>
                    </a:p>
                  </a:txBody>
                  <a:tcPr marL="0" marR="0" marT="0" marB="0" anchor="ctr">
                    <a:solidFill>
                      <a:srgbClr val="FCCC31"/>
                    </a:solidFill>
                  </a:tcPr>
                </a:tc>
                <a:tc rowSpan="2">
                  <a:txBody>
                    <a:bodyPr/>
                    <a:lstStyle/>
                    <a:p>
                      <a:pPr algn="ctr" rtl="0" fontAlgn="ctr"/>
                      <a:r>
                        <a:rPr lang="es-CO" sz="1800" b="1" u="none" strike="noStrike" dirty="0">
                          <a:effectLst/>
                          <a:highlight>
                            <a:srgbClr val="FBCC32"/>
                          </a:highlight>
                        </a:rPr>
                        <a:t>PROGRAMA</a:t>
                      </a:r>
                      <a:endParaRPr lang="es-CO" sz="1800" b="1" i="0" u="none" strike="noStrike" dirty="0">
                        <a:solidFill>
                          <a:srgbClr val="000000"/>
                        </a:solidFill>
                        <a:effectLst/>
                        <a:highlight>
                          <a:srgbClr val="FBCC32"/>
                        </a:highlight>
                        <a:latin typeface="Verdana" panose="020B0604030504040204" pitchFamily="34" charset="0"/>
                      </a:endParaRPr>
                    </a:p>
                  </a:txBody>
                  <a:tcPr marL="0" marR="0" marT="0" marB="0" anchor="ctr">
                    <a:solidFill>
                      <a:srgbClr val="FCCC31"/>
                    </a:solidFill>
                  </a:tcPr>
                </a:tc>
                <a:tc rowSpan="2">
                  <a:txBody>
                    <a:bodyPr/>
                    <a:lstStyle/>
                    <a:p>
                      <a:pPr algn="ctr" rtl="0" fontAlgn="ctr"/>
                      <a:r>
                        <a:rPr lang="es-CO" sz="1800" b="1" u="none" strike="noStrike" dirty="0">
                          <a:effectLst/>
                          <a:highlight>
                            <a:srgbClr val="FBCC32"/>
                          </a:highlight>
                        </a:rPr>
                        <a:t>2024**PROYECTADA A CIERRE</a:t>
                      </a:r>
                      <a:endParaRPr lang="es-CO" sz="1800" b="1" i="0" u="none" strike="noStrike" dirty="0">
                        <a:solidFill>
                          <a:srgbClr val="000000"/>
                        </a:solidFill>
                        <a:effectLst/>
                        <a:highlight>
                          <a:srgbClr val="FBCC32"/>
                        </a:highlight>
                        <a:latin typeface="Verdana" panose="020B0604030504040204" pitchFamily="34" charset="0"/>
                      </a:endParaRPr>
                    </a:p>
                  </a:txBody>
                  <a:tcPr marL="0" marR="0" marT="0" marB="0" anchor="ctr">
                    <a:solidFill>
                      <a:srgbClr val="FCCC31"/>
                    </a:solidFill>
                  </a:tcPr>
                </a:tc>
                <a:tc rowSpan="2">
                  <a:txBody>
                    <a:bodyPr/>
                    <a:lstStyle/>
                    <a:p>
                      <a:pPr algn="ctr" rtl="0" fontAlgn="ctr"/>
                      <a:r>
                        <a:rPr lang="es-CO" sz="1800" b="1" u="none" strike="noStrike" dirty="0">
                          <a:effectLst/>
                          <a:highlight>
                            <a:srgbClr val="FBCC32"/>
                          </a:highlight>
                        </a:rPr>
                        <a:t>2025</a:t>
                      </a:r>
                      <a:endParaRPr lang="es-CO" sz="1800" b="1" i="0" u="none" strike="noStrike" dirty="0">
                        <a:solidFill>
                          <a:srgbClr val="000000"/>
                        </a:solidFill>
                        <a:effectLst/>
                        <a:highlight>
                          <a:srgbClr val="FBCC32"/>
                        </a:highlight>
                        <a:latin typeface="Verdana" panose="020B0604030504040204" pitchFamily="34" charset="0"/>
                      </a:endParaRPr>
                    </a:p>
                  </a:txBody>
                  <a:tcPr marL="0" marR="0" marT="0" marB="0" anchor="ctr">
                    <a:solidFill>
                      <a:srgbClr val="FCCC31"/>
                    </a:solidFill>
                  </a:tcPr>
                </a:tc>
                <a:tc rowSpan="2">
                  <a:txBody>
                    <a:bodyPr/>
                    <a:lstStyle/>
                    <a:p>
                      <a:pPr algn="ctr" rtl="0" fontAlgn="ctr"/>
                      <a:r>
                        <a:rPr lang="es-CO" sz="1800" b="1" u="none" strike="noStrike" dirty="0">
                          <a:effectLst/>
                          <a:highlight>
                            <a:srgbClr val="FBCC32"/>
                          </a:highlight>
                        </a:rPr>
                        <a:t>2026</a:t>
                      </a:r>
                      <a:endParaRPr lang="es-CO" sz="1800" b="1" i="0" u="none" strike="noStrike" dirty="0">
                        <a:solidFill>
                          <a:srgbClr val="000000"/>
                        </a:solidFill>
                        <a:effectLst/>
                        <a:highlight>
                          <a:srgbClr val="FBCC32"/>
                        </a:highlight>
                        <a:latin typeface="Verdana" panose="020B0604030504040204" pitchFamily="34" charset="0"/>
                      </a:endParaRPr>
                    </a:p>
                  </a:txBody>
                  <a:tcPr marL="0" marR="0" marT="0" marB="0" anchor="ctr">
                    <a:solidFill>
                      <a:srgbClr val="FCCC31"/>
                    </a:solidFill>
                  </a:tcPr>
                </a:tc>
                <a:tc rowSpan="2">
                  <a:txBody>
                    <a:bodyPr/>
                    <a:lstStyle/>
                    <a:p>
                      <a:pPr algn="ctr" rtl="0" fontAlgn="ctr"/>
                      <a:r>
                        <a:rPr lang="es-CO" sz="1800" b="1" u="none" strike="noStrike" dirty="0">
                          <a:effectLst/>
                          <a:highlight>
                            <a:srgbClr val="FBCC32"/>
                          </a:highlight>
                        </a:rPr>
                        <a:t>2027</a:t>
                      </a:r>
                      <a:endParaRPr lang="es-CO" sz="1800" b="1" i="0" u="none" strike="noStrike" dirty="0">
                        <a:solidFill>
                          <a:srgbClr val="000000"/>
                        </a:solidFill>
                        <a:effectLst/>
                        <a:highlight>
                          <a:srgbClr val="FBCC32"/>
                        </a:highlight>
                        <a:latin typeface="Verdana" panose="020B0604030504040204" pitchFamily="34" charset="0"/>
                      </a:endParaRPr>
                    </a:p>
                  </a:txBody>
                  <a:tcPr marL="0" marR="0" marT="0" marB="0" anchor="ctr">
                    <a:solidFill>
                      <a:srgbClr val="FCCC31"/>
                    </a:solidFill>
                  </a:tcPr>
                </a:tc>
                <a:tc rowSpan="2">
                  <a:txBody>
                    <a:bodyPr/>
                    <a:lstStyle/>
                    <a:p>
                      <a:pPr algn="ctr" rtl="0" fontAlgn="ctr"/>
                      <a:r>
                        <a:rPr lang="es-CO" sz="1800" b="1" u="none" strike="noStrike" dirty="0">
                          <a:effectLst/>
                          <a:highlight>
                            <a:srgbClr val="FBCC32"/>
                          </a:highlight>
                        </a:rPr>
                        <a:t>2028</a:t>
                      </a:r>
                      <a:endParaRPr lang="es-CO" sz="1800" b="1" i="0" u="none" strike="noStrike" dirty="0">
                        <a:solidFill>
                          <a:srgbClr val="000000"/>
                        </a:solidFill>
                        <a:effectLst/>
                        <a:highlight>
                          <a:srgbClr val="FBCC32"/>
                        </a:highlight>
                        <a:latin typeface="Verdana" panose="020B0604030504040204" pitchFamily="34" charset="0"/>
                      </a:endParaRPr>
                    </a:p>
                  </a:txBody>
                  <a:tcPr marL="0" marR="0" marT="0" marB="0" anchor="ctr">
                    <a:solidFill>
                      <a:srgbClr val="FCCC31"/>
                    </a:solidFill>
                  </a:tcPr>
                </a:tc>
                <a:tc>
                  <a:txBody>
                    <a:bodyPr/>
                    <a:lstStyle/>
                    <a:p>
                      <a:pPr algn="ctr" rtl="0" fontAlgn="ctr"/>
                      <a:r>
                        <a:rPr lang="es-CO" sz="1800" b="1" u="none" strike="noStrike">
                          <a:effectLst/>
                          <a:highlight>
                            <a:srgbClr val="FBCC32"/>
                          </a:highlight>
                        </a:rPr>
                        <a:t>VAR%</a:t>
                      </a:r>
                      <a:endParaRPr lang="es-CO" sz="1800" b="1" i="0" u="none" strike="noStrike">
                        <a:solidFill>
                          <a:srgbClr val="000000"/>
                        </a:solidFill>
                        <a:effectLst/>
                        <a:highlight>
                          <a:srgbClr val="FBCC32"/>
                        </a:highlight>
                        <a:latin typeface="Verdana" panose="020B0604030504040204" pitchFamily="34" charset="0"/>
                      </a:endParaRPr>
                    </a:p>
                  </a:txBody>
                  <a:tcPr marL="0" marR="0" marT="0" marB="0" anchor="ctr">
                    <a:solidFill>
                      <a:srgbClr val="FCCC31"/>
                    </a:solidFill>
                  </a:tcPr>
                </a:tc>
                <a:tc>
                  <a:txBody>
                    <a:bodyPr/>
                    <a:lstStyle/>
                    <a:p>
                      <a:pPr algn="ctr" rtl="0" fontAlgn="ctr"/>
                      <a:r>
                        <a:rPr lang="es-CO" sz="1800" b="1" u="none" strike="noStrike">
                          <a:effectLst/>
                          <a:highlight>
                            <a:srgbClr val="FBCC32"/>
                          </a:highlight>
                        </a:rPr>
                        <a:t>VAR%</a:t>
                      </a:r>
                      <a:endParaRPr lang="es-CO" sz="1800" b="1" i="0" u="none" strike="noStrike">
                        <a:solidFill>
                          <a:srgbClr val="000000"/>
                        </a:solidFill>
                        <a:effectLst/>
                        <a:highlight>
                          <a:srgbClr val="FBCC32"/>
                        </a:highlight>
                        <a:latin typeface="Verdana" panose="020B0604030504040204" pitchFamily="34" charset="0"/>
                      </a:endParaRPr>
                    </a:p>
                  </a:txBody>
                  <a:tcPr marL="0" marR="0" marT="0" marB="0" anchor="ctr">
                    <a:solidFill>
                      <a:srgbClr val="FCCC31"/>
                    </a:solidFill>
                  </a:tcPr>
                </a:tc>
                <a:tc>
                  <a:txBody>
                    <a:bodyPr/>
                    <a:lstStyle/>
                    <a:p>
                      <a:pPr algn="ctr" rtl="0" fontAlgn="ctr"/>
                      <a:r>
                        <a:rPr lang="es-CO" sz="1800" b="1" u="none" strike="noStrike" dirty="0">
                          <a:effectLst/>
                          <a:highlight>
                            <a:srgbClr val="FBCC32"/>
                          </a:highlight>
                        </a:rPr>
                        <a:t>VAR%</a:t>
                      </a:r>
                      <a:endParaRPr lang="es-CO" sz="1800" b="1" i="0" u="none" strike="noStrike" dirty="0">
                        <a:solidFill>
                          <a:srgbClr val="000000"/>
                        </a:solidFill>
                        <a:effectLst/>
                        <a:highlight>
                          <a:srgbClr val="FBCC32"/>
                        </a:highlight>
                        <a:latin typeface="Verdana" panose="020B0604030504040204" pitchFamily="34" charset="0"/>
                      </a:endParaRPr>
                    </a:p>
                  </a:txBody>
                  <a:tcPr marL="0" marR="0" marT="0" marB="0" anchor="ctr">
                    <a:solidFill>
                      <a:srgbClr val="FCCC31"/>
                    </a:solidFill>
                  </a:tcPr>
                </a:tc>
                <a:tc>
                  <a:txBody>
                    <a:bodyPr/>
                    <a:lstStyle/>
                    <a:p>
                      <a:pPr algn="ctr" rtl="0" fontAlgn="ctr"/>
                      <a:r>
                        <a:rPr lang="es-CO" sz="1800" b="1" u="none" strike="noStrike" dirty="0">
                          <a:effectLst/>
                          <a:highlight>
                            <a:srgbClr val="FBCC32"/>
                          </a:highlight>
                        </a:rPr>
                        <a:t>VAR%</a:t>
                      </a:r>
                      <a:endParaRPr lang="es-CO" sz="1800" b="1" i="0" u="none" strike="noStrike" dirty="0">
                        <a:solidFill>
                          <a:srgbClr val="000000"/>
                        </a:solidFill>
                        <a:effectLst/>
                        <a:highlight>
                          <a:srgbClr val="FBCC32"/>
                        </a:highlight>
                        <a:latin typeface="Verdana" panose="020B0604030504040204" pitchFamily="34" charset="0"/>
                      </a:endParaRPr>
                    </a:p>
                  </a:txBody>
                  <a:tcPr marL="0" marR="0" marT="0" marB="0" anchor="ctr">
                    <a:solidFill>
                      <a:srgbClr val="FCCC31"/>
                    </a:solidFill>
                  </a:tcPr>
                </a:tc>
                <a:extLst>
                  <a:ext uri="{0D108BD9-81ED-4DB2-BD59-A6C34878D82A}">
                    <a16:rowId xmlns:a16="http://schemas.microsoft.com/office/drawing/2014/main" val="2567443044"/>
                  </a:ext>
                </a:extLst>
              </a:tr>
              <a:tr h="287800">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1800" b="1" u="none" strike="noStrike">
                          <a:effectLst/>
                          <a:highlight>
                            <a:srgbClr val="FBCC32"/>
                          </a:highlight>
                        </a:rPr>
                        <a:t>25/24</a:t>
                      </a:r>
                      <a:endParaRPr lang="es-CO" sz="1800" b="1" i="0" u="none" strike="noStrike">
                        <a:solidFill>
                          <a:srgbClr val="000000"/>
                        </a:solidFill>
                        <a:effectLst/>
                        <a:highlight>
                          <a:srgbClr val="FBCC32"/>
                        </a:highlight>
                        <a:latin typeface="Verdana" panose="020B0604030504040204" pitchFamily="34" charset="0"/>
                      </a:endParaRPr>
                    </a:p>
                  </a:txBody>
                  <a:tcPr marL="0" marR="0" marT="0" marB="0" anchor="ctr">
                    <a:solidFill>
                      <a:srgbClr val="FCCC31"/>
                    </a:solidFill>
                  </a:tcPr>
                </a:tc>
                <a:tc>
                  <a:txBody>
                    <a:bodyPr/>
                    <a:lstStyle/>
                    <a:p>
                      <a:pPr algn="ctr" rtl="0" fontAlgn="ctr"/>
                      <a:r>
                        <a:rPr lang="es-CO" sz="1800" b="1" u="none" strike="noStrike" dirty="0">
                          <a:effectLst/>
                          <a:highlight>
                            <a:srgbClr val="FBCC32"/>
                          </a:highlight>
                        </a:rPr>
                        <a:t>26/25</a:t>
                      </a:r>
                      <a:endParaRPr lang="es-CO" sz="1800" b="1" i="0" u="none" strike="noStrike" dirty="0">
                        <a:solidFill>
                          <a:srgbClr val="000000"/>
                        </a:solidFill>
                        <a:effectLst/>
                        <a:highlight>
                          <a:srgbClr val="FBCC32"/>
                        </a:highlight>
                        <a:latin typeface="Verdana" panose="020B0604030504040204" pitchFamily="34" charset="0"/>
                      </a:endParaRPr>
                    </a:p>
                  </a:txBody>
                  <a:tcPr marL="0" marR="0" marT="0" marB="0" anchor="ctr">
                    <a:solidFill>
                      <a:srgbClr val="FCCC31"/>
                    </a:solidFill>
                  </a:tcPr>
                </a:tc>
                <a:tc>
                  <a:txBody>
                    <a:bodyPr/>
                    <a:lstStyle/>
                    <a:p>
                      <a:pPr algn="ctr" rtl="0" fontAlgn="ctr"/>
                      <a:r>
                        <a:rPr lang="es-CO" sz="1800" b="1" u="none" strike="noStrike" dirty="0">
                          <a:effectLst/>
                          <a:highlight>
                            <a:srgbClr val="FBCC32"/>
                          </a:highlight>
                        </a:rPr>
                        <a:t>27/26</a:t>
                      </a:r>
                      <a:endParaRPr lang="es-CO" sz="1800" b="1" i="0" u="none" strike="noStrike" dirty="0">
                        <a:solidFill>
                          <a:srgbClr val="000000"/>
                        </a:solidFill>
                        <a:effectLst/>
                        <a:highlight>
                          <a:srgbClr val="FBCC32"/>
                        </a:highlight>
                        <a:latin typeface="Verdana" panose="020B0604030504040204" pitchFamily="34" charset="0"/>
                      </a:endParaRPr>
                    </a:p>
                  </a:txBody>
                  <a:tcPr marL="0" marR="0" marT="0" marB="0" anchor="ctr">
                    <a:solidFill>
                      <a:srgbClr val="FCCC31"/>
                    </a:solidFill>
                  </a:tcPr>
                </a:tc>
                <a:tc>
                  <a:txBody>
                    <a:bodyPr/>
                    <a:lstStyle/>
                    <a:p>
                      <a:pPr algn="ctr" rtl="0" fontAlgn="ctr"/>
                      <a:r>
                        <a:rPr lang="es-CO" sz="1800" b="1" u="none" strike="noStrike" dirty="0">
                          <a:effectLst/>
                          <a:highlight>
                            <a:srgbClr val="FBCC32"/>
                          </a:highlight>
                        </a:rPr>
                        <a:t>28/27</a:t>
                      </a:r>
                      <a:endParaRPr lang="es-CO" sz="1800" b="1" i="0" u="none" strike="noStrike" dirty="0">
                        <a:solidFill>
                          <a:srgbClr val="000000"/>
                        </a:solidFill>
                        <a:effectLst/>
                        <a:highlight>
                          <a:srgbClr val="FBCC32"/>
                        </a:highlight>
                        <a:latin typeface="Verdana" panose="020B0604030504040204" pitchFamily="34" charset="0"/>
                      </a:endParaRPr>
                    </a:p>
                  </a:txBody>
                  <a:tcPr marL="0" marR="0" marT="0" marB="0" anchor="ctr">
                    <a:solidFill>
                      <a:srgbClr val="FCCC31"/>
                    </a:solidFill>
                  </a:tcPr>
                </a:tc>
                <a:extLst>
                  <a:ext uri="{0D108BD9-81ED-4DB2-BD59-A6C34878D82A}">
                    <a16:rowId xmlns:a16="http://schemas.microsoft.com/office/drawing/2014/main" val="449231562"/>
                  </a:ext>
                </a:extLst>
              </a:tr>
              <a:tr h="287800">
                <a:tc rowSpan="10">
                  <a:txBody>
                    <a:bodyPr/>
                    <a:lstStyle/>
                    <a:p>
                      <a:pPr algn="ctr" rtl="0" fontAlgn="ctr"/>
                      <a:r>
                        <a:rPr lang="es-CO" sz="2000" b="1" u="none" strike="noStrike" dirty="0">
                          <a:effectLst/>
                        </a:rPr>
                        <a:t>Gastos de Personal</a:t>
                      </a:r>
                      <a:endParaRPr lang="es-CO" sz="2000" b="1" i="0" u="none" strike="noStrike" dirty="0">
                        <a:solidFill>
                          <a:srgbClr val="000000"/>
                        </a:solidFill>
                        <a:effectLst/>
                        <a:latin typeface="Verdana" panose="020B0604030504040204" pitchFamily="34" charset="0"/>
                      </a:endParaRPr>
                    </a:p>
                  </a:txBody>
                  <a:tcPr marL="0" marR="0" marT="0" marB="0" anchor="ctr"/>
                </a:tc>
                <a:tc>
                  <a:txBody>
                    <a:bodyPr/>
                    <a:lstStyle/>
                    <a:p>
                      <a:pPr algn="l" rtl="0" fontAlgn="ctr"/>
                      <a:r>
                        <a:rPr lang="es-CO" sz="1800" u="none" strike="noStrike" dirty="0">
                          <a:effectLst/>
                        </a:rPr>
                        <a:t>3201 Fortalecimiento del desempeño ambiental de los sectores productivos</a:t>
                      </a:r>
                      <a:endParaRPr lang="es-CO" sz="1800" b="0" i="0" u="none" strike="noStrike" dirty="0">
                        <a:solidFill>
                          <a:srgbClr val="000000"/>
                        </a:solidFill>
                        <a:effectLst/>
                        <a:latin typeface="Verdana" panose="020B0604030504040204" pitchFamily="34" charset="0"/>
                      </a:endParaRPr>
                    </a:p>
                  </a:txBody>
                  <a:tcPr marL="72000" marR="0" marT="0" marB="0" anchor="ctr"/>
                </a:tc>
                <a:tc>
                  <a:txBody>
                    <a:bodyPr/>
                    <a:lstStyle/>
                    <a:p>
                      <a:pPr algn="ctr" rtl="0" fontAlgn="ctr"/>
                      <a:r>
                        <a:rPr lang="es-CO" sz="1800" u="none" strike="noStrike">
                          <a:effectLst/>
                        </a:rPr>
                        <a:t>$ 53.659</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$ 61.422</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$ 64.432</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$ 67.589</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dirty="0">
                          <a:effectLst/>
                        </a:rPr>
                        <a:t>$ 70.901</a:t>
                      </a:r>
                      <a:endParaRPr lang="es-CO" sz="1800" b="0" i="0" u="none" strike="noStrike" dirty="0">
                        <a:solidFill>
                          <a:srgbClr val="000000"/>
                        </a:solidFill>
                        <a:effectLst/>
                        <a:latin typeface="Verdana" panose="020B0604030504040204" pitchFamily="34" charset="0"/>
                      </a:endParaRPr>
                    </a:p>
                  </a:txBody>
                  <a:tcPr marL="0" marR="0" marT="0" marB="0" anchor="ctr"/>
                </a:tc>
                <a:tc>
                  <a:txBody>
                    <a:bodyPr/>
                    <a:lstStyle/>
                    <a:p>
                      <a:pPr algn="ctr" rtl="0" fontAlgn="b"/>
                      <a:r>
                        <a:rPr lang="es-CO" sz="1800" u="none" strike="noStrike" dirty="0">
                          <a:effectLst/>
                        </a:rPr>
                        <a:t>14%</a:t>
                      </a:r>
                      <a:endParaRPr lang="es-CO" sz="1800" b="0" i="0" u="none" strike="noStrike" dirty="0">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dirty="0">
                          <a:effectLst/>
                        </a:rPr>
                        <a:t>5%</a:t>
                      </a:r>
                      <a:endParaRPr lang="es-CO" sz="1800" b="0" i="0" u="none" strike="noStrike" dirty="0">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extLst>
                  <a:ext uri="{0D108BD9-81ED-4DB2-BD59-A6C34878D82A}">
                    <a16:rowId xmlns:a16="http://schemas.microsoft.com/office/drawing/2014/main" val="42290115"/>
                  </a:ext>
                </a:extLst>
              </a:tr>
              <a:tr h="287800">
                <a:tc vMerge="1">
                  <a:txBody>
                    <a:bodyPr/>
                    <a:lstStyle/>
                    <a:p>
                      <a:endParaRPr lang="es-CO"/>
                    </a:p>
                  </a:txBody>
                  <a:tcPr/>
                </a:tc>
                <a:tc>
                  <a:txBody>
                    <a:bodyPr/>
                    <a:lstStyle/>
                    <a:p>
                      <a:pPr algn="l" rtl="0" fontAlgn="ctr"/>
                      <a:r>
                        <a:rPr lang="es-CO" sz="1800" u="none" strike="noStrike" dirty="0">
                          <a:effectLst/>
                        </a:rPr>
                        <a:t>3202 Conservación de la biodiversidad y sus servicios ecosistémicos</a:t>
                      </a:r>
                      <a:endParaRPr lang="es-CO" sz="1800" b="0" i="0" u="none" strike="noStrike" dirty="0">
                        <a:solidFill>
                          <a:srgbClr val="000000"/>
                        </a:solidFill>
                        <a:effectLst/>
                        <a:latin typeface="Verdana" panose="020B0604030504040204" pitchFamily="34" charset="0"/>
                      </a:endParaRPr>
                    </a:p>
                  </a:txBody>
                  <a:tcPr marL="72000" marR="0" marT="0" marB="0" anchor="ctr"/>
                </a:tc>
                <a:tc>
                  <a:txBody>
                    <a:bodyPr/>
                    <a:lstStyle/>
                    <a:p>
                      <a:pPr algn="ctr" rtl="0" fontAlgn="ctr"/>
                      <a:r>
                        <a:rPr lang="es-CO" sz="1800" u="none" strike="noStrike">
                          <a:effectLst/>
                        </a:rPr>
                        <a:t>$ 80.727</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$ 188.723</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$ 197.970</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$ 207.671</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$ 217.847</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b"/>
                      <a:r>
                        <a:rPr lang="es-CO" sz="1800" u="none" strike="noStrike">
                          <a:effectLst/>
                        </a:rPr>
                        <a:t>134%</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extLst>
                  <a:ext uri="{0D108BD9-81ED-4DB2-BD59-A6C34878D82A}">
                    <a16:rowId xmlns:a16="http://schemas.microsoft.com/office/drawing/2014/main" val="4162217049"/>
                  </a:ext>
                </a:extLst>
              </a:tr>
              <a:tr h="287800">
                <a:tc vMerge="1">
                  <a:txBody>
                    <a:bodyPr/>
                    <a:lstStyle/>
                    <a:p>
                      <a:endParaRPr lang="es-CO"/>
                    </a:p>
                  </a:txBody>
                  <a:tcPr/>
                </a:tc>
                <a:tc>
                  <a:txBody>
                    <a:bodyPr/>
                    <a:lstStyle/>
                    <a:p>
                      <a:pPr algn="l" rtl="0" fontAlgn="ctr"/>
                      <a:r>
                        <a:rPr lang="es-CO" sz="1800" u="none" strike="noStrike" dirty="0">
                          <a:effectLst/>
                        </a:rPr>
                        <a:t>3203 Gestión integral del recurso hídrico</a:t>
                      </a:r>
                      <a:endParaRPr lang="es-CO" sz="1800" b="0" i="0" u="none" strike="noStrike" dirty="0">
                        <a:solidFill>
                          <a:srgbClr val="000000"/>
                        </a:solidFill>
                        <a:effectLst/>
                        <a:latin typeface="Verdana" panose="020B0604030504040204" pitchFamily="34" charset="0"/>
                      </a:endParaRPr>
                    </a:p>
                  </a:txBody>
                  <a:tcPr marL="72000" marR="0" marT="0" marB="0" anchor="ctr"/>
                </a:tc>
                <a:tc>
                  <a:txBody>
                    <a:bodyPr/>
                    <a:lstStyle/>
                    <a:p>
                      <a:pPr algn="ctr" rtl="0" fontAlgn="ctr"/>
                      <a:r>
                        <a:rPr lang="es-CO" sz="1800" u="none" strike="noStrike">
                          <a:effectLst/>
                        </a:rPr>
                        <a:t>$ 14.057</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$ 16.281</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$ 17.078</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$ 17.915</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$ 18.793</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b"/>
                      <a:r>
                        <a:rPr lang="es-CO" sz="1800" u="none" strike="noStrike">
                          <a:effectLst/>
                        </a:rPr>
                        <a:t>16%</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extLst>
                  <a:ext uri="{0D108BD9-81ED-4DB2-BD59-A6C34878D82A}">
                    <a16:rowId xmlns:a16="http://schemas.microsoft.com/office/drawing/2014/main" val="1794428375"/>
                  </a:ext>
                </a:extLst>
              </a:tr>
              <a:tr h="287800">
                <a:tc vMerge="1">
                  <a:txBody>
                    <a:bodyPr/>
                    <a:lstStyle/>
                    <a:p>
                      <a:endParaRPr lang="es-CO"/>
                    </a:p>
                  </a:txBody>
                  <a:tcPr/>
                </a:tc>
                <a:tc>
                  <a:txBody>
                    <a:bodyPr/>
                    <a:lstStyle/>
                    <a:p>
                      <a:pPr algn="l" rtl="0" fontAlgn="ctr"/>
                      <a:r>
                        <a:rPr lang="es-CO" sz="1800" u="none" strike="noStrike" dirty="0">
                          <a:effectLst/>
                        </a:rPr>
                        <a:t>3204 Gestión de la información y el conocimiento ambiental</a:t>
                      </a:r>
                      <a:endParaRPr lang="es-CO" sz="1800" b="0" i="0" u="none" strike="noStrike" dirty="0">
                        <a:solidFill>
                          <a:srgbClr val="000000"/>
                        </a:solidFill>
                        <a:effectLst/>
                        <a:latin typeface="Verdana" panose="020B0604030504040204" pitchFamily="34" charset="0"/>
                      </a:endParaRPr>
                    </a:p>
                  </a:txBody>
                  <a:tcPr marL="72000" marR="0" marT="0" marB="0" anchor="ctr"/>
                </a:tc>
                <a:tc>
                  <a:txBody>
                    <a:bodyPr/>
                    <a:lstStyle/>
                    <a:p>
                      <a:pPr algn="ctr" rtl="0" fontAlgn="ctr"/>
                      <a:r>
                        <a:rPr lang="es-CO" sz="1800" u="none" strike="noStrike">
                          <a:effectLst/>
                        </a:rPr>
                        <a:t>$ 38.347</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$ 67.246</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$ 70.541</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$ 73.997</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$ 77.623</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b"/>
                      <a:r>
                        <a:rPr lang="es-CO" sz="1800" u="none" strike="noStrike">
                          <a:effectLst/>
                        </a:rPr>
                        <a:t>75%</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extLst>
                  <a:ext uri="{0D108BD9-81ED-4DB2-BD59-A6C34878D82A}">
                    <a16:rowId xmlns:a16="http://schemas.microsoft.com/office/drawing/2014/main" val="287177643"/>
                  </a:ext>
                </a:extLst>
              </a:tr>
              <a:tr h="287800">
                <a:tc vMerge="1">
                  <a:txBody>
                    <a:bodyPr/>
                    <a:lstStyle/>
                    <a:p>
                      <a:endParaRPr lang="es-CO"/>
                    </a:p>
                  </a:txBody>
                  <a:tcPr/>
                </a:tc>
                <a:tc>
                  <a:txBody>
                    <a:bodyPr/>
                    <a:lstStyle/>
                    <a:p>
                      <a:pPr algn="l" rtl="0" fontAlgn="ctr"/>
                      <a:r>
                        <a:rPr lang="es-CO" sz="1800" u="none" strike="noStrike" dirty="0">
                          <a:effectLst/>
                        </a:rPr>
                        <a:t>3205 Ordenamiento ambiental territorial</a:t>
                      </a:r>
                      <a:endParaRPr lang="es-CO" sz="1800" b="0" i="0" u="none" strike="noStrike" dirty="0">
                        <a:solidFill>
                          <a:srgbClr val="000000"/>
                        </a:solidFill>
                        <a:effectLst/>
                        <a:latin typeface="Verdana" panose="020B0604030504040204" pitchFamily="34" charset="0"/>
                      </a:endParaRPr>
                    </a:p>
                  </a:txBody>
                  <a:tcPr marL="72000" marR="0" marT="0" marB="0" anchor="ctr"/>
                </a:tc>
                <a:tc>
                  <a:txBody>
                    <a:bodyPr/>
                    <a:lstStyle/>
                    <a:p>
                      <a:pPr algn="ctr" rtl="0" fontAlgn="ctr"/>
                      <a:r>
                        <a:rPr lang="es-CO" sz="1800" u="none" strike="noStrike">
                          <a:effectLst/>
                        </a:rPr>
                        <a:t>$ 15.193</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$ 18.025</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$ 18.909</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$ 19.835</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$ 20.807</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b"/>
                      <a:r>
                        <a:rPr lang="es-CO" sz="1800" u="none" strike="noStrike">
                          <a:effectLst/>
                        </a:rPr>
                        <a:t>19%</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extLst>
                  <a:ext uri="{0D108BD9-81ED-4DB2-BD59-A6C34878D82A}">
                    <a16:rowId xmlns:a16="http://schemas.microsoft.com/office/drawing/2014/main" val="543286981"/>
                  </a:ext>
                </a:extLst>
              </a:tr>
              <a:tr h="287800">
                <a:tc vMerge="1">
                  <a:txBody>
                    <a:bodyPr/>
                    <a:lstStyle/>
                    <a:p>
                      <a:endParaRPr lang="es-CO"/>
                    </a:p>
                  </a:txBody>
                  <a:tcPr/>
                </a:tc>
                <a:tc>
                  <a:txBody>
                    <a:bodyPr/>
                    <a:lstStyle/>
                    <a:p>
                      <a:pPr algn="l" rtl="0" fontAlgn="ctr"/>
                      <a:r>
                        <a:rPr lang="es-CO" sz="1800" u="none" strike="noStrike" dirty="0">
                          <a:effectLst/>
                        </a:rPr>
                        <a:t>3206 Gestión del cambio climático para un desarrollo bajo en carbono y resiliente al clima</a:t>
                      </a:r>
                      <a:endParaRPr lang="es-CO" sz="1800" b="0" i="0" u="none" strike="noStrike" dirty="0">
                        <a:solidFill>
                          <a:srgbClr val="000000"/>
                        </a:solidFill>
                        <a:effectLst/>
                        <a:latin typeface="Verdana" panose="020B0604030504040204" pitchFamily="34" charset="0"/>
                      </a:endParaRPr>
                    </a:p>
                  </a:txBody>
                  <a:tcPr marL="72000" marR="0" marT="0" marB="0" anchor="ctr"/>
                </a:tc>
                <a:tc>
                  <a:txBody>
                    <a:bodyPr/>
                    <a:lstStyle/>
                    <a:p>
                      <a:pPr algn="ctr" rtl="0" fontAlgn="ctr"/>
                      <a:r>
                        <a:rPr lang="es-CO" sz="1800" u="none" strike="noStrike">
                          <a:effectLst/>
                        </a:rPr>
                        <a:t>$ 13.489</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$ 15.409</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$ 16.164</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$ 16.956</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$ 17.787</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b"/>
                      <a:r>
                        <a:rPr lang="es-CO" sz="1800" u="none" strike="noStrike">
                          <a:effectLst/>
                        </a:rPr>
                        <a:t>14%</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extLst>
                  <a:ext uri="{0D108BD9-81ED-4DB2-BD59-A6C34878D82A}">
                    <a16:rowId xmlns:a16="http://schemas.microsoft.com/office/drawing/2014/main" val="2027747120"/>
                  </a:ext>
                </a:extLst>
              </a:tr>
              <a:tr h="191867">
                <a:tc vMerge="1">
                  <a:txBody>
                    <a:bodyPr/>
                    <a:lstStyle/>
                    <a:p>
                      <a:endParaRPr lang="es-CO"/>
                    </a:p>
                  </a:txBody>
                  <a:tcPr/>
                </a:tc>
                <a:tc>
                  <a:txBody>
                    <a:bodyPr/>
                    <a:lstStyle/>
                    <a:p>
                      <a:pPr algn="l" rtl="0" fontAlgn="ctr"/>
                      <a:r>
                        <a:rPr lang="es-CO" sz="1800" u="none" strike="noStrike" dirty="0">
                          <a:effectLst/>
                        </a:rPr>
                        <a:t>3207 Gestión integral de mares, costas y recursos acuáticos</a:t>
                      </a:r>
                      <a:endParaRPr lang="es-CO" sz="1800" b="0" i="0" u="none" strike="noStrike" dirty="0">
                        <a:solidFill>
                          <a:srgbClr val="000000"/>
                        </a:solidFill>
                        <a:effectLst/>
                        <a:latin typeface="Verdana" panose="020B0604030504040204" pitchFamily="34" charset="0"/>
                      </a:endParaRPr>
                    </a:p>
                  </a:txBody>
                  <a:tcPr marL="72000" marR="0" marT="0" marB="0" anchor="ctr"/>
                </a:tc>
                <a:tc>
                  <a:txBody>
                    <a:bodyPr/>
                    <a:lstStyle/>
                    <a:p>
                      <a:pPr algn="ctr" rtl="0" fontAlgn="ctr"/>
                      <a:r>
                        <a:rPr lang="es-CO" sz="1800" u="none" strike="noStrike">
                          <a:effectLst/>
                        </a:rPr>
                        <a:t>$ 7.134</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$ 8.302</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$ 8.709</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$ 9.135</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$ 9.583</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b"/>
                      <a:r>
                        <a:rPr lang="es-CO" sz="1800" u="none" strike="noStrike">
                          <a:effectLst/>
                        </a:rPr>
                        <a:t>16%</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extLst>
                  <a:ext uri="{0D108BD9-81ED-4DB2-BD59-A6C34878D82A}">
                    <a16:rowId xmlns:a16="http://schemas.microsoft.com/office/drawing/2014/main" val="2636652567"/>
                  </a:ext>
                </a:extLst>
              </a:tr>
              <a:tr h="0">
                <a:tc vMerge="1">
                  <a:txBody>
                    <a:bodyPr/>
                    <a:lstStyle/>
                    <a:p>
                      <a:endParaRPr lang="es-CO"/>
                    </a:p>
                  </a:txBody>
                  <a:tcPr/>
                </a:tc>
                <a:tc>
                  <a:txBody>
                    <a:bodyPr/>
                    <a:lstStyle/>
                    <a:p>
                      <a:pPr algn="l" rtl="0" fontAlgn="ctr"/>
                      <a:r>
                        <a:rPr lang="es-CO" sz="1800" u="none" strike="noStrike" dirty="0">
                          <a:effectLst/>
                        </a:rPr>
                        <a:t>3208 Educación ambiental </a:t>
                      </a:r>
                      <a:endParaRPr lang="es-CO" sz="1800" b="0" i="0" u="none" strike="noStrike" dirty="0">
                        <a:solidFill>
                          <a:srgbClr val="000000"/>
                        </a:solidFill>
                        <a:effectLst/>
                        <a:latin typeface="Verdana" panose="020B0604030504040204" pitchFamily="34" charset="0"/>
                      </a:endParaRPr>
                    </a:p>
                  </a:txBody>
                  <a:tcPr marL="72000" marR="0" marT="0" marB="0" anchor="ctr"/>
                </a:tc>
                <a:tc>
                  <a:txBody>
                    <a:bodyPr/>
                    <a:lstStyle/>
                    <a:p>
                      <a:pPr algn="ctr" rtl="0" fontAlgn="ctr"/>
                      <a:r>
                        <a:rPr lang="es-CO" sz="1800" u="none" strike="noStrike">
                          <a:effectLst/>
                        </a:rPr>
                        <a:t>$ 8.139</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$ 9.845</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$ 10.327</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$ 10.833</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$ 11.364</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b"/>
                      <a:r>
                        <a:rPr lang="es-CO" sz="1800" u="none" strike="noStrike">
                          <a:effectLst/>
                        </a:rPr>
                        <a:t>21%</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extLst>
                  <a:ext uri="{0D108BD9-81ED-4DB2-BD59-A6C34878D82A}">
                    <a16:rowId xmlns:a16="http://schemas.microsoft.com/office/drawing/2014/main" val="4131463468"/>
                  </a:ext>
                </a:extLst>
              </a:tr>
              <a:tr h="287800">
                <a:tc vMerge="1">
                  <a:txBody>
                    <a:bodyPr/>
                    <a:lstStyle/>
                    <a:p>
                      <a:endParaRPr lang="es-CO"/>
                    </a:p>
                  </a:txBody>
                  <a:tcPr/>
                </a:tc>
                <a:tc>
                  <a:txBody>
                    <a:bodyPr/>
                    <a:lstStyle/>
                    <a:p>
                      <a:pPr algn="l" rtl="0" fontAlgn="ctr"/>
                      <a:r>
                        <a:rPr lang="es-CO" sz="1800" u="none" strike="noStrike" dirty="0">
                          <a:effectLst/>
                        </a:rPr>
                        <a:t>3299 Fortalecimiento de la gestión y dirección del sector Ambiente y Desarrollo Sostenible</a:t>
                      </a:r>
                      <a:endParaRPr lang="es-CO" sz="1800" b="0" i="0" u="none" strike="noStrike" dirty="0">
                        <a:solidFill>
                          <a:srgbClr val="000000"/>
                        </a:solidFill>
                        <a:effectLst/>
                        <a:latin typeface="Verdana" panose="020B0604030504040204" pitchFamily="34" charset="0"/>
                      </a:endParaRPr>
                    </a:p>
                  </a:txBody>
                  <a:tcPr marL="72000" marR="0" marT="0" marB="0" anchor="ctr"/>
                </a:tc>
                <a:tc>
                  <a:txBody>
                    <a:bodyPr/>
                    <a:lstStyle/>
                    <a:p>
                      <a:pPr algn="ctr" rtl="0" fontAlgn="ctr"/>
                      <a:r>
                        <a:rPr lang="es-CO" sz="1800" u="none" strike="noStrike">
                          <a:effectLst/>
                        </a:rPr>
                        <a:t>$ 109.182</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$ 136.665</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$ 143.361</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$ 150.386</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$ 157.755</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b"/>
                      <a:r>
                        <a:rPr lang="es-CO" sz="1800" u="none" strike="noStrike">
                          <a:effectLst/>
                        </a:rPr>
                        <a:t>25%</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extLst>
                  <a:ext uri="{0D108BD9-81ED-4DB2-BD59-A6C34878D82A}">
                    <a16:rowId xmlns:a16="http://schemas.microsoft.com/office/drawing/2014/main" val="3125618463"/>
                  </a:ext>
                </a:extLst>
              </a:tr>
              <a:tr h="287800">
                <a:tc vMerge="1">
                  <a:txBody>
                    <a:bodyPr/>
                    <a:lstStyle/>
                    <a:p>
                      <a:endParaRPr lang="es-CO"/>
                    </a:p>
                  </a:txBody>
                  <a:tcPr/>
                </a:tc>
                <a:tc>
                  <a:txBody>
                    <a:bodyPr/>
                    <a:lstStyle/>
                    <a:p>
                      <a:pPr algn="l" rtl="0" fontAlgn="ctr"/>
                      <a:r>
                        <a:rPr lang="es-CO" sz="1800" b="1" u="none" strike="noStrike" dirty="0">
                          <a:effectLst/>
                        </a:rPr>
                        <a:t>subtotal</a:t>
                      </a:r>
                      <a:endParaRPr lang="es-CO" sz="1800" b="1" i="0" u="none" strike="noStrike" dirty="0">
                        <a:solidFill>
                          <a:srgbClr val="000000"/>
                        </a:solidFill>
                        <a:effectLst/>
                        <a:latin typeface="Verdana" panose="020B0604030504040204" pitchFamily="34" charset="0"/>
                      </a:endParaRPr>
                    </a:p>
                  </a:txBody>
                  <a:tcPr marL="72000" marR="0" marT="0" marB="0" anchor="ctr">
                    <a:solidFill>
                      <a:srgbClr val="D6DCE4"/>
                    </a:solidFill>
                  </a:tcPr>
                </a:tc>
                <a:tc>
                  <a:txBody>
                    <a:bodyPr/>
                    <a:lstStyle/>
                    <a:p>
                      <a:pPr algn="ctr" rtl="0" fontAlgn="ctr"/>
                      <a:r>
                        <a:rPr lang="es-CO" sz="1800" b="1" u="none" strike="noStrike" dirty="0">
                          <a:effectLst/>
                        </a:rPr>
                        <a:t>$ 339.926</a:t>
                      </a:r>
                      <a:endParaRPr lang="es-CO" sz="1800" b="1" i="0" u="none" strike="noStrike" dirty="0">
                        <a:solidFill>
                          <a:srgbClr val="000000"/>
                        </a:solidFill>
                        <a:effectLst/>
                        <a:latin typeface="Verdana" panose="020B0604030504040204" pitchFamily="34" charset="0"/>
                      </a:endParaRPr>
                    </a:p>
                  </a:txBody>
                  <a:tcPr marL="0" marR="0" marT="0" marB="0" anchor="ctr">
                    <a:solidFill>
                      <a:srgbClr val="D6DCE4"/>
                    </a:solidFill>
                  </a:tcPr>
                </a:tc>
                <a:tc>
                  <a:txBody>
                    <a:bodyPr/>
                    <a:lstStyle/>
                    <a:p>
                      <a:pPr algn="ctr" rtl="0" fontAlgn="ctr"/>
                      <a:r>
                        <a:rPr lang="es-CO" sz="1800" b="1" u="none" strike="noStrike" dirty="0">
                          <a:effectLst/>
                        </a:rPr>
                        <a:t>$ 521.918</a:t>
                      </a:r>
                      <a:endParaRPr lang="es-CO" sz="1800" b="1" i="0" u="none" strike="noStrike" dirty="0">
                        <a:solidFill>
                          <a:srgbClr val="000000"/>
                        </a:solidFill>
                        <a:effectLst/>
                        <a:latin typeface="Verdana" panose="020B0604030504040204" pitchFamily="34" charset="0"/>
                      </a:endParaRPr>
                    </a:p>
                  </a:txBody>
                  <a:tcPr marL="0" marR="0" marT="0" marB="0" anchor="ctr">
                    <a:solidFill>
                      <a:srgbClr val="D6DCE4"/>
                    </a:solidFill>
                  </a:tcPr>
                </a:tc>
                <a:tc>
                  <a:txBody>
                    <a:bodyPr/>
                    <a:lstStyle/>
                    <a:p>
                      <a:pPr algn="ctr" rtl="0" fontAlgn="ctr"/>
                      <a:r>
                        <a:rPr lang="es-CO" sz="1800" b="1" u="none" strike="noStrike">
                          <a:effectLst/>
                        </a:rPr>
                        <a:t>$ 547.492</a:t>
                      </a:r>
                      <a:endParaRPr lang="es-CO" sz="1800" b="1" i="0" u="none" strike="noStrike">
                        <a:solidFill>
                          <a:srgbClr val="000000"/>
                        </a:solidFill>
                        <a:effectLst/>
                        <a:latin typeface="Verdana" panose="020B0604030504040204" pitchFamily="34" charset="0"/>
                      </a:endParaRPr>
                    </a:p>
                  </a:txBody>
                  <a:tcPr marL="0" marR="0" marT="0" marB="0" anchor="ctr">
                    <a:solidFill>
                      <a:srgbClr val="D6DCE4"/>
                    </a:solidFill>
                  </a:tcPr>
                </a:tc>
                <a:tc>
                  <a:txBody>
                    <a:bodyPr/>
                    <a:lstStyle/>
                    <a:p>
                      <a:pPr algn="ctr" rtl="0" fontAlgn="ctr"/>
                      <a:r>
                        <a:rPr lang="es-CO" sz="1800" b="1" u="none" strike="noStrike" dirty="0">
                          <a:effectLst/>
                        </a:rPr>
                        <a:t>$ 574.319</a:t>
                      </a:r>
                      <a:endParaRPr lang="es-CO" sz="1800" b="1" i="0" u="none" strike="noStrike" dirty="0">
                        <a:solidFill>
                          <a:srgbClr val="000000"/>
                        </a:solidFill>
                        <a:effectLst/>
                        <a:latin typeface="Verdana" panose="020B0604030504040204" pitchFamily="34" charset="0"/>
                      </a:endParaRPr>
                    </a:p>
                  </a:txBody>
                  <a:tcPr marL="0" marR="0" marT="0" marB="0" anchor="ctr">
                    <a:solidFill>
                      <a:srgbClr val="D6DCE4"/>
                    </a:solidFill>
                  </a:tcPr>
                </a:tc>
                <a:tc>
                  <a:txBody>
                    <a:bodyPr/>
                    <a:lstStyle/>
                    <a:p>
                      <a:pPr algn="ctr" rtl="0" fontAlgn="ctr"/>
                      <a:r>
                        <a:rPr lang="es-CO" sz="1800" b="1" u="none" strike="noStrike" dirty="0">
                          <a:effectLst/>
                        </a:rPr>
                        <a:t>$ 602.460</a:t>
                      </a:r>
                      <a:endParaRPr lang="es-CO" sz="1800" b="1" i="0" u="none" strike="noStrike" dirty="0">
                        <a:solidFill>
                          <a:srgbClr val="000000"/>
                        </a:solidFill>
                        <a:effectLst/>
                        <a:latin typeface="Verdana" panose="020B0604030504040204" pitchFamily="34" charset="0"/>
                      </a:endParaRPr>
                    </a:p>
                  </a:txBody>
                  <a:tcPr marL="0" marR="0" marT="0" marB="0" anchor="ctr">
                    <a:solidFill>
                      <a:srgbClr val="D6DCE4"/>
                    </a:solidFill>
                  </a:tcPr>
                </a:tc>
                <a:tc>
                  <a:txBody>
                    <a:bodyPr/>
                    <a:lstStyle/>
                    <a:p>
                      <a:pPr algn="ctr" rtl="0" fontAlgn="b"/>
                      <a:r>
                        <a:rPr lang="es-CO" sz="1800" b="1" u="none" strike="noStrike">
                          <a:effectLst/>
                        </a:rPr>
                        <a:t>54%</a:t>
                      </a:r>
                      <a:endParaRPr lang="es-CO" sz="1800" b="1" i="0" u="none" strike="noStrike">
                        <a:solidFill>
                          <a:srgbClr val="000000"/>
                        </a:solidFill>
                        <a:effectLst/>
                        <a:latin typeface="Verdana" panose="020B0604030504040204" pitchFamily="34" charset="0"/>
                      </a:endParaRPr>
                    </a:p>
                  </a:txBody>
                  <a:tcPr marL="0" marR="0" marT="0" marB="0" anchor="b">
                    <a:solidFill>
                      <a:srgbClr val="D6DCE4"/>
                    </a:solidFill>
                  </a:tcPr>
                </a:tc>
                <a:tc>
                  <a:txBody>
                    <a:bodyPr/>
                    <a:lstStyle/>
                    <a:p>
                      <a:pPr algn="ctr" rtl="0" fontAlgn="b"/>
                      <a:r>
                        <a:rPr lang="es-CO" sz="1800" b="1" u="none" strike="noStrike">
                          <a:effectLst/>
                        </a:rPr>
                        <a:t>5%</a:t>
                      </a:r>
                      <a:endParaRPr lang="es-CO" sz="1800" b="1" i="0" u="none" strike="noStrike">
                        <a:solidFill>
                          <a:srgbClr val="000000"/>
                        </a:solidFill>
                        <a:effectLst/>
                        <a:latin typeface="Verdana" panose="020B0604030504040204" pitchFamily="34" charset="0"/>
                      </a:endParaRPr>
                    </a:p>
                  </a:txBody>
                  <a:tcPr marL="0" marR="0" marT="0" marB="0" anchor="b">
                    <a:solidFill>
                      <a:srgbClr val="D6DCE4"/>
                    </a:solidFill>
                  </a:tcPr>
                </a:tc>
                <a:tc>
                  <a:txBody>
                    <a:bodyPr/>
                    <a:lstStyle/>
                    <a:p>
                      <a:pPr algn="ctr" rtl="0" fontAlgn="b"/>
                      <a:r>
                        <a:rPr lang="es-CO" sz="1800" b="1" u="none" strike="noStrike">
                          <a:effectLst/>
                        </a:rPr>
                        <a:t>5%</a:t>
                      </a:r>
                      <a:endParaRPr lang="es-CO" sz="1800" b="1" i="0" u="none" strike="noStrike">
                        <a:solidFill>
                          <a:srgbClr val="000000"/>
                        </a:solidFill>
                        <a:effectLst/>
                        <a:latin typeface="Verdana" panose="020B0604030504040204" pitchFamily="34" charset="0"/>
                      </a:endParaRPr>
                    </a:p>
                  </a:txBody>
                  <a:tcPr marL="0" marR="0" marT="0" marB="0" anchor="b">
                    <a:solidFill>
                      <a:srgbClr val="D6DCE4"/>
                    </a:solidFill>
                  </a:tcPr>
                </a:tc>
                <a:tc>
                  <a:txBody>
                    <a:bodyPr/>
                    <a:lstStyle/>
                    <a:p>
                      <a:pPr algn="ctr" rtl="0" fontAlgn="b"/>
                      <a:r>
                        <a:rPr lang="es-CO" sz="1800" b="1" u="none" strike="noStrike" dirty="0">
                          <a:effectLst/>
                        </a:rPr>
                        <a:t>5%</a:t>
                      </a:r>
                      <a:endParaRPr lang="es-CO" sz="1800" b="1" i="0" u="none" strike="noStrike" dirty="0">
                        <a:solidFill>
                          <a:srgbClr val="000000"/>
                        </a:solidFill>
                        <a:effectLst/>
                        <a:latin typeface="Verdana" panose="020B0604030504040204" pitchFamily="34" charset="0"/>
                      </a:endParaRPr>
                    </a:p>
                  </a:txBody>
                  <a:tcPr marL="0" marR="0" marT="0" marB="0" anchor="b">
                    <a:solidFill>
                      <a:srgbClr val="D6DCE4"/>
                    </a:solidFill>
                  </a:tcPr>
                </a:tc>
                <a:extLst>
                  <a:ext uri="{0D108BD9-81ED-4DB2-BD59-A6C34878D82A}">
                    <a16:rowId xmlns:a16="http://schemas.microsoft.com/office/drawing/2014/main" val="3846034872"/>
                  </a:ext>
                </a:extLst>
              </a:tr>
              <a:tr h="287800">
                <a:tc rowSpan="5">
                  <a:txBody>
                    <a:bodyPr/>
                    <a:lstStyle/>
                    <a:p>
                      <a:pPr algn="ctr" rtl="0" fontAlgn="ctr"/>
                      <a:r>
                        <a:rPr lang="es-CO" sz="2000" b="1" u="none" strike="noStrike" dirty="0">
                          <a:effectLst/>
                        </a:rPr>
                        <a:t>Adquisición de Bienes y servicios </a:t>
                      </a:r>
                      <a:endParaRPr lang="es-CO" sz="2000" b="1" i="0" u="none" strike="noStrike" dirty="0">
                        <a:solidFill>
                          <a:srgbClr val="000000"/>
                        </a:solidFill>
                        <a:effectLst/>
                        <a:latin typeface="Verdana" panose="020B0604030504040204" pitchFamily="34" charset="0"/>
                      </a:endParaRPr>
                    </a:p>
                  </a:txBody>
                  <a:tcPr marL="0" marR="0" marT="0" marB="0" anchor="ctr"/>
                </a:tc>
                <a:tc>
                  <a:txBody>
                    <a:bodyPr/>
                    <a:lstStyle/>
                    <a:p>
                      <a:pPr algn="l" rtl="0" fontAlgn="ctr"/>
                      <a:r>
                        <a:rPr lang="es-CO" sz="1800" u="none" strike="noStrike" dirty="0">
                          <a:effectLst/>
                        </a:rPr>
                        <a:t>3201 Fortalecimiento del desempeño ambiental de los sectores productivos</a:t>
                      </a:r>
                      <a:endParaRPr lang="es-CO" sz="1800" b="0" i="0" u="none" strike="noStrike" dirty="0">
                        <a:solidFill>
                          <a:srgbClr val="000000"/>
                        </a:solidFill>
                        <a:effectLst/>
                        <a:latin typeface="Verdana" panose="020B0604030504040204" pitchFamily="34" charset="0"/>
                      </a:endParaRPr>
                    </a:p>
                  </a:txBody>
                  <a:tcPr marL="72000" marR="0" marT="0" marB="0" anchor="ctr"/>
                </a:tc>
                <a:tc>
                  <a:txBody>
                    <a:bodyPr/>
                    <a:lstStyle/>
                    <a:p>
                      <a:pPr algn="ctr" rtl="0" fontAlgn="ctr"/>
                      <a:r>
                        <a:rPr lang="es-CO" sz="1800" u="none" strike="noStrike">
                          <a:effectLst/>
                        </a:rPr>
                        <a:t>$ 11.961</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$ 12.497</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$ 12.871</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dirty="0">
                          <a:effectLst/>
                        </a:rPr>
                        <a:t>$ 13.258</a:t>
                      </a:r>
                      <a:endParaRPr lang="es-CO" sz="1800" b="0" i="0" u="none" strike="noStrike" dirty="0">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dirty="0">
                          <a:effectLst/>
                        </a:rPr>
                        <a:t>$ 13.655</a:t>
                      </a:r>
                      <a:endParaRPr lang="es-CO" sz="1800" b="0" i="0" u="none" strike="noStrike" dirty="0">
                        <a:solidFill>
                          <a:srgbClr val="000000"/>
                        </a:solidFill>
                        <a:effectLst/>
                        <a:latin typeface="Verdana" panose="020B0604030504040204" pitchFamily="34" charset="0"/>
                      </a:endParaRPr>
                    </a:p>
                  </a:txBody>
                  <a:tcPr marL="0" marR="0" marT="0" marB="0" anchor="ctr"/>
                </a:tc>
                <a:tc>
                  <a:txBody>
                    <a:bodyPr/>
                    <a:lstStyle/>
                    <a:p>
                      <a:pPr algn="ctr" rtl="0" fontAlgn="b"/>
                      <a:r>
                        <a:rPr lang="es-CO" sz="1800" u="none" strike="noStrike">
                          <a:effectLst/>
                        </a:rPr>
                        <a:t>4%</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dirty="0">
                          <a:effectLst/>
                        </a:rPr>
                        <a:t>3%</a:t>
                      </a:r>
                      <a:endParaRPr lang="es-CO" sz="1800" b="0" i="0" u="none" strike="noStrike" dirty="0">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3%</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dirty="0">
                          <a:effectLst/>
                        </a:rPr>
                        <a:t>3%</a:t>
                      </a:r>
                      <a:endParaRPr lang="es-CO" sz="1800" b="0" i="0" u="none" strike="noStrike" dirty="0">
                        <a:solidFill>
                          <a:srgbClr val="000000"/>
                        </a:solidFill>
                        <a:effectLst/>
                        <a:latin typeface="Verdana" panose="020B0604030504040204" pitchFamily="34" charset="0"/>
                      </a:endParaRPr>
                    </a:p>
                  </a:txBody>
                  <a:tcPr marL="0" marR="0" marT="0" marB="0" anchor="b"/>
                </a:tc>
                <a:extLst>
                  <a:ext uri="{0D108BD9-81ED-4DB2-BD59-A6C34878D82A}">
                    <a16:rowId xmlns:a16="http://schemas.microsoft.com/office/drawing/2014/main" val="77977972"/>
                  </a:ext>
                </a:extLst>
              </a:tr>
              <a:tr h="287800">
                <a:tc vMerge="1">
                  <a:txBody>
                    <a:bodyPr/>
                    <a:lstStyle/>
                    <a:p>
                      <a:endParaRPr lang="es-CO"/>
                    </a:p>
                  </a:txBody>
                  <a:tcPr/>
                </a:tc>
                <a:tc>
                  <a:txBody>
                    <a:bodyPr/>
                    <a:lstStyle/>
                    <a:p>
                      <a:pPr algn="l" rtl="0" fontAlgn="ctr"/>
                      <a:r>
                        <a:rPr lang="es-CO" sz="1800" u="none" strike="noStrike" dirty="0">
                          <a:effectLst/>
                        </a:rPr>
                        <a:t>3202 Conservación de la biodiversidad y sus servicios ecosistémicos</a:t>
                      </a:r>
                      <a:endParaRPr lang="es-CO" sz="1800" b="0" i="0" u="none" strike="noStrike" dirty="0">
                        <a:solidFill>
                          <a:srgbClr val="000000"/>
                        </a:solidFill>
                        <a:effectLst/>
                        <a:latin typeface="Verdana" panose="020B0604030504040204" pitchFamily="34" charset="0"/>
                      </a:endParaRPr>
                    </a:p>
                  </a:txBody>
                  <a:tcPr marL="72000" marR="0" marT="0" marB="0" anchor="ctr"/>
                </a:tc>
                <a:tc>
                  <a:txBody>
                    <a:bodyPr/>
                    <a:lstStyle/>
                    <a:p>
                      <a:pPr algn="ctr" rtl="0" fontAlgn="ctr"/>
                      <a:r>
                        <a:rPr lang="es-CO" sz="1800" u="none" strike="noStrike">
                          <a:effectLst/>
                        </a:rPr>
                        <a:t>$ 10.414</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$ 36.508</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$ 37.603</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$ 38.731</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dirty="0">
                          <a:effectLst/>
                        </a:rPr>
                        <a:t>$ 39.893</a:t>
                      </a:r>
                      <a:endParaRPr lang="es-CO" sz="1800" b="0" i="0" u="none" strike="noStrike" dirty="0">
                        <a:solidFill>
                          <a:srgbClr val="000000"/>
                        </a:solidFill>
                        <a:effectLst/>
                        <a:latin typeface="Verdana" panose="020B0604030504040204" pitchFamily="34" charset="0"/>
                      </a:endParaRPr>
                    </a:p>
                  </a:txBody>
                  <a:tcPr marL="0" marR="0" marT="0" marB="0" anchor="ctr"/>
                </a:tc>
                <a:tc>
                  <a:txBody>
                    <a:bodyPr/>
                    <a:lstStyle/>
                    <a:p>
                      <a:pPr algn="ctr" rtl="0" fontAlgn="b"/>
                      <a:r>
                        <a:rPr lang="es-CO" sz="1800" u="none" strike="noStrike">
                          <a:effectLst/>
                        </a:rPr>
                        <a:t>251%</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3%</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3%</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dirty="0">
                          <a:effectLst/>
                        </a:rPr>
                        <a:t>3%</a:t>
                      </a:r>
                      <a:endParaRPr lang="es-CO" sz="1800" b="0" i="0" u="none" strike="noStrike" dirty="0">
                        <a:solidFill>
                          <a:srgbClr val="000000"/>
                        </a:solidFill>
                        <a:effectLst/>
                        <a:latin typeface="Verdana" panose="020B0604030504040204" pitchFamily="34" charset="0"/>
                      </a:endParaRPr>
                    </a:p>
                  </a:txBody>
                  <a:tcPr marL="0" marR="0" marT="0" marB="0" anchor="b"/>
                </a:tc>
                <a:extLst>
                  <a:ext uri="{0D108BD9-81ED-4DB2-BD59-A6C34878D82A}">
                    <a16:rowId xmlns:a16="http://schemas.microsoft.com/office/drawing/2014/main" val="177041856"/>
                  </a:ext>
                </a:extLst>
              </a:tr>
              <a:tr h="287800">
                <a:tc vMerge="1">
                  <a:txBody>
                    <a:bodyPr/>
                    <a:lstStyle/>
                    <a:p>
                      <a:endParaRPr lang="es-CO"/>
                    </a:p>
                  </a:txBody>
                  <a:tcPr/>
                </a:tc>
                <a:tc>
                  <a:txBody>
                    <a:bodyPr/>
                    <a:lstStyle/>
                    <a:p>
                      <a:pPr algn="l" rtl="0" fontAlgn="ctr"/>
                      <a:r>
                        <a:rPr lang="es-CO" sz="1800" u="none" strike="noStrike" dirty="0">
                          <a:effectLst/>
                        </a:rPr>
                        <a:t>3204 Gestión de la información y el conocimiento ambiental</a:t>
                      </a:r>
                      <a:endParaRPr lang="es-CO" sz="1800" b="0" i="0" u="none" strike="noStrike" dirty="0">
                        <a:solidFill>
                          <a:srgbClr val="000000"/>
                        </a:solidFill>
                        <a:effectLst/>
                        <a:latin typeface="Verdana" panose="020B0604030504040204" pitchFamily="34" charset="0"/>
                      </a:endParaRPr>
                    </a:p>
                  </a:txBody>
                  <a:tcPr marL="72000" marR="0" marT="0" marB="0" anchor="ctr"/>
                </a:tc>
                <a:tc>
                  <a:txBody>
                    <a:bodyPr/>
                    <a:lstStyle/>
                    <a:p>
                      <a:pPr algn="ctr" rtl="0" fontAlgn="ctr"/>
                      <a:r>
                        <a:rPr lang="es-CO" sz="1800" u="none" strike="noStrike">
                          <a:effectLst/>
                        </a:rPr>
                        <a:t>$ 0</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$ 22.216</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$ 22.882</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$ 23.569</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$ 24.276</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b"/>
                      <a:r>
                        <a:rPr lang="es-CO" sz="1800" u="none" strike="noStrike">
                          <a:effectLst/>
                        </a:rPr>
                        <a:t>100%</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3%</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3%</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dirty="0">
                          <a:effectLst/>
                        </a:rPr>
                        <a:t>3%</a:t>
                      </a:r>
                      <a:endParaRPr lang="es-CO" sz="1800" b="0" i="0" u="none" strike="noStrike" dirty="0">
                        <a:solidFill>
                          <a:srgbClr val="000000"/>
                        </a:solidFill>
                        <a:effectLst/>
                        <a:latin typeface="Verdana" panose="020B0604030504040204" pitchFamily="34" charset="0"/>
                      </a:endParaRPr>
                    </a:p>
                  </a:txBody>
                  <a:tcPr marL="0" marR="0" marT="0" marB="0" anchor="b"/>
                </a:tc>
                <a:extLst>
                  <a:ext uri="{0D108BD9-81ED-4DB2-BD59-A6C34878D82A}">
                    <a16:rowId xmlns:a16="http://schemas.microsoft.com/office/drawing/2014/main" val="2558797683"/>
                  </a:ext>
                </a:extLst>
              </a:tr>
              <a:tr h="287800">
                <a:tc vMerge="1">
                  <a:txBody>
                    <a:bodyPr/>
                    <a:lstStyle/>
                    <a:p>
                      <a:endParaRPr lang="es-CO"/>
                    </a:p>
                  </a:txBody>
                  <a:tcPr/>
                </a:tc>
                <a:tc>
                  <a:txBody>
                    <a:bodyPr/>
                    <a:lstStyle/>
                    <a:p>
                      <a:pPr algn="l" rtl="0" fontAlgn="ctr"/>
                      <a:r>
                        <a:rPr lang="es-CO" sz="1800" u="none" strike="noStrike">
                          <a:effectLst/>
                        </a:rPr>
                        <a:t>3299 Fortalecimiento de la gestión y dirección del sector Ambiente y Desarrollo Sostenible</a:t>
                      </a:r>
                      <a:endParaRPr lang="es-CO" sz="1800" b="0" i="0" u="none" strike="noStrike">
                        <a:solidFill>
                          <a:srgbClr val="000000"/>
                        </a:solidFill>
                        <a:effectLst/>
                        <a:latin typeface="Verdana" panose="020B0604030504040204" pitchFamily="34" charset="0"/>
                      </a:endParaRPr>
                    </a:p>
                  </a:txBody>
                  <a:tcPr marL="72000" marR="0" marT="0" marB="0" anchor="ctr"/>
                </a:tc>
                <a:tc>
                  <a:txBody>
                    <a:bodyPr/>
                    <a:lstStyle/>
                    <a:p>
                      <a:pPr algn="ctr" rtl="0" fontAlgn="ctr"/>
                      <a:r>
                        <a:rPr lang="es-CO" sz="1800" u="none" strike="noStrike">
                          <a:effectLst/>
                        </a:rPr>
                        <a:t>$ 44.454</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$ 62.512</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$ 64.387</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$ 66.319</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$ 68.309</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b"/>
                      <a:r>
                        <a:rPr lang="es-CO" sz="1800" u="none" strike="noStrike">
                          <a:effectLst/>
                        </a:rPr>
                        <a:t>41%</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3%</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3%</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dirty="0">
                          <a:effectLst/>
                        </a:rPr>
                        <a:t>3%</a:t>
                      </a:r>
                      <a:endParaRPr lang="es-CO" sz="1800" b="0" i="0" u="none" strike="noStrike" dirty="0">
                        <a:solidFill>
                          <a:srgbClr val="000000"/>
                        </a:solidFill>
                        <a:effectLst/>
                        <a:latin typeface="Verdana" panose="020B0604030504040204" pitchFamily="34" charset="0"/>
                      </a:endParaRPr>
                    </a:p>
                  </a:txBody>
                  <a:tcPr marL="0" marR="0" marT="0" marB="0" anchor="b"/>
                </a:tc>
                <a:extLst>
                  <a:ext uri="{0D108BD9-81ED-4DB2-BD59-A6C34878D82A}">
                    <a16:rowId xmlns:a16="http://schemas.microsoft.com/office/drawing/2014/main" val="2501357989"/>
                  </a:ext>
                </a:extLst>
              </a:tr>
              <a:tr h="287800">
                <a:tc vMerge="1">
                  <a:txBody>
                    <a:bodyPr/>
                    <a:lstStyle/>
                    <a:p>
                      <a:endParaRPr lang="es-CO"/>
                    </a:p>
                  </a:txBody>
                  <a:tcPr/>
                </a:tc>
                <a:tc>
                  <a:txBody>
                    <a:bodyPr/>
                    <a:lstStyle/>
                    <a:p>
                      <a:pPr algn="l" rtl="0" fontAlgn="ctr"/>
                      <a:r>
                        <a:rPr lang="es-CO" sz="1800" b="1" u="none" strike="noStrike" dirty="0">
                          <a:effectLst/>
                        </a:rPr>
                        <a:t>subtotal</a:t>
                      </a:r>
                      <a:endParaRPr lang="es-CO" sz="1800" b="1" i="0" u="none" strike="noStrike" dirty="0">
                        <a:solidFill>
                          <a:srgbClr val="000000"/>
                        </a:solidFill>
                        <a:effectLst/>
                        <a:latin typeface="Verdana" panose="020B0604030504040204" pitchFamily="34" charset="0"/>
                      </a:endParaRPr>
                    </a:p>
                  </a:txBody>
                  <a:tcPr marL="72000" marR="0" marT="0" marB="0" anchor="ctr">
                    <a:solidFill>
                      <a:srgbClr val="D6DCE4"/>
                    </a:solidFill>
                  </a:tcPr>
                </a:tc>
                <a:tc>
                  <a:txBody>
                    <a:bodyPr/>
                    <a:lstStyle/>
                    <a:p>
                      <a:pPr algn="ctr" rtl="0" fontAlgn="ctr"/>
                      <a:r>
                        <a:rPr lang="es-CO" sz="1800" b="1" u="none" strike="noStrike">
                          <a:effectLst/>
                        </a:rPr>
                        <a:t>$ 66.829</a:t>
                      </a:r>
                      <a:endParaRPr lang="es-CO" sz="1800" b="1" i="0" u="none" strike="noStrike">
                        <a:solidFill>
                          <a:srgbClr val="000000"/>
                        </a:solidFill>
                        <a:effectLst/>
                        <a:latin typeface="Verdana" panose="020B0604030504040204" pitchFamily="34" charset="0"/>
                      </a:endParaRPr>
                    </a:p>
                  </a:txBody>
                  <a:tcPr marL="0" marR="0" marT="0" marB="0" anchor="ctr">
                    <a:solidFill>
                      <a:srgbClr val="D6DCE4"/>
                    </a:solidFill>
                  </a:tcPr>
                </a:tc>
                <a:tc>
                  <a:txBody>
                    <a:bodyPr/>
                    <a:lstStyle/>
                    <a:p>
                      <a:pPr algn="ctr" rtl="0" fontAlgn="ctr"/>
                      <a:r>
                        <a:rPr lang="es-CO" sz="1800" b="1" u="none" strike="noStrike">
                          <a:effectLst/>
                        </a:rPr>
                        <a:t>$ 133.732</a:t>
                      </a:r>
                      <a:endParaRPr lang="es-CO" sz="1800" b="1" i="0" u="none" strike="noStrike">
                        <a:solidFill>
                          <a:srgbClr val="000000"/>
                        </a:solidFill>
                        <a:effectLst/>
                        <a:latin typeface="Verdana" panose="020B0604030504040204" pitchFamily="34" charset="0"/>
                      </a:endParaRPr>
                    </a:p>
                  </a:txBody>
                  <a:tcPr marL="0" marR="0" marT="0" marB="0" anchor="ctr">
                    <a:solidFill>
                      <a:srgbClr val="D6DCE4"/>
                    </a:solidFill>
                  </a:tcPr>
                </a:tc>
                <a:tc>
                  <a:txBody>
                    <a:bodyPr/>
                    <a:lstStyle/>
                    <a:p>
                      <a:pPr algn="ctr" rtl="0" fontAlgn="ctr"/>
                      <a:r>
                        <a:rPr lang="es-CO" sz="1800" b="1" u="none" strike="noStrike">
                          <a:effectLst/>
                        </a:rPr>
                        <a:t>$ 137.744</a:t>
                      </a:r>
                      <a:endParaRPr lang="es-CO" sz="1800" b="1" i="0" u="none" strike="noStrike">
                        <a:solidFill>
                          <a:srgbClr val="000000"/>
                        </a:solidFill>
                        <a:effectLst/>
                        <a:latin typeface="Verdana" panose="020B0604030504040204" pitchFamily="34" charset="0"/>
                      </a:endParaRPr>
                    </a:p>
                  </a:txBody>
                  <a:tcPr marL="0" marR="0" marT="0" marB="0" anchor="ctr">
                    <a:solidFill>
                      <a:srgbClr val="D6DCE4"/>
                    </a:solidFill>
                  </a:tcPr>
                </a:tc>
                <a:tc>
                  <a:txBody>
                    <a:bodyPr/>
                    <a:lstStyle/>
                    <a:p>
                      <a:pPr algn="ctr" rtl="0" fontAlgn="ctr"/>
                      <a:r>
                        <a:rPr lang="es-CO" sz="1800" b="1" u="none" strike="noStrike">
                          <a:effectLst/>
                        </a:rPr>
                        <a:t>$ 141.877</a:t>
                      </a:r>
                      <a:endParaRPr lang="es-CO" sz="1800" b="1" i="0" u="none" strike="noStrike">
                        <a:solidFill>
                          <a:srgbClr val="000000"/>
                        </a:solidFill>
                        <a:effectLst/>
                        <a:latin typeface="Verdana" panose="020B0604030504040204" pitchFamily="34" charset="0"/>
                      </a:endParaRPr>
                    </a:p>
                  </a:txBody>
                  <a:tcPr marL="0" marR="0" marT="0" marB="0" anchor="ctr">
                    <a:solidFill>
                      <a:srgbClr val="D6DCE4"/>
                    </a:solidFill>
                  </a:tcPr>
                </a:tc>
                <a:tc>
                  <a:txBody>
                    <a:bodyPr/>
                    <a:lstStyle/>
                    <a:p>
                      <a:pPr algn="ctr" rtl="0" fontAlgn="ctr"/>
                      <a:r>
                        <a:rPr lang="es-CO" sz="1800" b="1" u="none" strike="noStrike">
                          <a:effectLst/>
                        </a:rPr>
                        <a:t>$ 146.133</a:t>
                      </a:r>
                      <a:endParaRPr lang="es-CO" sz="1800" b="1" i="0" u="none" strike="noStrike">
                        <a:solidFill>
                          <a:srgbClr val="000000"/>
                        </a:solidFill>
                        <a:effectLst/>
                        <a:latin typeface="Verdana" panose="020B0604030504040204" pitchFamily="34" charset="0"/>
                      </a:endParaRPr>
                    </a:p>
                  </a:txBody>
                  <a:tcPr marL="0" marR="0" marT="0" marB="0" anchor="ctr">
                    <a:solidFill>
                      <a:srgbClr val="D6DCE4"/>
                    </a:solidFill>
                  </a:tcPr>
                </a:tc>
                <a:tc>
                  <a:txBody>
                    <a:bodyPr/>
                    <a:lstStyle/>
                    <a:p>
                      <a:pPr algn="ctr" rtl="0" fontAlgn="b"/>
                      <a:r>
                        <a:rPr lang="es-CO" sz="1800" b="1" u="none" strike="noStrike">
                          <a:effectLst/>
                        </a:rPr>
                        <a:t>100%</a:t>
                      </a:r>
                      <a:endParaRPr lang="es-CO" sz="1800" b="1" i="0" u="none" strike="noStrike">
                        <a:solidFill>
                          <a:srgbClr val="000000"/>
                        </a:solidFill>
                        <a:effectLst/>
                        <a:latin typeface="Verdana" panose="020B0604030504040204" pitchFamily="34" charset="0"/>
                      </a:endParaRPr>
                    </a:p>
                  </a:txBody>
                  <a:tcPr marL="0" marR="0" marT="0" marB="0" anchor="b">
                    <a:solidFill>
                      <a:srgbClr val="D6DCE4"/>
                    </a:solidFill>
                  </a:tcPr>
                </a:tc>
                <a:tc>
                  <a:txBody>
                    <a:bodyPr/>
                    <a:lstStyle/>
                    <a:p>
                      <a:pPr algn="ctr" rtl="0" fontAlgn="b"/>
                      <a:r>
                        <a:rPr lang="es-CO" sz="1800" b="1" u="none" strike="noStrike">
                          <a:effectLst/>
                        </a:rPr>
                        <a:t>3%</a:t>
                      </a:r>
                      <a:endParaRPr lang="es-CO" sz="1800" b="1" i="0" u="none" strike="noStrike">
                        <a:solidFill>
                          <a:srgbClr val="000000"/>
                        </a:solidFill>
                        <a:effectLst/>
                        <a:latin typeface="Verdana" panose="020B0604030504040204" pitchFamily="34" charset="0"/>
                      </a:endParaRPr>
                    </a:p>
                  </a:txBody>
                  <a:tcPr marL="0" marR="0" marT="0" marB="0" anchor="b">
                    <a:solidFill>
                      <a:srgbClr val="D6DCE4"/>
                    </a:solidFill>
                  </a:tcPr>
                </a:tc>
                <a:tc>
                  <a:txBody>
                    <a:bodyPr/>
                    <a:lstStyle/>
                    <a:p>
                      <a:pPr algn="ctr" rtl="0" fontAlgn="b"/>
                      <a:r>
                        <a:rPr lang="es-CO" sz="1800" b="1" u="none" strike="noStrike">
                          <a:effectLst/>
                        </a:rPr>
                        <a:t>3%</a:t>
                      </a:r>
                      <a:endParaRPr lang="es-CO" sz="1800" b="1" i="0" u="none" strike="noStrike">
                        <a:solidFill>
                          <a:srgbClr val="000000"/>
                        </a:solidFill>
                        <a:effectLst/>
                        <a:latin typeface="Verdana" panose="020B0604030504040204" pitchFamily="34" charset="0"/>
                      </a:endParaRPr>
                    </a:p>
                  </a:txBody>
                  <a:tcPr marL="0" marR="0" marT="0" marB="0" anchor="b">
                    <a:solidFill>
                      <a:srgbClr val="D6DCE4"/>
                    </a:solidFill>
                  </a:tcPr>
                </a:tc>
                <a:tc>
                  <a:txBody>
                    <a:bodyPr/>
                    <a:lstStyle/>
                    <a:p>
                      <a:pPr algn="ctr" rtl="0" fontAlgn="b"/>
                      <a:r>
                        <a:rPr lang="es-CO" sz="1800" b="1" u="none" strike="noStrike" dirty="0">
                          <a:effectLst/>
                        </a:rPr>
                        <a:t>3%</a:t>
                      </a:r>
                      <a:endParaRPr lang="es-CO" sz="1800" b="1" i="0" u="none" strike="noStrike" dirty="0">
                        <a:solidFill>
                          <a:srgbClr val="000000"/>
                        </a:solidFill>
                        <a:effectLst/>
                        <a:latin typeface="Verdana" panose="020B0604030504040204" pitchFamily="34" charset="0"/>
                      </a:endParaRPr>
                    </a:p>
                  </a:txBody>
                  <a:tcPr marL="0" marR="0" marT="0" marB="0" anchor="b">
                    <a:solidFill>
                      <a:srgbClr val="D6DCE4"/>
                    </a:solidFill>
                  </a:tcPr>
                </a:tc>
                <a:extLst>
                  <a:ext uri="{0D108BD9-81ED-4DB2-BD59-A6C34878D82A}">
                    <a16:rowId xmlns:a16="http://schemas.microsoft.com/office/drawing/2014/main" val="405758760"/>
                  </a:ext>
                </a:extLst>
              </a:tr>
              <a:tr h="287800">
                <a:tc rowSpan="5">
                  <a:txBody>
                    <a:bodyPr/>
                    <a:lstStyle/>
                    <a:p>
                      <a:pPr algn="ctr" rtl="0" fontAlgn="ctr"/>
                      <a:r>
                        <a:rPr lang="es-CO" sz="2000" b="1" u="none" strike="noStrike" dirty="0">
                          <a:effectLst/>
                        </a:rPr>
                        <a:t>Transferencias corrientes </a:t>
                      </a:r>
                      <a:endParaRPr lang="es-CO" sz="2000" b="1" i="0" u="none" strike="noStrike" dirty="0">
                        <a:solidFill>
                          <a:srgbClr val="000000"/>
                        </a:solidFill>
                        <a:effectLst/>
                        <a:latin typeface="Verdana" panose="020B0604030504040204" pitchFamily="34" charset="0"/>
                      </a:endParaRPr>
                    </a:p>
                  </a:txBody>
                  <a:tcPr marL="0" marR="0" marT="0" marB="0" anchor="ctr"/>
                </a:tc>
                <a:tc>
                  <a:txBody>
                    <a:bodyPr/>
                    <a:lstStyle/>
                    <a:p>
                      <a:pPr algn="l" rtl="0" fontAlgn="ctr"/>
                      <a:r>
                        <a:rPr lang="es-CO" sz="1800" u="none" strike="noStrike">
                          <a:effectLst/>
                        </a:rPr>
                        <a:t>3201 Fortalecimiento del desempeño ambiental de los sectores productivos</a:t>
                      </a:r>
                      <a:endParaRPr lang="es-CO" sz="1800" b="0" i="0" u="none" strike="noStrike">
                        <a:solidFill>
                          <a:srgbClr val="000000"/>
                        </a:solidFill>
                        <a:effectLst/>
                        <a:latin typeface="Verdana" panose="020B0604030504040204" pitchFamily="34" charset="0"/>
                      </a:endParaRPr>
                    </a:p>
                  </a:txBody>
                  <a:tcPr marL="72000" marR="0" marT="0" marB="0" anchor="ctr"/>
                </a:tc>
                <a:tc>
                  <a:txBody>
                    <a:bodyPr/>
                    <a:lstStyle/>
                    <a:p>
                      <a:pPr algn="ctr" rtl="0" fontAlgn="ctr"/>
                      <a:r>
                        <a:rPr lang="es-CO" sz="1800" u="none" strike="noStrike">
                          <a:effectLst/>
                        </a:rPr>
                        <a:t>$ 92.796</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$ 122.146</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$ 107.961</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$ 113.156</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$ 118.603</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b"/>
                      <a:r>
                        <a:rPr lang="es-CO" sz="1800" u="none" strike="noStrike">
                          <a:effectLst/>
                        </a:rPr>
                        <a:t>32%</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-12%</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dirty="0">
                          <a:effectLst/>
                        </a:rPr>
                        <a:t>5%</a:t>
                      </a:r>
                      <a:endParaRPr lang="es-CO" sz="1800" b="0" i="0" u="none" strike="noStrike" dirty="0">
                        <a:solidFill>
                          <a:srgbClr val="000000"/>
                        </a:solidFill>
                        <a:effectLst/>
                        <a:latin typeface="Verdana" panose="020B0604030504040204" pitchFamily="34" charset="0"/>
                      </a:endParaRPr>
                    </a:p>
                  </a:txBody>
                  <a:tcPr marL="0" marR="0" marT="0" marB="0" anchor="b"/>
                </a:tc>
                <a:extLst>
                  <a:ext uri="{0D108BD9-81ED-4DB2-BD59-A6C34878D82A}">
                    <a16:rowId xmlns:a16="http://schemas.microsoft.com/office/drawing/2014/main" val="1738845063"/>
                  </a:ext>
                </a:extLst>
              </a:tr>
              <a:tr h="287800">
                <a:tc vMerge="1">
                  <a:txBody>
                    <a:bodyPr/>
                    <a:lstStyle/>
                    <a:p>
                      <a:endParaRPr lang="es-CO"/>
                    </a:p>
                  </a:txBody>
                  <a:tcPr/>
                </a:tc>
                <a:tc>
                  <a:txBody>
                    <a:bodyPr/>
                    <a:lstStyle/>
                    <a:p>
                      <a:pPr algn="l" rtl="0" fontAlgn="ctr"/>
                      <a:r>
                        <a:rPr lang="es-CO" sz="1800" u="none" strike="noStrike" dirty="0">
                          <a:effectLst/>
                        </a:rPr>
                        <a:t>3202 Conservación de la biodiversidad y sus servicios ecosistémicos</a:t>
                      </a:r>
                      <a:endParaRPr lang="es-CO" sz="1800" b="0" i="0" u="none" strike="noStrike" dirty="0">
                        <a:solidFill>
                          <a:srgbClr val="000000"/>
                        </a:solidFill>
                        <a:effectLst/>
                        <a:latin typeface="Verdana" panose="020B0604030504040204" pitchFamily="34" charset="0"/>
                      </a:endParaRPr>
                    </a:p>
                  </a:txBody>
                  <a:tcPr marL="72000" marR="0" marT="0" marB="0" anchor="ctr"/>
                </a:tc>
                <a:tc>
                  <a:txBody>
                    <a:bodyPr/>
                    <a:lstStyle/>
                    <a:p>
                      <a:pPr algn="ctr" rtl="0" fontAlgn="ctr"/>
                      <a:r>
                        <a:rPr lang="es-CO" sz="1800" u="none" strike="noStrike">
                          <a:effectLst/>
                        </a:rPr>
                        <a:t>$ 6.194</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$ 6.765</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$ 6.968</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$ 7.177</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$ 7.392</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b"/>
                      <a:r>
                        <a:rPr lang="es-CO" sz="1800" u="none" strike="noStrike">
                          <a:effectLst/>
                        </a:rPr>
                        <a:t>9%</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3%</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3%</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3%</a:t>
                      </a:r>
                      <a:endParaRPr lang="es-CO" sz="1800" b="0" i="0" u="none" strike="noStrike">
                        <a:solidFill>
                          <a:srgbClr val="000000"/>
                        </a:solidFill>
                        <a:effectLst/>
                        <a:latin typeface="Verdana" panose="020B0604030504040204" pitchFamily="34" charset="0"/>
                      </a:endParaRPr>
                    </a:p>
                  </a:txBody>
                  <a:tcPr marL="0" marR="0" marT="0" marB="0" anchor="b"/>
                </a:tc>
                <a:extLst>
                  <a:ext uri="{0D108BD9-81ED-4DB2-BD59-A6C34878D82A}">
                    <a16:rowId xmlns:a16="http://schemas.microsoft.com/office/drawing/2014/main" val="2396533064"/>
                  </a:ext>
                </a:extLst>
              </a:tr>
              <a:tr h="287800">
                <a:tc vMerge="1">
                  <a:txBody>
                    <a:bodyPr/>
                    <a:lstStyle/>
                    <a:p>
                      <a:endParaRPr lang="es-CO"/>
                    </a:p>
                  </a:txBody>
                  <a:tcPr/>
                </a:tc>
                <a:tc>
                  <a:txBody>
                    <a:bodyPr/>
                    <a:lstStyle/>
                    <a:p>
                      <a:pPr algn="l" rtl="0" fontAlgn="ctr"/>
                      <a:r>
                        <a:rPr lang="es-CO" sz="1800" u="none" strike="noStrike" dirty="0">
                          <a:effectLst/>
                        </a:rPr>
                        <a:t>3204 Gestión de la información y el conocimiento ambiental</a:t>
                      </a:r>
                      <a:endParaRPr lang="es-CO" sz="1800" b="0" i="0" u="none" strike="noStrike" dirty="0">
                        <a:solidFill>
                          <a:srgbClr val="000000"/>
                        </a:solidFill>
                        <a:effectLst/>
                        <a:latin typeface="Verdana" panose="020B0604030504040204" pitchFamily="34" charset="0"/>
                      </a:endParaRPr>
                    </a:p>
                  </a:txBody>
                  <a:tcPr marL="72000" marR="0" marT="0" marB="0" anchor="ctr"/>
                </a:tc>
                <a:tc>
                  <a:txBody>
                    <a:bodyPr/>
                    <a:lstStyle/>
                    <a:p>
                      <a:pPr algn="ctr" rtl="0" fontAlgn="ctr"/>
                      <a:r>
                        <a:rPr lang="es-CO" sz="1800" u="none" strike="noStrike">
                          <a:effectLst/>
                        </a:rPr>
                        <a:t>$ 62.685</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$ 75.196</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$ 77.349</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$ 79.669</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$ 82.059</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b"/>
                      <a:r>
                        <a:rPr lang="es-CO" sz="1800" u="none" strike="noStrike">
                          <a:effectLst/>
                        </a:rPr>
                        <a:t>20%</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3%</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3%</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3%</a:t>
                      </a:r>
                      <a:endParaRPr lang="es-CO" sz="1800" b="0" i="0" u="none" strike="noStrike">
                        <a:solidFill>
                          <a:srgbClr val="000000"/>
                        </a:solidFill>
                        <a:effectLst/>
                        <a:latin typeface="Verdana" panose="020B0604030504040204" pitchFamily="34" charset="0"/>
                      </a:endParaRPr>
                    </a:p>
                  </a:txBody>
                  <a:tcPr marL="0" marR="0" marT="0" marB="0" anchor="b"/>
                </a:tc>
                <a:extLst>
                  <a:ext uri="{0D108BD9-81ED-4DB2-BD59-A6C34878D82A}">
                    <a16:rowId xmlns:a16="http://schemas.microsoft.com/office/drawing/2014/main" val="3685662051"/>
                  </a:ext>
                </a:extLst>
              </a:tr>
              <a:tr h="287800">
                <a:tc vMerge="1">
                  <a:txBody>
                    <a:bodyPr/>
                    <a:lstStyle/>
                    <a:p>
                      <a:endParaRPr lang="es-CO"/>
                    </a:p>
                  </a:txBody>
                  <a:tcPr/>
                </a:tc>
                <a:tc>
                  <a:txBody>
                    <a:bodyPr/>
                    <a:lstStyle/>
                    <a:p>
                      <a:pPr algn="l" rtl="0" fontAlgn="ctr"/>
                      <a:r>
                        <a:rPr lang="es-CO" sz="1800" u="none" strike="noStrike" dirty="0">
                          <a:effectLst/>
                        </a:rPr>
                        <a:t>3299 Fortalecimiento de la gestión y dirección del sector Ambiente y Desarrollo Sostenible</a:t>
                      </a:r>
                      <a:endParaRPr lang="es-CO" sz="1800" b="0" i="0" u="none" strike="noStrike" dirty="0">
                        <a:solidFill>
                          <a:srgbClr val="000000"/>
                        </a:solidFill>
                        <a:effectLst/>
                        <a:latin typeface="Verdana" panose="020B0604030504040204" pitchFamily="34" charset="0"/>
                      </a:endParaRPr>
                    </a:p>
                  </a:txBody>
                  <a:tcPr marL="72000" marR="0" marT="0" marB="0" anchor="ctr"/>
                </a:tc>
                <a:tc>
                  <a:txBody>
                    <a:bodyPr/>
                    <a:lstStyle/>
                    <a:p>
                      <a:pPr algn="ctr" rtl="0" fontAlgn="ctr"/>
                      <a:r>
                        <a:rPr lang="es-CO" sz="1800" u="none" strike="noStrike">
                          <a:effectLst/>
                        </a:rPr>
                        <a:t>$ 27.770</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$ 169.550</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$ 174.739</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$ 179.981</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$ 185.381</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b"/>
                      <a:r>
                        <a:rPr lang="es-CO" sz="1800" u="none" strike="noStrike">
                          <a:effectLst/>
                        </a:rPr>
                        <a:t>511%</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3%</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3%</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3%</a:t>
                      </a:r>
                      <a:endParaRPr lang="es-CO" sz="1800" b="0" i="0" u="none" strike="noStrike">
                        <a:solidFill>
                          <a:srgbClr val="000000"/>
                        </a:solidFill>
                        <a:effectLst/>
                        <a:latin typeface="Verdana" panose="020B0604030504040204" pitchFamily="34" charset="0"/>
                      </a:endParaRPr>
                    </a:p>
                  </a:txBody>
                  <a:tcPr marL="0" marR="0" marT="0" marB="0" anchor="b"/>
                </a:tc>
                <a:extLst>
                  <a:ext uri="{0D108BD9-81ED-4DB2-BD59-A6C34878D82A}">
                    <a16:rowId xmlns:a16="http://schemas.microsoft.com/office/drawing/2014/main" val="1385948117"/>
                  </a:ext>
                </a:extLst>
              </a:tr>
              <a:tr h="287800">
                <a:tc vMerge="1">
                  <a:txBody>
                    <a:bodyPr/>
                    <a:lstStyle/>
                    <a:p>
                      <a:endParaRPr lang="es-CO"/>
                    </a:p>
                  </a:txBody>
                  <a:tcPr/>
                </a:tc>
                <a:tc>
                  <a:txBody>
                    <a:bodyPr/>
                    <a:lstStyle/>
                    <a:p>
                      <a:pPr algn="l" rtl="0" fontAlgn="ctr"/>
                      <a:r>
                        <a:rPr lang="es-CO" sz="1800" b="1" u="none" strike="noStrike" dirty="0">
                          <a:effectLst/>
                        </a:rPr>
                        <a:t>subtotal</a:t>
                      </a:r>
                      <a:endParaRPr lang="es-CO" sz="1800" b="1" i="0" u="none" strike="noStrike" dirty="0">
                        <a:solidFill>
                          <a:srgbClr val="000000"/>
                        </a:solidFill>
                        <a:effectLst/>
                        <a:latin typeface="Verdana" panose="020B0604030504040204" pitchFamily="34" charset="0"/>
                      </a:endParaRPr>
                    </a:p>
                  </a:txBody>
                  <a:tcPr marL="72000" marR="0" marT="0" marB="0" anchor="ctr">
                    <a:solidFill>
                      <a:srgbClr val="D6DCE4"/>
                    </a:solidFill>
                  </a:tcPr>
                </a:tc>
                <a:tc>
                  <a:txBody>
                    <a:bodyPr/>
                    <a:lstStyle/>
                    <a:p>
                      <a:pPr algn="ctr" rtl="0" fontAlgn="ctr"/>
                      <a:r>
                        <a:rPr lang="es-CO" sz="1800" b="1" u="none" strike="noStrike">
                          <a:effectLst/>
                        </a:rPr>
                        <a:t>$ 189.445</a:t>
                      </a:r>
                      <a:endParaRPr lang="es-CO" sz="1800" b="1" i="0" u="none" strike="noStrike">
                        <a:solidFill>
                          <a:srgbClr val="000000"/>
                        </a:solidFill>
                        <a:effectLst/>
                        <a:latin typeface="Verdana" panose="020B0604030504040204" pitchFamily="34" charset="0"/>
                      </a:endParaRPr>
                    </a:p>
                  </a:txBody>
                  <a:tcPr marL="0" marR="0" marT="0" marB="0" anchor="ctr">
                    <a:solidFill>
                      <a:srgbClr val="D6DCE4"/>
                    </a:solidFill>
                  </a:tcPr>
                </a:tc>
                <a:tc>
                  <a:txBody>
                    <a:bodyPr/>
                    <a:lstStyle/>
                    <a:p>
                      <a:pPr algn="ctr" rtl="0" fontAlgn="ctr"/>
                      <a:r>
                        <a:rPr lang="es-CO" sz="1800" b="1" u="none" strike="noStrike">
                          <a:effectLst/>
                        </a:rPr>
                        <a:t>$ 373.657</a:t>
                      </a:r>
                      <a:endParaRPr lang="es-CO" sz="1800" b="1" i="0" u="none" strike="noStrike">
                        <a:solidFill>
                          <a:srgbClr val="000000"/>
                        </a:solidFill>
                        <a:effectLst/>
                        <a:latin typeface="Verdana" panose="020B0604030504040204" pitchFamily="34" charset="0"/>
                      </a:endParaRPr>
                    </a:p>
                  </a:txBody>
                  <a:tcPr marL="0" marR="0" marT="0" marB="0" anchor="ctr">
                    <a:solidFill>
                      <a:srgbClr val="D6DCE4"/>
                    </a:solidFill>
                  </a:tcPr>
                </a:tc>
                <a:tc>
                  <a:txBody>
                    <a:bodyPr/>
                    <a:lstStyle/>
                    <a:p>
                      <a:pPr algn="ctr" rtl="0" fontAlgn="ctr"/>
                      <a:r>
                        <a:rPr lang="es-CO" sz="1800" b="1" u="none" strike="noStrike">
                          <a:effectLst/>
                        </a:rPr>
                        <a:t>$ 367.017</a:t>
                      </a:r>
                      <a:endParaRPr lang="es-CO" sz="1800" b="1" i="0" u="none" strike="noStrike">
                        <a:solidFill>
                          <a:srgbClr val="000000"/>
                        </a:solidFill>
                        <a:effectLst/>
                        <a:latin typeface="Verdana" panose="020B0604030504040204" pitchFamily="34" charset="0"/>
                      </a:endParaRPr>
                    </a:p>
                  </a:txBody>
                  <a:tcPr marL="0" marR="0" marT="0" marB="0" anchor="ctr">
                    <a:solidFill>
                      <a:srgbClr val="D6DCE4"/>
                    </a:solidFill>
                  </a:tcPr>
                </a:tc>
                <a:tc>
                  <a:txBody>
                    <a:bodyPr/>
                    <a:lstStyle/>
                    <a:p>
                      <a:pPr algn="ctr" rtl="0" fontAlgn="ctr"/>
                      <a:r>
                        <a:rPr lang="es-CO" sz="1800" b="1" u="none" strike="noStrike">
                          <a:effectLst/>
                        </a:rPr>
                        <a:t>$ 379.984</a:t>
                      </a:r>
                      <a:endParaRPr lang="es-CO" sz="1800" b="1" i="0" u="none" strike="noStrike">
                        <a:solidFill>
                          <a:srgbClr val="000000"/>
                        </a:solidFill>
                        <a:effectLst/>
                        <a:latin typeface="Verdana" panose="020B0604030504040204" pitchFamily="34" charset="0"/>
                      </a:endParaRPr>
                    </a:p>
                  </a:txBody>
                  <a:tcPr marL="0" marR="0" marT="0" marB="0" anchor="ctr">
                    <a:solidFill>
                      <a:srgbClr val="D6DCE4"/>
                    </a:solidFill>
                  </a:tcPr>
                </a:tc>
                <a:tc>
                  <a:txBody>
                    <a:bodyPr/>
                    <a:lstStyle/>
                    <a:p>
                      <a:pPr algn="ctr" rtl="0" fontAlgn="ctr"/>
                      <a:r>
                        <a:rPr lang="es-CO" sz="1800" b="1" u="none" strike="noStrike">
                          <a:effectLst/>
                        </a:rPr>
                        <a:t>$ 393.435</a:t>
                      </a:r>
                      <a:endParaRPr lang="es-CO" sz="1800" b="1" i="0" u="none" strike="noStrike">
                        <a:solidFill>
                          <a:srgbClr val="000000"/>
                        </a:solidFill>
                        <a:effectLst/>
                        <a:latin typeface="Verdana" panose="020B0604030504040204" pitchFamily="34" charset="0"/>
                      </a:endParaRPr>
                    </a:p>
                  </a:txBody>
                  <a:tcPr marL="0" marR="0" marT="0" marB="0" anchor="ctr">
                    <a:solidFill>
                      <a:srgbClr val="D6DCE4"/>
                    </a:solidFill>
                  </a:tcPr>
                </a:tc>
                <a:tc>
                  <a:txBody>
                    <a:bodyPr/>
                    <a:lstStyle/>
                    <a:p>
                      <a:pPr algn="ctr" rtl="0" fontAlgn="b"/>
                      <a:r>
                        <a:rPr lang="es-CO" sz="1800" b="1" u="none" strike="noStrike">
                          <a:effectLst/>
                        </a:rPr>
                        <a:t>97%</a:t>
                      </a:r>
                      <a:endParaRPr lang="es-CO" sz="1800" b="1" i="0" u="none" strike="noStrike">
                        <a:solidFill>
                          <a:srgbClr val="000000"/>
                        </a:solidFill>
                        <a:effectLst/>
                        <a:latin typeface="Verdana" panose="020B0604030504040204" pitchFamily="34" charset="0"/>
                      </a:endParaRPr>
                    </a:p>
                  </a:txBody>
                  <a:tcPr marL="0" marR="0" marT="0" marB="0" anchor="b">
                    <a:solidFill>
                      <a:srgbClr val="D6DCE4"/>
                    </a:solidFill>
                  </a:tcPr>
                </a:tc>
                <a:tc>
                  <a:txBody>
                    <a:bodyPr/>
                    <a:lstStyle/>
                    <a:p>
                      <a:pPr algn="ctr" rtl="0" fontAlgn="b"/>
                      <a:r>
                        <a:rPr lang="es-CO" sz="1800" b="1" u="none" strike="noStrike">
                          <a:effectLst/>
                        </a:rPr>
                        <a:t>-2%</a:t>
                      </a:r>
                      <a:endParaRPr lang="es-CO" sz="1800" b="1" i="0" u="none" strike="noStrike">
                        <a:solidFill>
                          <a:srgbClr val="000000"/>
                        </a:solidFill>
                        <a:effectLst/>
                        <a:latin typeface="Verdana" panose="020B0604030504040204" pitchFamily="34" charset="0"/>
                      </a:endParaRPr>
                    </a:p>
                  </a:txBody>
                  <a:tcPr marL="0" marR="0" marT="0" marB="0" anchor="b">
                    <a:solidFill>
                      <a:srgbClr val="D6DCE4"/>
                    </a:solidFill>
                  </a:tcPr>
                </a:tc>
                <a:tc>
                  <a:txBody>
                    <a:bodyPr/>
                    <a:lstStyle/>
                    <a:p>
                      <a:pPr algn="ctr" rtl="0" fontAlgn="b"/>
                      <a:r>
                        <a:rPr lang="es-CO" sz="1800" b="1" u="none" strike="noStrike">
                          <a:effectLst/>
                        </a:rPr>
                        <a:t>4%</a:t>
                      </a:r>
                      <a:endParaRPr lang="es-CO" sz="1800" b="1" i="0" u="none" strike="noStrike">
                        <a:solidFill>
                          <a:srgbClr val="000000"/>
                        </a:solidFill>
                        <a:effectLst/>
                        <a:latin typeface="Verdana" panose="020B0604030504040204" pitchFamily="34" charset="0"/>
                      </a:endParaRPr>
                    </a:p>
                  </a:txBody>
                  <a:tcPr marL="0" marR="0" marT="0" marB="0" anchor="b">
                    <a:solidFill>
                      <a:srgbClr val="D6DCE4"/>
                    </a:solidFill>
                  </a:tcPr>
                </a:tc>
                <a:tc>
                  <a:txBody>
                    <a:bodyPr/>
                    <a:lstStyle/>
                    <a:p>
                      <a:pPr algn="ctr" rtl="0" fontAlgn="b"/>
                      <a:r>
                        <a:rPr lang="es-CO" sz="1800" b="1" u="none" strike="noStrike" dirty="0">
                          <a:effectLst/>
                        </a:rPr>
                        <a:t>4%</a:t>
                      </a:r>
                      <a:endParaRPr lang="es-CO" sz="1800" b="1" i="0" u="none" strike="noStrike" dirty="0">
                        <a:solidFill>
                          <a:srgbClr val="000000"/>
                        </a:solidFill>
                        <a:effectLst/>
                        <a:latin typeface="Verdana" panose="020B0604030504040204" pitchFamily="34" charset="0"/>
                      </a:endParaRPr>
                    </a:p>
                  </a:txBody>
                  <a:tcPr marL="0" marR="0" marT="0" marB="0" anchor="b">
                    <a:solidFill>
                      <a:srgbClr val="D6DCE4"/>
                    </a:solidFill>
                  </a:tcPr>
                </a:tc>
                <a:extLst>
                  <a:ext uri="{0D108BD9-81ED-4DB2-BD59-A6C34878D82A}">
                    <a16:rowId xmlns:a16="http://schemas.microsoft.com/office/drawing/2014/main" val="2888760640"/>
                  </a:ext>
                </a:extLst>
              </a:tr>
              <a:tr h="287800">
                <a:tc rowSpan="3">
                  <a:txBody>
                    <a:bodyPr/>
                    <a:lstStyle/>
                    <a:p>
                      <a:pPr algn="ctr" rtl="0" fontAlgn="ctr"/>
                      <a:r>
                        <a:rPr lang="es-CO" sz="2000" b="1" u="none" strike="noStrike" dirty="0">
                          <a:effectLst/>
                        </a:rPr>
                        <a:t>Gastos por tributos, multas, sanciones e intereses de mora </a:t>
                      </a:r>
                      <a:endParaRPr lang="es-CO" sz="2000" b="1" i="0" u="none" strike="noStrike" dirty="0">
                        <a:solidFill>
                          <a:srgbClr val="000000"/>
                        </a:solidFill>
                        <a:effectLst/>
                        <a:latin typeface="Verdana" panose="020B0604030504040204" pitchFamily="34" charset="0"/>
                      </a:endParaRPr>
                    </a:p>
                  </a:txBody>
                  <a:tcPr marL="0" marR="0" marT="0" marB="0" anchor="ctr"/>
                </a:tc>
                <a:tc>
                  <a:txBody>
                    <a:bodyPr/>
                    <a:lstStyle/>
                    <a:p>
                      <a:pPr algn="l" rtl="0" fontAlgn="ctr"/>
                      <a:r>
                        <a:rPr lang="es-CO" sz="1800" u="none" strike="noStrike" dirty="0">
                          <a:effectLst/>
                        </a:rPr>
                        <a:t>3202 Conservación de la biodiversidad y sus servicios ecosistémicos</a:t>
                      </a:r>
                      <a:endParaRPr lang="es-CO" sz="1800" b="0" i="0" u="none" strike="noStrike" dirty="0">
                        <a:solidFill>
                          <a:srgbClr val="000000"/>
                        </a:solidFill>
                        <a:effectLst/>
                        <a:latin typeface="Verdana" panose="020B0604030504040204" pitchFamily="34" charset="0"/>
                      </a:endParaRPr>
                    </a:p>
                  </a:txBody>
                  <a:tcPr marL="72000" marR="0" marT="0" marB="0" anchor="ctr"/>
                </a:tc>
                <a:tc>
                  <a:txBody>
                    <a:bodyPr/>
                    <a:lstStyle/>
                    <a:p>
                      <a:pPr algn="ctr" rtl="0" fontAlgn="ctr"/>
                      <a:r>
                        <a:rPr lang="es-CO" sz="1800" u="none" strike="noStrike">
                          <a:effectLst/>
                        </a:rPr>
                        <a:t>$ 726</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$ 1.069</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$ 1.101</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$ 1.134</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$ 1.168</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b"/>
                      <a:r>
                        <a:rPr lang="es-CO" sz="1800" u="none" strike="noStrike">
                          <a:effectLst/>
                        </a:rPr>
                        <a:t>47%</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3%</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3%</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dirty="0">
                          <a:effectLst/>
                        </a:rPr>
                        <a:t>3%</a:t>
                      </a:r>
                      <a:endParaRPr lang="es-CO" sz="1800" b="0" i="0" u="none" strike="noStrike" dirty="0">
                        <a:solidFill>
                          <a:srgbClr val="000000"/>
                        </a:solidFill>
                        <a:effectLst/>
                        <a:latin typeface="Verdana" panose="020B0604030504040204" pitchFamily="34" charset="0"/>
                      </a:endParaRPr>
                    </a:p>
                  </a:txBody>
                  <a:tcPr marL="0" marR="0" marT="0" marB="0" anchor="b"/>
                </a:tc>
                <a:extLst>
                  <a:ext uri="{0D108BD9-81ED-4DB2-BD59-A6C34878D82A}">
                    <a16:rowId xmlns:a16="http://schemas.microsoft.com/office/drawing/2014/main" val="2783379974"/>
                  </a:ext>
                </a:extLst>
              </a:tr>
              <a:tr h="287800">
                <a:tc vMerge="1">
                  <a:txBody>
                    <a:bodyPr/>
                    <a:lstStyle/>
                    <a:p>
                      <a:endParaRPr lang="es-CO"/>
                    </a:p>
                  </a:txBody>
                  <a:tcPr/>
                </a:tc>
                <a:tc>
                  <a:txBody>
                    <a:bodyPr/>
                    <a:lstStyle/>
                    <a:p>
                      <a:pPr algn="l" rtl="0" fontAlgn="ctr"/>
                      <a:r>
                        <a:rPr lang="es-CO" sz="1800" u="none" strike="noStrike" dirty="0">
                          <a:effectLst/>
                        </a:rPr>
                        <a:t>3299 Fortalecimiento de la gestión y dirección del sector Ambiente y Desarrollo Sostenible</a:t>
                      </a:r>
                      <a:endParaRPr lang="es-CO" sz="1800" b="0" i="0" u="none" strike="noStrike" dirty="0">
                        <a:solidFill>
                          <a:srgbClr val="000000"/>
                        </a:solidFill>
                        <a:effectLst/>
                        <a:latin typeface="Verdana" panose="020B0604030504040204" pitchFamily="34" charset="0"/>
                      </a:endParaRPr>
                    </a:p>
                  </a:txBody>
                  <a:tcPr marL="72000" marR="0" marT="0" marB="0" anchor="ctr"/>
                </a:tc>
                <a:tc>
                  <a:txBody>
                    <a:bodyPr/>
                    <a:lstStyle/>
                    <a:p>
                      <a:pPr algn="ctr" rtl="0" fontAlgn="ctr"/>
                      <a:r>
                        <a:rPr lang="es-CO" sz="1800" u="none" strike="noStrike">
                          <a:effectLst/>
                        </a:rPr>
                        <a:t>$ 4.210</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$ 4.554</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$ 4.691</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$ 4.832</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$ 4.977</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b"/>
                      <a:r>
                        <a:rPr lang="es-CO" sz="1800" u="none" strike="noStrike">
                          <a:effectLst/>
                        </a:rPr>
                        <a:t>8%</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3%</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3%</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dirty="0">
                          <a:effectLst/>
                        </a:rPr>
                        <a:t>3%</a:t>
                      </a:r>
                      <a:endParaRPr lang="es-CO" sz="1800" b="0" i="0" u="none" strike="noStrike" dirty="0">
                        <a:solidFill>
                          <a:srgbClr val="000000"/>
                        </a:solidFill>
                        <a:effectLst/>
                        <a:latin typeface="Verdana" panose="020B0604030504040204" pitchFamily="34" charset="0"/>
                      </a:endParaRPr>
                    </a:p>
                  </a:txBody>
                  <a:tcPr marL="0" marR="0" marT="0" marB="0" anchor="b"/>
                </a:tc>
                <a:extLst>
                  <a:ext uri="{0D108BD9-81ED-4DB2-BD59-A6C34878D82A}">
                    <a16:rowId xmlns:a16="http://schemas.microsoft.com/office/drawing/2014/main" val="787734737"/>
                  </a:ext>
                </a:extLst>
              </a:tr>
              <a:tr h="191867">
                <a:tc vMerge="1">
                  <a:txBody>
                    <a:bodyPr/>
                    <a:lstStyle/>
                    <a:p>
                      <a:endParaRPr lang="es-CO"/>
                    </a:p>
                  </a:txBody>
                  <a:tcPr/>
                </a:tc>
                <a:tc>
                  <a:txBody>
                    <a:bodyPr/>
                    <a:lstStyle/>
                    <a:p>
                      <a:pPr algn="l" rtl="0" fontAlgn="ctr"/>
                      <a:r>
                        <a:rPr lang="es-CO" sz="1800" b="1" u="none" strike="noStrike" dirty="0">
                          <a:effectLst/>
                        </a:rPr>
                        <a:t>subtotal</a:t>
                      </a:r>
                      <a:endParaRPr lang="es-CO" sz="1800" b="1" i="0" u="none" strike="noStrike" dirty="0">
                        <a:solidFill>
                          <a:srgbClr val="000000"/>
                        </a:solidFill>
                        <a:effectLst/>
                        <a:latin typeface="Verdana" panose="020B0604030504040204" pitchFamily="34" charset="0"/>
                      </a:endParaRPr>
                    </a:p>
                  </a:txBody>
                  <a:tcPr marL="72000" marR="0" marT="0" marB="0" anchor="ctr">
                    <a:solidFill>
                      <a:srgbClr val="D6DCE4"/>
                    </a:solidFill>
                  </a:tcPr>
                </a:tc>
                <a:tc>
                  <a:txBody>
                    <a:bodyPr/>
                    <a:lstStyle/>
                    <a:p>
                      <a:pPr algn="ctr" rtl="0" fontAlgn="ctr"/>
                      <a:r>
                        <a:rPr lang="es-CO" sz="1800" b="1" u="none" strike="noStrike">
                          <a:effectLst/>
                        </a:rPr>
                        <a:t>$ 4.936</a:t>
                      </a:r>
                      <a:endParaRPr lang="es-CO" sz="1800" b="1" i="0" u="none" strike="noStrike">
                        <a:solidFill>
                          <a:srgbClr val="000000"/>
                        </a:solidFill>
                        <a:effectLst/>
                        <a:latin typeface="Verdana" panose="020B0604030504040204" pitchFamily="34" charset="0"/>
                      </a:endParaRPr>
                    </a:p>
                  </a:txBody>
                  <a:tcPr marL="0" marR="0" marT="0" marB="0" anchor="ctr">
                    <a:solidFill>
                      <a:srgbClr val="D6DCE4"/>
                    </a:solidFill>
                  </a:tcPr>
                </a:tc>
                <a:tc>
                  <a:txBody>
                    <a:bodyPr/>
                    <a:lstStyle/>
                    <a:p>
                      <a:pPr algn="ctr" rtl="0" fontAlgn="ctr"/>
                      <a:r>
                        <a:rPr lang="es-CO" sz="1800" b="1" u="none" strike="noStrike">
                          <a:effectLst/>
                        </a:rPr>
                        <a:t>$ 5.623</a:t>
                      </a:r>
                      <a:endParaRPr lang="es-CO" sz="1800" b="1" i="0" u="none" strike="noStrike">
                        <a:solidFill>
                          <a:srgbClr val="000000"/>
                        </a:solidFill>
                        <a:effectLst/>
                        <a:latin typeface="Verdana" panose="020B0604030504040204" pitchFamily="34" charset="0"/>
                      </a:endParaRPr>
                    </a:p>
                  </a:txBody>
                  <a:tcPr marL="0" marR="0" marT="0" marB="0" anchor="ctr">
                    <a:solidFill>
                      <a:srgbClr val="D6DCE4"/>
                    </a:solidFill>
                  </a:tcPr>
                </a:tc>
                <a:tc>
                  <a:txBody>
                    <a:bodyPr/>
                    <a:lstStyle/>
                    <a:p>
                      <a:pPr algn="ctr" rtl="0" fontAlgn="ctr"/>
                      <a:r>
                        <a:rPr lang="es-CO" sz="1800" b="1" u="none" strike="noStrike">
                          <a:effectLst/>
                        </a:rPr>
                        <a:t>$ 5.792</a:t>
                      </a:r>
                      <a:endParaRPr lang="es-CO" sz="1800" b="1" i="0" u="none" strike="noStrike">
                        <a:solidFill>
                          <a:srgbClr val="000000"/>
                        </a:solidFill>
                        <a:effectLst/>
                        <a:latin typeface="Verdana" panose="020B0604030504040204" pitchFamily="34" charset="0"/>
                      </a:endParaRPr>
                    </a:p>
                  </a:txBody>
                  <a:tcPr marL="0" marR="0" marT="0" marB="0" anchor="ctr">
                    <a:solidFill>
                      <a:srgbClr val="D6DCE4"/>
                    </a:solidFill>
                  </a:tcPr>
                </a:tc>
                <a:tc>
                  <a:txBody>
                    <a:bodyPr/>
                    <a:lstStyle/>
                    <a:p>
                      <a:pPr algn="ctr" rtl="0" fontAlgn="ctr"/>
                      <a:r>
                        <a:rPr lang="es-CO" sz="1800" b="1" u="none" strike="noStrike">
                          <a:effectLst/>
                        </a:rPr>
                        <a:t>$ 5.966</a:t>
                      </a:r>
                      <a:endParaRPr lang="es-CO" sz="1800" b="1" i="0" u="none" strike="noStrike">
                        <a:solidFill>
                          <a:srgbClr val="000000"/>
                        </a:solidFill>
                        <a:effectLst/>
                        <a:latin typeface="Verdana" panose="020B0604030504040204" pitchFamily="34" charset="0"/>
                      </a:endParaRPr>
                    </a:p>
                  </a:txBody>
                  <a:tcPr marL="0" marR="0" marT="0" marB="0" anchor="ctr">
                    <a:solidFill>
                      <a:srgbClr val="D6DCE4"/>
                    </a:solidFill>
                  </a:tcPr>
                </a:tc>
                <a:tc>
                  <a:txBody>
                    <a:bodyPr/>
                    <a:lstStyle/>
                    <a:p>
                      <a:pPr algn="ctr" rtl="0" fontAlgn="ctr"/>
                      <a:r>
                        <a:rPr lang="es-CO" sz="1800" b="1" u="none" strike="noStrike">
                          <a:effectLst/>
                        </a:rPr>
                        <a:t>$ 6.145</a:t>
                      </a:r>
                      <a:endParaRPr lang="es-CO" sz="1800" b="1" i="0" u="none" strike="noStrike">
                        <a:solidFill>
                          <a:srgbClr val="000000"/>
                        </a:solidFill>
                        <a:effectLst/>
                        <a:latin typeface="Verdana" panose="020B0604030504040204" pitchFamily="34" charset="0"/>
                      </a:endParaRPr>
                    </a:p>
                  </a:txBody>
                  <a:tcPr marL="0" marR="0" marT="0" marB="0" anchor="ctr">
                    <a:solidFill>
                      <a:srgbClr val="D6DCE4"/>
                    </a:solidFill>
                  </a:tcPr>
                </a:tc>
                <a:tc>
                  <a:txBody>
                    <a:bodyPr/>
                    <a:lstStyle/>
                    <a:p>
                      <a:pPr algn="ctr" rtl="0" fontAlgn="b"/>
                      <a:r>
                        <a:rPr lang="es-CO" sz="1800" b="1" u="none" strike="noStrike">
                          <a:effectLst/>
                        </a:rPr>
                        <a:t>14%</a:t>
                      </a:r>
                      <a:endParaRPr lang="es-CO" sz="1800" b="1" i="0" u="none" strike="noStrike">
                        <a:solidFill>
                          <a:srgbClr val="000000"/>
                        </a:solidFill>
                        <a:effectLst/>
                        <a:latin typeface="Verdana" panose="020B0604030504040204" pitchFamily="34" charset="0"/>
                      </a:endParaRPr>
                    </a:p>
                  </a:txBody>
                  <a:tcPr marL="0" marR="0" marT="0" marB="0" anchor="b">
                    <a:solidFill>
                      <a:srgbClr val="D6DCE4"/>
                    </a:solidFill>
                  </a:tcPr>
                </a:tc>
                <a:tc>
                  <a:txBody>
                    <a:bodyPr/>
                    <a:lstStyle/>
                    <a:p>
                      <a:pPr algn="ctr" rtl="0" fontAlgn="b"/>
                      <a:r>
                        <a:rPr lang="es-CO" sz="1800" b="1" u="none" strike="noStrike">
                          <a:effectLst/>
                        </a:rPr>
                        <a:t>3%</a:t>
                      </a:r>
                      <a:endParaRPr lang="es-CO" sz="1800" b="1" i="0" u="none" strike="noStrike">
                        <a:solidFill>
                          <a:srgbClr val="000000"/>
                        </a:solidFill>
                        <a:effectLst/>
                        <a:latin typeface="Verdana" panose="020B0604030504040204" pitchFamily="34" charset="0"/>
                      </a:endParaRPr>
                    </a:p>
                  </a:txBody>
                  <a:tcPr marL="0" marR="0" marT="0" marB="0" anchor="b">
                    <a:solidFill>
                      <a:srgbClr val="D6DCE4"/>
                    </a:solidFill>
                  </a:tcPr>
                </a:tc>
                <a:tc>
                  <a:txBody>
                    <a:bodyPr/>
                    <a:lstStyle/>
                    <a:p>
                      <a:pPr algn="ctr" rtl="0" fontAlgn="b"/>
                      <a:r>
                        <a:rPr lang="es-CO" sz="1800" b="1" u="none" strike="noStrike">
                          <a:effectLst/>
                        </a:rPr>
                        <a:t>3%</a:t>
                      </a:r>
                      <a:endParaRPr lang="es-CO" sz="1800" b="1" i="0" u="none" strike="noStrike">
                        <a:solidFill>
                          <a:srgbClr val="000000"/>
                        </a:solidFill>
                        <a:effectLst/>
                        <a:latin typeface="Verdana" panose="020B0604030504040204" pitchFamily="34" charset="0"/>
                      </a:endParaRPr>
                    </a:p>
                  </a:txBody>
                  <a:tcPr marL="0" marR="0" marT="0" marB="0" anchor="b">
                    <a:solidFill>
                      <a:srgbClr val="D6DCE4"/>
                    </a:solidFill>
                  </a:tcPr>
                </a:tc>
                <a:tc>
                  <a:txBody>
                    <a:bodyPr/>
                    <a:lstStyle/>
                    <a:p>
                      <a:pPr algn="ctr" rtl="0" fontAlgn="b"/>
                      <a:r>
                        <a:rPr lang="es-CO" sz="1800" b="1" u="none" strike="noStrike" dirty="0">
                          <a:effectLst/>
                        </a:rPr>
                        <a:t>3%</a:t>
                      </a:r>
                      <a:endParaRPr lang="es-CO" sz="1800" b="1" i="0" u="none" strike="noStrike" dirty="0">
                        <a:solidFill>
                          <a:srgbClr val="000000"/>
                        </a:solidFill>
                        <a:effectLst/>
                        <a:latin typeface="Verdana" panose="020B0604030504040204" pitchFamily="34" charset="0"/>
                      </a:endParaRPr>
                    </a:p>
                  </a:txBody>
                  <a:tcPr marL="0" marR="0" marT="0" marB="0" anchor="b">
                    <a:solidFill>
                      <a:srgbClr val="D6DCE4"/>
                    </a:solidFill>
                  </a:tcPr>
                </a:tc>
                <a:extLst>
                  <a:ext uri="{0D108BD9-81ED-4DB2-BD59-A6C34878D82A}">
                    <a16:rowId xmlns:a16="http://schemas.microsoft.com/office/drawing/2014/main" val="3240841776"/>
                  </a:ext>
                </a:extLst>
              </a:tr>
              <a:tr h="287800">
                <a:tc rowSpan="10">
                  <a:txBody>
                    <a:bodyPr/>
                    <a:lstStyle/>
                    <a:p>
                      <a:pPr algn="ctr" rtl="0" fontAlgn="ctr"/>
                      <a:r>
                        <a:rPr lang="es-CO" sz="2000" b="1" u="none" strike="noStrike" dirty="0">
                          <a:effectLst/>
                        </a:rPr>
                        <a:t>Total Funcionamiento</a:t>
                      </a:r>
                      <a:endParaRPr lang="es-CO" sz="2000" b="1" i="0" u="none" strike="noStrike" dirty="0">
                        <a:solidFill>
                          <a:srgbClr val="000000"/>
                        </a:solidFill>
                        <a:effectLst/>
                        <a:latin typeface="Verdana" panose="020B0604030504040204" pitchFamily="34" charset="0"/>
                      </a:endParaRPr>
                    </a:p>
                  </a:txBody>
                  <a:tcPr marL="0" marR="0" marT="0" marB="0" anchor="ctr"/>
                </a:tc>
                <a:tc>
                  <a:txBody>
                    <a:bodyPr/>
                    <a:lstStyle/>
                    <a:p>
                      <a:pPr algn="l" rtl="0" fontAlgn="ctr"/>
                      <a:r>
                        <a:rPr lang="es-CO" sz="1800" u="none" strike="noStrike" dirty="0">
                          <a:effectLst/>
                        </a:rPr>
                        <a:t>3201 Fortalecimiento del desempeño ambiental de los sectores productivos</a:t>
                      </a:r>
                      <a:endParaRPr lang="es-CO" sz="1800" b="0" i="0" u="none" strike="noStrike" dirty="0">
                        <a:solidFill>
                          <a:srgbClr val="000000"/>
                        </a:solidFill>
                        <a:effectLst/>
                        <a:latin typeface="Verdana" panose="020B0604030504040204" pitchFamily="34" charset="0"/>
                      </a:endParaRPr>
                    </a:p>
                  </a:txBody>
                  <a:tcPr marL="72000" marR="0" marT="0" marB="0" anchor="ctr"/>
                </a:tc>
                <a:tc>
                  <a:txBody>
                    <a:bodyPr/>
                    <a:lstStyle/>
                    <a:p>
                      <a:pPr algn="ctr" rtl="0" fontAlgn="ctr"/>
                      <a:r>
                        <a:rPr lang="es-CO" sz="1800" u="none" strike="noStrike">
                          <a:effectLst/>
                        </a:rPr>
                        <a:t>$ 158.416</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$ 196.065</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$ 185.264</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$ 194.002</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$ 203.159</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b"/>
                      <a:r>
                        <a:rPr lang="es-CO" sz="1800" u="none" strike="noStrike">
                          <a:effectLst/>
                        </a:rPr>
                        <a:t>24%</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-6%</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dirty="0">
                          <a:effectLst/>
                        </a:rPr>
                        <a:t>5%</a:t>
                      </a:r>
                      <a:endParaRPr lang="es-CO" sz="1800" b="0" i="0" u="none" strike="noStrike" dirty="0">
                        <a:solidFill>
                          <a:srgbClr val="000000"/>
                        </a:solidFill>
                        <a:effectLst/>
                        <a:latin typeface="Verdana" panose="020B0604030504040204" pitchFamily="34" charset="0"/>
                      </a:endParaRPr>
                    </a:p>
                  </a:txBody>
                  <a:tcPr marL="0" marR="0" marT="0" marB="0" anchor="b"/>
                </a:tc>
                <a:extLst>
                  <a:ext uri="{0D108BD9-81ED-4DB2-BD59-A6C34878D82A}">
                    <a16:rowId xmlns:a16="http://schemas.microsoft.com/office/drawing/2014/main" val="3752707312"/>
                  </a:ext>
                </a:extLst>
              </a:tr>
              <a:tr h="287800">
                <a:tc vMerge="1">
                  <a:txBody>
                    <a:bodyPr/>
                    <a:lstStyle/>
                    <a:p>
                      <a:endParaRPr lang="es-CO"/>
                    </a:p>
                  </a:txBody>
                  <a:tcPr/>
                </a:tc>
                <a:tc>
                  <a:txBody>
                    <a:bodyPr/>
                    <a:lstStyle/>
                    <a:p>
                      <a:pPr algn="l" rtl="0" fontAlgn="ctr"/>
                      <a:r>
                        <a:rPr lang="es-CO" sz="1800" u="none" strike="noStrike" dirty="0">
                          <a:effectLst/>
                        </a:rPr>
                        <a:t>3202 Conservación de la biodiversidad y sus servicios ecosistémicos</a:t>
                      </a:r>
                      <a:endParaRPr lang="es-CO" sz="1800" b="0" i="0" u="none" strike="noStrike" dirty="0">
                        <a:solidFill>
                          <a:srgbClr val="000000"/>
                        </a:solidFill>
                        <a:effectLst/>
                        <a:latin typeface="Verdana" panose="020B0604030504040204" pitchFamily="34" charset="0"/>
                      </a:endParaRPr>
                    </a:p>
                  </a:txBody>
                  <a:tcPr marL="72000" marR="0" marT="0" marB="0" anchor="ctr"/>
                </a:tc>
                <a:tc>
                  <a:txBody>
                    <a:bodyPr/>
                    <a:lstStyle/>
                    <a:p>
                      <a:pPr algn="ctr" rtl="0" fontAlgn="ctr"/>
                      <a:r>
                        <a:rPr lang="es-CO" sz="1800" u="none" strike="noStrike">
                          <a:effectLst/>
                        </a:rPr>
                        <a:t>$ 98.061</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$ 233.065</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$ 243.643</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$ 254.713</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$ 266.301</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b"/>
                      <a:r>
                        <a:rPr lang="es-CO" sz="1800" u="none" strike="noStrike">
                          <a:effectLst/>
                        </a:rPr>
                        <a:t>138%</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dirty="0">
                          <a:effectLst/>
                        </a:rPr>
                        <a:t>5%</a:t>
                      </a:r>
                      <a:endParaRPr lang="es-CO" sz="1800" b="0" i="0" u="none" strike="noStrike" dirty="0">
                        <a:solidFill>
                          <a:srgbClr val="000000"/>
                        </a:solidFill>
                        <a:effectLst/>
                        <a:latin typeface="Verdana" panose="020B0604030504040204" pitchFamily="34" charset="0"/>
                      </a:endParaRPr>
                    </a:p>
                  </a:txBody>
                  <a:tcPr marL="0" marR="0" marT="0" marB="0" anchor="b"/>
                </a:tc>
                <a:extLst>
                  <a:ext uri="{0D108BD9-81ED-4DB2-BD59-A6C34878D82A}">
                    <a16:rowId xmlns:a16="http://schemas.microsoft.com/office/drawing/2014/main" val="3591453640"/>
                  </a:ext>
                </a:extLst>
              </a:tr>
              <a:tr h="287800">
                <a:tc vMerge="1">
                  <a:txBody>
                    <a:bodyPr/>
                    <a:lstStyle/>
                    <a:p>
                      <a:endParaRPr lang="es-CO"/>
                    </a:p>
                  </a:txBody>
                  <a:tcPr/>
                </a:tc>
                <a:tc>
                  <a:txBody>
                    <a:bodyPr/>
                    <a:lstStyle/>
                    <a:p>
                      <a:pPr algn="l" rtl="0" fontAlgn="ctr"/>
                      <a:r>
                        <a:rPr lang="es-CO" sz="1800" u="none" strike="noStrike" dirty="0">
                          <a:effectLst/>
                        </a:rPr>
                        <a:t>3203 Gestión integral del recurso hídrico</a:t>
                      </a:r>
                      <a:endParaRPr lang="es-CO" sz="1800" b="0" i="0" u="none" strike="noStrike" dirty="0">
                        <a:solidFill>
                          <a:srgbClr val="000000"/>
                        </a:solidFill>
                        <a:effectLst/>
                        <a:latin typeface="Verdana" panose="020B0604030504040204" pitchFamily="34" charset="0"/>
                      </a:endParaRPr>
                    </a:p>
                  </a:txBody>
                  <a:tcPr marL="72000" marR="0" marT="0" marB="0" anchor="ctr"/>
                </a:tc>
                <a:tc>
                  <a:txBody>
                    <a:bodyPr/>
                    <a:lstStyle/>
                    <a:p>
                      <a:pPr algn="ctr" rtl="0" fontAlgn="ctr"/>
                      <a:r>
                        <a:rPr lang="es-CO" sz="1800" u="none" strike="noStrike">
                          <a:effectLst/>
                        </a:rPr>
                        <a:t>$ 14.057</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$ 16.281</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$ 17.078</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$ 17.915</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$ 18.793</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b"/>
                      <a:r>
                        <a:rPr lang="es-CO" sz="1800" u="none" strike="noStrike">
                          <a:effectLst/>
                        </a:rPr>
                        <a:t>16%</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dirty="0">
                          <a:effectLst/>
                        </a:rPr>
                        <a:t>5%</a:t>
                      </a:r>
                      <a:endParaRPr lang="es-CO" sz="1800" b="0" i="0" u="none" strike="noStrike" dirty="0">
                        <a:solidFill>
                          <a:srgbClr val="000000"/>
                        </a:solidFill>
                        <a:effectLst/>
                        <a:latin typeface="Verdana" panose="020B0604030504040204" pitchFamily="34" charset="0"/>
                      </a:endParaRPr>
                    </a:p>
                  </a:txBody>
                  <a:tcPr marL="0" marR="0" marT="0" marB="0" anchor="b"/>
                </a:tc>
                <a:extLst>
                  <a:ext uri="{0D108BD9-81ED-4DB2-BD59-A6C34878D82A}">
                    <a16:rowId xmlns:a16="http://schemas.microsoft.com/office/drawing/2014/main" val="4013483729"/>
                  </a:ext>
                </a:extLst>
              </a:tr>
              <a:tr h="287800">
                <a:tc vMerge="1">
                  <a:txBody>
                    <a:bodyPr/>
                    <a:lstStyle/>
                    <a:p>
                      <a:endParaRPr lang="es-CO"/>
                    </a:p>
                  </a:txBody>
                  <a:tcPr/>
                </a:tc>
                <a:tc>
                  <a:txBody>
                    <a:bodyPr/>
                    <a:lstStyle/>
                    <a:p>
                      <a:pPr algn="l" rtl="0" fontAlgn="ctr"/>
                      <a:r>
                        <a:rPr lang="es-CO" sz="1800" u="none" strike="noStrike" dirty="0">
                          <a:effectLst/>
                        </a:rPr>
                        <a:t>3204 Gestión de la información y el conocimiento ambiental</a:t>
                      </a:r>
                      <a:endParaRPr lang="es-CO" sz="1800" b="0" i="0" u="none" strike="noStrike" dirty="0">
                        <a:solidFill>
                          <a:srgbClr val="000000"/>
                        </a:solidFill>
                        <a:effectLst/>
                        <a:latin typeface="Verdana" panose="020B0604030504040204" pitchFamily="34" charset="0"/>
                      </a:endParaRPr>
                    </a:p>
                  </a:txBody>
                  <a:tcPr marL="72000" marR="0" marT="0" marB="0" anchor="ctr"/>
                </a:tc>
                <a:tc>
                  <a:txBody>
                    <a:bodyPr/>
                    <a:lstStyle/>
                    <a:p>
                      <a:pPr algn="ctr" rtl="0" fontAlgn="ctr"/>
                      <a:r>
                        <a:rPr lang="es-CO" sz="1800" u="none" strike="noStrike">
                          <a:effectLst/>
                        </a:rPr>
                        <a:t>$ 101.032</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$ 164.657</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$ 170.772</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$ 177.235</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$ 183.958</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b"/>
                      <a:r>
                        <a:rPr lang="es-CO" sz="1800" u="none" strike="noStrike">
                          <a:effectLst/>
                        </a:rPr>
                        <a:t>63%</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4%</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4%</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4%</a:t>
                      </a:r>
                      <a:endParaRPr lang="es-CO" sz="1800" b="0" i="0" u="none" strike="noStrike">
                        <a:solidFill>
                          <a:srgbClr val="000000"/>
                        </a:solidFill>
                        <a:effectLst/>
                        <a:latin typeface="Verdana" panose="020B0604030504040204" pitchFamily="34" charset="0"/>
                      </a:endParaRPr>
                    </a:p>
                  </a:txBody>
                  <a:tcPr marL="0" marR="0" marT="0" marB="0" anchor="b"/>
                </a:tc>
                <a:extLst>
                  <a:ext uri="{0D108BD9-81ED-4DB2-BD59-A6C34878D82A}">
                    <a16:rowId xmlns:a16="http://schemas.microsoft.com/office/drawing/2014/main" val="2122965362"/>
                  </a:ext>
                </a:extLst>
              </a:tr>
              <a:tr h="287800">
                <a:tc vMerge="1">
                  <a:txBody>
                    <a:bodyPr/>
                    <a:lstStyle/>
                    <a:p>
                      <a:endParaRPr lang="es-CO"/>
                    </a:p>
                  </a:txBody>
                  <a:tcPr/>
                </a:tc>
                <a:tc>
                  <a:txBody>
                    <a:bodyPr/>
                    <a:lstStyle/>
                    <a:p>
                      <a:pPr algn="l" rtl="0" fontAlgn="ctr"/>
                      <a:r>
                        <a:rPr lang="es-CO" sz="1800" u="none" strike="noStrike" dirty="0">
                          <a:effectLst/>
                        </a:rPr>
                        <a:t>3205 Ordenamiento ambiental territorial</a:t>
                      </a:r>
                      <a:endParaRPr lang="es-CO" sz="1800" b="0" i="0" u="none" strike="noStrike" dirty="0">
                        <a:solidFill>
                          <a:srgbClr val="000000"/>
                        </a:solidFill>
                        <a:effectLst/>
                        <a:latin typeface="Verdana" panose="020B0604030504040204" pitchFamily="34" charset="0"/>
                      </a:endParaRPr>
                    </a:p>
                  </a:txBody>
                  <a:tcPr marL="72000" marR="0" marT="0" marB="0" anchor="ctr"/>
                </a:tc>
                <a:tc>
                  <a:txBody>
                    <a:bodyPr/>
                    <a:lstStyle/>
                    <a:p>
                      <a:pPr algn="ctr" rtl="0" fontAlgn="ctr"/>
                      <a:r>
                        <a:rPr lang="es-CO" sz="1800" u="none" strike="noStrike">
                          <a:effectLst/>
                        </a:rPr>
                        <a:t>$ 15.193</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$ 18.025</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$ 18.909</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$ 19.835</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$ 20.807</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b"/>
                      <a:r>
                        <a:rPr lang="es-CO" sz="1800" u="none" strike="noStrike">
                          <a:effectLst/>
                        </a:rPr>
                        <a:t>19%</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extLst>
                  <a:ext uri="{0D108BD9-81ED-4DB2-BD59-A6C34878D82A}">
                    <a16:rowId xmlns:a16="http://schemas.microsoft.com/office/drawing/2014/main" val="3339146779"/>
                  </a:ext>
                </a:extLst>
              </a:tr>
              <a:tr h="287800">
                <a:tc vMerge="1">
                  <a:txBody>
                    <a:bodyPr/>
                    <a:lstStyle/>
                    <a:p>
                      <a:endParaRPr lang="es-CO"/>
                    </a:p>
                  </a:txBody>
                  <a:tcPr/>
                </a:tc>
                <a:tc>
                  <a:txBody>
                    <a:bodyPr/>
                    <a:lstStyle/>
                    <a:p>
                      <a:pPr algn="l" rtl="0" fontAlgn="ctr"/>
                      <a:r>
                        <a:rPr lang="es-CO" sz="1800" u="none" strike="noStrike" dirty="0">
                          <a:effectLst/>
                        </a:rPr>
                        <a:t>3206 Gestión del cambio climático para un desarrollo bajo en carbono y resiliente al clima</a:t>
                      </a:r>
                      <a:endParaRPr lang="es-CO" sz="1800" b="0" i="0" u="none" strike="noStrike" dirty="0">
                        <a:solidFill>
                          <a:srgbClr val="000000"/>
                        </a:solidFill>
                        <a:effectLst/>
                        <a:latin typeface="Verdana" panose="020B0604030504040204" pitchFamily="34" charset="0"/>
                      </a:endParaRPr>
                    </a:p>
                  </a:txBody>
                  <a:tcPr marL="72000" marR="0" marT="0" marB="0" anchor="ctr"/>
                </a:tc>
                <a:tc>
                  <a:txBody>
                    <a:bodyPr/>
                    <a:lstStyle/>
                    <a:p>
                      <a:pPr algn="ctr" rtl="0" fontAlgn="ctr"/>
                      <a:r>
                        <a:rPr lang="es-CO" sz="1800" u="none" strike="noStrike">
                          <a:effectLst/>
                        </a:rPr>
                        <a:t>$ 13.489</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$ 15.409</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$ 16.164</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$ 16.956</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$ 17.787</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b"/>
                      <a:r>
                        <a:rPr lang="es-CO" sz="1800" u="none" strike="noStrike">
                          <a:effectLst/>
                        </a:rPr>
                        <a:t>14%</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extLst>
                  <a:ext uri="{0D108BD9-81ED-4DB2-BD59-A6C34878D82A}">
                    <a16:rowId xmlns:a16="http://schemas.microsoft.com/office/drawing/2014/main" val="847032909"/>
                  </a:ext>
                </a:extLst>
              </a:tr>
              <a:tr h="191867">
                <a:tc vMerge="1">
                  <a:txBody>
                    <a:bodyPr/>
                    <a:lstStyle/>
                    <a:p>
                      <a:endParaRPr lang="es-CO"/>
                    </a:p>
                  </a:txBody>
                  <a:tcPr/>
                </a:tc>
                <a:tc>
                  <a:txBody>
                    <a:bodyPr/>
                    <a:lstStyle/>
                    <a:p>
                      <a:pPr algn="l" rtl="0" fontAlgn="ctr"/>
                      <a:r>
                        <a:rPr lang="es-CO" sz="1800" u="none" strike="noStrike" dirty="0">
                          <a:effectLst/>
                        </a:rPr>
                        <a:t>3207 Gestión integral de mares, costas y recursos acuáticos</a:t>
                      </a:r>
                      <a:endParaRPr lang="es-CO" sz="1800" b="0" i="0" u="none" strike="noStrike" dirty="0">
                        <a:solidFill>
                          <a:srgbClr val="000000"/>
                        </a:solidFill>
                        <a:effectLst/>
                        <a:latin typeface="Verdana" panose="020B0604030504040204" pitchFamily="34" charset="0"/>
                      </a:endParaRPr>
                    </a:p>
                  </a:txBody>
                  <a:tcPr marL="72000" marR="0" marT="0" marB="0" anchor="ctr"/>
                </a:tc>
                <a:tc>
                  <a:txBody>
                    <a:bodyPr/>
                    <a:lstStyle/>
                    <a:p>
                      <a:pPr algn="ctr" rtl="0" fontAlgn="ctr"/>
                      <a:r>
                        <a:rPr lang="es-CO" sz="1800" u="none" strike="noStrike">
                          <a:effectLst/>
                        </a:rPr>
                        <a:t>$ 7.134</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$ 8.302</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$ 8.709</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$ 9.135</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$ 9.583</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b"/>
                      <a:r>
                        <a:rPr lang="es-CO" sz="1800" u="none" strike="noStrike">
                          <a:effectLst/>
                        </a:rPr>
                        <a:t>16%</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extLst>
                  <a:ext uri="{0D108BD9-81ED-4DB2-BD59-A6C34878D82A}">
                    <a16:rowId xmlns:a16="http://schemas.microsoft.com/office/drawing/2014/main" val="3510673675"/>
                  </a:ext>
                </a:extLst>
              </a:tr>
              <a:tr h="287800">
                <a:tc vMerge="1">
                  <a:txBody>
                    <a:bodyPr/>
                    <a:lstStyle/>
                    <a:p>
                      <a:endParaRPr lang="es-CO"/>
                    </a:p>
                  </a:txBody>
                  <a:tcPr/>
                </a:tc>
                <a:tc>
                  <a:txBody>
                    <a:bodyPr/>
                    <a:lstStyle/>
                    <a:p>
                      <a:pPr algn="l" rtl="0" fontAlgn="ctr"/>
                      <a:r>
                        <a:rPr lang="es-CO" sz="1800" u="none" strike="noStrike" dirty="0">
                          <a:effectLst/>
                        </a:rPr>
                        <a:t>3208 Educación ambiental </a:t>
                      </a:r>
                      <a:endParaRPr lang="es-CO" sz="1800" b="0" i="0" u="none" strike="noStrike" dirty="0">
                        <a:solidFill>
                          <a:srgbClr val="000000"/>
                        </a:solidFill>
                        <a:effectLst/>
                        <a:latin typeface="Verdana" panose="020B0604030504040204" pitchFamily="34" charset="0"/>
                      </a:endParaRPr>
                    </a:p>
                  </a:txBody>
                  <a:tcPr marL="72000" marR="0" marT="0" marB="0" anchor="ctr"/>
                </a:tc>
                <a:tc>
                  <a:txBody>
                    <a:bodyPr/>
                    <a:lstStyle/>
                    <a:p>
                      <a:pPr algn="ctr" rtl="0" fontAlgn="ctr"/>
                      <a:r>
                        <a:rPr lang="es-CO" sz="1800" u="none" strike="noStrike">
                          <a:effectLst/>
                        </a:rPr>
                        <a:t>$ 8.139</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$ 9.845</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$ 10.327</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$ 10.833</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$ 11.364</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b"/>
                      <a:r>
                        <a:rPr lang="es-CO" sz="1800" u="none" strike="noStrike">
                          <a:effectLst/>
                        </a:rPr>
                        <a:t>21%</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5%</a:t>
                      </a:r>
                      <a:endParaRPr lang="es-CO" sz="1800" b="0" i="0" u="none" strike="noStrike">
                        <a:solidFill>
                          <a:srgbClr val="000000"/>
                        </a:solidFill>
                        <a:effectLst/>
                        <a:latin typeface="Verdana" panose="020B0604030504040204" pitchFamily="34" charset="0"/>
                      </a:endParaRPr>
                    </a:p>
                  </a:txBody>
                  <a:tcPr marL="0" marR="0" marT="0" marB="0" anchor="b"/>
                </a:tc>
                <a:extLst>
                  <a:ext uri="{0D108BD9-81ED-4DB2-BD59-A6C34878D82A}">
                    <a16:rowId xmlns:a16="http://schemas.microsoft.com/office/drawing/2014/main" val="709437364"/>
                  </a:ext>
                </a:extLst>
              </a:tr>
              <a:tr h="287800">
                <a:tc vMerge="1">
                  <a:txBody>
                    <a:bodyPr/>
                    <a:lstStyle/>
                    <a:p>
                      <a:endParaRPr lang="es-CO"/>
                    </a:p>
                  </a:txBody>
                  <a:tcPr/>
                </a:tc>
                <a:tc>
                  <a:txBody>
                    <a:bodyPr/>
                    <a:lstStyle/>
                    <a:p>
                      <a:pPr algn="l" rtl="0" fontAlgn="ctr"/>
                      <a:r>
                        <a:rPr lang="es-CO" sz="1800" u="none" strike="noStrike" dirty="0">
                          <a:effectLst/>
                        </a:rPr>
                        <a:t>3299 Fortalecimiento de la gestión y dirección del sector Ambiente y Desarrollo Sostenible</a:t>
                      </a:r>
                      <a:endParaRPr lang="es-CO" sz="1800" b="0" i="0" u="none" strike="noStrike" dirty="0">
                        <a:solidFill>
                          <a:srgbClr val="000000"/>
                        </a:solidFill>
                        <a:effectLst/>
                        <a:latin typeface="Verdana" panose="020B0604030504040204" pitchFamily="34" charset="0"/>
                      </a:endParaRPr>
                    </a:p>
                  </a:txBody>
                  <a:tcPr marL="72000" marR="0" marT="0" marB="0" anchor="ctr"/>
                </a:tc>
                <a:tc>
                  <a:txBody>
                    <a:bodyPr/>
                    <a:lstStyle/>
                    <a:p>
                      <a:pPr algn="ctr" rtl="0" fontAlgn="ctr"/>
                      <a:r>
                        <a:rPr lang="es-CO" sz="1800" u="none" strike="noStrike">
                          <a:effectLst/>
                        </a:rPr>
                        <a:t>$ 185.615</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$ 373.281</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$ 387.179</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$ 401.518</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ctr"/>
                      <a:r>
                        <a:rPr lang="es-CO" sz="1800" u="none" strike="noStrike">
                          <a:effectLst/>
                        </a:rPr>
                        <a:t>$ 416.421</a:t>
                      </a:r>
                      <a:endParaRPr lang="es-CO" sz="1800" b="0" i="0" u="none" strike="noStrike">
                        <a:solidFill>
                          <a:srgbClr val="000000"/>
                        </a:solidFill>
                        <a:effectLst/>
                        <a:latin typeface="Verdana" panose="020B0604030504040204" pitchFamily="34" charset="0"/>
                      </a:endParaRPr>
                    </a:p>
                  </a:txBody>
                  <a:tcPr marL="0" marR="0" marT="0" marB="0" anchor="ctr"/>
                </a:tc>
                <a:tc>
                  <a:txBody>
                    <a:bodyPr/>
                    <a:lstStyle/>
                    <a:p>
                      <a:pPr algn="ctr" rtl="0" fontAlgn="b"/>
                      <a:r>
                        <a:rPr lang="es-CO" sz="1800" u="none" strike="noStrike">
                          <a:effectLst/>
                        </a:rPr>
                        <a:t>101%</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4%</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4%</a:t>
                      </a:r>
                      <a:endParaRPr lang="es-CO" sz="1800" b="0" i="0" u="none" strike="noStrike">
                        <a:solidFill>
                          <a:srgbClr val="000000"/>
                        </a:solidFill>
                        <a:effectLst/>
                        <a:latin typeface="Verdana" panose="020B0604030504040204" pitchFamily="34" charset="0"/>
                      </a:endParaRPr>
                    </a:p>
                  </a:txBody>
                  <a:tcPr marL="0" marR="0" marT="0" marB="0" anchor="b"/>
                </a:tc>
                <a:tc>
                  <a:txBody>
                    <a:bodyPr/>
                    <a:lstStyle/>
                    <a:p>
                      <a:pPr algn="ctr" rtl="0" fontAlgn="b"/>
                      <a:r>
                        <a:rPr lang="es-CO" sz="1800" u="none" strike="noStrike">
                          <a:effectLst/>
                        </a:rPr>
                        <a:t>4%</a:t>
                      </a:r>
                      <a:endParaRPr lang="es-CO" sz="1800" b="0" i="0" u="none" strike="noStrike">
                        <a:solidFill>
                          <a:srgbClr val="000000"/>
                        </a:solidFill>
                        <a:effectLst/>
                        <a:latin typeface="Verdana" panose="020B0604030504040204" pitchFamily="34" charset="0"/>
                      </a:endParaRPr>
                    </a:p>
                  </a:txBody>
                  <a:tcPr marL="0" marR="0" marT="0" marB="0" anchor="b"/>
                </a:tc>
                <a:extLst>
                  <a:ext uri="{0D108BD9-81ED-4DB2-BD59-A6C34878D82A}">
                    <a16:rowId xmlns:a16="http://schemas.microsoft.com/office/drawing/2014/main" val="880223442"/>
                  </a:ext>
                </a:extLst>
              </a:tr>
              <a:tr h="287800">
                <a:tc vMerge="1">
                  <a:txBody>
                    <a:bodyPr/>
                    <a:lstStyle/>
                    <a:p>
                      <a:endParaRPr lang="es-CO"/>
                    </a:p>
                  </a:txBody>
                  <a:tcPr/>
                </a:tc>
                <a:tc>
                  <a:txBody>
                    <a:bodyPr/>
                    <a:lstStyle/>
                    <a:p>
                      <a:pPr algn="l" rtl="0" fontAlgn="ctr"/>
                      <a:r>
                        <a:rPr lang="es-CO" sz="1800" b="1" u="none" strike="noStrike" dirty="0">
                          <a:effectLst/>
                        </a:rPr>
                        <a:t>Total</a:t>
                      </a:r>
                      <a:endParaRPr lang="es-CO" sz="1800" b="1" i="0" u="none" strike="noStrike" dirty="0">
                        <a:solidFill>
                          <a:srgbClr val="000000"/>
                        </a:solidFill>
                        <a:effectLst/>
                        <a:latin typeface="Verdana" panose="020B0604030504040204" pitchFamily="34" charset="0"/>
                      </a:endParaRPr>
                    </a:p>
                  </a:txBody>
                  <a:tcPr marL="72000" marR="0" marT="0" marB="0" anchor="ctr">
                    <a:solidFill>
                      <a:srgbClr val="FCCC31"/>
                    </a:solidFill>
                  </a:tcPr>
                </a:tc>
                <a:tc>
                  <a:txBody>
                    <a:bodyPr/>
                    <a:lstStyle/>
                    <a:p>
                      <a:pPr algn="ctr" rtl="0" fontAlgn="ctr"/>
                      <a:r>
                        <a:rPr lang="es-CO" sz="1800" b="1" u="none" strike="noStrike">
                          <a:effectLst/>
                        </a:rPr>
                        <a:t>$ 601.136</a:t>
                      </a:r>
                      <a:endParaRPr lang="es-CO" sz="1800" b="1" i="0" u="none" strike="noStrike">
                        <a:solidFill>
                          <a:srgbClr val="000000"/>
                        </a:solidFill>
                        <a:effectLst/>
                        <a:latin typeface="Verdana" panose="020B0604030504040204" pitchFamily="34" charset="0"/>
                      </a:endParaRPr>
                    </a:p>
                  </a:txBody>
                  <a:tcPr marL="0" marR="0" marT="0" marB="0" anchor="ctr">
                    <a:solidFill>
                      <a:srgbClr val="FCCC31"/>
                    </a:solidFill>
                  </a:tcPr>
                </a:tc>
                <a:tc>
                  <a:txBody>
                    <a:bodyPr/>
                    <a:lstStyle/>
                    <a:p>
                      <a:pPr algn="ctr" rtl="0" fontAlgn="ctr"/>
                      <a:r>
                        <a:rPr lang="es-CO" sz="1800" b="1" u="none" strike="noStrike">
                          <a:effectLst/>
                        </a:rPr>
                        <a:t>$ 1.034.930</a:t>
                      </a:r>
                      <a:endParaRPr lang="es-CO" sz="1800" b="1" i="0" u="none" strike="noStrike">
                        <a:solidFill>
                          <a:srgbClr val="000000"/>
                        </a:solidFill>
                        <a:effectLst/>
                        <a:latin typeface="Verdana" panose="020B0604030504040204" pitchFamily="34" charset="0"/>
                      </a:endParaRPr>
                    </a:p>
                  </a:txBody>
                  <a:tcPr marL="0" marR="0" marT="0" marB="0" anchor="ctr">
                    <a:solidFill>
                      <a:srgbClr val="FCCC31"/>
                    </a:solidFill>
                  </a:tcPr>
                </a:tc>
                <a:tc>
                  <a:txBody>
                    <a:bodyPr/>
                    <a:lstStyle/>
                    <a:p>
                      <a:pPr algn="ctr" rtl="0" fontAlgn="ctr"/>
                      <a:r>
                        <a:rPr lang="es-CO" sz="1800" b="1" u="none" strike="noStrike">
                          <a:effectLst/>
                        </a:rPr>
                        <a:t>$ 1.058.045</a:t>
                      </a:r>
                      <a:endParaRPr lang="es-CO" sz="1800" b="1" i="0" u="none" strike="noStrike">
                        <a:solidFill>
                          <a:srgbClr val="000000"/>
                        </a:solidFill>
                        <a:effectLst/>
                        <a:latin typeface="Verdana" panose="020B0604030504040204" pitchFamily="34" charset="0"/>
                      </a:endParaRPr>
                    </a:p>
                  </a:txBody>
                  <a:tcPr marL="0" marR="0" marT="0" marB="0" anchor="ctr">
                    <a:solidFill>
                      <a:srgbClr val="FCCC31"/>
                    </a:solidFill>
                  </a:tcPr>
                </a:tc>
                <a:tc>
                  <a:txBody>
                    <a:bodyPr/>
                    <a:lstStyle/>
                    <a:p>
                      <a:pPr algn="ctr" rtl="0" fontAlgn="ctr"/>
                      <a:r>
                        <a:rPr lang="es-CO" sz="1800" b="1" u="none" strike="noStrike">
                          <a:effectLst/>
                        </a:rPr>
                        <a:t>$ 1.102.145</a:t>
                      </a:r>
                      <a:endParaRPr lang="es-CO" sz="1800" b="1" i="0" u="none" strike="noStrike">
                        <a:solidFill>
                          <a:srgbClr val="000000"/>
                        </a:solidFill>
                        <a:effectLst/>
                        <a:latin typeface="Verdana" panose="020B0604030504040204" pitchFamily="34" charset="0"/>
                      </a:endParaRPr>
                    </a:p>
                  </a:txBody>
                  <a:tcPr marL="0" marR="0" marT="0" marB="0" anchor="ctr">
                    <a:solidFill>
                      <a:srgbClr val="FCCC31"/>
                    </a:solidFill>
                  </a:tcPr>
                </a:tc>
                <a:tc>
                  <a:txBody>
                    <a:bodyPr/>
                    <a:lstStyle/>
                    <a:p>
                      <a:pPr algn="ctr" rtl="0" fontAlgn="ctr"/>
                      <a:r>
                        <a:rPr lang="es-CO" sz="1800" b="1" u="none" strike="noStrike">
                          <a:effectLst/>
                        </a:rPr>
                        <a:t>$ 1.148.173</a:t>
                      </a:r>
                      <a:endParaRPr lang="es-CO" sz="1800" b="1" i="0" u="none" strike="noStrike">
                        <a:solidFill>
                          <a:srgbClr val="000000"/>
                        </a:solidFill>
                        <a:effectLst/>
                        <a:latin typeface="Verdana" panose="020B0604030504040204" pitchFamily="34" charset="0"/>
                      </a:endParaRPr>
                    </a:p>
                  </a:txBody>
                  <a:tcPr marL="0" marR="0" marT="0" marB="0" anchor="ctr">
                    <a:solidFill>
                      <a:srgbClr val="FCCC31"/>
                    </a:solidFill>
                  </a:tcPr>
                </a:tc>
                <a:tc>
                  <a:txBody>
                    <a:bodyPr/>
                    <a:lstStyle/>
                    <a:p>
                      <a:pPr algn="ctr" rtl="0" fontAlgn="b"/>
                      <a:r>
                        <a:rPr lang="es-CO" sz="1800" b="1" u="none" strike="noStrike">
                          <a:effectLst/>
                        </a:rPr>
                        <a:t>72%</a:t>
                      </a:r>
                      <a:endParaRPr lang="es-CO" sz="1800" b="1" i="0" u="none" strike="noStrike">
                        <a:solidFill>
                          <a:srgbClr val="000000"/>
                        </a:solidFill>
                        <a:effectLst/>
                        <a:latin typeface="Verdana" panose="020B0604030504040204" pitchFamily="34" charset="0"/>
                      </a:endParaRPr>
                    </a:p>
                  </a:txBody>
                  <a:tcPr marL="0" marR="0" marT="0" marB="0" anchor="b">
                    <a:solidFill>
                      <a:srgbClr val="FCCC31"/>
                    </a:solidFill>
                  </a:tcPr>
                </a:tc>
                <a:tc>
                  <a:txBody>
                    <a:bodyPr/>
                    <a:lstStyle/>
                    <a:p>
                      <a:pPr algn="ctr" rtl="0" fontAlgn="b"/>
                      <a:r>
                        <a:rPr lang="es-CO" sz="1800" b="1" u="none" strike="noStrike">
                          <a:effectLst/>
                        </a:rPr>
                        <a:t>2%</a:t>
                      </a:r>
                      <a:endParaRPr lang="es-CO" sz="1800" b="1" i="0" u="none" strike="noStrike">
                        <a:solidFill>
                          <a:srgbClr val="000000"/>
                        </a:solidFill>
                        <a:effectLst/>
                        <a:latin typeface="Verdana" panose="020B0604030504040204" pitchFamily="34" charset="0"/>
                      </a:endParaRPr>
                    </a:p>
                  </a:txBody>
                  <a:tcPr marL="0" marR="0" marT="0" marB="0" anchor="b">
                    <a:solidFill>
                      <a:srgbClr val="FCCC31"/>
                    </a:solidFill>
                  </a:tcPr>
                </a:tc>
                <a:tc>
                  <a:txBody>
                    <a:bodyPr/>
                    <a:lstStyle/>
                    <a:p>
                      <a:pPr algn="ctr" rtl="0" fontAlgn="b"/>
                      <a:r>
                        <a:rPr lang="es-CO" sz="1800" b="1" u="none" strike="noStrike">
                          <a:effectLst/>
                        </a:rPr>
                        <a:t>4%</a:t>
                      </a:r>
                      <a:endParaRPr lang="es-CO" sz="1800" b="1" i="0" u="none" strike="noStrike">
                        <a:solidFill>
                          <a:srgbClr val="000000"/>
                        </a:solidFill>
                        <a:effectLst/>
                        <a:latin typeface="Verdana" panose="020B0604030504040204" pitchFamily="34" charset="0"/>
                      </a:endParaRPr>
                    </a:p>
                  </a:txBody>
                  <a:tcPr marL="0" marR="0" marT="0" marB="0" anchor="b">
                    <a:solidFill>
                      <a:srgbClr val="FCCC31"/>
                    </a:solidFill>
                  </a:tcPr>
                </a:tc>
                <a:tc>
                  <a:txBody>
                    <a:bodyPr/>
                    <a:lstStyle/>
                    <a:p>
                      <a:pPr algn="ctr" rtl="0" fontAlgn="b"/>
                      <a:r>
                        <a:rPr lang="es-CO" sz="1800" b="1" u="none" strike="noStrike" dirty="0">
                          <a:effectLst/>
                        </a:rPr>
                        <a:t>4%</a:t>
                      </a:r>
                      <a:endParaRPr lang="es-CO" sz="1800" b="1" i="0" u="none" strike="noStrike" dirty="0">
                        <a:solidFill>
                          <a:srgbClr val="000000"/>
                        </a:solidFill>
                        <a:effectLst/>
                        <a:latin typeface="Verdana" panose="020B0604030504040204" pitchFamily="34" charset="0"/>
                      </a:endParaRPr>
                    </a:p>
                  </a:txBody>
                  <a:tcPr marL="0" marR="0" marT="0" marB="0" anchor="b">
                    <a:solidFill>
                      <a:srgbClr val="FCCC31"/>
                    </a:solidFill>
                  </a:tcPr>
                </a:tc>
                <a:extLst>
                  <a:ext uri="{0D108BD9-81ED-4DB2-BD59-A6C34878D82A}">
                    <a16:rowId xmlns:a16="http://schemas.microsoft.com/office/drawing/2014/main" val="2569310122"/>
                  </a:ext>
                </a:extLst>
              </a:tr>
            </a:tbl>
          </a:graphicData>
        </a:graphic>
      </p:graphicFrame>
    </p:spTree>
    <p:extLst>
      <p:ext uri="{BB962C8B-B14F-4D97-AF65-F5344CB8AC3E}">
        <p14:creationId xmlns:p14="http://schemas.microsoft.com/office/powerpoint/2010/main" val="320860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1BA9B5-0535-A791-DCD2-B0006BF4E6FD}"/>
              </a:ext>
            </a:extLst>
          </p:cNvPr>
          <p:cNvSpPr>
            <a:spLocks noGrp="1"/>
          </p:cNvSpPr>
          <p:nvPr>
            <p:ph type="ctrTitle"/>
          </p:nvPr>
        </p:nvSpPr>
        <p:spPr>
          <a:xfrm>
            <a:off x="2260600" y="6039843"/>
            <a:ext cx="14046200" cy="1538883"/>
          </a:xfrm>
        </p:spPr>
        <p:txBody>
          <a:bodyPr/>
          <a:lstStyle/>
          <a:p>
            <a:r>
              <a:rPr lang="es-CO" sz="10000" dirty="0"/>
              <a:t>Principales Metas</a:t>
            </a:r>
          </a:p>
        </p:txBody>
      </p:sp>
    </p:spTree>
    <p:extLst>
      <p:ext uri="{BB962C8B-B14F-4D97-AF65-F5344CB8AC3E}">
        <p14:creationId xmlns:p14="http://schemas.microsoft.com/office/powerpoint/2010/main" val="4029109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16BC5B-0B13-4781-AD61-0D8E224979B9}"/>
              </a:ext>
            </a:extLst>
          </p:cNvPr>
          <p:cNvSpPr>
            <a:spLocks noGrp="1"/>
          </p:cNvSpPr>
          <p:nvPr>
            <p:ph type="title"/>
          </p:nvPr>
        </p:nvSpPr>
        <p:spPr>
          <a:xfrm>
            <a:off x="-808653" y="544594"/>
            <a:ext cx="23227192" cy="1118774"/>
          </a:xfrm>
        </p:spPr>
        <p:txBody>
          <a:bodyPr/>
          <a:lstStyle/>
          <a:p>
            <a:pPr algn="ctr"/>
            <a:r>
              <a:rPr lang="es-CO" sz="4400" b="1" dirty="0">
                <a:latin typeface="Verdana" panose="020B0604030504040204" pitchFamily="34" charset="0"/>
                <a:ea typeface="Verdana" panose="020B0604030504040204" pitchFamily="34" charset="0"/>
              </a:rPr>
              <a:t>Principales metas</a:t>
            </a:r>
          </a:p>
        </p:txBody>
      </p:sp>
      <p:sp>
        <p:nvSpPr>
          <p:cNvPr id="3" name="Marcador de texto 2">
            <a:extLst>
              <a:ext uri="{FF2B5EF4-FFF2-40B4-BE49-F238E27FC236}">
                <a16:creationId xmlns:a16="http://schemas.microsoft.com/office/drawing/2014/main" id="{82FEC6DA-8CC4-D674-7339-969AE3D0AF95}"/>
              </a:ext>
            </a:extLst>
          </p:cNvPr>
          <p:cNvSpPr>
            <a:spLocks noGrp="1"/>
          </p:cNvSpPr>
          <p:nvPr>
            <p:ph type="body" sz="quarter" idx="10"/>
          </p:nvPr>
        </p:nvSpPr>
        <p:spPr>
          <a:xfrm>
            <a:off x="2078615" y="2096332"/>
            <a:ext cx="23228768" cy="721878"/>
          </a:xfrm>
        </p:spPr>
        <p:txBody>
          <a:bodyPr/>
          <a:lstStyle/>
          <a:p>
            <a:r>
              <a:rPr lang="es-CO" dirty="0"/>
              <a:t>4. Principales metas</a:t>
            </a:r>
          </a:p>
        </p:txBody>
      </p:sp>
      <p:graphicFrame>
        <p:nvGraphicFramePr>
          <p:cNvPr id="12" name="Tabla 11">
            <a:extLst>
              <a:ext uri="{FF2B5EF4-FFF2-40B4-BE49-F238E27FC236}">
                <a16:creationId xmlns:a16="http://schemas.microsoft.com/office/drawing/2014/main" id="{19E9C821-78DF-F8F0-7CA7-38166C3553CE}"/>
              </a:ext>
            </a:extLst>
          </p:cNvPr>
          <p:cNvGraphicFramePr>
            <a:graphicFrameLocks noGrp="1"/>
          </p:cNvGraphicFramePr>
          <p:nvPr/>
        </p:nvGraphicFramePr>
        <p:xfrm>
          <a:off x="909339" y="2936859"/>
          <a:ext cx="22117538" cy="9353671"/>
        </p:xfrm>
        <a:graphic>
          <a:graphicData uri="http://schemas.openxmlformats.org/drawingml/2006/table">
            <a:tbl>
              <a:tblPr bandRow="1">
                <a:tableStyleId>{5940675A-B579-460E-94D1-54222C63F5DA}</a:tableStyleId>
              </a:tblPr>
              <a:tblGrid>
                <a:gridCol w="3624477">
                  <a:extLst>
                    <a:ext uri="{9D8B030D-6E8A-4147-A177-3AD203B41FA5}">
                      <a16:colId xmlns:a16="http://schemas.microsoft.com/office/drawing/2014/main" val="3842957819"/>
                    </a:ext>
                  </a:extLst>
                </a:gridCol>
                <a:gridCol w="2121141">
                  <a:extLst>
                    <a:ext uri="{9D8B030D-6E8A-4147-A177-3AD203B41FA5}">
                      <a16:colId xmlns:a16="http://schemas.microsoft.com/office/drawing/2014/main" val="29166006"/>
                    </a:ext>
                  </a:extLst>
                </a:gridCol>
                <a:gridCol w="1791644">
                  <a:extLst>
                    <a:ext uri="{9D8B030D-6E8A-4147-A177-3AD203B41FA5}">
                      <a16:colId xmlns:a16="http://schemas.microsoft.com/office/drawing/2014/main" val="1431650673"/>
                    </a:ext>
                  </a:extLst>
                </a:gridCol>
                <a:gridCol w="2038768">
                  <a:extLst>
                    <a:ext uri="{9D8B030D-6E8A-4147-A177-3AD203B41FA5}">
                      <a16:colId xmlns:a16="http://schemas.microsoft.com/office/drawing/2014/main" val="740389560"/>
                    </a:ext>
                  </a:extLst>
                </a:gridCol>
                <a:gridCol w="2059360">
                  <a:extLst>
                    <a:ext uri="{9D8B030D-6E8A-4147-A177-3AD203B41FA5}">
                      <a16:colId xmlns:a16="http://schemas.microsoft.com/office/drawing/2014/main" val="589405763"/>
                    </a:ext>
                  </a:extLst>
                </a:gridCol>
                <a:gridCol w="2224110">
                  <a:extLst>
                    <a:ext uri="{9D8B030D-6E8A-4147-A177-3AD203B41FA5}">
                      <a16:colId xmlns:a16="http://schemas.microsoft.com/office/drawing/2014/main" val="1849093606"/>
                    </a:ext>
                  </a:extLst>
                </a:gridCol>
                <a:gridCol w="2224110">
                  <a:extLst>
                    <a:ext uri="{9D8B030D-6E8A-4147-A177-3AD203B41FA5}">
                      <a16:colId xmlns:a16="http://schemas.microsoft.com/office/drawing/2014/main" val="2685347478"/>
                    </a:ext>
                  </a:extLst>
                </a:gridCol>
                <a:gridCol w="2038768">
                  <a:extLst>
                    <a:ext uri="{9D8B030D-6E8A-4147-A177-3AD203B41FA5}">
                      <a16:colId xmlns:a16="http://schemas.microsoft.com/office/drawing/2014/main" val="568744005"/>
                    </a:ext>
                  </a:extLst>
                </a:gridCol>
                <a:gridCol w="2038768">
                  <a:extLst>
                    <a:ext uri="{9D8B030D-6E8A-4147-A177-3AD203B41FA5}">
                      <a16:colId xmlns:a16="http://schemas.microsoft.com/office/drawing/2014/main" val="2781881191"/>
                    </a:ext>
                  </a:extLst>
                </a:gridCol>
                <a:gridCol w="1956392">
                  <a:extLst>
                    <a:ext uri="{9D8B030D-6E8A-4147-A177-3AD203B41FA5}">
                      <a16:colId xmlns:a16="http://schemas.microsoft.com/office/drawing/2014/main" val="3448521985"/>
                    </a:ext>
                  </a:extLst>
                </a:gridCol>
              </a:tblGrid>
              <a:tr h="206797">
                <a:tc rowSpan="2" gridSpan="2">
                  <a:txBody>
                    <a:bodyPr/>
                    <a:lstStyle/>
                    <a:p>
                      <a:pPr algn="ctr" rtl="0" fontAlgn="ctr"/>
                      <a:r>
                        <a:rPr lang="es-ES" sz="1400" b="1" i="0" u="none" strike="noStrike" dirty="0">
                          <a:solidFill>
                            <a:schemeClr val="tx1"/>
                          </a:solidFill>
                          <a:effectLst/>
                          <a:highlight>
                            <a:srgbClr val="FFC000"/>
                          </a:highlight>
                          <a:latin typeface="Verdana"/>
                        </a:rPr>
                        <a:t>Metas Plan Nacional de Desarrollo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hMerge="1">
                  <a:txBody>
                    <a:bodyPr/>
                    <a:lstStyle/>
                    <a:p>
                      <a:endParaRPr lang="es-ES"/>
                    </a:p>
                  </a:txBody>
                  <a:tcPr/>
                </a:tc>
                <a:tc rowSpan="2">
                  <a:txBody>
                    <a:bodyPr/>
                    <a:lstStyle/>
                    <a:p>
                      <a:pPr algn="ctr" rtl="0" fontAlgn="ctr"/>
                      <a:r>
                        <a:rPr lang="es-ES" sz="1400" b="1" i="0" u="none" strike="noStrike" dirty="0">
                          <a:solidFill>
                            <a:schemeClr val="tx1"/>
                          </a:solidFill>
                          <a:effectLst/>
                          <a:highlight>
                            <a:srgbClr val="FFC000"/>
                          </a:highlight>
                          <a:latin typeface="Verdana"/>
                        </a:rPr>
                        <a:t>Total </a:t>
                      </a:r>
                      <a:br>
                        <a:rPr lang="es-ES" sz="1400" b="1" i="0" u="none" strike="noStrike" dirty="0">
                          <a:solidFill>
                            <a:srgbClr val="000000"/>
                          </a:solidFill>
                          <a:effectLst/>
                          <a:highlight>
                            <a:srgbClr val="FFC000"/>
                          </a:highlight>
                          <a:latin typeface="Verdana"/>
                        </a:rPr>
                      </a:br>
                      <a:r>
                        <a:rPr lang="es-ES" sz="1400" b="1" i="0" u="none" strike="noStrike" dirty="0">
                          <a:solidFill>
                            <a:schemeClr val="tx1"/>
                          </a:solidFill>
                          <a:effectLst/>
                          <a:highlight>
                            <a:srgbClr val="FFC000"/>
                          </a:highlight>
                          <a:latin typeface="Verdana"/>
                        </a:rPr>
                        <a:t>2022-2026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rgbClr val="000000"/>
                          </a:solidFill>
                          <a:effectLst/>
                          <a:highlight>
                            <a:srgbClr val="FFC000"/>
                          </a:highlight>
                          <a:latin typeface="Verdana"/>
                        </a:rPr>
                        <a:t>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rgbClr val="000000"/>
                          </a:solidFill>
                          <a:effectLst/>
                          <a:highlight>
                            <a:srgbClr val="FFC000"/>
                          </a:highlight>
                          <a:latin typeface="Verdana"/>
                        </a:rPr>
                        <a:t>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rgbClr val="000000"/>
                          </a:solidFill>
                          <a:effectLst/>
                          <a:highlight>
                            <a:srgbClr val="FFC000"/>
                          </a:highlight>
                          <a:latin typeface="Verdana"/>
                        </a:rPr>
                        <a:t>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rgbClr val="000000"/>
                          </a:solidFill>
                          <a:effectLst/>
                          <a:highlight>
                            <a:srgbClr val="FFC000"/>
                          </a:highlight>
                          <a:latin typeface="Verdana"/>
                        </a:rPr>
                        <a:t>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rgbClr val="000000"/>
                          </a:solidFill>
                          <a:effectLst/>
                          <a:highlight>
                            <a:srgbClr val="FFC000"/>
                          </a:highlight>
                          <a:latin typeface="Verdana"/>
                        </a:rPr>
                        <a:t>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rgbClr val="000000"/>
                          </a:solidFill>
                          <a:effectLst/>
                          <a:highlight>
                            <a:srgbClr val="FFC000"/>
                          </a:highlight>
                          <a:latin typeface="Verdana"/>
                        </a:rPr>
                        <a:t>2027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rgbClr val="000000"/>
                          </a:solidFill>
                          <a:effectLst/>
                          <a:highlight>
                            <a:srgbClr val="FFC000"/>
                          </a:highlight>
                          <a:latin typeface="Verdana"/>
                        </a:rPr>
                        <a:t>2028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192834024"/>
                  </a:ext>
                </a:extLst>
              </a:tr>
              <a:tr h="206797">
                <a:tc gridSpan="2" vMerge="1">
                  <a:txBody>
                    <a:bodyPr/>
                    <a:lstStyle/>
                    <a:p>
                      <a:endParaRPr lang="es-ES"/>
                    </a:p>
                  </a:txBody>
                  <a:tcPr/>
                </a:tc>
                <a:tc hMerge="1" vMerge="1">
                  <a:txBody>
                    <a:bodyPr/>
                    <a:lstStyle/>
                    <a:p>
                      <a:endParaRPr lang="es-ES"/>
                    </a:p>
                  </a:txBody>
                  <a:tcPr/>
                </a:tc>
                <a:tc vMerge="1">
                  <a:txBody>
                    <a:bodyPr/>
                    <a:lstStyle/>
                    <a:p>
                      <a:endParaRPr lang="es-ES"/>
                    </a:p>
                  </a:txBody>
                  <a:tcPr/>
                </a:tc>
                <a:tc>
                  <a:txBody>
                    <a:bodyPr/>
                    <a:lstStyle/>
                    <a:p>
                      <a:pPr algn="ctr" rtl="0" fontAlgn="ctr"/>
                      <a:r>
                        <a:rPr lang="es-ES" sz="1400" b="1" i="0" u="none" strike="noStrike" dirty="0">
                          <a:solidFill>
                            <a:schemeClr val="tx1"/>
                          </a:solidFill>
                          <a:effectLst/>
                          <a:highlight>
                            <a:srgbClr val="FFC000"/>
                          </a:highlight>
                          <a:latin typeface="Verdana"/>
                        </a:rPr>
                        <a:t>META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CIERRE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EJECUCIÓN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PROYECCIÓN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PROYECCIÓN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PROYECCIÓN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PROYECCIÓN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528500808"/>
                  </a:ext>
                </a:extLst>
              </a:tr>
              <a:tr h="349966">
                <a:tc rowSpan="4">
                  <a:txBody>
                    <a:bodyPr/>
                    <a:lstStyle/>
                    <a:p>
                      <a:pPr algn="l" rtl="0" fontAlgn="ctr"/>
                      <a:r>
                        <a:rPr lang="es-ES" sz="1400" b="1" i="0" u="none" strike="noStrike" dirty="0">
                          <a:solidFill>
                            <a:schemeClr val="tx1"/>
                          </a:solidFill>
                          <a:effectLst/>
                          <a:latin typeface="Verdana"/>
                        </a:rPr>
                        <a:t>Áreas en proceso de restauración, recuperación y rehabilitación de ecosistemas degradados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Meta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400" b="0" i="0" u="none" strike="noStrike" dirty="0">
                          <a:solidFill>
                            <a:schemeClr val="tx1"/>
                          </a:solidFill>
                          <a:effectLst/>
                          <a:latin typeface="Verdana"/>
                        </a:rPr>
                        <a:t>753.783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400" b="0" i="0" u="none" strike="noStrike" dirty="0">
                          <a:solidFill>
                            <a:schemeClr val="tx1"/>
                          </a:solidFill>
                          <a:effectLst/>
                          <a:latin typeface="Verdana"/>
                        </a:rPr>
                        <a:t>62.000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400" b="0" i="0" u="none" strike="noStrike" dirty="0">
                          <a:solidFill>
                            <a:schemeClr val="tx1"/>
                          </a:solidFill>
                          <a:effectLst/>
                          <a:latin typeface="Verdana"/>
                        </a:rPr>
                        <a:t>45.264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              250.000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                250.000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           208.519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               50.000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              50.000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053017"/>
                  </a:ext>
                </a:extLst>
              </a:tr>
              <a:tr h="206797">
                <a:tc vMerge="1">
                  <a:txBody>
                    <a:bodyPr/>
                    <a:lstStyle/>
                    <a:p>
                      <a:endParaRPr lang="es-ES"/>
                    </a:p>
                  </a:txBody>
                  <a:tcPr/>
                </a:tc>
                <a:tc>
                  <a:txBody>
                    <a:bodyPr/>
                    <a:lstStyle/>
                    <a:p>
                      <a:pPr algn="ctr" rtl="0" fontAlgn="ctr"/>
                      <a:r>
                        <a:rPr lang="es-ES" sz="1400" b="0" i="0" u="none" strike="noStrike" dirty="0">
                          <a:solidFill>
                            <a:schemeClr val="tx1"/>
                          </a:solidFill>
                          <a:effectLst/>
                          <a:latin typeface="Verdana"/>
                        </a:rPr>
                        <a:t>Unidad de Medida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hectáreas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hectáreas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 hectáreas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 hectáreas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 hectáreas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 hectáreas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 hectáreas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 hectáreas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6634799"/>
                  </a:ext>
                </a:extLst>
              </a:tr>
              <a:tr h="232966">
                <a:tc vMerge="1">
                  <a:txBody>
                    <a:bodyPr/>
                    <a:lstStyle/>
                    <a:p>
                      <a:endParaRPr lang="es-ES"/>
                    </a:p>
                  </a:txBody>
                  <a:tcPr/>
                </a:tc>
                <a:tc>
                  <a:txBody>
                    <a:bodyPr/>
                    <a:lstStyle/>
                    <a:p>
                      <a:pPr algn="ctr" rtl="0" fontAlgn="ctr"/>
                      <a:r>
                        <a:rPr lang="es-ES" sz="1400" b="0" i="0" u="none" strike="noStrike" dirty="0">
                          <a:solidFill>
                            <a:schemeClr val="tx1"/>
                          </a:solidFill>
                          <a:effectLst/>
                          <a:latin typeface="Verdana"/>
                        </a:rPr>
                        <a:t>% Avance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1400" b="0" i="0" u="none" strike="noStrike" dirty="0">
                        <a:solidFill>
                          <a:schemeClr val="tx1"/>
                        </a:solidFill>
                        <a:effectLst/>
                        <a:latin typeface="Verdan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73,00%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4973298"/>
                  </a:ext>
                </a:extLst>
              </a:tr>
              <a:tr h="286336">
                <a:tc vMerge="1">
                  <a:txBody>
                    <a:bodyPr/>
                    <a:lstStyle/>
                    <a:p>
                      <a:endParaRPr lang="es-ES"/>
                    </a:p>
                  </a:txBody>
                  <a:tcPr/>
                </a:tc>
                <a:tc>
                  <a:txBody>
                    <a:bodyPr/>
                    <a:lstStyle/>
                    <a:p>
                      <a:pPr algn="ctr" rtl="0" fontAlgn="ctr"/>
                      <a:r>
                        <a:rPr lang="es-ES" sz="1400" b="1" i="0" u="none" strike="noStrike" dirty="0">
                          <a:solidFill>
                            <a:schemeClr val="tx1"/>
                          </a:solidFill>
                          <a:effectLst/>
                          <a:latin typeface="Verdana"/>
                        </a:rPr>
                        <a:t>Recursos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1" i="0" u="none" strike="noStrike" dirty="0">
                          <a:solidFill>
                            <a:schemeClr val="tx1"/>
                          </a:solidFill>
                          <a:effectLst/>
                          <a:highlight>
                            <a:srgbClr val="FFC000"/>
                          </a:highlight>
                          <a:latin typeface="Verdana"/>
                        </a:rPr>
                        <a:t>$ 3.814.660,00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endParaRPr lang="es-ES" sz="1400" b="1" i="0" u="none" strike="noStrike" dirty="0">
                        <a:solidFill>
                          <a:schemeClr val="tx1"/>
                        </a:solidFill>
                        <a:effectLst/>
                        <a:highlight>
                          <a:srgbClr val="FFC000"/>
                        </a:highligh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$ 272.065,00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$ 1.250.000,00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$ 1.250.000,00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$ 1.042.595,00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$ 250.000,00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$ 250.000,00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214304900"/>
                  </a:ext>
                </a:extLst>
              </a:tr>
              <a:tr h="206797">
                <a:tc rowSpan="4">
                  <a:txBody>
                    <a:bodyPr/>
                    <a:lstStyle/>
                    <a:p>
                      <a:pPr algn="l" rtl="0" fontAlgn="ctr"/>
                      <a:r>
                        <a:rPr lang="es-ES" sz="1400" b="1" i="0" u="none" strike="noStrike" dirty="0">
                          <a:solidFill>
                            <a:schemeClr val="tx1"/>
                          </a:solidFill>
                          <a:effectLst/>
                          <a:latin typeface="Verdana"/>
                        </a:rPr>
                        <a:t>Acuerdos territoriales para el ordenamiento alrededor del agua</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Meta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4439451"/>
                  </a:ext>
                </a:extLst>
              </a:tr>
              <a:tr h="206797">
                <a:tc vMerge="1">
                  <a:txBody>
                    <a:bodyPr/>
                    <a:lstStyle/>
                    <a:p>
                      <a:endParaRPr lang="es-ES"/>
                    </a:p>
                  </a:txBody>
                  <a:tcPr/>
                </a:tc>
                <a:tc>
                  <a:txBody>
                    <a:bodyPr/>
                    <a:lstStyle/>
                    <a:p>
                      <a:pPr algn="ctr" rtl="0" fontAlgn="ctr"/>
                      <a:r>
                        <a:rPr lang="es-ES" sz="1400" b="0" i="0" u="none" strike="noStrike" dirty="0">
                          <a:solidFill>
                            <a:schemeClr val="tx1"/>
                          </a:solidFill>
                          <a:effectLst/>
                          <a:latin typeface="Verdana"/>
                        </a:rPr>
                        <a:t>Unidad de Medida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Número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Número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Número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Número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Número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Número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Número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Número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58977"/>
                  </a:ext>
                </a:extLst>
              </a:tr>
              <a:tr h="232966">
                <a:tc vMerge="1">
                  <a:txBody>
                    <a:bodyPr/>
                    <a:lstStyle/>
                    <a:p>
                      <a:endParaRPr lang="es-ES"/>
                    </a:p>
                  </a:txBody>
                  <a:tcPr/>
                </a:tc>
                <a:tc>
                  <a:txBody>
                    <a:bodyPr/>
                    <a:lstStyle/>
                    <a:p>
                      <a:pPr algn="ctr" rtl="0" fontAlgn="ctr"/>
                      <a:r>
                        <a:rPr lang="es-ES" sz="1400" b="0" i="0" u="none" strike="noStrike" dirty="0">
                          <a:solidFill>
                            <a:schemeClr val="tx1"/>
                          </a:solidFill>
                          <a:effectLst/>
                          <a:latin typeface="Verdana"/>
                        </a:rPr>
                        <a:t>% Avance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5093951"/>
                  </a:ext>
                </a:extLst>
              </a:tr>
              <a:tr h="206797">
                <a:tc vMerge="1">
                  <a:txBody>
                    <a:bodyPr/>
                    <a:lstStyle/>
                    <a:p>
                      <a:endParaRPr lang="es-ES"/>
                    </a:p>
                  </a:txBody>
                  <a:tcPr/>
                </a:tc>
                <a:tc>
                  <a:txBody>
                    <a:bodyPr/>
                    <a:lstStyle/>
                    <a:p>
                      <a:pPr algn="ctr" rtl="0" fontAlgn="ctr"/>
                      <a:r>
                        <a:rPr lang="es-ES" sz="1400" b="1" i="0" u="none" strike="noStrike" dirty="0">
                          <a:solidFill>
                            <a:schemeClr val="tx1"/>
                          </a:solidFill>
                          <a:effectLst/>
                          <a:latin typeface="Verdana"/>
                        </a:rPr>
                        <a:t>Recursos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1" i="0" u="none" strike="noStrike" dirty="0">
                          <a:solidFill>
                            <a:schemeClr val="tx1"/>
                          </a:solidFill>
                          <a:effectLst/>
                          <a:highlight>
                            <a:srgbClr val="FFC000"/>
                          </a:highlight>
                          <a:latin typeface="Verdana"/>
                        </a:rPr>
                        <a:t>$ 1.329.307,00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endParaRPr lang="es-ES" sz="1400" b="1" i="0" u="none" strike="noStrike" dirty="0">
                        <a:solidFill>
                          <a:schemeClr val="tx1"/>
                        </a:solidFill>
                        <a:effectLst/>
                        <a:highlight>
                          <a:srgbClr val="FFC000"/>
                        </a:highligh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$ 316.600,00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$ 192.707,00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$ 400.000,00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$ 420.000,00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$ 441.000,00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$ 463.050,00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132841415"/>
                  </a:ext>
                </a:extLst>
              </a:tr>
              <a:tr h="206797">
                <a:tc rowSpan="4">
                  <a:txBody>
                    <a:bodyPr/>
                    <a:lstStyle/>
                    <a:p>
                      <a:pPr algn="l" rtl="0" fontAlgn="ctr"/>
                      <a:r>
                        <a:rPr lang="es-ES" sz="1400" b="1" i="0" u="none" strike="noStrike" dirty="0">
                          <a:solidFill>
                            <a:schemeClr val="tx1"/>
                          </a:solidFill>
                          <a:effectLst/>
                          <a:latin typeface="Verdana"/>
                        </a:rPr>
                        <a:t>Áreas bajo esquemas de Pagos por Servicios Ambientales (PSA) e incentivos a la conservación</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Meta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s-ES" sz="1400" b="0" i="0" u="none" strike="noStrike" dirty="0">
                          <a:solidFill>
                            <a:schemeClr val="tx1"/>
                          </a:solidFill>
                          <a:effectLst/>
                          <a:latin typeface="Verdana"/>
                        </a:rPr>
                        <a:t>          743.828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          75.000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 Reporte Jun/2024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               75.000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                 75.000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            75.000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               75.000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              75.000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9144581"/>
                  </a:ext>
                </a:extLst>
              </a:tr>
              <a:tr h="206797">
                <a:tc vMerge="1">
                  <a:txBody>
                    <a:bodyPr/>
                    <a:lstStyle/>
                    <a:p>
                      <a:endParaRPr lang="es-ES"/>
                    </a:p>
                  </a:txBody>
                  <a:tcPr/>
                </a:tc>
                <a:tc>
                  <a:txBody>
                    <a:bodyPr/>
                    <a:lstStyle/>
                    <a:p>
                      <a:pPr algn="ctr" rtl="0" fontAlgn="ctr"/>
                      <a:r>
                        <a:rPr lang="es-ES" sz="1400" b="0" i="0" u="none" strike="noStrike" dirty="0">
                          <a:solidFill>
                            <a:schemeClr val="tx1"/>
                          </a:solidFill>
                          <a:effectLst/>
                          <a:latin typeface="Verdana"/>
                        </a:rPr>
                        <a:t>Unidad de Medida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hectáreas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hectáreas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 hectáreas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 hectáreas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 hectáreas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 hectáreas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 hectáreas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 hectáreas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8462883"/>
                  </a:ext>
                </a:extLst>
              </a:tr>
              <a:tr h="206797">
                <a:tc vMerge="1">
                  <a:txBody>
                    <a:bodyPr/>
                    <a:lstStyle/>
                    <a:p>
                      <a:endParaRPr lang="es-ES"/>
                    </a:p>
                  </a:txBody>
                  <a:tcPr/>
                </a:tc>
                <a:tc>
                  <a:txBody>
                    <a:bodyPr/>
                    <a:lstStyle/>
                    <a:p>
                      <a:pPr algn="ctr" rtl="0" fontAlgn="ctr"/>
                      <a:r>
                        <a:rPr lang="es-ES" sz="1400" b="0" i="0" u="none" strike="noStrike" dirty="0">
                          <a:solidFill>
                            <a:schemeClr val="tx1"/>
                          </a:solidFill>
                          <a:effectLst/>
                          <a:latin typeface="Verdana"/>
                        </a:rPr>
                        <a:t>% Avance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endParaRPr lang="es-ES" sz="1400" b="0" i="0" u="none" strike="noStrike" dirty="0">
                        <a:solidFill>
                          <a:schemeClr val="tx1"/>
                        </a:solidFill>
                        <a:effectLst/>
                        <a:latin typeface="Verdan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4793234"/>
                  </a:ext>
                </a:extLst>
              </a:tr>
              <a:tr h="302243">
                <a:tc vMerge="1">
                  <a:txBody>
                    <a:bodyPr/>
                    <a:lstStyle/>
                    <a:p>
                      <a:endParaRPr lang="es-ES"/>
                    </a:p>
                  </a:txBody>
                  <a:tcPr/>
                </a:tc>
                <a:tc>
                  <a:txBody>
                    <a:bodyPr/>
                    <a:lstStyle/>
                    <a:p>
                      <a:pPr algn="ctr" rtl="0" fontAlgn="ctr"/>
                      <a:r>
                        <a:rPr lang="es-ES" sz="1400" b="1" i="0" u="none" strike="noStrike" dirty="0">
                          <a:solidFill>
                            <a:schemeClr val="tx1"/>
                          </a:solidFill>
                          <a:effectLst/>
                          <a:latin typeface="Verdana"/>
                        </a:rPr>
                        <a:t>Recursos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1" i="0" u="none" strike="noStrike" dirty="0">
                          <a:solidFill>
                            <a:schemeClr val="tx1"/>
                          </a:solidFill>
                          <a:effectLst/>
                          <a:highlight>
                            <a:srgbClr val="FFC000"/>
                          </a:highlight>
                          <a:latin typeface="Verdana"/>
                        </a:rPr>
                        <a:t>$ 831.199,00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endParaRPr lang="es-ES" sz="1400" b="1" i="0" u="none" strike="noStrike" dirty="0">
                        <a:solidFill>
                          <a:schemeClr val="tx1"/>
                        </a:solidFill>
                        <a:effectLst/>
                        <a:highlight>
                          <a:srgbClr val="FFC000"/>
                        </a:highligh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$ 149.449,00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$ 225.000,00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$ 225.000,00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$ 231.750,00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$ 238.702,50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$ 245.863,58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54790689"/>
                  </a:ext>
                </a:extLst>
              </a:tr>
              <a:tr h="397688">
                <a:tc rowSpan="4">
                  <a:txBody>
                    <a:bodyPr/>
                    <a:lstStyle/>
                    <a:p>
                      <a:pPr algn="l" rtl="0" fontAlgn="ctr"/>
                      <a:r>
                        <a:rPr lang="es-ES" sz="1400" b="1" i="0" u="none" strike="noStrike" dirty="0">
                          <a:solidFill>
                            <a:schemeClr val="tx1"/>
                          </a:solidFill>
                          <a:effectLst/>
                          <a:latin typeface="Verdana"/>
                        </a:rPr>
                        <a:t>Deforestación nacional </a:t>
                      </a:r>
                      <a:br>
                        <a:rPr lang="es-ES" sz="1400" b="1" i="0" u="none" strike="noStrike" dirty="0">
                          <a:solidFill>
                            <a:srgbClr val="000000"/>
                          </a:solidFill>
                          <a:effectLst/>
                          <a:latin typeface="Verdana"/>
                        </a:rPr>
                      </a:br>
                      <a:r>
                        <a:rPr lang="es-ES" sz="1400" b="1" i="0" u="none" strike="noStrike" dirty="0">
                          <a:solidFill>
                            <a:schemeClr val="tx1"/>
                          </a:solidFill>
                          <a:effectLst/>
                          <a:latin typeface="Verdana"/>
                        </a:rPr>
                        <a:t>(Implementación de núcleos de desarrollo forestal y de la biodiversidad)</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Meta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140.000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165.398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 Reporte Jun/2024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400" b="0" i="0" u="none" strike="noStrike" dirty="0">
                          <a:solidFill>
                            <a:schemeClr val="tx1"/>
                          </a:solidFill>
                          <a:effectLst/>
                          <a:highlight>
                            <a:srgbClr val="FFFFFF"/>
                          </a:highlight>
                          <a:latin typeface="Calibri"/>
                        </a:rPr>
                        <a:t>                          156.693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400" b="0" i="0" u="none" strike="noStrike" dirty="0">
                          <a:solidFill>
                            <a:schemeClr val="tx1"/>
                          </a:solidFill>
                          <a:effectLst/>
                          <a:highlight>
                            <a:srgbClr val="FFFFFF"/>
                          </a:highlight>
                          <a:latin typeface="Calibri"/>
                        </a:rPr>
                        <a:t>                              147.988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400" b="0" i="0" u="none" strike="noStrike" dirty="0">
                          <a:solidFill>
                            <a:schemeClr val="tx1"/>
                          </a:solidFill>
                          <a:effectLst/>
                          <a:highlight>
                            <a:srgbClr val="FFFFFF"/>
                          </a:highlight>
                          <a:latin typeface="Calibri"/>
                        </a:rPr>
                        <a:t>                     140.000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400" b="0" i="0" u="none" strike="noStrike" dirty="0">
                          <a:solidFill>
                            <a:schemeClr val="tx1"/>
                          </a:solidFill>
                          <a:effectLst/>
                          <a:highlight>
                            <a:srgbClr val="FFFFFF"/>
                          </a:highlight>
                          <a:latin typeface="Calibri"/>
                        </a:rPr>
                        <a:t>                          130.000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400" b="0" i="0" u="none" strike="noStrike" dirty="0">
                          <a:solidFill>
                            <a:schemeClr val="tx1"/>
                          </a:solidFill>
                          <a:effectLst/>
                          <a:highlight>
                            <a:srgbClr val="FFFFFF"/>
                          </a:highlight>
                          <a:latin typeface="Calibri"/>
                        </a:rPr>
                        <a:t>                        120.000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1617486"/>
                  </a:ext>
                </a:extLst>
              </a:tr>
              <a:tr h="206797">
                <a:tc vMerge="1">
                  <a:txBody>
                    <a:bodyPr/>
                    <a:lstStyle/>
                    <a:p>
                      <a:endParaRPr lang="es-ES"/>
                    </a:p>
                  </a:txBody>
                  <a:tcPr/>
                </a:tc>
                <a:tc>
                  <a:txBody>
                    <a:bodyPr/>
                    <a:lstStyle/>
                    <a:p>
                      <a:pPr algn="ctr" rtl="0" fontAlgn="ctr"/>
                      <a:r>
                        <a:rPr lang="es-ES" sz="1400" b="0" i="0" u="none" strike="noStrike" dirty="0">
                          <a:solidFill>
                            <a:schemeClr val="tx1"/>
                          </a:solidFill>
                          <a:effectLst/>
                          <a:latin typeface="Verdana"/>
                        </a:rPr>
                        <a:t>Unidad de Medida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hectáreas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hectáreas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 hectáreas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 hectáreas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 hectáreas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 hectáreas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 hectáreas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 hectáreas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3413389"/>
                  </a:ext>
                </a:extLst>
              </a:tr>
              <a:tr h="206797">
                <a:tc vMerge="1">
                  <a:txBody>
                    <a:bodyPr/>
                    <a:lstStyle/>
                    <a:p>
                      <a:endParaRPr lang="es-ES"/>
                    </a:p>
                  </a:txBody>
                  <a:tcPr/>
                </a:tc>
                <a:tc>
                  <a:txBody>
                    <a:bodyPr/>
                    <a:lstStyle/>
                    <a:p>
                      <a:pPr algn="ctr" rtl="0" fontAlgn="ctr"/>
                      <a:r>
                        <a:rPr lang="es-ES" sz="1400" b="0" i="0" u="none" strike="noStrike" dirty="0">
                          <a:solidFill>
                            <a:schemeClr val="tx1"/>
                          </a:solidFill>
                          <a:effectLst/>
                          <a:latin typeface="Verdana"/>
                        </a:rPr>
                        <a:t>% Avance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endParaRPr lang="es-ES" sz="1400" b="0" i="0" u="none" strike="noStrike" dirty="0">
                        <a:solidFill>
                          <a:schemeClr val="tx1"/>
                        </a:solidFill>
                        <a:effectLst/>
                        <a:highlight>
                          <a:srgbClr val="FFFFFF"/>
                        </a:highlight>
                        <a:latin typeface="Verdan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highlight>
                          <a:srgbClr val="FFFFFF"/>
                        </a:highligh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endParaRPr lang="es-ES" sz="1400" b="0" i="0" u="none" strike="noStrike" dirty="0">
                        <a:solidFill>
                          <a:schemeClr val="tx1"/>
                        </a:solidFill>
                        <a:effectLst/>
                        <a:highlight>
                          <a:srgbClr val="FFFFFF"/>
                        </a:highligh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endParaRPr lang="es-ES" sz="1400" b="0" i="0" u="none" strike="noStrike" dirty="0">
                        <a:solidFill>
                          <a:schemeClr val="tx1"/>
                        </a:solidFill>
                        <a:effectLst/>
                        <a:highlight>
                          <a:srgbClr val="FFFFFF"/>
                        </a:highligh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endParaRPr lang="es-ES" sz="1400" b="0" i="0" u="none" strike="noStrike" dirty="0">
                        <a:solidFill>
                          <a:schemeClr val="tx1"/>
                        </a:solidFill>
                        <a:effectLst/>
                        <a:highlight>
                          <a:srgbClr val="FFFFFF"/>
                        </a:highligh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endParaRPr lang="es-ES" sz="1400" b="0" i="0" u="none" strike="noStrike" dirty="0">
                        <a:solidFill>
                          <a:schemeClr val="tx1"/>
                        </a:solidFill>
                        <a:effectLst/>
                        <a:highlight>
                          <a:srgbClr val="FFFFFF"/>
                        </a:highligh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endParaRPr lang="es-ES" sz="1400" b="0" i="0" u="none" strike="noStrike" dirty="0">
                        <a:solidFill>
                          <a:schemeClr val="tx1"/>
                        </a:solidFill>
                        <a:effectLst/>
                        <a:highlight>
                          <a:srgbClr val="FFFFFF"/>
                        </a:highligh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00734644"/>
                  </a:ext>
                </a:extLst>
              </a:tr>
              <a:tr h="206797">
                <a:tc vMerge="1">
                  <a:txBody>
                    <a:bodyPr/>
                    <a:lstStyle/>
                    <a:p>
                      <a:endParaRPr lang="es-ES"/>
                    </a:p>
                  </a:txBody>
                  <a:tcPr/>
                </a:tc>
                <a:tc>
                  <a:txBody>
                    <a:bodyPr/>
                    <a:lstStyle/>
                    <a:p>
                      <a:pPr algn="ctr" rtl="0" fontAlgn="ctr"/>
                      <a:r>
                        <a:rPr lang="es-ES" sz="1400" b="1" i="0" u="none" strike="noStrike" dirty="0">
                          <a:solidFill>
                            <a:schemeClr val="tx1"/>
                          </a:solidFill>
                          <a:effectLst/>
                          <a:latin typeface="Verdana"/>
                        </a:rPr>
                        <a:t>Recursos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1" i="0" u="none" strike="noStrike" dirty="0">
                          <a:solidFill>
                            <a:schemeClr val="tx1"/>
                          </a:solidFill>
                          <a:effectLst/>
                          <a:highlight>
                            <a:srgbClr val="FFC000"/>
                          </a:highlight>
                          <a:latin typeface="Verdana"/>
                        </a:rPr>
                        <a:t>$ 1.368.630,00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endParaRPr lang="es-ES" sz="1400" b="1" i="0" u="none" strike="noStrike" dirty="0">
                        <a:solidFill>
                          <a:schemeClr val="tx1"/>
                        </a:solidFill>
                        <a:effectLst/>
                        <a:highlight>
                          <a:srgbClr val="FFC000"/>
                        </a:highligh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$ 171.480,00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$ 428.400,00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$ 375.000,00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$ 393.750,00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$ 413.437,50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$ 434.109,38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711767837"/>
                  </a:ext>
                </a:extLst>
              </a:tr>
              <a:tr h="206797">
                <a:tc rowSpan="4">
                  <a:txBody>
                    <a:bodyPr/>
                    <a:lstStyle/>
                    <a:p>
                      <a:pPr algn="l" rtl="0" fontAlgn="t"/>
                      <a:r>
                        <a:rPr lang="es-ES" sz="1400" b="1" i="0" u="none" strike="noStrike" dirty="0">
                          <a:solidFill>
                            <a:schemeClr val="tx1"/>
                          </a:solidFill>
                          <a:effectLst/>
                          <a:latin typeface="Verdana"/>
                        </a:rPr>
                        <a:t>Proyectos de investigación aplicada en bioeconomía para la transformación productiva</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Meta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9444507"/>
                  </a:ext>
                </a:extLst>
              </a:tr>
              <a:tr h="206797">
                <a:tc vMerge="1">
                  <a:txBody>
                    <a:bodyPr/>
                    <a:lstStyle/>
                    <a:p>
                      <a:endParaRPr lang="es-ES"/>
                    </a:p>
                  </a:txBody>
                  <a:tcPr/>
                </a:tc>
                <a:tc>
                  <a:txBody>
                    <a:bodyPr/>
                    <a:lstStyle/>
                    <a:p>
                      <a:pPr algn="ctr" rtl="0" fontAlgn="ctr"/>
                      <a:r>
                        <a:rPr lang="es-ES" sz="1400" b="0" i="0" u="none" strike="noStrike" dirty="0">
                          <a:solidFill>
                            <a:schemeClr val="tx1"/>
                          </a:solidFill>
                          <a:effectLst/>
                          <a:latin typeface="Verdana"/>
                        </a:rPr>
                        <a:t>Unidad de Medida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s-ES" sz="1400" b="0" i="0" u="none" strike="noStrike" dirty="0">
                          <a:solidFill>
                            <a:schemeClr val="tx1"/>
                          </a:solidFill>
                          <a:effectLst/>
                          <a:latin typeface="Verdana"/>
                        </a:rPr>
                        <a:t>Número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Número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Número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Número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Número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Número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Número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Número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1861565"/>
                  </a:ext>
                </a:extLst>
              </a:tr>
              <a:tr h="206797">
                <a:tc vMerge="1">
                  <a:txBody>
                    <a:bodyPr/>
                    <a:lstStyle/>
                    <a:p>
                      <a:endParaRPr lang="es-ES"/>
                    </a:p>
                  </a:txBody>
                  <a:tcPr/>
                </a:tc>
                <a:tc>
                  <a:txBody>
                    <a:bodyPr/>
                    <a:lstStyle/>
                    <a:p>
                      <a:pPr algn="ctr" rtl="0" fontAlgn="ctr"/>
                      <a:r>
                        <a:rPr lang="es-ES" sz="1400" b="0" i="0" u="none" strike="noStrike" dirty="0">
                          <a:solidFill>
                            <a:schemeClr val="tx1"/>
                          </a:solidFill>
                          <a:effectLst/>
                          <a:latin typeface="Verdana"/>
                        </a:rPr>
                        <a:t>% Avance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endParaRPr lang="es-ES" sz="1400" b="0" i="0" u="none" strike="noStrike" dirty="0">
                        <a:solidFill>
                          <a:schemeClr val="tx1"/>
                        </a:solidFill>
                        <a:effectLst/>
                        <a:latin typeface="Verdan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476011"/>
                  </a:ext>
                </a:extLst>
              </a:tr>
              <a:tr h="206797">
                <a:tc vMerge="1">
                  <a:txBody>
                    <a:bodyPr/>
                    <a:lstStyle/>
                    <a:p>
                      <a:endParaRPr lang="es-ES"/>
                    </a:p>
                  </a:txBody>
                  <a:tcPr/>
                </a:tc>
                <a:tc>
                  <a:txBody>
                    <a:bodyPr/>
                    <a:lstStyle/>
                    <a:p>
                      <a:pPr algn="ctr" rtl="0" fontAlgn="ctr"/>
                      <a:r>
                        <a:rPr lang="es-ES" sz="1400" b="1" i="0" u="none" strike="noStrike" dirty="0">
                          <a:solidFill>
                            <a:schemeClr val="tx1"/>
                          </a:solidFill>
                          <a:effectLst/>
                          <a:latin typeface="Verdana"/>
                        </a:rPr>
                        <a:t>Recursos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1" i="0" u="none" strike="noStrike" dirty="0">
                          <a:solidFill>
                            <a:schemeClr val="tx1"/>
                          </a:solidFill>
                          <a:effectLst/>
                          <a:highlight>
                            <a:srgbClr val="FFC000"/>
                          </a:highlight>
                          <a:latin typeface="Verdana"/>
                        </a:rPr>
                        <a:t>$ 289.553,56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endParaRPr lang="es-ES" sz="1400" b="1" i="0" u="none" strike="noStrike" dirty="0">
                        <a:solidFill>
                          <a:schemeClr val="tx1"/>
                        </a:solidFill>
                        <a:effectLst/>
                        <a:highlight>
                          <a:srgbClr val="FFC000"/>
                        </a:highligh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$ 78.000,00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$ 68.444,00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$ 70.497,32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$ 72.612,24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$ 74.790,61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$ 77.034,32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374345234"/>
                  </a:ext>
                </a:extLst>
              </a:tr>
              <a:tr h="206797">
                <a:tc rowSpan="4">
                  <a:txBody>
                    <a:bodyPr/>
                    <a:lstStyle/>
                    <a:p>
                      <a:pPr algn="l" rtl="0" fontAlgn="ctr"/>
                      <a:r>
                        <a:rPr lang="es-ES" sz="1400" b="1" i="0" u="none" strike="noStrike" dirty="0">
                          <a:solidFill>
                            <a:schemeClr val="tx1"/>
                          </a:solidFill>
                          <a:effectLst/>
                          <a:latin typeface="Verdana"/>
                        </a:rPr>
                        <a:t>Proyectos territoriales para mejorar la gestión ambiental urbana en municipios de menos de 50 mil habitantes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Meta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263923"/>
                  </a:ext>
                </a:extLst>
              </a:tr>
              <a:tr h="206797">
                <a:tc vMerge="1">
                  <a:txBody>
                    <a:bodyPr/>
                    <a:lstStyle/>
                    <a:p>
                      <a:endParaRPr lang="es-ES"/>
                    </a:p>
                  </a:txBody>
                  <a:tcPr/>
                </a:tc>
                <a:tc>
                  <a:txBody>
                    <a:bodyPr/>
                    <a:lstStyle/>
                    <a:p>
                      <a:pPr algn="ctr" rtl="0" fontAlgn="ctr"/>
                      <a:r>
                        <a:rPr lang="es-ES" sz="1400" b="0" i="0" u="none" strike="noStrike" dirty="0">
                          <a:solidFill>
                            <a:schemeClr val="tx1"/>
                          </a:solidFill>
                          <a:effectLst/>
                          <a:latin typeface="Verdana"/>
                        </a:rPr>
                        <a:t>Unidad de Medida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Número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Número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Número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Número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Número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Número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Número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Número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4178036"/>
                  </a:ext>
                </a:extLst>
              </a:tr>
              <a:tr h="206797">
                <a:tc vMerge="1">
                  <a:txBody>
                    <a:bodyPr/>
                    <a:lstStyle/>
                    <a:p>
                      <a:endParaRPr lang="es-ES"/>
                    </a:p>
                  </a:txBody>
                  <a:tcPr/>
                </a:tc>
                <a:tc>
                  <a:txBody>
                    <a:bodyPr/>
                    <a:lstStyle/>
                    <a:p>
                      <a:pPr algn="ctr" rtl="0" fontAlgn="ctr"/>
                      <a:r>
                        <a:rPr lang="es-ES" sz="1400" b="0" i="0" u="none" strike="noStrike" dirty="0">
                          <a:solidFill>
                            <a:schemeClr val="tx1"/>
                          </a:solidFill>
                          <a:effectLst/>
                          <a:latin typeface="Verdana"/>
                        </a:rPr>
                        <a:t>% Avance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2962963"/>
                  </a:ext>
                </a:extLst>
              </a:tr>
              <a:tr h="206797">
                <a:tc vMerge="1">
                  <a:txBody>
                    <a:bodyPr/>
                    <a:lstStyle/>
                    <a:p>
                      <a:endParaRPr lang="es-ES"/>
                    </a:p>
                  </a:txBody>
                  <a:tcPr/>
                </a:tc>
                <a:tc>
                  <a:txBody>
                    <a:bodyPr/>
                    <a:lstStyle/>
                    <a:p>
                      <a:pPr algn="ctr" rtl="0" fontAlgn="ctr"/>
                      <a:r>
                        <a:rPr lang="es-ES" sz="1400" b="1" i="0" u="none" strike="noStrike" dirty="0">
                          <a:solidFill>
                            <a:schemeClr val="tx1"/>
                          </a:solidFill>
                          <a:effectLst/>
                          <a:latin typeface="Verdana"/>
                        </a:rPr>
                        <a:t>Recursos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1" i="0" u="none" strike="noStrike" dirty="0">
                          <a:solidFill>
                            <a:schemeClr val="tx1"/>
                          </a:solidFill>
                          <a:effectLst/>
                          <a:highlight>
                            <a:srgbClr val="FFC000"/>
                          </a:highlight>
                          <a:latin typeface="Verdana"/>
                        </a:rPr>
                        <a:t>$ 322.687,18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endParaRPr lang="es-ES" sz="1400" b="1" i="0" u="none" strike="noStrike" dirty="0">
                        <a:solidFill>
                          <a:schemeClr val="tx1"/>
                        </a:solidFill>
                        <a:effectLst/>
                        <a:highlight>
                          <a:srgbClr val="FFC000"/>
                        </a:highligh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$ 5.000,00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$ 95.978,00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$ 105.575,80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$ 116.133,38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$ 127.746,72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$ 140.521,39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763419825"/>
                  </a:ext>
                </a:extLst>
              </a:tr>
              <a:tr h="206797">
                <a:tc rowSpan="4">
                  <a:txBody>
                    <a:bodyPr/>
                    <a:lstStyle/>
                    <a:p>
                      <a:pPr algn="l" rtl="0" fontAlgn="ctr"/>
                      <a:r>
                        <a:rPr lang="es-ES" sz="1400" b="1" i="0" u="none" strike="noStrike" dirty="0">
                          <a:solidFill>
                            <a:schemeClr val="tx1"/>
                          </a:solidFill>
                          <a:effectLst/>
                          <a:latin typeface="Verdana"/>
                        </a:rPr>
                        <a:t>Reducciones de gase de efecto invernadero (MtCO2e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Meta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264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264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258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258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258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258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0430252"/>
                  </a:ext>
                </a:extLst>
              </a:tr>
              <a:tr h="206797">
                <a:tc vMerge="1">
                  <a:txBody>
                    <a:bodyPr/>
                    <a:lstStyle/>
                    <a:p>
                      <a:endParaRPr lang="es-ES"/>
                    </a:p>
                  </a:txBody>
                  <a:tcPr/>
                </a:tc>
                <a:tc>
                  <a:txBody>
                    <a:bodyPr/>
                    <a:lstStyle/>
                    <a:p>
                      <a:pPr algn="ctr" rtl="0" fontAlgn="ctr"/>
                      <a:r>
                        <a:rPr lang="es-ES" sz="1400" b="0" i="0" u="none" strike="noStrike" dirty="0">
                          <a:solidFill>
                            <a:schemeClr val="tx1"/>
                          </a:solidFill>
                          <a:effectLst/>
                          <a:latin typeface="Verdana"/>
                        </a:rPr>
                        <a:t>Unidad de Medida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MtCO2e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MtCO2e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MtCO2e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MtCO2e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MtCO2e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MtCO2e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MtCO2e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MtCO2e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4463698"/>
                  </a:ext>
                </a:extLst>
              </a:tr>
              <a:tr h="254521">
                <a:tc vMerge="1">
                  <a:txBody>
                    <a:bodyPr/>
                    <a:lstStyle/>
                    <a:p>
                      <a:endParaRPr lang="es-ES"/>
                    </a:p>
                  </a:txBody>
                  <a:tcPr/>
                </a:tc>
                <a:tc>
                  <a:txBody>
                    <a:bodyPr/>
                    <a:lstStyle/>
                    <a:p>
                      <a:pPr algn="ctr" rtl="0" fontAlgn="ctr"/>
                      <a:r>
                        <a:rPr lang="es-ES" sz="1400" b="0" i="0" u="none" strike="noStrike" dirty="0">
                          <a:solidFill>
                            <a:schemeClr val="tx1"/>
                          </a:solidFill>
                          <a:effectLst/>
                          <a:latin typeface="Verdana"/>
                        </a:rPr>
                        <a:t>% Avance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7499689"/>
                  </a:ext>
                </a:extLst>
              </a:tr>
              <a:tr h="206797">
                <a:tc vMerge="1">
                  <a:txBody>
                    <a:bodyPr/>
                    <a:lstStyle/>
                    <a:p>
                      <a:endParaRPr lang="es-ES"/>
                    </a:p>
                  </a:txBody>
                  <a:tcPr/>
                </a:tc>
                <a:tc>
                  <a:txBody>
                    <a:bodyPr/>
                    <a:lstStyle/>
                    <a:p>
                      <a:pPr algn="ctr" rtl="0" fontAlgn="ctr"/>
                      <a:r>
                        <a:rPr lang="es-ES" sz="1400" b="1" i="0" u="none" strike="noStrike" dirty="0">
                          <a:solidFill>
                            <a:schemeClr val="tx1"/>
                          </a:solidFill>
                          <a:effectLst/>
                          <a:latin typeface="Verdana"/>
                        </a:rPr>
                        <a:t>Recursos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1" i="0" u="none" strike="noStrike" dirty="0">
                          <a:solidFill>
                            <a:schemeClr val="tx1"/>
                          </a:solidFill>
                          <a:effectLst/>
                          <a:highlight>
                            <a:srgbClr val="FFC000"/>
                          </a:highlight>
                          <a:latin typeface="Verdana"/>
                        </a:rPr>
                        <a:t>$ 66.701,25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endParaRPr lang="es-ES" sz="1400" b="1" i="0" u="none" strike="noStrike" dirty="0">
                        <a:solidFill>
                          <a:schemeClr val="tx1"/>
                        </a:solidFill>
                        <a:effectLst/>
                        <a:highlight>
                          <a:srgbClr val="FFC000"/>
                        </a:highligh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$ 20.990,00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$ 14.500,00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$ 15.225,00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$ 15.986,25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$ 16.785,56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$ 17.624,84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508939053"/>
                  </a:ext>
                </a:extLst>
              </a:tr>
              <a:tr h="206797">
                <a:tc rowSpan="4">
                  <a:txBody>
                    <a:bodyPr/>
                    <a:lstStyle/>
                    <a:p>
                      <a:pPr algn="l" rtl="0" fontAlgn="ctr"/>
                      <a:r>
                        <a:rPr lang="es-ES" sz="1400" b="1" i="0" u="none" strike="noStrike" dirty="0">
                          <a:solidFill>
                            <a:schemeClr val="tx1"/>
                          </a:solidFill>
                          <a:effectLst/>
                          <a:latin typeface="Verdana"/>
                        </a:rPr>
                        <a:t>Conservación de ecosistemas y de la biodiversidad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Meta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1400" b="0" i="0" u="none" strike="noStrike" dirty="0">
                        <a:solidFill>
                          <a:schemeClr val="tx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869825"/>
                  </a:ext>
                </a:extLst>
              </a:tr>
              <a:tr h="206797">
                <a:tc vMerge="1">
                  <a:txBody>
                    <a:bodyPr/>
                    <a:lstStyle/>
                    <a:p>
                      <a:endParaRPr lang="es-ES"/>
                    </a:p>
                  </a:txBody>
                  <a:tcPr/>
                </a:tc>
                <a:tc>
                  <a:txBody>
                    <a:bodyPr/>
                    <a:lstStyle/>
                    <a:p>
                      <a:pPr algn="ctr" rtl="0" fontAlgn="ctr"/>
                      <a:r>
                        <a:rPr lang="es-ES" sz="1400" b="0" i="0" u="none" strike="noStrike" dirty="0">
                          <a:solidFill>
                            <a:schemeClr val="tx1"/>
                          </a:solidFill>
                          <a:effectLst/>
                          <a:latin typeface="Verdana"/>
                        </a:rPr>
                        <a:t>Unidad de Medida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6172649"/>
                  </a:ext>
                </a:extLst>
              </a:tr>
              <a:tr h="206797">
                <a:tc vMerge="1">
                  <a:txBody>
                    <a:bodyPr/>
                    <a:lstStyle/>
                    <a:p>
                      <a:endParaRPr lang="es-ES"/>
                    </a:p>
                  </a:txBody>
                  <a:tcPr/>
                </a:tc>
                <a:tc>
                  <a:txBody>
                    <a:bodyPr/>
                    <a:lstStyle/>
                    <a:p>
                      <a:pPr algn="ctr" rtl="0" fontAlgn="ctr"/>
                      <a:r>
                        <a:rPr lang="es-ES" sz="1400" b="0" i="0" u="none" strike="noStrike" dirty="0">
                          <a:solidFill>
                            <a:schemeClr val="tx1"/>
                          </a:solidFill>
                          <a:effectLst/>
                          <a:latin typeface="Verdana"/>
                        </a:rPr>
                        <a:t>% Avance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030958"/>
                  </a:ext>
                </a:extLst>
              </a:tr>
              <a:tr h="206797">
                <a:tc vMerge="1">
                  <a:txBody>
                    <a:bodyPr/>
                    <a:lstStyle/>
                    <a:p>
                      <a:endParaRPr lang="es-ES"/>
                    </a:p>
                  </a:txBody>
                  <a:tcPr/>
                </a:tc>
                <a:tc>
                  <a:txBody>
                    <a:bodyPr/>
                    <a:lstStyle/>
                    <a:p>
                      <a:pPr algn="ctr" rtl="0" fontAlgn="ctr"/>
                      <a:r>
                        <a:rPr lang="es-ES" sz="1400" b="1" i="0" u="none" strike="noStrike" dirty="0">
                          <a:solidFill>
                            <a:schemeClr val="tx1"/>
                          </a:solidFill>
                          <a:effectLst/>
                          <a:latin typeface="Verdana"/>
                        </a:rPr>
                        <a:t>Recursos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1" i="0" u="none" strike="noStrike" dirty="0">
                          <a:solidFill>
                            <a:schemeClr val="tx1"/>
                          </a:solidFill>
                          <a:effectLst/>
                          <a:highlight>
                            <a:srgbClr val="FFC000"/>
                          </a:highlight>
                          <a:latin typeface="Verdana"/>
                        </a:rPr>
                        <a:t>$ 618.218,71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endParaRPr lang="es-ES" sz="1400" b="1" i="0" u="none" strike="noStrike" dirty="0">
                        <a:solidFill>
                          <a:schemeClr val="tx1"/>
                        </a:solidFill>
                        <a:effectLst/>
                        <a:highlight>
                          <a:srgbClr val="FFC000"/>
                        </a:highligh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$ 192.048,00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$ 135.185,00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$ 141.944,25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$ 149.041,46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$ 156.493,54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$ 164.318,21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104385873"/>
                  </a:ext>
                </a:extLst>
              </a:tr>
              <a:tr h="206797">
                <a:tc rowSpan="4">
                  <a:txBody>
                    <a:bodyPr/>
                    <a:lstStyle/>
                    <a:p>
                      <a:pPr algn="l" rtl="0" fontAlgn="ctr"/>
                      <a:r>
                        <a:rPr lang="es-ES" sz="1400" b="1" i="0" u="none" strike="noStrike" dirty="0">
                          <a:solidFill>
                            <a:schemeClr val="tx1"/>
                          </a:solidFill>
                          <a:effectLst/>
                          <a:latin typeface="Verdana"/>
                        </a:rPr>
                        <a:t>Modernización del SINA</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Meta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s-ES" sz="1400" b="0" i="0" u="none" strike="noStrike" dirty="0">
                        <a:solidFill>
                          <a:schemeClr val="tx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1719752"/>
                  </a:ext>
                </a:extLst>
              </a:tr>
              <a:tr h="206797">
                <a:tc vMerge="1">
                  <a:txBody>
                    <a:bodyPr/>
                    <a:lstStyle/>
                    <a:p>
                      <a:endParaRPr lang="es-ES"/>
                    </a:p>
                  </a:txBody>
                  <a:tcPr/>
                </a:tc>
                <a:tc>
                  <a:txBody>
                    <a:bodyPr/>
                    <a:lstStyle/>
                    <a:p>
                      <a:pPr algn="ctr" rtl="0" fontAlgn="ctr"/>
                      <a:r>
                        <a:rPr lang="es-ES" sz="1400" b="0" i="0" u="none" strike="noStrike" dirty="0">
                          <a:solidFill>
                            <a:schemeClr val="tx1"/>
                          </a:solidFill>
                          <a:effectLst/>
                          <a:latin typeface="Verdana"/>
                        </a:rPr>
                        <a:t>Unidad de Medida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chemeClr val="tx1"/>
                          </a:solidFill>
                          <a:effectLst/>
                          <a:latin typeface="Verdana"/>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119861"/>
                  </a:ext>
                </a:extLst>
              </a:tr>
              <a:tr h="206797">
                <a:tc vMerge="1">
                  <a:txBody>
                    <a:bodyPr/>
                    <a:lstStyle/>
                    <a:p>
                      <a:endParaRPr lang="es-ES"/>
                    </a:p>
                  </a:txBody>
                  <a:tcPr/>
                </a:tc>
                <a:tc>
                  <a:txBody>
                    <a:bodyPr/>
                    <a:lstStyle/>
                    <a:p>
                      <a:pPr algn="ctr" rtl="0" fontAlgn="ctr"/>
                      <a:r>
                        <a:rPr lang="es-ES" sz="1400" b="0" i="0" u="none" strike="noStrike" dirty="0">
                          <a:solidFill>
                            <a:schemeClr val="tx1"/>
                          </a:solidFill>
                          <a:effectLst/>
                          <a:latin typeface="Verdana"/>
                        </a:rPr>
                        <a:t>% Avance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s-ES" sz="1400" b="0" i="0" u="none" strike="noStrike" dirty="0">
                        <a:solidFill>
                          <a:schemeClr val="tx1"/>
                        </a:solidFill>
                        <a:effectLs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1065058"/>
                  </a:ext>
                </a:extLst>
              </a:tr>
              <a:tr h="206797">
                <a:tc vMerge="1">
                  <a:txBody>
                    <a:bodyPr/>
                    <a:lstStyle/>
                    <a:p>
                      <a:endParaRPr lang="es-ES"/>
                    </a:p>
                  </a:txBody>
                  <a:tcPr/>
                </a:tc>
                <a:tc>
                  <a:txBody>
                    <a:bodyPr/>
                    <a:lstStyle/>
                    <a:p>
                      <a:pPr algn="ctr" rtl="0" fontAlgn="ctr"/>
                      <a:r>
                        <a:rPr lang="es-ES" sz="1400" b="1" i="0" u="none" strike="noStrike" dirty="0">
                          <a:solidFill>
                            <a:schemeClr val="tx1"/>
                          </a:solidFill>
                          <a:effectLst/>
                          <a:latin typeface="Verdana"/>
                        </a:rPr>
                        <a:t>Recursos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400" b="1" i="0" u="none" strike="noStrike" dirty="0">
                          <a:solidFill>
                            <a:schemeClr val="tx1"/>
                          </a:solidFill>
                          <a:effectLst/>
                          <a:highlight>
                            <a:srgbClr val="FFC000"/>
                          </a:highlight>
                          <a:latin typeface="Verdana"/>
                        </a:rPr>
                        <a:t>$ 700.139,14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endParaRPr lang="es-ES" sz="1400" b="1" i="0" u="none" strike="noStrike" dirty="0">
                        <a:solidFill>
                          <a:schemeClr val="tx1"/>
                        </a:solidFill>
                        <a:effectLst/>
                        <a:highlight>
                          <a:srgbClr val="FFC000"/>
                        </a:highligh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$ 250.476,00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$ 142.637,00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$ 149.768,85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$ 157.257,29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$ 165.120,16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400" b="1" i="0" u="none" strike="noStrike" dirty="0">
                          <a:solidFill>
                            <a:schemeClr val="tx1"/>
                          </a:solidFill>
                          <a:effectLst/>
                          <a:highlight>
                            <a:srgbClr val="FFC000"/>
                          </a:highlight>
                          <a:latin typeface="Verdana"/>
                        </a:rPr>
                        <a:t>$ 173.376,16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990619948"/>
                  </a:ext>
                </a:extLst>
              </a:tr>
              <a:tr h="334210">
                <a:tc>
                  <a:txBody>
                    <a:bodyPr/>
                    <a:lstStyle/>
                    <a:p>
                      <a:pPr algn="l" fontAlgn="b"/>
                      <a:r>
                        <a:rPr lang="es-ES" sz="1400" b="1" i="0" u="none" strike="noStrike" dirty="0">
                          <a:solidFill>
                            <a:schemeClr val="tx1"/>
                          </a:solidFill>
                          <a:effectLst/>
                          <a:highlight>
                            <a:srgbClr val="D6DCE4"/>
                          </a:highlight>
                          <a:latin typeface="Verdana"/>
                        </a:rPr>
                        <a:t>Total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endParaRPr lang="es-ES" sz="1400" b="1" i="0" u="none" strike="noStrike" dirty="0">
                        <a:solidFill>
                          <a:schemeClr val="tx1"/>
                        </a:solidFill>
                        <a:effectLst/>
                        <a:highlight>
                          <a:srgbClr val="D6DCE4"/>
                        </a:highlight>
                        <a:latin typeface="Verdan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s-ES" sz="1400" b="1" i="0" u="none" strike="noStrike" dirty="0">
                          <a:solidFill>
                            <a:schemeClr val="tx1"/>
                          </a:solidFill>
                          <a:effectLst/>
                          <a:highlight>
                            <a:srgbClr val="D6DCE4"/>
                          </a:highlight>
                          <a:latin typeface="Verdana"/>
                        </a:rPr>
                        <a:t>$ 9.341.095,84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endParaRPr lang="es-ES" sz="1400" b="1" i="0" u="none" strike="noStrike" dirty="0">
                        <a:solidFill>
                          <a:schemeClr val="tx1"/>
                        </a:solidFill>
                        <a:effectLst/>
                        <a:highlight>
                          <a:srgbClr val="D6DCE4"/>
                        </a:highlight>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s-ES" sz="1400" b="1" i="0" u="none" strike="noStrike" dirty="0">
                          <a:solidFill>
                            <a:schemeClr val="tx1"/>
                          </a:solidFill>
                          <a:effectLst/>
                          <a:highlight>
                            <a:srgbClr val="D6DCE4"/>
                          </a:highlight>
                          <a:latin typeface="Verdana"/>
                        </a:rPr>
                        <a:t>$ 1.456.108,00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s-ES" sz="1400" b="1" i="0" u="none" strike="noStrike" dirty="0">
                          <a:solidFill>
                            <a:schemeClr val="tx1"/>
                          </a:solidFill>
                          <a:effectLst/>
                          <a:highlight>
                            <a:srgbClr val="D6DCE4"/>
                          </a:highlight>
                          <a:latin typeface="Verdana"/>
                        </a:rPr>
                        <a:t>$ 2.552.851,00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s-ES" sz="1400" b="1" i="0" u="none" strike="noStrike" dirty="0">
                          <a:solidFill>
                            <a:schemeClr val="tx1"/>
                          </a:solidFill>
                          <a:effectLst/>
                          <a:highlight>
                            <a:srgbClr val="D6DCE4"/>
                          </a:highlight>
                          <a:latin typeface="Verdana"/>
                        </a:rPr>
                        <a:t>$ 2.733.011,22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s-ES" sz="1400" b="1" i="0" u="none" strike="noStrike" dirty="0">
                          <a:solidFill>
                            <a:schemeClr val="tx1"/>
                          </a:solidFill>
                          <a:effectLst/>
                          <a:highlight>
                            <a:srgbClr val="D6DCE4"/>
                          </a:highlight>
                          <a:latin typeface="Verdana"/>
                        </a:rPr>
                        <a:t>$ 2.599.125,62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s-ES" sz="1400" b="1" i="0" u="none" strike="noStrike" dirty="0">
                          <a:solidFill>
                            <a:schemeClr val="tx1"/>
                          </a:solidFill>
                          <a:effectLst/>
                          <a:highlight>
                            <a:srgbClr val="D6DCE4"/>
                          </a:highlight>
                          <a:latin typeface="Verdana"/>
                        </a:rPr>
                        <a:t>$ 1.884.076,58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s-ES" sz="1400" b="1" i="0" u="none" strike="noStrike" dirty="0">
                          <a:solidFill>
                            <a:schemeClr val="tx1"/>
                          </a:solidFill>
                          <a:effectLst/>
                          <a:highlight>
                            <a:srgbClr val="D6DCE4"/>
                          </a:highlight>
                          <a:latin typeface="Verdana"/>
                        </a:rPr>
                        <a:t>$ 1.965.897,88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1443086047"/>
                  </a:ext>
                </a:extLst>
              </a:tr>
            </a:tbl>
          </a:graphicData>
        </a:graphic>
      </p:graphicFrame>
      <p:grpSp>
        <p:nvGrpSpPr>
          <p:cNvPr id="5" name="Grupo 4">
            <a:extLst>
              <a:ext uri="{FF2B5EF4-FFF2-40B4-BE49-F238E27FC236}">
                <a16:creationId xmlns:a16="http://schemas.microsoft.com/office/drawing/2014/main" id="{A2FCC3F3-8B39-0F92-D508-B43367C518BA}"/>
              </a:ext>
            </a:extLst>
          </p:cNvPr>
          <p:cNvGrpSpPr/>
          <p:nvPr/>
        </p:nvGrpSpPr>
        <p:grpSpPr>
          <a:xfrm>
            <a:off x="16613736" y="203541"/>
            <a:ext cx="3000375" cy="2020113"/>
            <a:chOff x="16072703" y="22290"/>
            <a:chExt cx="3000375" cy="2020113"/>
          </a:xfrm>
        </p:grpSpPr>
        <p:pic>
          <p:nvPicPr>
            <p:cNvPr id="6" name="Imagen 5">
              <a:extLst>
                <a:ext uri="{FF2B5EF4-FFF2-40B4-BE49-F238E27FC236}">
                  <a16:creationId xmlns:a16="http://schemas.microsoft.com/office/drawing/2014/main" id="{2A9871F4-554C-6CF1-1FF9-7DD4DE4CFE7A}"/>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7" name="Picture 4" descr="Ministerio de Ambiente y Desarrollo Sostenible - Wikipedia ...">
              <a:extLst>
                <a:ext uri="{FF2B5EF4-FFF2-40B4-BE49-F238E27FC236}">
                  <a16:creationId xmlns:a16="http://schemas.microsoft.com/office/drawing/2014/main" id="{03EB77AE-1CC6-7AA1-BB18-309EED331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6511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2">
            <a:extLst>
              <a:ext uri="{FF2B5EF4-FFF2-40B4-BE49-F238E27FC236}">
                <a16:creationId xmlns:a16="http://schemas.microsoft.com/office/drawing/2014/main" id="{F259A868-68C5-F280-2BDB-BE0E24599622}"/>
              </a:ext>
            </a:extLst>
          </p:cNvPr>
          <p:cNvSpPr txBox="1">
            <a:spLocks/>
          </p:cNvSpPr>
          <p:nvPr/>
        </p:nvSpPr>
        <p:spPr>
          <a:xfrm>
            <a:off x="588270" y="2217467"/>
            <a:ext cx="23228768" cy="721878"/>
          </a:xfrm>
          <a:prstGeom prst="rect">
            <a:avLst/>
          </a:prstGeom>
        </p:spPr>
        <p:txBody>
          <a:bodyPr/>
          <a:lstStyle>
            <a:lvl1pPr marL="0">
              <a:defRPr>
                <a:latin typeface="+mn-lt"/>
                <a:ea typeface="+mn-ea"/>
                <a:cs typeface="+mn-cs"/>
              </a:defRPr>
            </a:lvl1pPr>
            <a:lvl2pPr marL="914400">
              <a:defRPr>
                <a:latin typeface="+mn-lt"/>
                <a:ea typeface="+mn-ea"/>
                <a:cs typeface="+mn-cs"/>
              </a:defRPr>
            </a:lvl2pPr>
            <a:lvl3pPr marL="1828800">
              <a:defRPr>
                <a:latin typeface="+mn-lt"/>
                <a:ea typeface="+mn-ea"/>
                <a:cs typeface="+mn-cs"/>
              </a:defRPr>
            </a:lvl3pPr>
            <a:lvl4pPr marL="2743200">
              <a:defRPr>
                <a:latin typeface="+mn-lt"/>
                <a:ea typeface="+mn-ea"/>
                <a:cs typeface="+mn-cs"/>
              </a:defRPr>
            </a:lvl4pPr>
            <a:lvl5pPr marL="3657600">
              <a:defRPr>
                <a:latin typeface="+mn-lt"/>
                <a:ea typeface="+mn-ea"/>
                <a:cs typeface="+mn-cs"/>
              </a:defRPr>
            </a:lvl5pPr>
            <a:lvl6pPr marL="4572000">
              <a:defRPr>
                <a:latin typeface="+mn-lt"/>
                <a:ea typeface="+mn-ea"/>
                <a:cs typeface="+mn-cs"/>
              </a:defRPr>
            </a:lvl6pPr>
            <a:lvl7pPr marL="5486400">
              <a:defRPr>
                <a:latin typeface="+mn-lt"/>
                <a:ea typeface="+mn-ea"/>
                <a:cs typeface="+mn-cs"/>
              </a:defRPr>
            </a:lvl7pPr>
            <a:lvl8pPr marL="6400800">
              <a:defRPr>
                <a:latin typeface="+mn-lt"/>
                <a:ea typeface="+mn-ea"/>
                <a:cs typeface="+mn-cs"/>
              </a:defRPr>
            </a:lvl8pPr>
            <a:lvl9pPr marL="7315200">
              <a:defRPr>
                <a:latin typeface="+mn-lt"/>
                <a:ea typeface="+mn-ea"/>
                <a:cs typeface="+mn-cs"/>
              </a:defRPr>
            </a:lvl9pPr>
          </a:lstStyle>
          <a:p>
            <a:pPr defTabSz="914400" hangingPunct="1">
              <a:lnSpc>
                <a:spcPct val="100000"/>
              </a:lnSpc>
            </a:pPr>
            <a:r>
              <a:rPr lang="es-CO" sz="4000" dirty="0">
                <a:solidFill>
                  <a:schemeClr val="tx1"/>
                </a:solidFill>
                <a:latin typeface="Work Sans" panose="00000500000000000000" pitchFamily="2" charset="0"/>
              </a:rPr>
              <a:t>4. Consideraciones particulares metas</a:t>
            </a:r>
          </a:p>
        </p:txBody>
      </p:sp>
      <p:graphicFrame>
        <p:nvGraphicFramePr>
          <p:cNvPr id="4" name="Tabla 3">
            <a:extLst>
              <a:ext uri="{FF2B5EF4-FFF2-40B4-BE49-F238E27FC236}">
                <a16:creationId xmlns:a16="http://schemas.microsoft.com/office/drawing/2014/main" id="{49B82EB5-DD23-C5C0-2E8E-392809C53D71}"/>
              </a:ext>
            </a:extLst>
          </p:cNvPr>
          <p:cNvGraphicFramePr>
            <a:graphicFrameLocks noGrp="1"/>
          </p:cNvGraphicFramePr>
          <p:nvPr/>
        </p:nvGraphicFramePr>
        <p:xfrm>
          <a:off x="1863969" y="3203669"/>
          <a:ext cx="18508687" cy="8985908"/>
        </p:xfrm>
        <a:graphic>
          <a:graphicData uri="http://schemas.openxmlformats.org/drawingml/2006/table">
            <a:tbl>
              <a:tblPr bandRow="1">
                <a:tableStyleId>{5940675A-B579-460E-94D1-54222C63F5DA}</a:tableStyleId>
              </a:tblPr>
              <a:tblGrid>
                <a:gridCol w="5796314">
                  <a:extLst>
                    <a:ext uri="{9D8B030D-6E8A-4147-A177-3AD203B41FA5}">
                      <a16:colId xmlns:a16="http://schemas.microsoft.com/office/drawing/2014/main" val="918604179"/>
                    </a:ext>
                  </a:extLst>
                </a:gridCol>
                <a:gridCol w="12712373">
                  <a:extLst>
                    <a:ext uri="{9D8B030D-6E8A-4147-A177-3AD203B41FA5}">
                      <a16:colId xmlns:a16="http://schemas.microsoft.com/office/drawing/2014/main" val="2525763574"/>
                    </a:ext>
                  </a:extLst>
                </a:gridCol>
              </a:tblGrid>
              <a:tr h="664868">
                <a:tc>
                  <a:txBody>
                    <a:bodyPr/>
                    <a:lstStyle/>
                    <a:p>
                      <a:pPr algn="ctr" rtl="0" fontAlgn="ctr"/>
                      <a:r>
                        <a:rPr lang="es-ES" sz="1800" b="1" i="0" u="none" strike="noStrike" dirty="0">
                          <a:solidFill>
                            <a:srgbClr val="000000"/>
                          </a:solidFill>
                          <a:effectLst/>
                          <a:highlight>
                            <a:srgbClr val="FFC000"/>
                          </a:highlight>
                          <a:latin typeface="Work Sans"/>
                        </a:rPr>
                        <a:t>METAS PLAN NACIONAL DE DESARROLLO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ES" sz="1800" b="1" i="0" u="none" strike="noStrike" dirty="0">
                          <a:solidFill>
                            <a:srgbClr val="000000"/>
                          </a:solidFill>
                          <a:effectLst/>
                          <a:highlight>
                            <a:srgbClr val="FFC000"/>
                          </a:highlight>
                          <a:latin typeface="Work Sans"/>
                        </a:rPr>
                        <a:t>OBSERVACIÓN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072476639"/>
                  </a:ext>
                </a:extLst>
              </a:tr>
              <a:tr h="1235681">
                <a:tc>
                  <a:txBody>
                    <a:bodyPr/>
                    <a:lstStyle/>
                    <a:p>
                      <a:pPr algn="l" rtl="0" fontAlgn="ctr"/>
                      <a:r>
                        <a:rPr lang="es-ES" sz="1600" b="0" i="0" u="none" strike="noStrike" dirty="0">
                          <a:solidFill>
                            <a:schemeClr val="tx1"/>
                          </a:solidFill>
                          <a:effectLst/>
                          <a:latin typeface="Work Sans"/>
                        </a:rPr>
                        <a:t>Áreas en proceso de restauración, recuperación y rehabilitación de ecosistemas degradados</a:t>
                      </a:r>
                    </a:p>
                  </a:txBody>
                  <a:tcPr marL="137160" marR="137160" marT="137160" marB="1371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s-ES" sz="1600" b="0" i="0" u="none" strike="noStrike" dirty="0">
                          <a:solidFill>
                            <a:srgbClr val="000000"/>
                          </a:solidFill>
                          <a:effectLst/>
                          <a:latin typeface="Work Sans"/>
                        </a:rPr>
                        <a:t>La Ministra planteo cumplir con esta meta por el sector de ambiente. Parques en su marco de gasto plantea anualmente 33.000 hectáreas por un costo de $281.000 millones. Otros costos de restauración. Se estiman costos de $10 millones por hectárea como un promedio entre restauración pasiva y activa. Un cumplimiento del 50%  de la meta con recursos del PGN </a:t>
                      </a:r>
                    </a:p>
                  </a:txBody>
                  <a:tcPr marL="137160" marR="137160" marT="137160" marB="1371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1936927"/>
                  </a:ext>
                </a:extLst>
              </a:tr>
              <a:tr h="753464">
                <a:tc>
                  <a:txBody>
                    <a:bodyPr/>
                    <a:lstStyle/>
                    <a:p>
                      <a:pPr algn="l" rtl="0" fontAlgn="ctr"/>
                      <a:r>
                        <a:rPr lang="es-ES" sz="1600" b="0" i="0" u="none" strike="noStrike" dirty="0">
                          <a:solidFill>
                            <a:schemeClr val="tx1"/>
                          </a:solidFill>
                          <a:effectLst/>
                          <a:latin typeface="Work Sans"/>
                        </a:rPr>
                        <a:t>Acuerdos territoriales para el ordenamiento alrededor del agua</a:t>
                      </a:r>
                    </a:p>
                  </a:txBody>
                  <a:tcPr marL="137160" marR="137160" marT="137160" marB="1371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s-ES" sz="1600" b="0" i="0" u="none" strike="noStrike" dirty="0">
                          <a:solidFill>
                            <a:srgbClr val="000000"/>
                          </a:solidFill>
                          <a:effectLst/>
                          <a:latin typeface="Work Sans"/>
                        </a:rPr>
                        <a:t>Se mantiene el techo presupuestal de PGN para la meta, pero no  necesariamente esta representa el valor de costo de la meta anualmente . Para todas las regiones no se cuenta con el costo multianual .</a:t>
                      </a:r>
                    </a:p>
                  </a:txBody>
                  <a:tcPr marL="137160" marR="137160" marT="137160" marB="1371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4835828"/>
                  </a:ext>
                </a:extLst>
              </a:tr>
              <a:tr h="1476790">
                <a:tc>
                  <a:txBody>
                    <a:bodyPr/>
                    <a:lstStyle/>
                    <a:p>
                      <a:pPr algn="l" rtl="0" fontAlgn="ctr"/>
                      <a:r>
                        <a:rPr lang="es-ES" sz="1600" b="0" i="0" u="none" strike="noStrike" dirty="0">
                          <a:solidFill>
                            <a:schemeClr val="tx1"/>
                          </a:solidFill>
                          <a:effectLst/>
                          <a:latin typeface="Work Sans"/>
                        </a:rPr>
                        <a:t>Áreas bajo esquemas de Pagos por Servicios Ambientales (PSA) e incentivos a la conservación</a:t>
                      </a:r>
                    </a:p>
                  </a:txBody>
                  <a:tcPr marL="137160" marR="137160" marT="137160" marB="1371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s-ES" sz="1600" b="0" i="0" u="none" strike="noStrike" dirty="0">
                          <a:solidFill>
                            <a:srgbClr val="000000"/>
                          </a:solidFill>
                          <a:effectLst/>
                          <a:latin typeface="Work Sans"/>
                        </a:rPr>
                        <a:t>Se utiliza  para el cálculo de presupuesto un valor promedio de $ 900,000 por familia /mes  para una unidad de 3.6 hectáreas  osea $ 3.000.000 ha/año . Este valor reconoce las actividades de preservación, conservación en los diferentes predios que se </a:t>
                      </a:r>
                      <a:br>
                        <a:rPr lang="es-ES" sz="1600" b="0" i="0" u="none" strike="noStrike" dirty="0">
                          <a:solidFill>
                            <a:srgbClr val="000000"/>
                          </a:solidFill>
                          <a:effectLst/>
                          <a:latin typeface="Work Sans"/>
                        </a:rPr>
                      </a:br>
                      <a:r>
                        <a:rPr lang="es-ES" sz="1600" b="0" i="0" u="none" strike="noStrike" dirty="0">
                          <a:solidFill>
                            <a:srgbClr val="000000"/>
                          </a:solidFill>
                          <a:effectLst/>
                          <a:latin typeface="Work Sans"/>
                        </a:rPr>
                        <a:t>incorporen de manera voluntaria al proyecto de incentivos a la conservación del bosque. no se aplica el valor incremental por cada año  de acuerdo de  conservación.</a:t>
                      </a:r>
                    </a:p>
                  </a:txBody>
                  <a:tcPr marL="137160" marR="137160" marT="137160" marB="1371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3699146"/>
                  </a:ext>
                </a:extLst>
              </a:tr>
              <a:tr h="1235681">
                <a:tc>
                  <a:txBody>
                    <a:bodyPr/>
                    <a:lstStyle/>
                    <a:p>
                      <a:pPr algn="l" rtl="0" fontAlgn="ctr"/>
                      <a:r>
                        <a:rPr lang="es-ES" sz="1600" b="0" i="0" u="none" strike="noStrike" dirty="0">
                          <a:solidFill>
                            <a:schemeClr val="tx1"/>
                          </a:solidFill>
                          <a:effectLst/>
                          <a:latin typeface="Work Sans"/>
                        </a:rPr>
                        <a:t>Deforestación nacional </a:t>
                      </a:r>
                      <a:br>
                        <a:rPr lang="es-ES" sz="1600" b="0" i="0" u="none" strike="noStrike" dirty="0">
                          <a:solidFill>
                            <a:srgbClr val="000000"/>
                          </a:solidFill>
                          <a:effectLst/>
                          <a:latin typeface="Work Sans"/>
                        </a:rPr>
                      </a:br>
                      <a:r>
                        <a:rPr lang="es-ES" sz="1600" b="0" i="0" u="none" strike="noStrike" dirty="0">
                          <a:solidFill>
                            <a:schemeClr val="tx1"/>
                          </a:solidFill>
                          <a:effectLst/>
                          <a:latin typeface="Work Sans"/>
                        </a:rPr>
                        <a:t>(Implementación de núcleos de desarrollo forestal y de la biodiversidad)</a:t>
                      </a:r>
                    </a:p>
                  </a:txBody>
                  <a:tcPr marL="137160" marR="137160" marT="137160" marB="1371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s-ES" sz="1600" b="0" i="0" u="none" strike="noStrike" dirty="0">
                          <a:solidFill>
                            <a:srgbClr val="000000"/>
                          </a:solidFill>
                          <a:effectLst/>
                          <a:latin typeface="Work Sans"/>
                        </a:rPr>
                        <a:t>Los costos de esta meta están asociados principalmente a Hectáreas de bosque bajo procesos de manejo forestal sostenible con énfasis  en la Amazonia, incluye costos de restauración y de PSA de los núcleos complementado  otras metas . Se estima 300.000 mil hectáreas año de manejo forestal con costos de 150.000 millones promedio (1,7 mill/ha). 30 mil has año de restauración+60.000 millones de monitoreo</a:t>
                      </a:r>
                    </a:p>
                  </a:txBody>
                  <a:tcPr marL="137160" marR="137160" marT="137160" marB="1371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8887394"/>
                  </a:ext>
                </a:extLst>
              </a:tr>
              <a:tr h="753464">
                <a:tc>
                  <a:txBody>
                    <a:bodyPr/>
                    <a:lstStyle/>
                    <a:p>
                      <a:pPr algn="l" rtl="0" fontAlgn="t"/>
                      <a:r>
                        <a:rPr lang="es-ES" sz="1600" b="0" i="0" u="none" strike="noStrike" dirty="0">
                          <a:solidFill>
                            <a:schemeClr val="tx1"/>
                          </a:solidFill>
                          <a:effectLst/>
                          <a:latin typeface="Work Sans"/>
                        </a:rPr>
                        <a:t>Proyectos de investigación aplicada en bioeconomía para la transformación productiva</a:t>
                      </a:r>
                    </a:p>
                  </a:txBody>
                  <a:tcPr marL="137160" marR="137160" marT="137160" marB="13716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s-ES" sz="1600" b="0" i="0" u="none" strike="noStrike" dirty="0">
                          <a:solidFill>
                            <a:srgbClr val="000000"/>
                          </a:solidFill>
                          <a:effectLst/>
                          <a:latin typeface="Work Sans"/>
                        </a:rPr>
                        <a:t>Se ponen como referencia el presupuesto de los IIA</a:t>
                      </a:r>
                    </a:p>
                  </a:txBody>
                  <a:tcPr marL="137160" marR="137160" marT="137160" marB="1371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7148872"/>
                  </a:ext>
                </a:extLst>
              </a:tr>
              <a:tr h="994572">
                <a:tc>
                  <a:txBody>
                    <a:bodyPr/>
                    <a:lstStyle/>
                    <a:p>
                      <a:pPr algn="l" rtl="0" fontAlgn="ctr"/>
                      <a:r>
                        <a:rPr lang="es-ES" sz="1600" b="0" i="0" u="none" strike="noStrike" dirty="0">
                          <a:solidFill>
                            <a:schemeClr val="tx1"/>
                          </a:solidFill>
                          <a:effectLst/>
                          <a:latin typeface="Work Sans"/>
                        </a:rPr>
                        <a:t>Proyectos territoriales para mejorar la gestión ambiental urbana en municipios de menos de 50 mil habitantes</a:t>
                      </a:r>
                    </a:p>
                  </a:txBody>
                  <a:tcPr marL="137160" marR="137160" marT="137160" marB="1371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s-ES" sz="1600" b="0" i="0" u="none" strike="noStrike" dirty="0">
                          <a:solidFill>
                            <a:srgbClr val="000000"/>
                          </a:solidFill>
                          <a:effectLst/>
                          <a:latin typeface="Work Sans"/>
                        </a:rPr>
                        <a:t>Se coloca como referencia los recurso de la DAASU </a:t>
                      </a:r>
                    </a:p>
                  </a:txBody>
                  <a:tcPr marL="137160" marR="137160" marT="137160" marB="1371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5800587"/>
                  </a:ext>
                </a:extLst>
              </a:tr>
              <a:tr h="739342">
                <a:tc>
                  <a:txBody>
                    <a:bodyPr/>
                    <a:lstStyle/>
                    <a:p>
                      <a:pPr algn="l" rtl="0" fontAlgn="ctr"/>
                      <a:r>
                        <a:rPr lang="es-ES" sz="1600" b="0" i="0" u="none" strike="noStrike" dirty="0">
                          <a:solidFill>
                            <a:schemeClr val="tx1"/>
                          </a:solidFill>
                          <a:effectLst/>
                          <a:latin typeface="Work Sans"/>
                        </a:rPr>
                        <a:t>Reducciones de gase de efecto invernadero (MtCO2e ±)</a:t>
                      </a:r>
                    </a:p>
                  </a:txBody>
                  <a:tcPr marL="137160" marR="137160" marT="137160" marB="1371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s-ES" sz="1600" b="0" i="0" u="none" strike="noStrike" dirty="0">
                          <a:solidFill>
                            <a:srgbClr val="000000"/>
                          </a:solidFill>
                          <a:effectLst/>
                          <a:latin typeface="Work Sans"/>
                        </a:rPr>
                        <a:t>Se coloca como referencia los recursos de la DCC</a:t>
                      </a:r>
                    </a:p>
                  </a:txBody>
                  <a:tcPr marL="137160" marR="137160" marT="137160" marB="1371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0187484"/>
                  </a:ext>
                </a:extLst>
              </a:tr>
              <a:tr h="0">
                <a:tc>
                  <a:txBody>
                    <a:bodyPr/>
                    <a:lstStyle/>
                    <a:p>
                      <a:pPr algn="l" rtl="0" fontAlgn="ctr"/>
                      <a:r>
                        <a:rPr lang="es-ES" sz="1600" b="0" i="0" u="none" strike="noStrike" dirty="0">
                          <a:solidFill>
                            <a:schemeClr val="tx1"/>
                          </a:solidFill>
                          <a:effectLst/>
                          <a:latin typeface="Work Sans"/>
                        </a:rPr>
                        <a:t>Conservación de ecosistemas y de la biodiversidad </a:t>
                      </a:r>
                    </a:p>
                  </a:txBody>
                  <a:tcPr marL="137160" marR="137160" marT="137160" marB="1371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s-ES" sz="1600" b="0" i="0" u="none" strike="noStrike" dirty="0">
                          <a:solidFill>
                            <a:srgbClr val="000000"/>
                          </a:solidFill>
                          <a:effectLst/>
                          <a:latin typeface="Work Sans"/>
                        </a:rPr>
                        <a:t>Se coloca como referencia los recursos de PNN PGN y FONAM</a:t>
                      </a:r>
                    </a:p>
                  </a:txBody>
                  <a:tcPr marL="137160" marR="137160" marT="137160" marB="1371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5443895"/>
                  </a:ext>
                </a:extLst>
              </a:tr>
              <a:tr h="512355">
                <a:tc>
                  <a:txBody>
                    <a:bodyPr/>
                    <a:lstStyle/>
                    <a:p>
                      <a:pPr algn="l" rtl="0" fontAlgn="ctr"/>
                      <a:r>
                        <a:rPr lang="es-ES" sz="1600" b="0" i="0" u="none" strike="noStrike" dirty="0">
                          <a:solidFill>
                            <a:schemeClr val="tx1"/>
                          </a:solidFill>
                          <a:effectLst/>
                          <a:latin typeface="Work Sans"/>
                        </a:rPr>
                        <a:t>Modernización del SINA</a:t>
                      </a:r>
                    </a:p>
                  </a:txBody>
                  <a:tcPr marL="137160" marR="137160" marT="137160" marB="1371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s-ES" sz="1600" b="0" i="0" u="none" strike="noStrike" dirty="0">
                          <a:solidFill>
                            <a:srgbClr val="000000"/>
                          </a:solidFill>
                          <a:effectLst/>
                          <a:latin typeface="Work Sans"/>
                        </a:rPr>
                        <a:t>Se coloca como referencia los recursos de las dependencias transversales y el ANLA</a:t>
                      </a:r>
                    </a:p>
                  </a:txBody>
                  <a:tcPr marL="137160" marR="137160" marT="137160" marB="1371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7250662"/>
                  </a:ext>
                </a:extLst>
              </a:tr>
            </a:tbl>
          </a:graphicData>
        </a:graphic>
      </p:graphicFrame>
      <p:sp>
        <p:nvSpPr>
          <p:cNvPr id="3" name="Título 1">
            <a:extLst>
              <a:ext uri="{FF2B5EF4-FFF2-40B4-BE49-F238E27FC236}">
                <a16:creationId xmlns:a16="http://schemas.microsoft.com/office/drawing/2014/main" id="{C5DFEB64-CE00-2C40-5202-1BE764645F06}"/>
              </a:ext>
            </a:extLst>
          </p:cNvPr>
          <p:cNvSpPr>
            <a:spLocks noGrp="1"/>
          </p:cNvSpPr>
          <p:nvPr>
            <p:ph type="title"/>
          </p:nvPr>
        </p:nvSpPr>
        <p:spPr>
          <a:xfrm>
            <a:off x="-1224289" y="673754"/>
            <a:ext cx="23227192" cy="1118774"/>
          </a:xfrm>
        </p:spPr>
        <p:txBody>
          <a:bodyPr/>
          <a:lstStyle/>
          <a:p>
            <a:pPr algn="ctr"/>
            <a:r>
              <a:rPr lang="es-CO" sz="4400" b="1" dirty="0">
                <a:latin typeface="Verdana" panose="020B0604030504040204" pitchFamily="34" charset="0"/>
                <a:ea typeface="Verdana" panose="020B0604030504040204" pitchFamily="34" charset="0"/>
              </a:rPr>
              <a:t>Principales metas</a:t>
            </a:r>
          </a:p>
        </p:txBody>
      </p:sp>
      <p:grpSp>
        <p:nvGrpSpPr>
          <p:cNvPr id="5" name="Grupo 4">
            <a:extLst>
              <a:ext uri="{FF2B5EF4-FFF2-40B4-BE49-F238E27FC236}">
                <a16:creationId xmlns:a16="http://schemas.microsoft.com/office/drawing/2014/main" id="{1D97D0B3-F827-4F9E-5CD0-43C7CBF4233B}"/>
              </a:ext>
            </a:extLst>
          </p:cNvPr>
          <p:cNvGrpSpPr/>
          <p:nvPr/>
        </p:nvGrpSpPr>
        <p:grpSpPr>
          <a:xfrm>
            <a:off x="16613736" y="203541"/>
            <a:ext cx="3000375" cy="2020113"/>
            <a:chOff x="16072703" y="22290"/>
            <a:chExt cx="3000375" cy="2020113"/>
          </a:xfrm>
        </p:grpSpPr>
        <p:pic>
          <p:nvPicPr>
            <p:cNvPr id="7" name="Imagen 6">
              <a:extLst>
                <a:ext uri="{FF2B5EF4-FFF2-40B4-BE49-F238E27FC236}">
                  <a16:creationId xmlns:a16="http://schemas.microsoft.com/office/drawing/2014/main" id="{24A0CC2E-6B22-C4F3-DEDA-8304982735C6}"/>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8" name="Picture 4" descr="Ministerio de Ambiente y Desarrollo Sostenible - Wikipedia ...">
              <a:extLst>
                <a:ext uri="{FF2B5EF4-FFF2-40B4-BE49-F238E27FC236}">
                  <a16:creationId xmlns:a16="http://schemas.microsoft.com/office/drawing/2014/main" id="{C9F6B5E8-FCDE-9BC0-57DF-62090B8C8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32747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2">
            <a:extLst>
              <a:ext uri="{FF2B5EF4-FFF2-40B4-BE49-F238E27FC236}">
                <a16:creationId xmlns:a16="http://schemas.microsoft.com/office/drawing/2014/main" id="{F259A868-68C5-F280-2BDB-BE0E24599622}"/>
              </a:ext>
            </a:extLst>
          </p:cNvPr>
          <p:cNvSpPr txBox="1">
            <a:spLocks/>
          </p:cNvSpPr>
          <p:nvPr/>
        </p:nvSpPr>
        <p:spPr>
          <a:xfrm>
            <a:off x="577615" y="2163440"/>
            <a:ext cx="23228768" cy="721878"/>
          </a:xfrm>
          <a:prstGeom prst="rect">
            <a:avLst/>
          </a:prstGeom>
        </p:spPr>
        <p:txBody>
          <a:bodyPr/>
          <a:lstStyle>
            <a:lvl1pPr marL="0">
              <a:defRPr>
                <a:latin typeface="+mn-lt"/>
                <a:ea typeface="+mn-ea"/>
                <a:cs typeface="+mn-cs"/>
              </a:defRPr>
            </a:lvl1pPr>
            <a:lvl2pPr marL="914400">
              <a:defRPr>
                <a:latin typeface="+mn-lt"/>
                <a:ea typeface="+mn-ea"/>
                <a:cs typeface="+mn-cs"/>
              </a:defRPr>
            </a:lvl2pPr>
            <a:lvl3pPr marL="1828800">
              <a:defRPr>
                <a:latin typeface="+mn-lt"/>
                <a:ea typeface="+mn-ea"/>
                <a:cs typeface="+mn-cs"/>
              </a:defRPr>
            </a:lvl3pPr>
            <a:lvl4pPr marL="2743200">
              <a:defRPr>
                <a:latin typeface="+mn-lt"/>
                <a:ea typeface="+mn-ea"/>
                <a:cs typeface="+mn-cs"/>
              </a:defRPr>
            </a:lvl4pPr>
            <a:lvl5pPr marL="3657600">
              <a:defRPr>
                <a:latin typeface="+mn-lt"/>
                <a:ea typeface="+mn-ea"/>
                <a:cs typeface="+mn-cs"/>
              </a:defRPr>
            </a:lvl5pPr>
            <a:lvl6pPr marL="4572000">
              <a:defRPr>
                <a:latin typeface="+mn-lt"/>
                <a:ea typeface="+mn-ea"/>
                <a:cs typeface="+mn-cs"/>
              </a:defRPr>
            </a:lvl6pPr>
            <a:lvl7pPr marL="5486400">
              <a:defRPr>
                <a:latin typeface="+mn-lt"/>
                <a:ea typeface="+mn-ea"/>
                <a:cs typeface="+mn-cs"/>
              </a:defRPr>
            </a:lvl7pPr>
            <a:lvl8pPr marL="6400800">
              <a:defRPr>
                <a:latin typeface="+mn-lt"/>
                <a:ea typeface="+mn-ea"/>
                <a:cs typeface="+mn-cs"/>
              </a:defRPr>
            </a:lvl8pPr>
            <a:lvl9pPr marL="7315200">
              <a:defRPr>
                <a:latin typeface="+mn-lt"/>
                <a:ea typeface="+mn-ea"/>
                <a:cs typeface="+mn-cs"/>
              </a:defRPr>
            </a:lvl9pPr>
          </a:lstStyle>
          <a:p>
            <a:pPr defTabSz="914400" hangingPunct="1">
              <a:lnSpc>
                <a:spcPct val="100000"/>
              </a:lnSpc>
            </a:pPr>
            <a:r>
              <a:rPr lang="es-CO" sz="4000" dirty="0">
                <a:solidFill>
                  <a:schemeClr val="tx1"/>
                </a:solidFill>
                <a:latin typeface="Work Sans" panose="00000500000000000000" pitchFamily="2" charset="0"/>
              </a:rPr>
              <a:t>4. </a:t>
            </a:r>
            <a:r>
              <a:rPr lang="es-ES" sz="4000" dirty="0">
                <a:solidFill>
                  <a:schemeClr val="tx1"/>
                </a:solidFill>
                <a:latin typeface="Work Sans" panose="00000500000000000000" pitchFamily="2" charset="0"/>
              </a:rPr>
              <a:t> Proyectos con Concurrencia de Fuentes</a:t>
            </a:r>
            <a:endParaRPr lang="es-CO" sz="4000" dirty="0">
              <a:solidFill>
                <a:schemeClr val="tx1"/>
              </a:solidFill>
              <a:latin typeface="Work Sans" panose="00000500000000000000" pitchFamily="2" charset="0"/>
            </a:endParaRPr>
          </a:p>
        </p:txBody>
      </p:sp>
      <p:sp>
        <p:nvSpPr>
          <p:cNvPr id="3" name="Título 1">
            <a:extLst>
              <a:ext uri="{FF2B5EF4-FFF2-40B4-BE49-F238E27FC236}">
                <a16:creationId xmlns:a16="http://schemas.microsoft.com/office/drawing/2014/main" id="{C5DFEB64-CE00-2C40-5202-1BE764645F06}"/>
              </a:ext>
            </a:extLst>
          </p:cNvPr>
          <p:cNvSpPr>
            <a:spLocks noGrp="1"/>
          </p:cNvSpPr>
          <p:nvPr>
            <p:ph type="title"/>
          </p:nvPr>
        </p:nvSpPr>
        <p:spPr>
          <a:xfrm>
            <a:off x="-1224289" y="673754"/>
            <a:ext cx="23227192" cy="677108"/>
          </a:xfrm>
        </p:spPr>
        <p:txBody>
          <a:bodyPr/>
          <a:lstStyle/>
          <a:p>
            <a:pPr algn="ctr"/>
            <a:r>
              <a:rPr lang="es-CO" sz="4400" b="1" dirty="0">
                <a:latin typeface="Verdana" panose="020B0604030504040204" pitchFamily="34" charset="0"/>
                <a:ea typeface="Verdana" panose="020B0604030504040204" pitchFamily="34" charset="0"/>
              </a:rPr>
              <a:t>Metas por proyecto</a:t>
            </a:r>
          </a:p>
        </p:txBody>
      </p:sp>
      <p:grpSp>
        <p:nvGrpSpPr>
          <p:cNvPr id="5" name="Grupo 4">
            <a:extLst>
              <a:ext uri="{FF2B5EF4-FFF2-40B4-BE49-F238E27FC236}">
                <a16:creationId xmlns:a16="http://schemas.microsoft.com/office/drawing/2014/main" id="{1D97D0B3-F827-4F9E-5CD0-43C7CBF4233B}"/>
              </a:ext>
            </a:extLst>
          </p:cNvPr>
          <p:cNvGrpSpPr/>
          <p:nvPr/>
        </p:nvGrpSpPr>
        <p:grpSpPr>
          <a:xfrm>
            <a:off x="16613736" y="203541"/>
            <a:ext cx="3000375" cy="2020113"/>
            <a:chOff x="16072703" y="22290"/>
            <a:chExt cx="3000375" cy="2020113"/>
          </a:xfrm>
        </p:grpSpPr>
        <p:pic>
          <p:nvPicPr>
            <p:cNvPr id="7" name="Imagen 6">
              <a:extLst>
                <a:ext uri="{FF2B5EF4-FFF2-40B4-BE49-F238E27FC236}">
                  <a16:creationId xmlns:a16="http://schemas.microsoft.com/office/drawing/2014/main" id="{24A0CC2E-6B22-C4F3-DEDA-8304982735C6}"/>
                </a:ext>
              </a:extLst>
            </p:cNvPr>
            <p:cNvPicPr>
              <a:picLocks noChangeAspect="1"/>
            </p:cNvPicPr>
            <p:nvPr/>
          </p:nvPicPr>
          <p:blipFill>
            <a:blip r:embed="rId3"/>
            <a:stretch>
              <a:fillRect/>
            </a:stretch>
          </p:blipFill>
          <p:spPr>
            <a:xfrm>
              <a:off x="16072703" y="22290"/>
              <a:ext cx="3000375" cy="1000125"/>
            </a:xfrm>
            <a:prstGeom prst="rect">
              <a:avLst/>
            </a:prstGeom>
          </p:spPr>
        </p:pic>
        <p:pic>
          <p:nvPicPr>
            <p:cNvPr id="8" name="Picture 4" descr="Ministerio de Ambiente y Desarrollo Sostenible - Wikipedia ...">
              <a:extLst>
                <a:ext uri="{FF2B5EF4-FFF2-40B4-BE49-F238E27FC236}">
                  <a16:creationId xmlns:a16="http://schemas.microsoft.com/office/drawing/2014/main" id="{C9F6B5E8-FCDE-9BC0-57DF-62090B8C8F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Tabla 1">
            <a:extLst>
              <a:ext uri="{FF2B5EF4-FFF2-40B4-BE49-F238E27FC236}">
                <a16:creationId xmlns:a16="http://schemas.microsoft.com/office/drawing/2014/main" id="{1A0C563D-75F2-56CB-30EA-26EB5F0F5905}"/>
              </a:ext>
            </a:extLst>
          </p:cNvPr>
          <p:cNvGraphicFramePr>
            <a:graphicFrameLocks noGrp="1"/>
          </p:cNvGraphicFramePr>
          <p:nvPr>
            <p:extLst>
              <p:ext uri="{D42A27DB-BD31-4B8C-83A1-F6EECF244321}">
                <p14:modId xmlns:p14="http://schemas.microsoft.com/office/powerpoint/2010/main" val="3305485831"/>
              </p:ext>
            </p:extLst>
          </p:nvPr>
        </p:nvGraphicFramePr>
        <p:xfrm>
          <a:off x="1266824" y="2939345"/>
          <a:ext cx="21850351" cy="10193633"/>
        </p:xfrm>
        <a:graphic>
          <a:graphicData uri="http://schemas.openxmlformats.org/drawingml/2006/table">
            <a:tbl>
              <a:tblPr>
                <a:tableStyleId>{5940675A-B579-460E-94D1-54222C63F5DA}</a:tableStyleId>
              </a:tblPr>
              <a:tblGrid>
                <a:gridCol w="6457950">
                  <a:extLst>
                    <a:ext uri="{9D8B030D-6E8A-4147-A177-3AD203B41FA5}">
                      <a16:colId xmlns:a16="http://schemas.microsoft.com/office/drawing/2014/main" val="1709076701"/>
                    </a:ext>
                  </a:extLst>
                </a:gridCol>
                <a:gridCol w="6819900">
                  <a:extLst>
                    <a:ext uri="{9D8B030D-6E8A-4147-A177-3AD203B41FA5}">
                      <a16:colId xmlns:a16="http://schemas.microsoft.com/office/drawing/2014/main" val="4134295386"/>
                    </a:ext>
                  </a:extLst>
                </a:gridCol>
                <a:gridCol w="3048000">
                  <a:extLst>
                    <a:ext uri="{9D8B030D-6E8A-4147-A177-3AD203B41FA5}">
                      <a16:colId xmlns:a16="http://schemas.microsoft.com/office/drawing/2014/main" val="756556230"/>
                    </a:ext>
                  </a:extLst>
                </a:gridCol>
                <a:gridCol w="1409700">
                  <a:extLst>
                    <a:ext uri="{9D8B030D-6E8A-4147-A177-3AD203B41FA5}">
                      <a16:colId xmlns:a16="http://schemas.microsoft.com/office/drawing/2014/main" val="2203338667"/>
                    </a:ext>
                  </a:extLst>
                </a:gridCol>
                <a:gridCol w="1562100">
                  <a:extLst>
                    <a:ext uri="{9D8B030D-6E8A-4147-A177-3AD203B41FA5}">
                      <a16:colId xmlns:a16="http://schemas.microsoft.com/office/drawing/2014/main" val="77474216"/>
                    </a:ext>
                  </a:extLst>
                </a:gridCol>
                <a:gridCol w="1314450">
                  <a:extLst>
                    <a:ext uri="{9D8B030D-6E8A-4147-A177-3AD203B41FA5}">
                      <a16:colId xmlns:a16="http://schemas.microsoft.com/office/drawing/2014/main" val="559853660"/>
                    </a:ext>
                  </a:extLst>
                </a:gridCol>
                <a:gridCol w="1238251">
                  <a:extLst>
                    <a:ext uri="{9D8B030D-6E8A-4147-A177-3AD203B41FA5}">
                      <a16:colId xmlns:a16="http://schemas.microsoft.com/office/drawing/2014/main" val="539014123"/>
                    </a:ext>
                  </a:extLst>
                </a:gridCol>
              </a:tblGrid>
              <a:tr h="424341">
                <a:tc>
                  <a:txBody>
                    <a:bodyPr/>
                    <a:lstStyle/>
                    <a:p>
                      <a:pPr algn="ctr" rtl="0" fontAlgn="ctr"/>
                      <a:r>
                        <a:rPr lang="es-CO" sz="1800" b="1" u="none" strike="noStrike" dirty="0">
                          <a:effectLst/>
                          <a:highlight>
                            <a:srgbClr val="FCCC31"/>
                          </a:highlight>
                        </a:rPr>
                        <a:t>INVERSIÓN/ENTIDAD</a:t>
                      </a:r>
                      <a:endParaRPr lang="es-CO" sz="1800" b="1" i="0" u="none" strike="noStrike" dirty="0">
                        <a:solidFill>
                          <a:srgbClr val="203664"/>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1800" b="1" u="none" strike="noStrike" dirty="0">
                          <a:effectLst/>
                          <a:highlight>
                            <a:srgbClr val="FCCC31"/>
                          </a:highlight>
                        </a:rPr>
                        <a:t>META</a:t>
                      </a:r>
                      <a:endParaRPr lang="es-CO" sz="1800" b="1" i="0" u="none" strike="noStrike" dirty="0">
                        <a:solidFill>
                          <a:srgbClr val="203664"/>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1800" b="1" u="none" strike="noStrike" dirty="0">
                          <a:effectLst/>
                          <a:highlight>
                            <a:srgbClr val="FCCC31"/>
                          </a:highlight>
                        </a:rPr>
                        <a:t>ENTIDAD</a:t>
                      </a:r>
                      <a:endParaRPr lang="es-CO" sz="1800" b="1" i="0" u="none" strike="noStrike" dirty="0">
                        <a:solidFill>
                          <a:srgbClr val="203664"/>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1800" b="1" u="none" strike="noStrike" dirty="0">
                          <a:effectLst/>
                          <a:highlight>
                            <a:srgbClr val="FCCC31"/>
                          </a:highlight>
                        </a:rPr>
                        <a:t>2024*</a:t>
                      </a:r>
                      <a:endParaRPr lang="es-CO" sz="1800" b="1" i="0" u="none" strike="noStrike" dirty="0">
                        <a:solidFill>
                          <a:srgbClr val="203664"/>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1800" b="1" u="none" strike="noStrike" dirty="0">
                          <a:effectLst/>
                          <a:highlight>
                            <a:srgbClr val="FCCC31"/>
                          </a:highlight>
                        </a:rPr>
                        <a:t>2025</a:t>
                      </a:r>
                      <a:endParaRPr lang="es-CO" sz="1800" b="1" i="0" u="none" strike="noStrike" dirty="0">
                        <a:solidFill>
                          <a:srgbClr val="203664"/>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1800" b="1" u="none" strike="noStrike" dirty="0">
                          <a:effectLst/>
                          <a:highlight>
                            <a:srgbClr val="FCCC31"/>
                          </a:highlight>
                        </a:rPr>
                        <a:t>2026</a:t>
                      </a:r>
                      <a:endParaRPr lang="es-CO" sz="1800" b="1" i="0" u="none" strike="noStrike" dirty="0">
                        <a:solidFill>
                          <a:srgbClr val="203664"/>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1800" b="1" u="none" strike="noStrike" dirty="0">
                          <a:effectLst/>
                          <a:highlight>
                            <a:srgbClr val="FCCC31"/>
                          </a:highlight>
                        </a:rPr>
                        <a:t>2027</a:t>
                      </a:r>
                      <a:endParaRPr lang="es-CO" sz="1800" b="1" i="0" u="none" strike="noStrike" dirty="0">
                        <a:solidFill>
                          <a:srgbClr val="203664"/>
                        </a:solidFill>
                        <a:effectLst/>
                        <a:highlight>
                          <a:srgbClr val="FCCC31"/>
                        </a:highlight>
                        <a:latin typeface="Calibri" panose="020F0502020204030204" pitchFamily="34" charset="0"/>
                      </a:endParaRPr>
                    </a:p>
                  </a:txBody>
                  <a:tcPr marL="0" marR="0" marT="0" marB="0" anchor="ctr">
                    <a:solidFill>
                      <a:srgbClr val="FCCC31"/>
                    </a:solidFill>
                  </a:tcPr>
                </a:tc>
                <a:extLst>
                  <a:ext uri="{0D108BD9-81ED-4DB2-BD59-A6C34878D82A}">
                    <a16:rowId xmlns:a16="http://schemas.microsoft.com/office/drawing/2014/main" val="4248126965"/>
                  </a:ext>
                </a:extLst>
              </a:tr>
              <a:tr h="300728">
                <a:tc>
                  <a:txBody>
                    <a:bodyPr/>
                    <a:lstStyle/>
                    <a:p>
                      <a:pPr algn="l" rtl="0" fontAlgn="ctr"/>
                      <a:r>
                        <a:rPr lang="es-CO" sz="1200" u="none" strike="noStrike" dirty="0">
                          <a:effectLst/>
                        </a:rPr>
                        <a:t>FORTALECIMIENTO DE LA GESTIÓN AMBIENTAL SECTORIAL Y URBANA A NIVEL NACIONAL</a:t>
                      </a:r>
                      <a:endParaRPr lang="es-CO" sz="12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200" u="none" strike="noStrike">
                          <a:effectLst/>
                        </a:rPr>
                        <a:t>20 Proyectos territoriales para mejorar la gestión ambiental urbana en municipios de menos de 50 mil habitantes</a:t>
                      </a:r>
                      <a:endParaRPr lang="es-CO" sz="1200" b="0" i="0" u="none" strike="noStrike">
                        <a:solidFill>
                          <a:srgbClr val="203764"/>
                        </a:solidFill>
                        <a:effectLst/>
                        <a:latin typeface="Calibri" panose="020F0502020204030204" pitchFamily="34" charset="0"/>
                      </a:endParaRPr>
                    </a:p>
                  </a:txBody>
                  <a:tcPr marL="72000" marR="0" marT="0" marB="0" anchor="ctr"/>
                </a:tc>
                <a:tc>
                  <a:txBody>
                    <a:bodyPr/>
                    <a:lstStyle/>
                    <a:p>
                      <a:pPr algn="l" rtl="0" fontAlgn="ctr"/>
                      <a:r>
                        <a:rPr lang="es-CO" sz="1200" u="none" strike="noStrike">
                          <a:effectLst/>
                        </a:rPr>
                        <a:t>MINISTERIO DE AMBIENTE Y DESARROLLO SOSTENIBLE </a:t>
                      </a:r>
                      <a:endParaRPr lang="es-CO" sz="1200" b="0" i="0" u="none" strike="noStrike">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200" u="none" strike="noStrike" dirty="0">
                          <a:effectLst/>
                        </a:rPr>
                        <a:t>$ 5.000,00</a:t>
                      </a:r>
                      <a:endParaRPr lang="es-CO" sz="12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dirty="0">
                          <a:effectLst/>
                        </a:rPr>
                        <a:t>$ 12.799,80</a:t>
                      </a:r>
                      <a:endParaRPr lang="es-CO" sz="12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dirty="0">
                          <a:effectLst/>
                        </a:rPr>
                        <a:t>$ 13.233,80</a:t>
                      </a:r>
                      <a:endParaRPr lang="es-CO" sz="12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dirty="0">
                          <a:effectLst/>
                        </a:rPr>
                        <a:t>$ 13.630,81</a:t>
                      </a:r>
                      <a:endParaRPr lang="es-CO" sz="1200" b="0" i="0" u="none" strike="noStrike" dirty="0">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3288698606"/>
                  </a:ext>
                </a:extLst>
              </a:tr>
              <a:tr h="492100">
                <a:tc>
                  <a:txBody>
                    <a:bodyPr/>
                    <a:lstStyle/>
                    <a:p>
                      <a:pPr algn="l" rtl="0" fontAlgn="ctr"/>
                      <a:r>
                        <a:rPr lang="es-CO" sz="1200" u="none" strike="noStrike" dirty="0">
                          <a:effectLst/>
                        </a:rPr>
                        <a:t>TRANSFORMACIÓN DE LA ESTRATEGIA PARA EL DESARROLLO DE LOS NEGOCIOS VERDES Y SOSTENIBLES, LOS INSTRUMENTOS ECONÓMICOS E INCENTIVOS AMBIENTALES NACIONAL</a:t>
                      </a:r>
                      <a:endParaRPr lang="es-CO" sz="12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200" u="none" strike="noStrike" dirty="0">
                          <a:effectLst/>
                        </a:rPr>
                        <a:t>PSA</a:t>
                      </a:r>
                      <a:endParaRPr lang="es-CO" sz="12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200" u="none" strike="noStrike">
                          <a:effectLst/>
                        </a:rPr>
                        <a:t>MINISTERIO DE AMBIENTE Y DESARROLLO SOSTENIBLE </a:t>
                      </a:r>
                      <a:endParaRPr lang="es-CO" sz="1200" b="0" i="0" u="none" strike="noStrike">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200" u="none" strike="noStrike" dirty="0">
                          <a:effectLst/>
                        </a:rPr>
                        <a:t>$ 6.260,00</a:t>
                      </a:r>
                      <a:endParaRPr lang="es-CO" sz="12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$ 15.164,55</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$ 13.860,44</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$ 14.589,71</a:t>
                      </a:r>
                      <a:endParaRPr lang="es-CO" sz="12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1966236771"/>
                  </a:ext>
                </a:extLst>
              </a:tr>
              <a:tr h="601455">
                <a:tc>
                  <a:txBody>
                    <a:bodyPr/>
                    <a:lstStyle/>
                    <a:p>
                      <a:pPr algn="l" rtl="0" fontAlgn="ctr"/>
                      <a:r>
                        <a:rPr lang="es-CO" sz="1200" u="none" strike="noStrike" dirty="0">
                          <a:effectLst/>
                        </a:rPr>
                        <a:t>IMPLEMENTACION DE ESTRATEGIAS DE REDUCCION A LA DEFORESTACION Y ALTERNATIVAS SOSTENIBLES AMAZONAS, CAQUETA, PUTUMAYO, GUAVIARE, META</a:t>
                      </a:r>
                      <a:endParaRPr lang="es-CO" sz="12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200" u="none" strike="noStrike">
                          <a:effectLst/>
                        </a:rPr>
                        <a:t>*753.783 Áreas en proceso de restauración, recuperación y rehabilitación de ecosistemas degradados/</a:t>
                      </a:r>
                      <a:br>
                        <a:rPr lang="es-CO" sz="1200" u="none" strike="noStrike">
                          <a:effectLst/>
                        </a:rPr>
                      </a:br>
                      <a:r>
                        <a:rPr lang="es-CO" sz="1200" u="none" strike="noStrike">
                          <a:effectLst/>
                        </a:rPr>
                        <a:t>*300.000 hectáreas de Áreas bajo esquemas de Pagos por Servicios Ambientales (PSA) e incentivos a la conservación</a:t>
                      </a:r>
                      <a:endParaRPr lang="es-CO" sz="1200" b="0" i="0" u="none" strike="noStrike">
                        <a:solidFill>
                          <a:srgbClr val="203764"/>
                        </a:solidFill>
                        <a:effectLst/>
                        <a:latin typeface="Calibri" panose="020F0502020204030204" pitchFamily="34" charset="0"/>
                      </a:endParaRPr>
                    </a:p>
                  </a:txBody>
                  <a:tcPr marL="72000" marR="0" marT="0" marB="0" anchor="ctr"/>
                </a:tc>
                <a:tc>
                  <a:txBody>
                    <a:bodyPr/>
                    <a:lstStyle/>
                    <a:p>
                      <a:pPr algn="l" rtl="0" fontAlgn="ctr"/>
                      <a:r>
                        <a:rPr lang="es-CO" sz="1200" u="none" strike="noStrike">
                          <a:effectLst/>
                        </a:rPr>
                        <a:t>MINISTERIO DE AMBIENTE Y DESARROLLO SOSTENIBLE </a:t>
                      </a:r>
                      <a:endParaRPr lang="es-CO" sz="1200" b="0" i="0" u="none" strike="noStrike">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200" u="none" strike="noStrike">
                          <a:effectLst/>
                        </a:rPr>
                        <a:t>$ 1.000,00</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dirty="0">
                          <a:effectLst/>
                        </a:rPr>
                        <a:t>$ 0,00</a:t>
                      </a:r>
                      <a:endParaRPr lang="es-CO" sz="12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$ 0,00</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$ 0,00</a:t>
                      </a:r>
                      <a:endParaRPr lang="es-CO" sz="12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851607881"/>
                  </a:ext>
                </a:extLst>
              </a:tr>
              <a:tr h="601455">
                <a:tc>
                  <a:txBody>
                    <a:bodyPr/>
                    <a:lstStyle/>
                    <a:p>
                      <a:pPr algn="l" rtl="0" fontAlgn="ctr"/>
                      <a:r>
                        <a:rPr lang="es-CO" sz="1200" u="none" strike="noStrike" dirty="0">
                          <a:effectLst/>
                        </a:rPr>
                        <a:t>PROTECCIÓN DE LA BIODIVERSIDAD Y LOS SERVICIOS ECOSISTÉMICOS EN EL TERRITORIO NACIONAL</a:t>
                      </a:r>
                      <a:endParaRPr lang="es-CO" sz="12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200" u="none" strike="noStrike">
                          <a:effectLst/>
                        </a:rPr>
                        <a:t>*753.783 Áreas en proceso de restauración, recuperación y rehabilitación de ecosistemas degradados/</a:t>
                      </a:r>
                      <a:br>
                        <a:rPr lang="es-CO" sz="1200" u="none" strike="noStrike">
                          <a:effectLst/>
                        </a:rPr>
                      </a:br>
                      <a:r>
                        <a:rPr lang="es-CO" sz="1200" u="none" strike="noStrike">
                          <a:effectLst/>
                        </a:rPr>
                        <a:t>*300.000 hectáreas de Áreas bajo esquemas de Pagos por Servicios Ambientales (PSA) e incentivos a la conservación</a:t>
                      </a:r>
                      <a:endParaRPr lang="es-CO" sz="1200" b="0" i="0" u="none" strike="noStrike">
                        <a:solidFill>
                          <a:srgbClr val="203764"/>
                        </a:solidFill>
                        <a:effectLst/>
                        <a:latin typeface="Calibri" panose="020F0502020204030204" pitchFamily="34" charset="0"/>
                      </a:endParaRPr>
                    </a:p>
                  </a:txBody>
                  <a:tcPr marL="72000" marR="0" marT="0" marB="0" anchor="ctr"/>
                </a:tc>
                <a:tc>
                  <a:txBody>
                    <a:bodyPr/>
                    <a:lstStyle/>
                    <a:p>
                      <a:pPr algn="l" rtl="0" fontAlgn="ctr"/>
                      <a:r>
                        <a:rPr lang="es-CO" sz="1200" u="none" strike="noStrike">
                          <a:effectLst/>
                        </a:rPr>
                        <a:t>MINISTERIO DE AMBIENTE Y DESARROLLO SOSTENIBLE </a:t>
                      </a:r>
                      <a:endParaRPr lang="es-CO" sz="1200" b="0" i="0" u="none" strike="noStrike">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200" u="none" strike="noStrike">
                          <a:effectLst/>
                        </a:rPr>
                        <a:t>$ 18.500,00</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dirty="0">
                          <a:effectLst/>
                        </a:rPr>
                        <a:t>$ 0,00</a:t>
                      </a:r>
                      <a:endParaRPr lang="es-CO" sz="12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$ 0,00</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$ 0,00</a:t>
                      </a:r>
                      <a:endParaRPr lang="es-CO" sz="12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1258841062"/>
                  </a:ext>
                </a:extLst>
              </a:tr>
              <a:tr h="601455">
                <a:tc>
                  <a:txBody>
                    <a:bodyPr/>
                    <a:lstStyle/>
                    <a:p>
                      <a:pPr algn="l" rtl="0" fontAlgn="ctr"/>
                      <a:r>
                        <a:rPr lang="es-CO" sz="1200" u="none" strike="noStrike" dirty="0">
                          <a:effectLst/>
                        </a:rPr>
                        <a:t>FORTALECIMIENTO A LA CONTENCIÓN DE LA DEFORESTACIÓN A NIVEL NACIONAL</a:t>
                      </a:r>
                      <a:endParaRPr lang="es-CO" sz="12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200" u="none" strike="noStrike" dirty="0">
                          <a:effectLst/>
                          <a:highlight>
                            <a:srgbClr val="FFFFFF"/>
                          </a:highlight>
                        </a:rPr>
                        <a:t>*753.783 Áreas en proceso de restauración, recuperación y rehabilitación de ecosistemas degradados/</a:t>
                      </a:r>
                      <a:br>
                        <a:rPr lang="es-CO" sz="1200" u="none" strike="noStrike" dirty="0">
                          <a:effectLst/>
                          <a:highlight>
                            <a:srgbClr val="FFFFFF"/>
                          </a:highlight>
                        </a:rPr>
                      </a:br>
                      <a:r>
                        <a:rPr lang="es-CO" sz="1200" u="none" strike="noStrike" dirty="0">
                          <a:effectLst/>
                          <a:highlight>
                            <a:srgbClr val="FFFFFF"/>
                          </a:highlight>
                        </a:rPr>
                        <a:t>*300.000 hectáreas de Áreas bajo esquemas de Pagos por Servicios Ambientales (PSA) e incentivos a la conservación</a:t>
                      </a:r>
                      <a:endParaRPr lang="es-CO" sz="1200" b="0" i="0" u="none" strike="noStrike" dirty="0">
                        <a:solidFill>
                          <a:srgbClr val="203764"/>
                        </a:solidFill>
                        <a:effectLst/>
                        <a:highlight>
                          <a:srgbClr val="FFFFFF"/>
                        </a:highlight>
                        <a:latin typeface="Calibri" panose="020F0502020204030204" pitchFamily="34" charset="0"/>
                      </a:endParaRPr>
                    </a:p>
                  </a:txBody>
                  <a:tcPr marL="72000" marR="0" marT="0" marB="0" anchor="ctr"/>
                </a:tc>
                <a:tc>
                  <a:txBody>
                    <a:bodyPr/>
                    <a:lstStyle/>
                    <a:p>
                      <a:pPr algn="l" rtl="0" fontAlgn="ctr"/>
                      <a:r>
                        <a:rPr lang="es-CO" sz="1200" u="none" strike="noStrike">
                          <a:effectLst/>
                        </a:rPr>
                        <a:t>MINISTERIO DE AMBIENTE Y DESARROLLO SOSTENIBLE </a:t>
                      </a:r>
                      <a:endParaRPr lang="es-CO" sz="1200" b="0" i="0" u="none" strike="noStrike">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200" u="none" strike="noStrike">
                          <a:effectLst/>
                        </a:rPr>
                        <a:t>$ 0,00</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dirty="0">
                          <a:effectLst/>
                        </a:rPr>
                        <a:t>$ 4.898,00</a:t>
                      </a:r>
                      <a:endParaRPr lang="es-CO" sz="12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$ 5.388,00</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$ 5.927,00</a:t>
                      </a:r>
                      <a:endParaRPr lang="es-CO" sz="12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2254732609"/>
                  </a:ext>
                </a:extLst>
              </a:tr>
              <a:tr h="601455">
                <a:tc>
                  <a:txBody>
                    <a:bodyPr/>
                    <a:lstStyle/>
                    <a:p>
                      <a:pPr algn="l" rtl="0" fontAlgn="ctr"/>
                      <a:r>
                        <a:rPr lang="es-CO" sz="1200" u="none" strike="noStrike" dirty="0">
                          <a:effectLst/>
                        </a:rPr>
                        <a:t>CONSERVACIÓN Y USO SOSTENIBLE DE LA BIODIVERSIDAD EN EL TERRITORIO NACIONAL</a:t>
                      </a:r>
                      <a:endParaRPr lang="es-CO" sz="12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200" u="none" strike="noStrike">
                          <a:effectLst/>
                          <a:highlight>
                            <a:srgbClr val="FFFFFF"/>
                          </a:highlight>
                        </a:rPr>
                        <a:t>*753.783 Áreas en proceso de restauración, recuperación y rehabilitación de ecosistemas degradados/</a:t>
                      </a:r>
                      <a:br>
                        <a:rPr lang="es-CO" sz="1200" u="none" strike="noStrike">
                          <a:effectLst/>
                          <a:highlight>
                            <a:srgbClr val="FFFFFF"/>
                          </a:highlight>
                        </a:rPr>
                      </a:br>
                      <a:r>
                        <a:rPr lang="es-CO" sz="1200" u="none" strike="noStrike">
                          <a:effectLst/>
                          <a:highlight>
                            <a:srgbClr val="FFFFFF"/>
                          </a:highlight>
                        </a:rPr>
                        <a:t>*300.000 hectáreas de Áreas bajo esquemas de Pagos por Servicios Ambientales (PSA) e incentivos a la conservación</a:t>
                      </a:r>
                      <a:endParaRPr lang="es-CO" sz="1200" b="0" i="0" u="none" strike="noStrike">
                        <a:solidFill>
                          <a:srgbClr val="203764"/>
                        </a:solidFill>
                        <a:effectLst/>
                        <a:highlight>
                          <a:srgbClr val="FFFFFF"/>
                        </a:highlight>
                        <a:latin typeface="Calibri" panose="020F0502020204030204" pitchFamily="34" charset="0"/>
                      </a:endParaRPr>
                    </a:p>
                  </a:txBody>
                  <a:tcPr marL="72000" marR="0" marT="0" marB="0" anchor="ctr"/>
                </a:tc>
                <a:tc>
                  <a:txBody>
                    <a:bodyPr/>
                    <a:lstStyle/>
                    <a:p>
                      <a:pPr algn="l" rtl="0" fontAlgn="ctr"/>
                      <a:r>
                        <a:rPr lang="es-CO" sz="1200" u="none" strike="noStrike">
                          <a:effectLst/>
                        </a:rPr>
                        <a:t>MINISTERIO DE AMBIENTE Y DESARROLLO SOSTENIBLE </a:t>
                      </a:r>
                      <a:endParaRPr lang="es-CO" sz="1200" b="0" i="0" u="none" strike="noStrike">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200" u="none" strike="noStrike">
                          <a:effectLst/>
                        </a:rPr>
                        <a:t>$ 0,00</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dirty="0">
                          <a:effectLst/>
                        </a:rPr>
                        <a:t>$ 17.208,00</a:t>
                      </a:r>
                      <a:endParaRPr lang="es-CO" sz="12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$ 18.929,00</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$ 20.822,00</a:t>
                      </a:r>
                      <a:endParaRPr lang="es-CO" sz="12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270293820"/>
                  </a:ext>
                </a:extLst>
              </a:tr>
              <a:tr h="601455">
                <a:tc>
                  <a:txBody>
                    <a:bodyPr/>
                    <a:lstStyle/>
                    <a:p>
                      <a:pPr algn="l" rtl="0" fontAlgn="ctr"/>
                      <a:r>
                        <a:rPr lang="es-CO" sz="1200" u="none" strike="noStrike" dirty="0">
                          <a:effectLst/>
                        </a:rPr>
                        <a:t>RESTAURACIÓN , RECUPERACIÓN, Y REHABILITACIÓN DE ECOSISTEMAS DEGRADADOS A NIVEL NACIONAL</a:t>
                      </a:r>
                      <a:endParaRPr lang="es-CO" sz="12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200" u="none" strike="noStrike" dirty="0">
                          <a:effectLst/>
                          <a:highlight>
                            <a:srgbClr val="FFFFFF"/>
                          </a:highlight>
                        </a:rPr>
                        <a:t>*753.783 Áreas en proceso de restauración, recuperación y rehabilitación de ecosistemas degradados/</a:t>
                      </a:r>
                      <a:br>
                        <a:rPr lang="es-CO" sz="1200" u="none" strike="noStrike" dirty="0">
                          <a:effectLst/>
                          <a:highlight>
                            <a:srgbClr val="FFFFFF"/>
                          </a:highlight>
                        </a:rPr>
                      </a:br>
                      <a:r>
                        <a:rPr lang="es-CO" sz="1200" u="none" strike="noStrike" dirty="0">
                          <a:effectLst/>
                          <a:highlight>
                            <a:srgbClr val="FFFFFF"/>
                          </a:highlight>
                        </a:rPr>
                        <a:t>*300.000 hectáreas de Áreas bajo esquemas de Pagos por Servicios Ambientales (PSA) e incentivos a la conservación</a:t>
                      </a:r>
                      <a:endParaRPr lang="es-CO" sz="1200" b="0" i="0" u="none" strike="noStrike" dirty="0">
                        <a:solidFill>
                          <a:srgbClr val="203764"/>
                        </a:solidFill>
                        <a:effectLst/>
                        <a:highlight>
                          <a:srgbClr val="FFFFFF"/>
                        </a:highlight>
                        <a:latin typeface="Calibri" panose="020F0502020204030204" pitchFamily="34" charset="0"/>
                      </a:endParaRPr>
                    </a:p>
                  </a:txBody>
                  <a:tcPr marL="72000" marR="0" marT="0" marB="0" anchor="ctr"/>
                </a:tc>
                <a:tc>
                  <a:txBody>
                    <a:bodyPr/>
                    <a:lstStyle/>
                    <a:p>
                      <a:pPr algn="l" rtl="0" fontAlgn="ctr"/>
                      <a:r>
                        <a:rPr lang="es-CO" sz="1200" u="none" strike="noStrike">
                          <a:effectLst/>
                        </a:rPr>
                        <a:t>MINISTERIO DE AMBIENTE Y DESARROLLO SOSTENIBLE </a:t>
                      </a:r>
                      <a:endParaRPr lang="es-CO" sz="1200" b="0" i="0" u="none" strike="noStrike">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200" u="none" strike="noStrike">
                          <a:effectLst/>
                        </a:rPr>
                        <a:t>$ 0,00</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$ 15.183,00</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$ 34.502,00</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$ 35.952,00</a:t>
                      </a:r>
                      <a:endParaRPr lang="es-CO" sz="12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3883729223"/>
                  </a:ext>
                </a:extLst>
              </a:tr>
              <a:tr h="300728">
                <a:tc>
                  <a:txBody>
                    <a:bodyPr/>
                    <a:lstStyle/>
                    <a:p>
                      <a:pPr algn="l" rtl="0" fontAlgn="ctr"/>
                      <a:r>
                        <a:rPr lang="es-CO" sz="1200" u="none" strike="noStrike">
                          <a:effectLst/>
                        </a:rPr>
                        <a:t>CONTRIBUCIÓN DE LA GESTIÓN EN EL CICLO DEL AGUA PARA EL ORDENAMIENTO AMBIENTAL TERRITORIAL. NACIONAL</a:t>
                      </a:r>
                      <a:endParaRPr lang="es-CO" sz="1200" b="0" i="0" u="none" strike="noStrike">
                        <a:solidFill>
                          <a:srgbClr val="203764"/>
                        </a:solidFill>
                        <a:effectLst/>
                        <a:latin typeface="Calibri" panose="020F0502020204030204" pitchFamily="34" charset="0"/>
                      </a:endParaRPr>
                    </a:p>
                  </a:txBody>
                  <a:tcPr marL="72000" marR="0" marT="0" marB="0" anchor="ctr"/>
                </a:tc>
                <a:tc>
                  <a:txBody>
                    <a:bodyPr/>
                    <a:lstStyle/>
                    <a:p>
                      <a:pPr algn="l" rtl="0" fontAlgn="ctr"/>
                      <a:r>
                        <a:rPr lang="es-CO" sz="1200" u="none" strike="noStrike" dirty="0">
                          <a:effectLst/>
                        </a:rPr>
                        <a:t>13 Acuerdos territoriales para el ordenamiento alrededor del agua</a:t>
                      </a:r>
                      <a:endParaRPr lang="es-CO" sz="12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200" u="none" strike="noStrike">
                          <a:effectLst/>
                        </a:rPr>
                        <a:t>MINISTERIO DE AMBIENTE Y DESARROLLO SOSTENIBLE </a:t>
                      </a:r>
                      <a:endParaRPr lang="es-CO" sz="1200" b="0" i="0" u="none" strike="noStrike">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200" u="none" strike="noStrike">
                          <a:effectLst/>
                        </a:rPr>
                        <a:t>$ 5.500,00</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dirty="0">
                          <a:effectLst/>
                        </a:rPr>
                        <a:t>$ 0,00</a:t>
                      </a:r>
                      <a:endParaRPr lang="es-CO" sz="12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$ 0,00</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$ 0,00</a:t>
                      </a:r>
                      <a:endParaRPr lang="es-CO" sz="12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3175562168"/>
                  </a:ext>
                </a:extLst>
              </a:tr>
              <a:tr h="546777">
                <a:tc>
                  <a:txBody>
                    <a:bodyPr/>
                    <a:lstStyle/>
                    <a:p>
                      <a:pPr algn="l" rtl="0" fontAlgn="ctr"/>
                      <a:r>
                        <a:rPr lang="es-CO" sz="1200" u="none" strike="noStrike">
                          <a:effectLst/>
                        </a:rPr>
                        <a:t>GENERACIÓN DE CAPACIDADES PARA LA GOBERNANZA DEL SISTEMA NACIONAL AMBIENTAL Y EL ORDENAMIENTO AMBIENTAL TERRITORIAL ALREDEDOR DEL CICLO DEL AGUA EN EL TERRITORIO NACIONAL</a:t>
                      </a:r>
                      <a:endParaRPr lang="es-CO" sz="1200" b="0" i="0" u="none" strike="noStrike">
                        <a:solidFill>
                          <a:srgbClr val="203764"/>
                        </a:solidFill>
                        <a:effectLst/>
                        <a:latin typeface="Calibri" panose="020F0502020204030204" pitchFamily="34" charset="0"/>
                      </a:endParaRPr>
                    </a:p>
                  </a:txBody>
                  <a:tcPr marL="72000" marR="0" marT="0" marB="0" anchor="ctr"/>
                </a:tc>
                <a:tc>
                  <a:txBody>
                    <a:bodyPr/>
                    <a:lstStyle/>
                    <a:p>
                      <a:pPr algn="l" rtl="0" fontAlgn="ctr"/>
                      <a:r>
                        <a:rPr lang="es-CO" sz="1200" u="none" strike="noStrike" dirty="0">
                          <a:effectLst/>
                        </a:rPr>
                        <a:t>13 Acuerdos territoriales para el ordenamiento alrededor del agua</a:t>
                      </a:r>
                      <a:endParaRPr lang="es-CO" sz="12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200" u="none" strike="noStrike">
                          <a:effectLst/>
                        </a:rPr>
                        <a:t>MINISTERIO DE AMBIENTE Y DESARROLLO SOSTENIBLE </a:t>
                      </a:r>
                      <a:endParaRPr lang="es-CO" sz="1200" b="0" i="0" u="none" strike="noStrike">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200" u="none" strike="noStrike">
                          <a:effectLst/>
                        </a:rPr>
                        <a:t>$ 7.300,00</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dirty="0">
                          <a:effectLst/>
                        </a:rPr>
                        <a:t>$ 0,00</a:t>
                      </a:r>
                      <a:endParaRPr lang="es-CO" sz="12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$ 0,00</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$ 0,00</a:t>
                      </a:r>
                      <a:endParaRPr lang="es-CO" sz="12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2789488212"/>
                  </a:ext>
                </a:extLst>
              </a:tr>
              <a:tr h="382745">
                <a:tc>
                  <a:txBody>
                    <a:bodyPr/>
                    <a:lstStyle/>
                    <a:p>
                      <a:pPr algn="l" rtl="0" fontAlgn="ctr"/>
                      <a:r>
                        <a:rPr lang="es-CO" sz="1200" u="none" strike="noStrike">
                          <a:effectLst/>
                        </a:rPr>
                        <a:t>FORTALECIMIENTO DE CAPACIDADES DE GOBERNANZA Y ORDENAMIENTO DEL TERRITORIO ALREDEDOR DEL CICLO DEL AGUA, A NIVEL NACIONAL</a:t>
                      </a:r>
                      <a:endParaRPr lang="es-CO" sz="1200" b="0" i="0" u="none" strike="noStrike">
                        <a:solidFill>
                          <a:srgbClr val="203764"/>
                        </a:solidFill>
                        <a:effectLst/>
                        <a:latin typeface="Calibri" panose="020F0502020204030204" pitchFamily="34" charset="0"/>
                      </a:endParaRPr>
                    </a:p>
                  </a:txBody>
                  <a:tcPr marL="72000" marR="0" marT="0" marB="0" anchor="ctr"/>
                </a:tc>
                <a:tc>
                  <a:txBody>
                    <a:bodyPr/>
                    <a:lstStyle/>
                    <a:p>
                      <a:pPr algn="l" rtl="0" fontAlgn="ctr"/>
                      <a:r>
                        <a:rPr lang="es-CO" sz="1200" u="none" strike="noStrike" dirty="0">
                          <a:effectLst/>
                        </a:rPr>
                        <a:t>13 Acuerdos territoriales para el ordenamiento alrededor del agua</a:t>
                      </a:r>
                      <a:endParaRPr lang="es-CO" sz="12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200" u="none" strike="noStrike">
                          <a:effectLst/>
                        </a:rPr>
                        <a:t>MINISTERIO DE AMBIENTE Y DESARROLLO SOSTENIBLE </a:t>
                      </a:r>
                      <a:endParaRPr lang="es-CO" sz="1200" b="0" i="0" u="none" strike="noStrike">
                        <a:solidFill>
                          <a:srgbClr val="203764"/>
                        </a:solidFill>
                        <a:effectLst/>
                        <a:latin typeface="Calibri" panose="020F0502020204030204" pitchFamily="34" charset="0"/>
                      </a:endParaRPr>
                    </a:p>
                  </a:txBody>
                  <a:tcPr marL="72000" marR="0" marT="0" marB="0" anchor="ctr"/>
                </a:tc>
                <a:tc>
                  <a:txBody>
                    <a:bodyPr/>
                    <a:lstStyle/>
                    <a:p>
                      <a:pPr algn="ctr" fontAlgn="ctr"/>
                      <a:r>
                        <a:rPr lang="es-CO" sz="1200" u="none" strike="noStrike">
                          <a:effectLst/>
                        </a:rPr>
                        <a:t>$ 0,00</a:t>
                      </a:r>
                      <a:endParaRPr lang="es-CO"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$ 45.782,00</a:t>
                      </a:r>
                      <a:endParaRPr lang="es-CO"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$ 50.361,00</a:t>
                      </a:r>
                      <a:endParaRPr lang="es-CO"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$ 36.640,47</a:t>
                      </a:r>
                      <a:endParaRPr lang="es-CO" sz="1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245393236"/>
                  </a:ext>
                </a:extLst>
              </a:tr>
              <a:tr h="218711">
                <a:tc>
                  <a:txBody>
                    <a:bodyPr/>
                    <a:lstStyle/>
                    <a:p>
                      <a:pPr algn="l" rtl="0" fontAlgn="ctr"/>
                      <a:r>
                        <a:rPr lang="es-CO" sz="1200" u="none" strike="noStrike">
                          <a:effectLst/>
                        </a:rPr>
                        <a:t>FORTALECIMIENTO DE LA ACCIÓN CLIMÁTICA TERRITORIAL Y SECTORIAL DEL PAÍS NACIONAL</a:t>
                      </a:r>
                      <a:endParaRPr lang="es-CO" sz="1200" b="0" i="0" u="none" strike="noStrike">
                        <a:solidFill>
                          <a:srgbClr val="203764"/>
                        </a:solidFill>
                        <a:effectLst/>
                        <a:latin typeface="Calibri" panose="020F0502020204030204" pitchFamily="34" charset="0"/>
                      </a:endParaRPr>
                    </a:p>
                  </a:txBody>
                  <a:tcPr marL="72000" marR="0" marT="0" marB="0" anchor="ctr"/>
                </a:tc>
                <a:tc>
                  <a:txBody>
                    <a:bodyPr/>
                    <a:lstStyle/>
                    <a:p>
                      <a:pPr algn="l" rtl="0" fontAlgn="ctr"/>
                      <a:r>
                        <a:rPr lang="es-CO" sz="1200" u="none" strike="noStrike" dirty="0">
                          <a:effectLst/>
                        </a:rPr>
                        <a:t>Modernización del SINA</a:t>
                      </a:r>
                      <a:endParaRPr lang="es-CO" sz="12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200" u="none" strike="noStrike" dirty="0">
                          <a:effectLst/>
                        </a:rPr>
                        <a:t>MINISTERIO DE AMBIENTE Y DESARROLLO SOSTENIBLE </a:t>
                      </a:r>
                      <a:endParaRPr lang="es-CO" sz="1200" b="0" i="0" u="none" strike="noStrike" dirty="0">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200" u="none" strike="noStrike">
                          <a:effectLst/>
                        </a:rPr>
                        <a:t>$ 14.500,00</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$ 27.131,18</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dirty="0">
                          <a:effectLst/>
                        </a:rPr>
                        <a:t>$ 21.440,90</a:t>
                      </a:r>
                      <a:endParaRPr lang="es-CO" sz="12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$ 22.469,08</a:t>
                      </a:r>
                      <a:endParaRPr lang="es-CO" sz="12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2869862155"/>
                  </a:ext>
                </a:extLst>
              </a:tr>
              <a:tr h="492100">
                <a:tc>
                  <a:txBody>
                    <a:bodyPr/>
                    <a:lstStyle/>
                    <a:p>
                      <a:pPr algn="l" rtl="0" fontAlgn="ctr"/>
                      <a:r>
                        <a:rPr lang="es-CO" sz="1200" u="none" strike="noStrike">
                          <a:effectLst/>
                        </a:rPr>
                        <a:t>FORTALECIMIENTO DE LA GESTIÓN INTEGRAL DE LA BIODIVERSIDAD Y EL ORDENAMIENTO AMBIENTAL DE LAS ZONAS MARINAS, COSTERAS E INSULARES DE COLOMBIA NACIONAL</a:t>
                      </a:r>
                      <a:endParaRPr lang="es-CO" sz="1200" b="0" i="0" u="none" strike="noStrike">
                        <a:solidFill>
                          <a:srgbClr val="203764"/>
                        </a:solidFill>
                        <a:effectLst/>
                        <a:latin typeface="Calibri" panose="020F0502020204030204" pitchFamily="34" charset="0"/>
                      </a:endParaRPr>
                    </a:p>
                  </a:txBody>
                  <a:tcPr marL="72000" marR="0" marT="0" marB="0" anchor="ctr"/>
                </a:tc>
                <a:tc>
                  <a:txBody>
                    <a:bodyPr/>
                    <a:lstStyle/>
                    <a:p>
                      <a:pPr algn="l" rtl="0" fontAlgn="ctr"/>
                      <a:r>
                        <a:rPr lang="es-CO" sz="1400" u="none" strike="noStrike" dirty="0">
                          <a:effectLst/>
                        </a:rPr>
                        <a:t>13 Acuerdos territoriales para el ordenamiento alrededor del agua</a:t>
                      </a:r>
                      <a:endParaRPr lang="es-CO" sz="14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200" u="none" strike="noStrike">
                          <a:effectLst/>
                        </a:rPr>
                        <a:t>MINISTERIO DE AMBIENTE Y DESARROLLO SOSTENIBLE </a:t>
                      </a:r>
                      <a:endParaRPr lang="es-CO" sz="1200" b="0" i="0" u="none" strike="noStrike">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200" u="none" strike="noStrike">
                          <a:effectLst/>
                        </a:rPr>
                        <a:t>$ 5.000,00</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$ 0,00</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$ 0,00</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$ 0,00</a:t>
                      </a:r>
                      <a:endParaRPr lang="es-CO" sz="12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3579413230"/>
                  </a:ext>
                </a:extLst>
              </a:tr>
              <a:tr h="820166">
                <a:tc>
                  <a:txBody>
                    <a:bodyPr/>
                    <a:lstStyle/>
                    <a:p>
                      <a:pPr algn="l" rtl="0" fontAlgn="ctr"/>
                      <a:r>
                        <a:rPr lang="es-CO" sz="1200" u="none" strike="noStrike" dirty="0">
                          <a:effectLst/>
                        </a:rPr>
                        <a:t>FORTALECIMIENTO DE LAS CAPACIDADES INSTITUCIONALES PARA IMPLEMENTAR PROCESOS INTERCULTURALES DE EDUCACIÓN Y PARTICIPACIÓN EN TORNO A LA PRESERVACIÓN DE LA NATURALEZA PARA LA VIDA, EL ORDENAMIENTO ALREDEDOR DEL AGUA Y GOBERNANZA AMBIENTAL NACIONAL</a:t>
                      </a:r>
                      <a:endParaRPr lang="es-CO" sz="12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400" u="none" strike="noStrike" dirty="0">
                          <a:effectLst/>
                        </a:rPr>
                        <a:t>Modernización del SINA</a:t>
                      </a:r>
                      <a:endParaRPr lang="es-CO" sz="14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200" u="none" strike="noStrike">
                          <a:effectLst/>
                        </a:rPr>
                        <a:t>MINISTERIO DE AMBIENTE Y DESARROLLO SOSTENIBLE </a:t>
                      </a:r>
                      <a:endParaRPr lang="es-CO" sz="1200" b="0" i="0" u="none" strike="noStrike">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200" u="none" strike="noStrike">
                          <a:effectLst/>
                        </a:rPr>
                        <a:t>$ 10.000,00</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$ 26.981,32</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dirty="0">
                          <a:effectLst/>
                        </a:rPr>
                        <a:t>$ 26.760,76</a:t>
                      </a:r>
                      <a:endParaRPr lang="es-CO" sz="12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$ 27.563,58</a:t>
                      </a:r>
                      <a:endParaRPr lang="es-CO" sz="12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2712133213"/>
                  </a:ext>
                </a:extLst>
              </a:tr>
              <a:tr h="574117">
                <a:tc>
                  <a:txBody>
                    <a:bodyPr/>
                    <a:lstStyle/>
                    <a:p>
                      <a:pPr algn="l" rtl="0" fontAlgn="ctr"/>
                      <a:r>
                        <a:rPr lang="es-CO" sz="1200" u="none" strike="noStrike">
                          <a:effectLst/>
                        </a:rPr>
                        <a:t>FORTALECIMIENTO INSTITUCIONAL PARA EL POSICIONAMIENTO DE COLOMBIA EN LOS ESCENARIOS INTERNACIONALES Y LA GESTIÓN DE RECURSOS DE COOPERACIÓN INTERNACIONAL PARA EL SECTOR AMBIENTAL NACIONAL</a:t>
                      </a:r>
                      <a:endParaRPr lang="es-CO" sz="1200" b="0" i="0" u="none" strike="noStrike">
                        <a:solidFill>
                          <a:srgbClr val="203764"/>
                        </a:solidFill>
                        <a:effectLst/>
                        <a:latin typeface="Calibri" panose="020F0502020204030204" pitchFamily="34" charset="0"/>
                      </a:endParaRPr>
                    </a:p>
                  </a:txBody>
                  <a:tcPr marL="72000" marR="0" marT="0" marB="0" anchor="ctr"/>
                </a:tc>
                <a:tc>
                  <a:txBody>
                    <a:bodyPr/>
                    <a:lstStyle/>
                    <a:p>
                      <a:pPr algn="l" rtl="0" fontAlgn="ctr"/>
                      <a:r>
                        <a:rPr lang="es-CO" sz="1400" u="none" strike="noStrike" dirty="0">
                          <a:effectLst/>
                        </a:rPr>
                        <a:t>Modernización del SINA</a:t>
                      </a:r>
                      <a:endParaRPr lang="es-CO" sz="14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200" u="none" strike="noStrike" dirty="0">
                          <a:effectLst/>
                        </a:rPr>
                        <a:t>MINISTERIO DE AMBIENTE Y DESARROLLO SOSTENIBLE </a:t>
                      </a:r>
                      <a:endParaRPr lang="es-CO" sz="1200" b="0" i="0" u="none" strike="noStrike" dirty="0">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200" u="none" strike="noStrike">
                          <a:effectLst/>
                        </a:rPr>
                        <a:t>$ 4.500,00</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$ 0,00</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dirty="0">
                          <a:effectLst/>
                        </a:rPr>
                        <a:t>$ 0,00</a:t>
                      </a:r>
                      <a:endParaRPr lang="es-CO" sz="12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$ 0,00</a:t>
                      </a:r>
                      <a:endParaRPr lang="es-CO" sz="12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714024768"/>
                  </a:ext>
                </a:extLst>
              </a:tr>
              <a:tr h="328066">
                <a:tc>
                  <a:txBody>
                    <a:bodyPr/>
                    <a:lstStyle/>
                    <a:p>
                      <a:pPr algn="l" rtl="0" fontAlgn="ctr"/>
                      <a:r>
                        <a:rPr lang="es-CO" sz="1200" u="none" strike="noStrike">
                          <a:effectLst/>
                        </a:rPr>
                        <a:t>FORTALECIMIENTO DE LA PLANEACIÓN Y LA GESTIÓN ESTRATÉGICA DEL SECTOR AMBIENTE Y DESARROLLO SOSTENIBLE NACIONAL</a:t>
                      </a:r>
                      <a:endParaRPr lang="es-CO" sz="1200" b="0" i="0" u="none" strike="noStrike">
                        <a:solidFill>
                          <a:srgbClr val="203764"/>
                        </a:solidFill>
                        <a:effectLst/>
                        <a:latin typeface="Calibri" panose="020F0502020204030204" pitchFamily="34" charset="0"/>
                      </a:endParaRPr>
                    </a:p>
                  </a:txBody>
                  <a:tcPr marL="72000" marR="0" marT="0" marB="0" anchor="ctr"/>
                </a:tc>
                <a:tc>
                  <a:txBody>
                    <a:bodyPr/>
                    <a:lstStyle/>
                    <a:p>
                      <a:pPr algn="l" rtl="0" fontAlgn="ctr"/>
                      <a:r>
                        <a:rPr lang="es-CO" sz="1200" u="none" strike="noStrike" dirty="0">
                          <a:effectLst/>
                        </a:rPr>
                        <a:t>Modernización del SINA</a:t>
                      </a:r>
                      <a:endParaRPr lang="es-CO" sz="12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200" u="none" strike="noStrike" dirty="0">
                          <a:effectLst/>
                        </a:rPr>
                        <a:t>MINISTERIO DE AMBIENTE Y DESARROLLO SOSTENIBLE </a:t>
                      </a:r>
                      <a:endParaRPr lang="es-CO" sz="1200" b="0" i="0" u="none" strike="noStrike" dirty="0">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200" u="none" strike="noStrike">
                          <a:effectLst/>
                        </a:rPr>
                        <a:t>$ 4.500,00</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$ 0,00</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dirty="0">
                          <a:effectLst/>
                        </a:rPr>
                        <a:t>$ 0,00</a:t>
                      </a:r>
                      <a:endParaRPr lang="es-CO" sz="12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$ 0,00</a:t>
                      </a:r>
                      <a:endParaRPr lang="es-CO" sz="12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3821536402"/>
                  </a:ext>
                </a:extLst>
              </a:tr>
              <a:tr h="410083">
                <a:tc>
                  <a:txBody>
                    <a:bodyPr/>
                    <a:lstStyle/>
                    <a:p>
                      <a:pPr algn="l" rtl="0" fontAlgn="ctr"/>
                      <a:r>
                        <a:rPr lang="es-CO" sz="1200" u="none" strike="noStrike">
                          <a:effectLst/>
                        </a:rPr>
                        <a:t>MODERNIZACIÓN INSTITUCIONAL PARA AUMENTAR LA EFICACIA DE LA GESTIÓN DEL MINISTERIO DE AMBIENTE Y DESARROLLO SOSTENIBLE NACIONAL</a:t>
                      </a:r>
                      <a:endParaRPr lang="es-CO" sz="1200" b="0" i="0" u="none" strike="noStrike">
                        <a:solidFill>
                          <a:srgbClr val="203764"/>
                        </a:solidFill>
                        <a:effectLst/>
                        <a:latin typeface="Calibri" panose="020F0502020204030204" pitchFamily="34" charset="0"/>
                      </a:endParaRPr>
                    </a:p>
                  </a:txBody>
                  <a:tcPr marL="72000" marR="0" marT="0" marB="0" anchor="ctr"/>
                </a:tc>
                <a:tc>
                  <a:txBody>
                    <a:bodyPr/>
                    <a:lstStyle/>
                    <a:p>
                      <a:pPr algn="l" rtl="0" fontAlgn="ctr"/>
                      <a:r>
                        <a:rPr lang="es-CO" sz="1200" u="none" strike="noStrike" dirty="0">
                          <a:effectLst/>
                        </a:rPr>
                        <a:t>Modernización del SINA</a:t>
                      </a:r>
                      <a:endParaRPr lang="es-CO" sz="12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200" u="none" strike="noStrike" dirty="0">
                          <a:effectLst/>
                        </a:rPr>
                        <a:t>MINISTERIO DE AMBIENTE Y DESARROLLO SOSTENIBLE </a:t>
                      </a:r>
                      <a:endParaRPr lang="es-CO" sz="1200" b="0" i="0" u="none" strike="noStrike" dirty="0">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200" u="none" strike="noStrike">
                          <a:effectLst/>
                        </a:rPr>
                        <a:t>$ 19.210,50</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$ 4.730,00</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dirty="0">
                          <a:effectLst/>
                        </a:rPr>
                        <a:t>$ 6.671,00</a:t>
                      </a:r>
                      <a:endParaRPr lang="es-CO" sz="12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$ 0,00</a:t>
                      </a:r>
                      <a:endParaRPr lang="es-CO" sz="12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2012910025"/>
                  </a:ext>
                </a:extLst>
              </a:tr>
              <a:tr h="355406">
                <a:tc>
                  <a:txBody>
                    <a:bodyPr/>
                    <a:lstStyle/>
                    <a:p>
                      <a:pPr algn="l" rtl="0" fontAlgn="ctr"/>
                      <a:r>
                        <a:rPr lang="es-CO" sz="1200" u="none" strike="noStrike">
                          <a:effectLst/>
                        </a:rPr>
                        <a:t>FORTALECIMIENTO DE LAS ESTRATEGIAS DE COMUNICACIÓN E INFORMACIÓN DE LA POLÍTICA DEL SECTOR AMBIENTAL NACIONAL</a:t>
                      </a:r>
                      <a:endParaRPr lang="es-CO" sz="1200" b="0" i="0" u="none" strike="noStrike">
                        <a:solidFill>
                          <a:srgbClr val="203764"/>
                        </a:solidFill>
                        <a:effectLst/>
                        <a:latin typeface="Calibri" panose="020F0502020204030204" pitchFamily="34" charset="0"/>
                      </a:endParaRPr>
                    </a:p>
                  </a:txBody>
                  <a:tcPr marL="72000" marR="0" marT="0" marB="0" anchor="ctr"/>
                </a:tc>
                <a:tc>
                  <a:txBody>
                    <a:bodyPr/>
                    <a:lstStyle/>
                    <a:p>
                      <a:pPr algn="l" rtl="0" fontAlgn="ctr"/>
                      <a:r>
                        <a:rPr lang="es-CO" sz="1200" u="none" strike="noStrike" dirty="0">
                          <a:effectLst/>
                        </a:rPr>
                        <a:t>Modernización del SINA</a:t>
                      </a:r>
                      <a:endParaRPr lang="es-CO" sz="12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200" u="none" strike="noStrike" dirty="0">
                          <a:effectLst/>
                        </a:rPr>
                        <a:t>MINISTERIO DE AMBIENTE Y DESARROLLO SOSTENIBLE </a:t>
                      </a:r>
                      <a:endParaRPr lang="es-CO" sz="1200" b="0" i="0" u="none" strike="noStrike" dirty="0">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200" u="none" strike="noStrike">
                          <a:effectLst/>
                        </a:rPr>
                        <a:t>$ 6.000,00</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$ 0,00</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dirty="0">
                          <a:effectLst/>
                        </a:rPr>
                        <a:t>$ 0,00</a:t>
                      </a:r>
                      <a:endParaRPr lang="es-CO" sz="12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dirty="0">
                          <a:effectLst/>
                        </a:rPr>
                        <a:t>$ 0,00</a:t>
                      </a:r>
                      <a:endParaRPr lang="es-CO" sz="1200" b="0" i="0" u="none" strike="noStrike" dirty="0">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3133693272"/>
                  </a:ext>
                </a:extLst>
              </a:tr>
              <a:tr h="437423">
                <a:tc>
                  <a:txBody>
                    <a:bodyPr/>
                    <a:lstStyle/>
                    <a:p>
                      <a:pPr algn="l" rtl="0" fontAlgn="ctr"/>
                      <a:r>
                        <a:rPr lang="es-CO" sz="1200" u="none" strike="noStrike">
                          <a:effectLst/>
                        </a:rPr>
                        <a:t>FORTALECIMIENTO DE LA EJECUCIÓN DE ACCIONES, POLÍTICAS, MEDIDAS Y DIRECTRICES JURÍDICAS DEL MINISTERIO DE AMBIENTE Y DESARROLLO SOSTENIBLE. NACIONAL</a:t>
                      </a:r>
                      <a:endParaRPr lang="es-CO" sz="1200" b="0" i="0" u="none" strike="noStrike">
                        <a:solidFill>
                          <a:srgbClr val="203764"/>
                        </a:solidFill>
                        <a:effectLst/>
                        <a:latin typeface="Calibri" panose="020F0502020204030204" pitchFamily="34" charset="0"/>
                      </a:endParaRPr>
                    </a:p>
                  </a:txBody>
                  <a:tcPr marL="72000" marR="0" marT="0" marB="0" anchor="ctr"/>
                </a:tc>
                <a:tc>
                  <a:txBody>
                    <a:bodyPr/>
                    <a:lstStyle/>
                    <a:p>
                      <a:pPr algn="l" rtl="0" fontAlgn="ctr"/>
                      <a:r>
                        <a:rPr lang="es-CO" sz="1200" u="none" strike="noStrike" dirty="0">
                          <a:effectLst/>
                        </a:rPr>
                        <a:t>Modernización del SINA</a:t>
                      </a:r>
                      <a:endParaRPr lang="es-CO" sz="12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200" u="none" strike="noStrike" dirty="0">
                          <a:effectLst/>
                        </a:rPr>
                        <a:t>MINISTERIO DE AMBIENTE Y DESARROLLO SOSTENIBLE </a:t>
                      </a:r>
                      <a:endParaRPr lang="es-CO" sz="1200" b="0" i="0" u="none" strike="noStrike" dirty="0">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200" u="none" strike="noStrike">
                          <a:effectLst/>
                        </a:rPr>
                        <a:t>$ 3.500,00</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$ 0,00</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$ 0,00</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dirty="0">
                          <a:effectLst/>
                        </a:rPr>
                        <a:t>$ 0,00</a:t>
                      </a:r>
                      <a:endParaRPr lang="es-CO" sz="1200" b="0" i="0" u="none" strike="noStrike" dirty="0">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811397868"/>
                  </a:ext>
                </a:extLst>
              </a:tr>
              <a:tr h="410083">
                <a:tc>
                  <a:txBody>
                    <a:bodyPr/>
                    <a:lstStyle/>
                    <a:p>
                      <a:pPr algn="l" rtl="0" fontAlgn="ctr"/>
                      <a:r>
                        <a:rPr lang="es-CO" sz="1200" u="none" strike="noStrike">
                          <a:effectLst/>
                        </a:rPr>
                        <a:t>FORTALECIMIENTO Y TRANSFORMACIÓN DIGITAL DE LA ESTRATEGIA DE LA TI EN EL MINISTERIO DE AMBIENTE Y DESARROLLO SOSTENIBLE NACIONAL</a:t>
                      </a:r>
                      <a:endParaRPr lang="es-CO" sz="1200" b="0" i="0" u="none" strike="noStrike">
                        <a:solidFill>
                          <a:srgbClr val="203764"/>
                        </a:solidFill>
                        <a:effectLst/>
                        <a:latin typeface="Calibri" panose="020F0502020204030204" pitchFamily="34" charset="0"/>
                      </a:endParaRPr>
                    </a:p>
                  </a:txBody>
                  <a:tcPr marL="72000" marR="0" marT="0" marB="0" anchor="ctr"/>
                </a:tc>
                <a:tc>
                  <a:txBody>
                    <a:bodyPr/>
                    <a:lstStyle/>
                    <a:p>
                      <a:pPr algn="l" rtl="0" fontAlgn="ctr"/>
                      <a:r>
                        <a:rPr lang="es-CO" sz="1200" u="none" strike="noStrike">
                          <a:effectLst/>
                        </a:rPr>
                        <a:t>6 Proyectos de investigación aplicada en bioeconomía para la transformación productiva</a:t>
                      </a:r>
                      <a:endParaRPr lang="es-CO" sz="1200" b="0" i="0" u="none" strike="noStrike">
                        <a:solidFill>
                          <a:srgbClr val="203764"/>
                        </a:solidFill>
                        <a:effectLst/>
                        <a:latin typeface="Calibri" panose="020F0502020204030204" pitchFamily="34" charset="0"/>
                      </a:endParaRPr>
                    </a:p>
                  </a:txBody>
                  <a:tcPr marL="72000" marR="0" marT="0" marB="0" anchor="ctr"/>
                </a:tc>
                <a:tc>
                  <a:txBody>
                    <a:bodyPr/>
                    <a:lstStyle/>
                    <a:p>
                      <a:pPr algn="l" rtl="0" fontAlgn="ctr"/>
                      <a:r>
                        <a:rPr lang="es-CO" sz="1200" u="none" strike="noStrike" dirty="0">
                          <a:effectLst/>
                        </a:rPr>
                        <a:t>MINISTERIO DE AMBIENTE Y DESARROLLO SOSTENIBLE </a:t>
                      </a:r>
                      <a:endParaRPr lang="es-CO" sz="1200" b="0" i="0" u="none" strike="noStrike" dirty="0">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200" u="none" strike="noStrike">
                          <a:effectLst/>
                        </a:rPr>
                        <a:t>$ 10.500,00</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$ 0,00</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$ 0,00</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dirty="0">
                          <a:effectLst/>
                        </a:rPr>
                        <a:t>$ 0,00</a:t>
                      </a:r>
                      <a:endParaRPr lang="es-CO" sz="1200" b="0" i="0" u="none" strike="noStrike" dirty="0">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722849715"/>
                  </a:ext>
                </a:extLst>
              </a:tr>
              <a:tr h="246051">
                <a:tc>
                  <a:txBody>
                    <a:bodyPr/>
                    <a:lstStyle/>
                    <a:p>
                      <a:pPr algn="l" rtl="0" fontAlgn="ctr"/>
                      <a:r>
                        <a:rPr lang="es-CO" sz="1200" u="none" strike="noStrike">
                          <a:effectLst/>
                        </a:rPr>
                        <a:t>MODERNIZACIÓN INSTITUCIONAL PARA LA GESTIÓN Y TRANSFORMACIÓN AMBIENTAL NACIONAL</a:t>
                      </a:r>
                      <a:endParaRPr lang="es-CO" sz="1200" b="0" i="0" u="none" strike="noStrike">
                        <a:solidFill>
                          <a:srgbClr val="203764"/>
                        </a:solidFill>
                        <a:effectLst/>
                        <a:latin typeface="Calibri" panose="020F0502020204030204" pitchFamily="34" charset="0"/>
                      </a:endParaRPr>
                    </a:p>
                  </a:txBody>
                  <a:tcPr marL="72000" marR="0" marT="0" marB="0" anchor="ctr"/>
                </a:tc>
                <a:tc>
                  <a:txBody>
                    <a:bodyPr/>
                    <a:lstStyle/>
                    <a:p>
                      <a:pPr algn="l" rtl="0" fontAlgn="ctr"/>
                      <a:r>
                        <a:rPr lang="es-CO" sz="1200" u="none" strike="noStrike" dirty="0">
                          <a:effectLst/>
                        </a:rPr>
                        <a:t>Modernización del SINA</a:t>
                      </a:r>
                      <a:endParaRPr lang="es-CO" sz="12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200" u="none" strike="noStrike" dirty="0">
                          <a:effectLst/>
                        </a:rPr>
                        <a:t>MINISTERIO DE AMBIENTE Y DESARROLLO SOSTENIBLE </a:t>
                      </a:r>
                      <a:endParaRPr lang="es-CO" sz="1200" b="0" i="0" u="none" strike="noStrike" dirty="0">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200" u="none" strike="noStrike">
                          <a:effectLst/>
                        </a:rPr>
                        <a:t>$ 0,00</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$ 64.031,69</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$ 68.390,28</a:t>
                      </a:r>
                      <a:endParaRPr lang="es-CO" sz="12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200" u="none" strike="noStrike" dirty="0">
                          <a:effectLst/>
                        </a:rPr>
                        <a:t>$ 73.043,47</a:t>
                      </a:r>
                      <a:endParaRPr lang="es-CO" sz="1200" b="0" i="0" u="none" strike="noStrike" dirty="0">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3516101739"/>
                  </a:ext>
                </a:extLst>
              </a:tr>
            </a:tbl>
          </a:graphicData>
        </a:graphic>
      </p:graphicFrame>
    </p:spTree>
    <p:extLst>
      <p:ext uri="{BB962C8B-B14F-4D97-AF65-F5344CB8AC3E}">
        <p14:creationId xmlns:p14="http://schemas.microsoft.com/office/powerpoint/2010/main" val="1635315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2">
            <a:extLst>
              <a:ext uri="{FF2B5EF4-FFF2-40B4-BE49-F238E27FC236}">
                <a16:creationId xmlns:a16="http://schemas.microsoft.com/office/drawing/2014/main" id="{F259A868-68C5-F280-2BDB-BE0E24599622}"/>
              </a:ext>
            </a:extLst>
          </p:cNvPr>
          <p:cNvSpPr txBox="1">
            <a:spLocks/>
          </p:cNvSpPr>
          <p:nvPr/>
        </p:nvSpPr>
        <p:spPr>
          <a:xfrm>
            <a:off x="588270" y="2217467"/>
            <a:ext cx="23228768" cy="721878"/>
          </a:xfrm>
          <a:prstGeom prst="rect">
            <a:avLst/>
          </a:prstGeom>
        </p:spPr>
        <p:txBody>
          <a:bodyPr/>
          <a:lstStyle>
            <a:lvl1pPr marL="0">
              <a:defRPr>
                <a:latin typeface="+mn-lt"/>
                <a:ea typeface="+mn-ea"/>
                <a:cs typeface="+mn-cs"/>
              </a:defRPr>
            </a:lvl1pPr>
            <a:lvl2pPr marL="914400">
              <a:defRPr>
                <a:latin typeface="+mn-lt"/>
                <a:ea typeface="+mn-ea"/>
                <a:cs typeface="+mn-cs"/>
              </a:defRPr>
            </a:lvl2pPr>
            <a:lvl3pPr marL="1828800">
              <a:defRPr>
                <a:latin typeface="+mn-lt"/>
                <a:ea typeface="+mn-ea"/>
                <a:cs typeface="+mn-cs"/>
              </a:defRPr>
            </a:lvl3pPr>
            <a:lvl4pPr marL="2743200">
              <a:defRPr>
                <a:latin typeface="+mn-lt"/>
                <a:ea typeface="+mn-ea"/>
                <a:cs typeface="+mn-cs"/>
              </a:defRPr>
            </a:lvl4pPr>
            <a:lvl5pPr marL="3657600">
              <a:defRPr>
                <a:latin typeface="+mn-lt"/>
                <a:ea typeface="+mn-ea"/>
                <a:cs typeface="+mn-cs"/>
              </a:defRPr>
            </a:lvl5pPr>
            <a:lvl6pPr marL="4572000">
              <a:defRPr>
                <a:latin typeface="+mn-lt"/>
                <a:ea typeface="+mn-ea"/>
                <a:cs typeface="+mn-cs"/>
              </a:defRPr>
            </a:lvl6pPr>
            <a:lvl7pPr marL="5486400">
              <a:defRPr>
                <a:latin typeface="+mn-lt"/>
                <a:ea typeface="+mn-ea"/>
                <a:cs typeface="+mn-cs"/>
              </a:defRPr>
            </a:lvl7pPr>
            <a:lvl8pPr marL="6400800">
              <a:defRPr>
                <a:latin typeface="+mn-lt"/>
                <a:ea typeface="+mn-ea"/>
                <a:cs typeface="+mn-cs"/>
              </a:defRPr>
            </a:lvl8pPr>
            <a:lvl9pPr marL="7315200">
              <a:defRPr>
                <a:latin typeface="+mn-lt"/>
                <a:ea typeface="+mn-ea"/>
                <a:cs typeface="+mn-cs"/>
              </a:defRPr>
            </a:lvl9pPr>
          </a:lstStyle>
          <a:p>
            <a:pPr defTabSz="914400" hangingPunct="1">
              <a:lnSpc>
                <a:spcPct val="100000"/>
              </a:lnSpc>
            </a:pPr>
            <a:r>
              <a:rPr lang="es-CO" sz="4000" dirty="0">
                <a:solidFill>
                  <a:schemeClr val="tx1"/>
                </a:solidFill>
                <a:latin typeface="Work Sans" panose="00000500000000000000" pitchFamily="2" charset="0"/>
              </a:rPr>
              <a:t>4. Metas por proyecto</a:t>
            </a:r>
          </a:p>
        </p:txBody>
      </p:sp>
      <p:sp>
        <p:nvSpPr>
          <p:cNvPr id="3" name="Título 1">
            <a:extLst>
              <a:ext uri="{FF2B5EF4-FFF2-40B4-BE49-F238E27FC236}">
                <a16:creationId xmlns:a16="http://schemas.microsoft.com/office/drawing/2014/main" id="{C5DFEB64-CE00-2C40-5202-1BE764645F06}"/>
              </a:ext>
            </a:extLst>
          </p:cNvPr>
          <p:cNvSpPr>
            <a:spLocks noGrp="1"/>
          </p:cNvSpPr>
          <p:nvPr>
            <p:ph type="title"/>
          </p:nvPr>
        </p:nvSpPr>
        <p:spPr>
          <a:xfrm>
            <a:off x="-1224289" y="673754"/>
            <a:ext cx="23227192" cy="677108"/>
          </a:xfrm>
        </p:spPr>
        <p:txBody>
          <a:bodyPr/>
          <a:lstStyle/>
          <a:p>
            <a:pPr algn="ctr"/>
            <a:r>
              <a:rPr lang="es-CO" sz="4400" b="1" dirty="0">
                <a:latin typeface="Verdana" panose="020B0604030504040204" pitchFamily="34" charset="0"/>
                <a:ea typeface="Verdana" panose="020B0604030504040204" pitchFamily="34" charset="0"/>
              </a:rPr>
              <a:t>Metas por proyecto</a:t>
            </a:r>
          </a:p>
        </p:txBody>
      </p:sp>
      <p:grpSp>
        <p:nvGrpSpPr>
          <p:cNvPr id="5" name="Grupo 4">
            <a:extLst>
              <a:ext uri="{FF2B5EF4-FFF2-40B4-BE49-F238E27FC236}">
                <a16:creationId xmlns:a16="http://schemas.microsoft.com/office/drawing/2014/main" id="{1D97D0B3-F827-4F9E-5CD0-43C7CBF4233B}"/>
              </a:ext>
            </a:extLst>
          </p:cNvPr>
          <p:cNvGrpSpPr/>
          <p:nvPr/>
        </p:nvGrpSpPr>
        <p:grpSpPr>
          <a:xfrm>
            <a:off x="16613736" y="203541"/>
            <a:ext cx="3000375" cy="2020113"/>
            <a:chOff x="16072703" y="22290"/>
            <a:chExt cx="3000375" cy="2020113"/>
          </a:xfrm>
        </p:grpSpPr>
        <p:pic>
          <p:nvPicPr>
            <p:cNvPr id="7" name="Imagen 6">
              <a:extLst>
                <a:ext uri="{FF2B5EF4-FFF2-40B4-BE49-F238E27FC236}">
                  <a16:creationId xmlns:a16="http://schemas.microsoft.com/office/drawing/2014/main" id="{24A0CC2E-6B22-C4F3-DEDA-8304982735C6}"/>
                </a:ext>
              </a:extLst>
            </p:cNvPr>
            <p:cNvPicPr>
              <a:picLocks noChangeAspect="1"/>
            </p:cNvPicPr>
            <p:nvPr/>
          </p:nvPicPr>
          <p:blipFill>
            <a:blip r:embed="rId3"/>
            <a:stretch>
              <a:fillRect/>
            </a:stretch>
          </p:blipFill>
          <p:spPr>
            <a:xfrm>
              <a:off x="16072703" y="22290"/>
              <a:ext cx="3000375" cy="1000125"/>
            </a:xfrm>
            <a:prstGeom prst="rect">
              <a:avLst/>
            </a:prstGeom>
          </p:spPr>
        </p:pic>
        <p:pic>
          <p:nvPicPr>
            <p:cNvPr id="8" name="Picture 4" descr="Ministerio de Ambiente y Desarrollo Sostenible - Wikipedia ...">
              <a:extLst>
                <a:ext uri="{FF2B5EF4-FFF2-40B4-BE49-F238E27FC236}">
                  <a16:creationId xmlns:a16="http://schemas.microsoft.com/office/drawing/2014/main" id="{C9F6B5E8-FCDE-9BC0-57DF-62090B8C8F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4" name="Tabla 3">
            <a:extLst>
              <a:ext uri="{FF2B5EF4-FFF2-40B4-BE49-F238E27FC236}">
                <a16:creationId xmlns:a16="http://schemas.microsoft.com/office/drawing/2014/main" id="{D7B00D55-3AA8-51C0-4834-ED4AF14BFCBF}"/>
              </a:ext>
            </a:extLst>
          </p:cNvPr>
          <p:cNvGraphicFramePr>
            <a:graphicFrameLocks noGrp="1"/>
          </p:cNvGraphicFramePr>
          <p:nvPr>
            <p:extLst>
              <p:ext uri="{D42A27DB-BD31-4B8C-83A1-F6EECF244321}">
                <p14:modId xmlns:p14="http://schemas.microsoft.com/office/powerpoint/2010/main" val="2829546834"/>
              </p:ext>
            </p:extLst>
          </p:nvPr>
        </p:nvGraphicFramePr>
        <p:xfrm>
          <a:off x="923240" y="3063124"/>
          <a:ext cx="22537519" cy="9979122"/>
        </p:xfrm>
        <a:graphic>
          <a:graphicData uri="http://schemas.openxmlformats.org/drawingml/2006/table">
            <a:tbl>
              <a:tblPr>
                <a:tableStyleId>{5940675A-B579-460E-94D1-54222C63F5DA}</a:tableStyleId>
              </a:tblPr>
              <a:tblGrid>
                <a:gridCol w="10762700">
                  <a:extLst>
                    <a:ext uri="{9D8B030D-6E8A-4147-A177-3AD203B41FA5}">
                      <a16:colId xmlns:a16="http://schemas.microsoft.com/office/drawing/2014/main" val="442084294"/>
                    </a:ext>
                  </a:extLst>
                </a:gridCol>
                <a:gridCol w="4329225">
                  <a:extLst>
                    <a:ext uri="{9D8B030D-6E8A-4147-A177-3AD203B41FA5}">
                      <a16:colId xmlns:a16="http://schemas.microsoft.com/office/drawing/2014/main" val="812022869"/>
                    </a:ext>
                  </a:extLst>
                </a:gridCol>
                <a:gridCol w="1852976">
                  <a:extLst>
                    <a:ext uri="{9D8B030D-6E8A-4147-A177-3AD203B41FA5}">
                      <a16:colId xmlns:a16="http://schemas.microsoft.com/office/drawing/2014/main" val="826629010"/>
                    </a:ext>
                  </a:extLst>
                </a:gridCol>
                <a:gridCol w="1516071">
                  <a:extLst>
                    <a:ext uri="{9D8B030D-6E8A-4147-A177-3AD203B41FA5}">
                      <a16:colId xmlns:a16="http://schemas.microsoft.com/office/drawing/2014/main" val="3985148517"/>
                    </a:ext>
                  </a:extLst>
                </a:gridCol>
                <a:gridCol w="1347619">
                  <a:extLst>
                    <a:ext uri="{9D8B030D-6E8A-4147-A177-3AD203B41FA5}">
                      <a16:colId xmlns:a16="http://schemas.microsoft.com/office/drawing/2014/main" val="2689542930"/>
                    </a:ext>
                  </a:extLst>
                </a:gridCol>
                <a:gridCol w="1297083">
                  <a:extLst>
                    <a:ext uri="{9D8B030D-6E8A-4147-A177-3AD203B41FA5}">
                      <a16:colId xmlns:a16="http://schemas.microsoft.com/office/drawing/2014/main" val="632908867"/>
                    </a:ext>
                  </a:extLst>
                </a:gridCol>
                <a:gridCol w="1431845">
                  <a:extLst>
                    <a:ext uri="{9D8B030D-6E8A-4147-A177-3AD203B41FA5}">
                      <a16:colId xmlns:a16="http://schemas.microsoft.com/office/drawing/2014/main" val="2713919289"/>
                    </a:ext>
                  </a:extLst>
                </a:gridCol>
              </a:tblGrid>
              <a:tr h="429247">
                <a:tc>
                  <a:txBody>
                    <a:bodyPr/>
                    <a:lstStyle/>
                    <a:p>
                      <a:pPr algn="ctr" rtl="0" fontAlgn="ctr"/>
                      <a:r>
                        <a:rPr lang="es-CO" sz="2000" b="1" u="none" strike="noStrike" dirty="0">
                          <a:effectLst/>
                          <a:highlight>
                            <a:srgbClr val="FCCC31"/>
                          </a:highlight>
                        </a:rPr>
                        <a:t>INVERSIÓN/ENTIDAD</a:t>
                      </a:r>
                      <a:endParaRPr lang="es-CO" sz="2000" b="1" i="0" u="none" strike="noStrike" dirty="0">
                        <a:solidFill>
                          <a:srgbClr val="203664"/>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CCC31"/>
                          </a:highlight>
                        </a:rPr>
                        <a:t>META</a:t>
                      </a:r>
                      <a:endParaRPr lang="es-CO" sz="2000" b="1" i="0" u="none" strike="noStrike" dirty="0">
                        <a:solidFill>
                          <a:srgbClr val="203664"/>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CCC31"/>
                          </a:highlight>
                        </a:rPr>
                        <a:t>ENTIDAD</a:t>
                      </a:r>
                      <a:endParaRPr lang="es-CO" sz="2000" b="1" i="0" u="none" strike="noStrike" dirty="0">
                        <a:solidFill>
                          <a:srgbClr val="203664"/>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CCC31"/>
                          </a:highlight>
                        </a:rPr>
                        <a:t>2024*</a:t>
                      </a:r>
                      <a:endParaRPr lang="es-CO" sz="2000" b="1" i="0" u="none" strike="noStrike" dirty="0">
                        <a:solidFill>
                          <a:srgbClr val="203664"/>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CCC31"/>
                          </a:highlight>
                        </a:rPr>
                        <a:t>2025</a:t>
                      </a:r>
                      <a:endParaRPr lang="es-CO" sz="2000" b="1" i="0" u="none" strike="noStrike" dirty="0">
                        <a:solidFill>
                          <a:srgbClr val="203664"/>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CCC31"/>
                          </a:highlight>
                        </a:rPr>
                        <a:t>2026</a:t>
                      </a:r>
                      <a:endParaRPr lang="es-CO" sz="2000" b="1" i="0" u="none" strike="noStrike" dirty="0">
                        <a:solidFill>
                          <a:srgbClr val="203664"/>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CCC31"/>
                          </a:highlight>
                        </a:rPr>
                        <a:t>2027</a:t>
                      </a:r>
                      <a:endParaRPr lang="es-CO" sz="2000" b="1" i="0" u="none" strike="noStrike" dirty="0">
                        <a:solidFill>
                          <a:srgbClr val="203664"/>
                        </a:solidFill>
                        <a:effectLst/>
                        <a:highlight>
                          <a:srgbClr val="FCCC31"/>
                        </a:highlight>
                        <a:latin typeface="Calibri" panose="020F0502020204030204" pitchFamily="34" charset="0"/>
                      </a:endParaRPr>
                    </a:p>
                  </a:txBody>
                  <a:tcPr marL="0" marR="0" marT="0" marB="0" anchor="ctr">
                    <a:solidFill>
                      <a:srgbClr val="FCCC31"/>
                    </a:solidFill>
                  </a:tcPr>
                </a:tc>
                <a:extLst>
                  <a:ext uri="{0D108BD9-81ED-4DB2-BD59-A6C34878D82A}">
                    <a16:rowId xmlns:a16="http://schemas.microsoft.com/office/drawing/2014/main" val="3807288914"/>
                  </a:ext>
                </a:extLst>
              </a:tr>
              <a:tr h="874348">
                <a:tc>
                  <a:txBody>
                    <a:bodyPr/>
                    <a:lstStyle/>
                    <a:p>
                      <a:pPr algn="l" rtl="0" fontAlgn="ctr"/>
                      <a:r>
                        <a:rPr lang="es-CO" sz="1400" u="none" strike="noStrike" dirty="0">
                          <a:effectLst/>
                        </a:rPr>
                        <a:t>FORTALECIMIENTO DE LOS PROCESOS DE DEMOCRATIZACIÓN DE LA INFORMACIÓN Y EL CONOCIMIENTO COMO INSUMOS PARA EL TRÁNSITO HACIA UNA ECONOMÍA REGENERATIVA, LA JUSTICIA SOCIAL Y AMBIENTAL DEL CHOCÓ BIOGEOGRÁFICO NACIONAL</a:t>
                      </a:r>
                      <a:endParaRPr lang="es-CO" sz="14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400" u="none" strike="noStrike" dirty="0">
                          <a:effectLst/>
                        </a:rPr>
                        <a:t>6 Proyectos de investigación aplicada en bioeconomía para la transformación productiva</a:t>
                      </a:r>
                      <a:endParaRPr lang="es-CO" sz="1400" b="0" i="0" u="none" strike="noStrike" dirty="0">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400" u="none" strike="noStrike" dirty="0">
                          <a:effectLst/>
                        </a:rPr>
                        <a:t>I.I.A.P.</a:t>
                      </a:r>
                      <a:endParaRPr lang="es-CO" sz="14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dirty="0">
                          <a:effectLst/>
                        </a:rPr>
                        <a:t>$ 5.000,00</a:t>
                      </a:r>
                      <a:endParaRPr lang="es-CO" sz="14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dirty="0">
                          <a:effectLst/>
                        </a:rPr>
                        <a:t>$ 6.000,00</a:t>
                      </a:r>
                      <a:endParaRPr lang="es-CO" sz="14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dirty="0">
                          <a:effectLst/>
                        </a:rPr>
                        <a:t>$ 6.700,00</a:t>
                      </a:r>
                      <a:endParaRPr lang="es-CO" sz="14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dirty="0">
                          <a:effectLst/>
                        </a:rPr>
                        <a:t>$ 7.500,00</a:t>
                      </a:r>
                      <a:endParaRPr lang="es-CO" sz="1400" b="0" i="0" u="none" strike="noStrike" dirty="0">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561801381"/>
                  </a:ext>
                </a:extLst>
              </a:tr>
              <a:tr h="830630">
                <a:tc>
                  <a:txBody>
                    <a:bodyPr/>
                    <a:lstStyle/>
                    <a:p>
                      <a:pPr algn="l" rtl="0" fontAlgn="ctr"/>
                      <a:r>
                        <a:rPr lang="es-CO" sz="1400" u="none" strike="noStrike" dirty="0">
                          <a:effectLst/>
                        </a:rPr>
                        <a:t>INVESTIGACIÓN CIENTÍFICA TRANSFORMATIVA PARA POTENCIAR EL BIENESTAR, LA CONSERVACIÓN Y LA GOBERNANZA AMBIENTAL EN LA AMAZONIA COLOMBIANA. AMAZONAS, CAQUETÁ, GUAINÍA, GUAVIARE, META, PUTUMAYO, VAUPÉS</a:t>
                      </a:r>
                      <a:endParaRPr lang="es-CO" sz="14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400" u="none" strike="noStrike">
                          <a:effectLst/>
                        </a:rPr>
                        <a:t>6 Proyectos de investigación aplicada en bioeconomía para la transformación productiva</a:t>
                      </a:r>
                      <a:endParaRPr lang="es-CO" sz="1400" b="0" i="0" u="none" strike="noStrike">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400" u="none" strike="noStrike">
                          <a:effectLst/>
                        </a:rPr>
                        <a:t>SINCHI</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dirty="0">
                          <a:effectLst/>
                        </a:rPr>
                        <a:t>$ 8.200,00</a:t>
                      </a:r>
                      <a:endParaRPr lang="es-CO" sz="14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$ 12.000,00</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$ 13.000,57</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$ 15.355,36</a:t>
                      </a:r>
                      <a:endParaRPr lang="es-CO" sz="14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2908233722"/>
                  </a:ext>
                </a:extLst>
              </a:tr>
              <a:tr h="480891">
                <a:tc>
                  <a:txBody>
                    <a:bodyPr/>
                    <a:lstStyle/>
                    <a:p>
                      <a:pPr algn="l" rtl="0" fontAlgn="ctr"/>
                      <a:r>
                        <a:rPr lang="es-CO" sz="1400" u="none" strike="noStrike" dirty="0">
                          <a:effectLst/>
                        </a:rPr>
                        <a:t>INVESTIGACIÓN CIENTÍFICA Y GESTIÓN DEL CONOCIMIENTO SOBRE LA BIODIVERSIDAD Y SUS CONTRIBUCIONES A LA SOCIEDAD A NIVEL NACIONAL</a:t>
                      </a:r>
                      <a:endParaRPr lang="es-CO" sz="14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400" u="none" strike="noStrike">
                          <a:effectLst/>
                        </a:rPr>
                        <a:t>6 Proyectos de investigación aplicada en bioeconomía para la transformación productiva</a:t>
                      </a:r>
                      <a:endParaRPr lang="es-CO" sz="1400" b="0" i="0" u="none" strike="noStrike">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400" u="none" strike="noStrike">
                          <a:effectLst/>
                        </a:rPr>
                        <a:t>HUMBOLDT</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$ 10.606,29</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$ 12.223,75</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$ 12.278,11</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$ 13.505,92</a:t>
                      </a:r>
                      <a:endParaRPr lang="es-CO" sz="14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251752669"/>
                  </a:ext>
                </a:extLst>
              </a:tr>
              <a:tr h="961783">
                <a:tc>
                  <a:txBody>
                    <a:bodyPr/>
                    <a:lstStyle/>
                    <a:p>
                      <a:pPr algn="l" rtl="0" fontAlgn="ctr"/>
                      <a:r>
                        <a:rPr lang="es-CO" sz="1400" u="none" strike="noStrike" dirty="0">
                          <a:effectLst/>
                        </a:rPr>
                        <a:t>INVESTIGACIÓN PARA LA GENERACIÓN Y LA DEMOCRATIZACIÓN DEL CONOCIMIENTO, ORIENTADO A GENERAR JUSTICIA AMBIENTAL, RESILIENCIA CLIMÁTICA, DESARROLLO SOSTENIBLE Y ORDENAMIENTO DE LOS TERRITORIOS MARINOS Y COSTEROS DE INTERÉS NACIONAL</a:t>
                      </a:r>
                      <a:endParaRPr lang="es-CO" sz="14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400" u="none" strike="noStrike">
                          <a:effectLst/>
                        </a:rPr>
                        <a:t>6 Proyectos de investigación aplicada en bioeconomía para la transformación productiva</a:t>
                      </a:r>
                      <a:endParaRPr lang="es-CO" sz="1400" b="0" i="0" u="none" strike="noStrike">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400" u="none" strike="noStrike">
                          <a:effectLst/>
                        </a:rPr>
                        <a:t>INVEMAR</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$ 7.400,00</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dirty="0">
                          <a:effectLst/>
                        </a:rPr>
                        <a:t>$ 12.261,44</a:t>
                      </a:r>
                      <a:endParaRPr lang="es-CO" sz="14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$ 14.492,04</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$ 16.704,47</a:t>
                      </a:r>
                      <a:endParaRPr lang="es-CO" sz="14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171753603"/>
                  </a:ext>
                </a:extLst>
              </a:tr>
              <a:tr h="480891">
                <a:tc>
                  <a:txBody>
                    <a:bodyPr/>
                    <a:lstStyle/>
                    <a:p>
                      <a:pPr algn="l" rtl="0" fontAlgn="ctr"/>
                      <a:r>
                        <a:rPr lang="es-CO" sz="1400" u="none" strike="noStrike" dirty="0">
                          <a:effectLst/>
                        </a:rPr>
                        <a:t>GENERACIÓN DE OPERACIONES ESTADÍSTICAS SOBRE EL ESTADO DE LOS AMBIENTES Y RECURSOS MARINOS Y COSTEROS DE INTERÉS NACIONAL</a:t>
                      </a:r>
                      <a:endParaRPr lang="es-CO" sz="14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400" u="none" strike="noStrike">
                          <a:effectLst/>
                        </a:rPr>
                        <a:t>6 Proyectos de investigación aplicada en bioeconomía para la transformación productiva</a:t>
                      </a:r>
                      <a:endParaRPr lang="es-CO" sz="1400" b="0" i="0" u="none" strike="noStrike">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400" u="none" strike="noStrike">
                          <a:effectLst/>
                        </a:rPr>
                        <a:t>INVEMAR</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$ 1.300,00</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$ 3.088,19</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$ 3.652,13</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$ 4.198,32</a:t>
                      </a:r>
                      <a:endParaRPr lang="es-CO" sz="14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2952947911"/>
                  </a:ext>
                </a:extLst>
              </a:tr>
              <a:tr h="830630">
                <a:tc>
                  <a:txBody>
                    <a:bodyPr/>
                    <a:lstStyle/>
                    <a:p>
                      <a:pPr algn="l" rtl="0" fontAlgn="ctr"/>
                      <a:r>
                        <a:rPr lang="es-CO" sz="1400" u="none" strike="noStrike" dirty="0">
                          <a:effectLst/>
                        </a:rPr>
                        <a:t>FORTALECIMIENTO DE LA CAPACIDAD TÉCNICA, TECNOLÓGICA E INFRAESTRUCTURA FÍSICA DEL IIAP, NECESARIA EN LA GENERACIÓN Y DEMOCRATIZACIÓN OPORTUNA DE LA INFORMACIÓN Y EL CONOCIMIENTO DEL CHOCÓ BIOGEOGRÁFICO NACIONAL</a:t>
                      </a:r>
                      <a:endParaRPr lang="es-CO" sz="14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400" u="none" strike="noStrike">
                          <a:effectLst/>
                        </a:rPr>
                        <a:t>Modernización del SINA</a:t>
                      </a:r>
                      <a:endParaRPr lang="es-CO" sz="1400" b="0" i="0" u="none" strike="noStrike">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400" u="none" strike="noStrike">
                          <a:effectLst/>
                        </a:rPr>
                        <a:t>I.I.A.P.</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$ 1.500,00</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dirty="0">
                          <a:effectLst/>
                        </a:rPr>
                        <a:t>$ 2.000,00</a:t>
                      </a:r>
                      <a:endParaRPr lang="es-CO" sz="14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$ 2.500,00</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$ 3.000,00</a:t>
                      </a:r>
                      <a:endParaRPr lang="es-CO" sz="14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1498439451"/>
                  </a:ext>
                </a:extLst>
              </a:tr>
              <a:tr h="874348">
                <a:tc>
                  <a:txBody>
                    <a:bodyPr/>
                    <a:lstStyle/>
                    <a:p>
                      <a:pPr algn="l" rtl="0" fontAlgn="ctr"/>
                      <a:r>
                        <a:rPr lang="es-CO" sz="1400" u="none" strike="noStrike" dirty="0">
                          <a:effectLst/>
                        </a:rPr>
                        <a:t>FORTALECIMIENTO DE LA GESTIÓN Y MODERNIZACIÓN DE LAS CAPACIDADES INSTITUCIONALES PARA LA INVESTIGACIÓN CIENTÍFICA TRANSFORMATIVA EN LA AMAZONIA COLOMBIANA. AMAZONAS, CAQUETÁ, GUAINÍA, GUAVIARE, PUTUMAYO, VAUPÉS</a:t>
                      </a:r>
                      <a:endParaRPr lang="es-CO" sz="14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400" u="none" strike="noStrike">
                          <a:effectLst/>
                        </a:rPr>
                        <a:t>Modernización del SINA</a:t>
                      </a:r>
                      <a:endParaRPr lang="es-CO" sz="1400" b="0" i="0" u="none" strike="noStrike">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400" u="none" strike="noStrike">
                          <a:effectLst/>
                        </a:rPr>
                        <a:t>SINCHI</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$ 1.200,00</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$ 2.000,00</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dirty="0">
                          <a:effectLst/>
                        </a:rPr>
                        <a:t>$ 2.482,00</a:t>
                      </a:r>
                      <a:endParaRPr lang="es-CO" sz="14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$ 2.559,00</a:t>
                      </a:r>
                      <a:endParaRPr lang="es-CO" sz="14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569988415"/>
                  </a:ext>
                </a:extLst>
              </a:tr>
              <a:tr h="612043">
                <a:tc>
                  <a:txBody>
                    <a:bodyPr/>
                    <a:lstStyle/>
                    <a:p>
                      <a:pPr algn="l" rtl="0" fontAlgn="ctr"/>
                      <a:r>
                        <a:rPr lang="es-CO" sz="1400" u="none" strike="noStrike" dirty="0">
                          <a:effectLst/>
                        </a:rPr>
                        <a:t>FORTALECIMIENTO INSTITUCIONAL PARA LA GENERACIÓN DE CONOCIMIENTO EN BIODIVERSIDAD Y LAS CONTRIBUCIONES DE LA NATURALEZA A LA SOCIEDAD NACIONAL</a:t>
                      </a:r>
                      <a:endParaRPr lang="es-CO" sz="14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400" u="none" strike="noStrike" dirty="0">
                          <a:effectLst/>
                        </a:rPr>
                        <a:t>Modernización del SINA</a:t>
                      </a:r>
                      <a:endParaRPr lang="es-CO" sz="1400" b="0" i="0" u="none" strike="noStrike" dirty="0">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400" u="none" strike="noStrike">
                          <a:effectLst/>
                        </a:rPr>
                        <a:t>HUMBOLDT</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$ 2.393,71</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$ 7.788,44</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dirty="0">
                          <a:effectLst/>
                        </a:rPr>
                        <a:t>$ 4.042,58</a:t>
                      </a:r>
                      <a:endParaRPr lang="es-CO" sz="14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$ 4.446,83</a:t>
                      </a:r>
                      <a:endParaRPr lang="es-CO" sz="14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2919937185"/>
                  </a:ext>
                </a:extLst>
              </a:tr>
              <a:tr h="393457">
                <a:tc>
                  <a:txBody>
                    <a:bodyPr/>
                    <a:lstStyle/>
                    <a:p>
                      <a:pPr algn="l" rtl="0" fontAlgn="ctr"/>
                      <a:r>
                        <a:rPr lang="es-CO" sz="1400" u="none" strike="noStrike" dirty="0">
                          <a:effectLst/>
                        </a:rPr>
                        <a:t>FORTALECIMIENTO DE LA INFRAESTRUCTURA FÍSICA, TECNOLÓGICA Y DE LA GESTIÓN ADMINISTRATIVA DEL INVEMAR  NACIONAL</a:t>
                      </a:r>
                      <a:endParaRPr lang="es-CO" sz="14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400" u="none" strike="noStrike">
                          <a:effectLst/>
                        </a:rPr>
                        <a:t>Modernización del SINA</a:t>
                      </a:r>
                      <a:endParaRPr lang="es-CO" sz="1400" b="0" i="0" u="none" strike="noStrike">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400" u="none" strike="noStrike">
                          <a:effectLst/>
                        </a:rPr>
                        <a:t>INVEMAR</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$ 2.400,00</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$ 0,00</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$ 0,00</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$ 0,00</a:t>
                      </a:r>
                      <a:endParaRPr lang="es-CO" sz="14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289397893"/>
                  </a:ext>
                </a:extLst>
              </a:tr>
              <a:tr h="437174">
                <a:tc>
                  <a:txBody>
                    <a:bodyPr/>
                    <a:lstStyle/>
                    <a:p>
                      <a:pPr algn="l" rtl="0" fontAlgn="ctr"/>
                      <a:r>
                        <a:rPr lang="es-CO" sz="1400" u="none" strike="noStrike">
                          <a:effectLst/>
                        </a:rPr>
                        <a:t>MODERNIZACIÓN DE LA INFRAESTRUCTURA ADMINISTRATIVA, FÍSICA Y TECNOLÓGICA DE LAS SEDES DEL INVEMAR A NIVEL NACIONAL</a:t>
                      </a:r>
                      <a:endParaRPr lang="es-CO" sz="1400" b="0" i="0" u="none" strike="noStrike">
                        <a:solidFill>
                          <a:srgbClr val="203764"/>
                        </a:solidFill>
                        <a:effectLst/>
                        <a:latin typeface="Calibri" panose="020F0502020204030204" pitchFamily="34" charset="0"/>
                      </a:endParaRPr>
                    </a:p>
                  </a:txBody>
                  <a:tcPr marL="72000" marR="0" marT="0" marB="0" anchor="ctr"/>
                </a:tc>
                <a:tc>
                  <a:txBody>
                    <a:bodyPr/>
                    <a:lstStyle/>
                    <a:p>
                      <a:pPr algn="l" rtl="0" fontAlgn="ctr"/>
                      <a:r>
                        <a:rPr lang="es-CO" sz="1400" u="none" strike="noStrike" dirty="0">
                          <a:effectLst/>
                        </a:rPr>
                        <a:t>Modernización del SINA</a:t>
                      </a:r>
                      <a:endParaRPr lang="es-CO" sz="1400" b="0" i="0" u="none" strike="noStrike" dirty="0">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400" u="none" strike="noStrike">
                          <a:effectLst/>
                        </a:rPr>
                        <a:t>INVEMAR</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$ 0,00</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$ 8.101,50</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$ 8.112,00</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dirty="0">
                          <a:effectLst/>
                        </a:rPr>
                        <a:t>$ 7.811,98</a:t>
                      </a:r>
                      <a:endParaRPr lang="es-CO" sz="1400" b="0" i="0" u="none" strike="noStrike" dirty="0">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2387829807"/>
                  </a:ext>
                </a:extLst>
              </a:tr>
              <a:tr h="743196">
                <a:tc>
                  <a:txBody>
                    <a:bodyPr/>
                    <a:lstStyle/>
                    <a:p>
                      <a:pPr algn="l" rtl="0" fontAlgn="ctr"/>
                      <a:r>
                        <a:rPr lang="es-CO" sz="1400" u="none" strike="noStrike" dirty="0">
                          <a:effectLst/>
                        </a:rPr>
                        <a:t>APOYO A LAS CORPORACIONES AUTÓNOMAS REGIONALES Y DE DESARROLLO SOSTENIBLE, BENEFICIARIAS DEL FONDO DE COMPENSACIÓN AMBIENTAL – FCA, NACIONAL</a:t>
                      </a:r>
                      <a:endParaRPr lang="es-CO" sz="14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400" u="none" strike="noStrike" dirty="0">
                          <a:effectLst/>
                        </a:rPr>
                        <a:t>*753.783 Áreas en proceso de restauración, recuperación y rehabilitación de ecosistemas degradados/</a:t>
                      </a:r>
                      <a:br>
                        <a:rPr lang="es-CO" sz="1400" u="none" strike="noStrike" dirty="0">
                          <a:effectLst/>
                        </a:rPr>
                      </a:br>
                      <a:r>
                        <a:rPr lang="es-CO" sz="1400" u="none" strike="noStrike" dirty="0">
                          <a:effectLst/>
                        </a:rPr>
                        <a:t>*300.000 hectáreas de Áreas bajo esquemas de Pagos por Servicios Ambientales (PSA) e incentivos a la conservación</a:t>
                      </a:r>
                      <a:endParaRPr lang="es-CO" sz="1400" b="0" i="0" u="none" strike="noStrike" dirty="0">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400" u="none" strike="noStrike">
                          <a:effectLst/>
                        </a:rPr>
                        <a:t>FCA CORPORACIONES</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$ 62.415,18</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$ 104.576,00</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$ 107.713,00</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dirty="0">
                          <a:effectLst/>
                        </a:rPr>
                        <a:t>$ 110.945,00</a:t>
                      </a:r>
                      <a:endParaRPr lang="es-CO" sz="1400" b="0" i="0" u="none" strike="noStrike" dirty="0">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579826210"/>
                  </a:ext>
                </a:extLst>
              </a:tr>
              <a:tr h="1311522">
                <a:tc>
                  <a:txBody>
                    <a:bodyPr/>
                    <a:lstStyle/>
                    <a:p>
                      <a:pPr algn="l" rtl="0" fontAlgn="ctr"/>
                      <a:r>
                        <a:rPr lang="es-CO" sz="1400" u="none" strike="noStrike">
                          <a:effectLst/>
                        </a:rPr>
                        <a:t>APOYO FINANCIERO AL DESARROLLO DE PLANES, PROGRAMAS Y PROYECTOS A TRAVÉS DEL FONDO PARA LA VIDA Y BIODIVERSIDAD NACIONAL</a:t>
                      </a:r>
                      <a:endParaRPr lang="es-CO" sz="1400" b="0" i="0" u="none" strike="noStrike">
                        <a:solidFill>
                          <a:srgbClr val="203764"/>
                        </a:solidFill>
                        <a:effectLst/>
                        <a:latin typeface="Calibri" panose="020F0502020204030204" pitchFamily="34" charset="0"/>
                      </a:endParaRPr>
                    </a:p>
                  </a:txBody>
                  <a:tcPr marL="72000" marR="0" marT="0" marB="0" anchor="ctr"/>
                </a:tc>
                <a:tc>
                  <a:txBody>
                    <a:bodyPr/>
                    <a:lstStyle/>
                    <a:p>
                      <a:pPr algn="l" rtl="0" fontAlgn="ctr"/>
                      <a:r>
                        <a:rPr lang="es-CO" sz="1400" u="none" strike="noStrike" dirty="0">
                          <a:effectLst/>
                        </a:rPr>
                        <a:t>*13 Acuerdos territoriales para el ordenamiento alrededor del agua</a:t>
                      </a:r>
                      <a:br>
                        <a:rPr lang="es-CO" sz="1400" u="none" strike="noStrike" dirty="0">
                          <a:effectLst/>
                        </a:rPr>
                      </a:br>
                      <a:r>
                        <a:rPr lang="es-CO" sz="1400" u="none" strike="noStrike" dirty="0">
                          <a:effectLst/>
                        </a:rPr>
                        <a:t>Reducción de la deforestación nacional (140.000 </a:t>
                      </a:r>
                      <a:r>
                        <a:rPr lang="es-CO" sz="1400" u="none" strike="noStrike" dirty="0" err="1">
                          <a:effectLst/>
                        </a:rPr>
                        <a:t>hectareás</a:t>
                      </a:r>
                      <a:r>
                        <a:rPr lang="es-CO" sz="1400" u="none" strike="noStrike" dirty="0">
                          <a:effectLst/>
                        </a:rPr>
                        <a:t> al 2026)</a:t>
                      </a:r>
                      <a:br>
                        <a:rPr lang="es-CO" sz="1400" u="none" strike="noStrike" dirty="0">
                          <a:effectLst/>
                        </a:rPr>
                      </a:br>
                      <a:r>
                        <a:rPr lang="es-CO" sz="1400" u="none" strike="noStrike" dirty="0">
                          <a:effectLst/>
                        </a:rPr>
                        <a:t>*PSA</a:t>
                      </a:r>
                      <a:br>
                        <a:rPr lang="es-CO" sz="1400" u="none" strike="noStrike" dirty="0">
                          <a:effectLst/>
                        </a:rPr>
                      </a:br>
                      <a:r>
                        <a:rPr lang="es-CO" sz="1400" u="none" strike="noStrike" dirty="0">
                          <a:effectLst/>
                        </a:rPr>
                        <a:t>*753.783 Áreas en proceso de restauración, recuperación y rehabilitación de ecosistemas degradados/</a:t>
                      </a:r>
                      <a:br>
                        <a:rPr lang="es-CO" sz="1400" u="none" strike="noStrike" dirty="0">
                          <a:effectLst/>
                        </a:rPr>
                      </a:br>
                      <a:r>
                        <a:rPr lang="es-CO" sz="1400" u="none" strike="noStrike" dirty="0">
                          <a:effectLst/>
                        </a:rPr>
                        <a:t>*300.000 hectáreas de Áreas bajo esquemas de Pagos por Servicios Ambientales (PSA) e incentivos a la conservación</a:t>
                      </a:r>
                      <a:endParaRPr lang="es-CO" sz="1400" b="0" i="0" u="none" strike="noStrike" dirty="0">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400" u="none" strike="noStrike" dirty="0">
                          <a:effectLst/>
                        </a:rPr>
                        <a:t>FONDO PARA LA VIDA Y LA BIODIVERSIDAD </a:t>
                      </a:r>
                      <a:endParaRPr lang="es-CO" sz="14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$ 878.611,65</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$ 1.500.000,00</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$ 1.545.000,00</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dirty="0">
                          <a:effectLst/>
                        </a:rPr>
                        <a:t>$ 1.591.350,00</a:t>
                      </a:r>
                      <a:endParaRPr lang="es-CO" sz="1400" b="0" i="0" u="none" strike="noStrike" dirty="0">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2524536732"/>
                  </a:ext>
                </a:extLst>
              </a:tr>
            </a:tbl>
          </a:graphicData>
        </a:graphic>
      </p:graphicFrame>
    </p:spTree>
    <p:extLst>
      <p:ext uri="{BB962C8B-B14F-4D97-AF65-F5344CB8AC3E}">
        <p14:creationId xmlns:p14="http://schemas.microsoft.com/office/powerpoint/2010/main" val="4138003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2">
            <a:extLst>
              <a:ext uri="{FF2B5EF4-FFF2-40B4-BE49-F238E27FC236}">
                <a16:creationId xmlns:a16="http://schemas.microsoft.com/office/drawing/2014/main" id="{F259A868-68C5-F280-2BDB-BE0E24599622}"/>
              </a:ext>
            </a:extLst>
          </p:cNvPr>
          <p:cNvSpPr txBox="1">
            <a:spLocks/>
          </p:cNvSpPr>
          <p:nvPr/>
        </p:nvSpPr>
        <p:spPr>
          <a:xfrm>
            <a:off x="588270" y="2217467"/>
            <a:ext cx="23228768" cy="721878"/>
          </a:xfrm>
          <a:prstGeom prst="rect">
            <a:avLst/>
          </a:prstGeom>
        </p:spPr>
        <p:txBody>
          <a:bodyPr/>
          <a:lstStyle>
            <a:lvl1pPr marL="0">
              <a:defRPr>
                <a:latin typeface="+mn-lt"/>
                <a:ea typeface="+mn-ea"/>
                <a:cs typeface="+mn-cs"/>
              </a:defRPr>
            </a:lvl1pPr>
            <a:lvl2pPr marL="914400">
              <a:defRPr>
                <a:latin typeface="+mn-lt"/>
                <a:ea typeface="+mn-ea"/>
                <a:cs typeface="+mn-cs"/>
              </a:defRPr>
            </a:lvl2pPr>
            <a:lvl3pPr marL="1828800">
              <a:defRPr>
                <a:latin typeface="+mn-lt"/>
                <a:ea typeface="+mn-ea"/>
                <a:cs typeface="+mn-cs"/>
              </a:defRPr>
            </a:lvl3pPr>
            <a:lvl4pPr marL="2743200">
              <a:defRPr>
                <a:latin typeface="+mn-lt"/>
                <a:ea typeface="+mn-ea"/>
                <a:cs typeface="+mn-cs"/>
              </a:defRPr>
            </a:lvl4pPr>
            <a:lvl5pPr marL="3657600">
              <a:defRPr>
                <a:latin typeface="+mn-lt"/>
                <a:ea typeface="+mn-ea"/>
                <a:cs typeface="+mn-cs"/>
              </a:defRPr>
            </a:lvl5pPr>
            <a:lvl6pPr marL="4572000">
              <a:defRPr>
                <a:latin typeface="+mn-lt"/>
                <a:ea typeface="+mn-ea"/>
                <a:cs typeface="+mn-cs"/>
              </a:defRPr>
            </a:lvl6pPr>
            <a:lvl7pPr marL="5486400">
              <a:defRPr>
                <a:latin typeface="+mn-lt"/>
                <a:ea typeface="+mn-ea"/>
                <a:cs typeface="+mn-cs"/>
              </a:defRPr>
            </a:lvl7pPr>
            <a:lvl8pPr marL="6400800">
              <a:defRPr>
                <a:latin typeface="+mn-lt"/>
                <a:ea typeface="+mn-ea"/>
                <a:cs typeface="+mn-cs"/>
              </a:defRPr>
            </a:lvl8pPr>
            <a:lvl9pPr marL="7315200">
              <a:defRPr>
                <a:latin typeface="+mn-lt"/>
                <a:ea typeface="+mn-ea"/>
                <a:cs typeface="+mn-cs"/>
              </a:defRPr>
            </a:lvl9pPr>
          </a:lstStyle>
          <a:p>
            <a:pPr defTabSz="914400" hangingPunct="1">
              <a:lnSpc>
                <a:spcPct val="100000"/>
              </a:lnSpc>
            </a:pPr>
            <a:r>
              <a:rPr lang="es-CO" sz="4000" dirty="0">
                <a:solidFill>
                  <a:schemeClr val="tx1"/>
                </a:solidFill>
                <a:latin typeface="Work Sans" panose="00000500000000000000" pitchFamily="2" charset="0"/>
              </a:rPr>
              <a:t>4. Metas por proyecto</a:t>
            </a:r>
          </a:p>
        </p:txBody>
      </p:sp>
      <p:sp>
        <p:nvSpPr>
          <p:cNvPr id="3" name="Título 1">
            <a:extLst>
              <a:ext uri="{FF2B5EF4-FFF2-40B4-BE49-F238E27FC236}">
                <a16:creationId xmlns:a16="http://schemas.microsoft.com/office/drawing/2014/main" id="{C5DFEB64-CE00-2C40-5202-1BE764645F06}"/>
              </a:ext>
            </a:extLst>
          </p:cNvPr>
          <p:cNvSpPr>
            <a:spLocks noGrp="1"/>
          </p:cNvSpPr>
          <p:nvPr>
            <p:ph type="title"/>
          </p:nvPr>
        </p:nvSpPr>
        <p:spPr>
          <a:xfrm>
            <a:off x="-1224289" y="673754"/>
            <a:ext cx="23227192" cy="677108"/>
          </a:xfrm>
        </p:spPr>
        <p:txBody>
          <a:bodyPr/>
          <a:lstStyle/>
          <a:p>
            <a:pPr algn="ctr"/>
            <a:r>
              <a:rPr lang="es-CO" sz="4400" b="1" dirty="0">
                <a:latin typeface="Verdana" panose="020B0604030504040204" pitchFamily="34" charset="0"/>
                <a:ea typeface="Verdana" panose="020B0604030504040204" pitchFamily="34" charset="0"/>
              </a:rPr>
              <a:t>Metas por proyecto</a:t>
            </a:r>
          </a:p>
        </p:txBody>
      </p:sp>
      <p:grpSp>
        <p:nvGrpSpPr>
          <p:cNvPr id="5" name="Grupo 4">
            <a:extLst>
              <a:ext uri="{FF2B5EF4-FFF2-40B4-BE49-F238E27FC236}">
                <a16:creationId xmlns:a16="http://schemas.microsoft.com/office/drawing/2014/main" id="{1D97D0B3-F827-4F9E-5CD0-43C7CBF4233B}"/>
              </a:ext>
            </a:extLst>
          </p:cNvPr>
          <p:cNvGrpSpPr/>
          <p:nvPr/>
        </p:nvGrpSpPr>
        <p:grpSpPr>
          <a:xfrm>
            <a:off x="16613736" y="203541"/>
            <a:ext cx="3000375" cy="2020113"/>
            <a:chOff x="16072703" y="22290"/>
            <a:chExt cx="3000375" cy="2020113"/>
          </a:xfrm>
        </p:grpSpPr>
        <p:pic>
          <p:nvPicPr>
            <p:cNvPr id="7" name="Imagen 6">
              <a:extLst>
                <a:ext uri="{FF2B5EF4-FFF2-40B4-BE49-F238E27FC236}">
                  <a16:creationId xmlns:a16="http://schemas.microsoft.com/office/drawing/2014/main" id="{24A0CC2E-6B22-C4F3-DEDA-8304982735C6}"/>
                </a:ext>
              </a:extLst>
            </p:cNvPr>
            <p:cNvPicPr>
              <a:picLocks noChangeAspect="1"/>
            </p:cNvPicPr>
            <p:nvPr/>
          </p:nvPicPr>
          <p:blipFill>
            <a:blip r:embed="rId3"/>
            <a:stretch>
              <a:fillRect/>
            </a:stretch>
          </p:blipFill>
          <p:spPr>
            <a:xfrm>
              <a:off x="16072703" y="22290"/>
              <a:ext cx="3000375" cy="1000125"/>
            </a:xfrm>
            <a:prstGeom prst="rect">
              <a:avLst/>
            </a:prstGeom>
          </p:spPr>
        </p:pic>
        <p:pic>
          <p:nvPicPr>
            <p:cNvPr id="8" name="Picture 4" descr="Ministerio de Ambiente y Desarrollo Sostenible - Wikipedia ...">
              <a:extLst>
                <a:ext uri="{FF2B5EF4-FFF2-40B4-BE49-F238E27FC236}">
                  <a16:creationId xmlns:a16="http://schemas.microsoft.com/office/drawing/2014/main" id="{C9F6B5E8-FCDE-9BC0-57DF-62090B8C8F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Tabla 1">
            <a:extLst>
              <a:ext uri="{FF2B5EF4-FFF2-40B4-BE49-F238E27FC236}">
                <a16:creationId xmlns:a16="http://schemas.microsoft.com/office/drawing/2014/main" id="{11E01DF5-C411-C978-2BAC-47AD26866AB9}"/>
              </a:ext>
            </a:extLst>
          </p:cNvPr>
          <p:cNvGraphicFramePr>
            <a:graphicFrameLocks noGrp="1"/>
          </p:cNvGraphicFramePr>
          <p:nvPr>
            <p:extLst>
              <p:ext uri="{D42A27DB-BD31-4B8C-83A1-F6EECF244321}">
                <p14:modId xmlns:p14="http://schemas.microsoft.com/office/powerpoint/2010/main" val="1006330845"/>
              </p:ext>
            </p:extLst>
          </p:nvPr>
        </p:nvGraphicFramePr>
        <p:xfrm>
          <a:off x="1230630" y="2925372"/>
          <a:ext cx="21606510" cy="10017264"/>
        </p:xfrm>
        <a:graphic>
          <a:graphicData uri="http://schemas.openxmlformats.org/drawingml/2006/table">
            <a:tbl>
              <a:tblPr>
                <a:tableStyleId>{5940675A-B579-460E-94D1-54222C63F5DA}</a:tableStyleId>
              </a:tblPr>
              <a:tblGrid>
                <a:gridCol w="6496050">
                  <a:extLst>
                    <a:ext uri="{9D8B030D-6E8A-4147-A177-3AD203B41FA5}">
                      <a16:colId xmlns:a16="http://schemas.microsoft.com/office/drawing/2014/main" val="4092635785"/>
                    </a:ext>
                  </a:extLst>
                </a:gridCol>
                <a:gridCol w="7498080">
                  <a:extLst>
                    <a:ext uri="{9D8B030D-6E8A-4147-A177-3AD203B41FA5}">
                      <a16:colId xmlns:a16="http://schemas.microsoft.com/office/drawing/2014/main" val="3092212595"/>
                    </a:ext>
                  </a:extLst>
                </a:gridCol>
                <a:gridCol w="1623060">
                  <a:extLst>
                    <a:ext uri="{9D8B030D-6E8A-4147-A177-3AD203B41FA5}">
                      <a16:colId xmlns:a16="http://schemas.microsoft.com/office/drawing/2014/main" val="2661501920"/>
                    </a:ext>
                  </a:extLst>
                </a:gridCol>
                <a:gridCol w="1623060">
                  <a:extLst>
                    <a:ext uri="{9D8B030D-6E8A-4147-A177-3AD203B41FA5}">
                      <a16:colId xmlns:a16="http://schemas.microsoft.com/office/drawing/2014/main" val="829430617"/>
                    </a:ext>
                  </a:extLst>
                </a:gridCol>
                <a:gridCol w="1508760">
                  <a:extLst>
                    <a:ext uri="{9D8B030D-6E8A-4147-A177-3AD203B41FA5}">
                      <a16:colId xmlns:a16="http://schemas.microsoft.com/office/drawing/2014/main" val="3760722923"/>
                    </a:ext>
                  </a:extLst>
                </a:gridCol>
                <a:gridCol w="1463040">
                  <a:extLst>
                    <a:ext uri="{9D8B030D-6E8A-4147-A177-3AD203B41FA5}">
                      <a16:colId xmlns:a16="http://schemas.microsoft.com/office/drawing/2014/main" val="116455834"/>
                    </a:ext>
                  </a:extLst>
                </a:gridCol>
                <a:gridCol w="1394460">
                  <a:extLst>
                    <a:ext uri="{9D8B030D-6E8A-4147-A177-3AD203B41FA5}">
                      <a16:colId xmlns:a16="http://schemas.microsoft.com/office/drawing/2014/main" val="2492189440"/>
                    </a:ext>
                  </a:extLst>
                </a:gridCol>
              </a:tblGrid>
              <a:tr h="414475">
                <a:tc>
                  <a:txBody>
                    <a:bodyPr/>
                    <a:lstStyle/>
                    <a:p>
                      <a:pPr algn="ctr" rtl="0" fontAlgn="ctr"/>
                      <a:r>
                        <a:rPr lang="es-CO" sz="1800" b="1" u="none" strike="noStrike" dirty="0">
                          <a:effectLst/>
                          <a:highlight>
                            <a:srgbClr val="FCCC31"/>
                          </a:highlight>
                        </a:rPr>
                        <a:t>INVERSIÓN/ENTIDAD</a:t>
                      </a:r>
                      <a:endParaRPr lang="es-CO" sz="1800" b="1" i="0" u="none" strike="noStrike" dirty="0">
                        <a:solidFill>
                          <a:srgbClr val="203664"/>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1800" b="1" u="none" strike="noStrike" dirty="0">
                          <a:effectLst/>
                          <a:highlight>
                            <a:srgbClr val="FCCC31"/>
                          </a:highlight>
                        </a:rPr>
                        <a:t>META</a:t>
                      </a:r>
                      <a:endParaRPr lang="es-CO" sz="1800" b="1" i="0" u="none" strike="noStrike" dirty="0">
                        <a:solidFill>
                          <a:srgbClr val="203664"/>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1800" b="1" u="none" strike="noStrike" dirty="0">
                          <a:effectLst/>
                          <a:highlight>
                            <a:srgbClr val="FCCC31"/>
                          </a:highlight>
                        </a:rPr>
                        <a:t>ENTIDAD</a:t>
                      </a:r>
                      <a:endParaRPr lang="es-CO" sz="1800" b="1" i="0" u="none" strike="noStrike" dirty="0">
                        <a:solidFill>
                          <a:srgbClr val="203664"/>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1800" b="1" u="none" strike="noStrike" dirty="0">
                          <a:effectLst/>
                          <a:highlight>
                            <a:srgbClr val="FCCC31"/>
                          </a:highlight>
                        </a:rPr>
                        <a:t>2024*</a:t>
                      </a:r>
                      <a:endParaRPr lang="es-CO" sz="1800" b="1" i="0" u="none" strike="noStrike" dirty="0">
                        <a:solidFill>
                          <a:srgbClr val="203664"/>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1800" b="1" u="none" strike="noStrike" dirty="0">
                          <a:effectLst/>
                          <a:highlight>
                            <a:srgbClr val="FCCC31"/>
                          </a:highlight>
                        </a:rPr>
                        <a:t>2025</a:t>
                      </a:r>
                      <a:endParaRPr lang="es-CO" sz="1800" b="1" i="0" u="none" strike="noStrike" dirty="0">
                        <a:solidFill>
                          <a:srgbClr val="203664"/>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1800" b="1" u="none" strike="noStrike" dirty="0">
                          <a:effectLst/>
                          <a:highlight>
                            <a:srgbClr val="FCCC31"/>
                          </a:highlight>
                        </a:rPr>
                        <a:t>2026</a:t>
                      </a:r>
                      <a:endParaRPr lang="es-CO" sz="1800" b="1" i="0" u="none" strike="noStrike" dirty="0">
                        <a:solidFill>
                          <a:srgbClr val="203664"/>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1800" b="1" u="none" strike="noStrike" dirty="0">
                          <a:effectLst/>
                          <a:highlight>
                            <a:srgbClr val="FCCC31"/>
                          </a:highlight>
                        </a:rPr>
                        <a:t>2027</a:t>
                      </a:r>
                      <a:endParaRPr lang="es-CO" sz="1800" b="1" i="0" u="none" strike="noStrike" dirty="0">
                        <a:solidFill>
                          <a:srgbClr val="203664"/>
                        </a:solidFill>
                        <a:effectLst/>
                        <a:highlight>
                          <a:srgbClr val="FCCC31"/>
                        </a:highlight>
                        <a:latin typeface="Calibri" panose="020F0502020204030204" pitchFamily="34" charset="0"/>
                      </a:endParaRPr>
                    </a:p>
                  </a:txBody>
                  <a:tcPr marL="0" marR="0" marT="0" marB="0" anchor="ctr">
                    <a:solidFill>
                      <a:srgbClr val="FCCC31"/>
                    </a:solidFill>
                  </a:tcPr>
                </a:tc>
                <a:extLst>
                  <a:ext uri="{0D108BD9-81ED-4DB2-BD59-A6C34878D82A}">
                    <a16:rowId xmlns:a16="http://schemas.microsoft.com/office/drawing/2014/main" val="2372595321"/>
                  </a:ext>
                </a:extLst>
              </a:tr>
              <a:tr h="829981">
                <a:tc>
                  <a:txBody>
                    <a:bodyPr/>
                    <a:lstStyle/>
                    <a:p>
                      <a:pPr algn="l" rtl="0" fontAlgn="ctr"/>
                      <a:r>
                        <a:rPr lang="es-CO" sz="1400" u="none" strike="noStrike" dirty="0">
                          <a:effectLst/>
                        </a:rPr>
                        <a:t>CONSERVACIÓN DE LA DIVERSIDAD BIOLÓGICA DE LAS ÁREAS PROTEGIDAS DEL SINAP NACIONAL</a:t>
                      </a:r>
                      <a:endParaRPr lang="es-CO" sz="14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400" u="none" strike="noStrike" dirty="0">
                          <a:effectLst/>
                        </a:rPr>
                        <a:t>*753.783 Áreas en proceso de restauración, recuperación y rehabilitación de ecosistemas degradados/</a:t>
                      </a:r>
                      <a:br>
                        <a:rPr lang="es-CO" sz="1400" u="none" strike="noStrike" dirty="0">
                          <a:effectLst/>
                        </a:rPr>
                      </a:br>
                      <a:r>
                        <a:rPr lang="es-CO" sz="1400" u="none" strike="noStrike" dirty="0">
                          <a:effectLst/>
                        </a:rPr>
                        <a:t>*300.000 hectáreas de Áreas bajo esquemas de Pagos por Servicios Ambientales (PSA) e incentivos a la conservación</a:t>
                      </a:r>
                      <a:endParaRPr lang="es-CO" sz="1400" b="0" i="0" u="none" strike="noStrike" dirty="0">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400" u="none" strike="noStrike" dirty="0">
                          <a:effectLst/>
                        </a:rPr>
                        <a:t>PNN</a:t>
                      </a:r>
                      <a:endParaRPr lang="es-CO" sz="14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dirty="0">
                          <a:effectLst/>
                        </a:rPr>
                        <a:t>$ 61.010,74</a:t>
                      </a:r>
                      <a:endParaRPr lang="es-CO" sz="14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dirty="0">
                          <a:effectLst/>
                        </a:rPr>
                        <a:t>$ 425.902,02</a:t>
                      </a:r>
                      <a:endParaRPr lang="es-CO" sz="14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$ 438.679,08</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dirty="0">
                          <a:effectLst/>
                        </a:rPr>
                        <a:t>$ 451.839,46</a:t>
                      </a:r>
                      <a:endParaRPr lang="es-CO" sz="1400" b="0" i="0" u="none" strike="noStrike" dirty="0">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1416591549"/>
                  </a:ext>
                </a:extLst>
              </a:tr>
              <a:tr h="889265">
                <a:tc>
                  <a:txBody>
                    <a:bodyPr/>
                    <a:lstStyle/>
                    <a:p>
                      <a:pPr algn="l" rtl="0" fontAlgn="ctr"/>
                      <a:r>
                        <a:rPr lang="es-CO" sz="1400" u="none" strike="noStrike" dirty="0">
                          <a:effectLst/>
                        </a:rPr>
                        <a:t>ADMINISTRACIÓN DE LOS RECURSOS PROVENIENTES DE LA TASA POR USO DE AGUA PARA LA PROTECCIÓN Y RECUPERACIÓN DEL RECURSO HÍDRICO EN  ÁREAS DEL SISTEMA DE PARQUES NACIONALES NATURALES DE COLOMBIA  NACIONAL</a:t>
                      </a:r>
                      <a:endParaRPr lang="es-CO" sz="14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400" u="none" strike="noStrike">
                          <a:effectLst/>
                        </a:rPr>
                        <a:t>*753.783 Áreas en proceso de restauración, recuperación y rehabilitación de ecosistemas degradados/</a:t>
                      </a:r>
                      <a:br>
                        <a:rPr lang="es-CO" sz="1400" u="none" strike="noStrike">
                          <a:effectLst/>
                        </a:rPr>
                      </a:br>
                      <a:r>
                        <a:rPr lang="es-CO" sz="1400" u="none" strike="noStrike">
                          <a:effectLst/>
                        </a:rPr>
                        <a:t>*300.000 hectáreas de Áreas bajo esquemas de Pagos por Servicios Ambientales (PSA) e incentivos a la conservación</a:t>
                      </a:r>
                      <a:endParaRPr lang="es-CO" sz="1400" b="0" i="0" u="none" strike="noStrike">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400" u="none" strike="noStrike">
                          <a:effectLst/>
                        </a:rPr>
                        <a:t>PNN</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dirty="0">
                          <a:effectLst/>
                        </a:rPr>
                        <a:t>$ 0,00</a:t>
                      </a:r>
                      <a:endParaRPr lang="es-CO" sz="14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$ 7.213,76</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dirty="0">
                          <a:effectLst/>
                        </a:rPr>
                        <a:t>$ 7.430,17</a:t>
                      </a:r>
                      <a:endParaRPr lang="es-CO" sz="14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$ 7.653,07</a:t>
                      </a:r>
                      <a:endParaRPr lang="es-CO" sz="14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930823438"/>
                  </a:ext>
                </a:extLst>
              </a:tr>
              <a:tr h="414990">
                <a:tc>
                  <a:txBody>
                    <a:bodyPr/>
                    <a:lstStyle/>
                    <a:p>
                      <a:pPr algn="l" rtl="0" fontAlgn="ctr"/>
                      <a:r>
                        <a:rPr lang="es-CO" sz="1400" u="none" strike="noStrike" dirty="0">
                          <a:effectLst/>
                        </a:rPr>
                        <a:t>FORTALECIMIENTO DE LA CAPACIDAD INSTITUCIONAL DE PARQUES NACIONALES NATURALES A NIVEL NACIONAL</a:t>
                      </a:r>
                      <a:endParaRPr lang="es-CO" sz="14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400" u="none" strike="noStrike">
                          <a:effectLst/>
                        </a:rPr>
                        <a:t>Modernización del SINA</a:t>
                      </a:r>
                      <a:endParaRPr lang="es-CO" sz="1400" b="0" i="0" u="none" strike="noStrike">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400" u="none" strike="noStrike">
                          <a:effectLst/>
                        </a:rPr>
                        <a:t>PNN</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$ 20.000,00</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dirty="0">
                          <a:effectLst/>
                        </a:rPr>
                        <a:t>$ 36.574,58</a:t>
                      </a:r>
                      <a:endParaRPr lang="es-CO" sz="14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$ 37.671,82</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$ 38.801,97</a:t>
                      </a:r>
                      <a:endParaRPr lang="es-CO" sz="14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768369190"/>
                  </a:ext>
                </a:extLst>
              </a:tr>
              <a:tr h="592843">
                <a:tc>
                  <a:txBody>
                    <a:bodyPr/>
                    <a:lstStyle/>
                    <a:p>
                      <a:pPr algn="l" rtl="0" fontAlgn="ctr"/>
                      <a:r>
                        <a:rPr lang="es-CO" sz="1400" u="none" strike="noStrike" dirty="0">
                          <a:effectLst/>
                        </a:rPr>
                        <a:t>MEJORAMIENTO DE LA INFRAESTRUCTURA FÍSICA EN LOS PARQUES NACIONALES NATURALES DE COLOMBIA Y SUS ÁREAS PROTEGIDAS NACIONAL</a:t>
                      </a:r>
                      <a:endParaRPr lang="es-CO" sz="14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400" u="none" strike="noStrike">
                          <a:effectLst/>
                        </a:rPr>
                        <a:t>Modernización del SINA</a:t>
                      </a:r>
                      <a:endParaRPr lang="es-CO" sz="1400" b="0" i="0" u="none" strike="noStrike">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400" u="none" strike="noStrike">
                          <a:effectLst/>
                        </a:rPr>
                        <a:t>PNN</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$ 9.000,00</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dirty="0">
                          <a:effectLst/>
                        </a:rPr>
                        <a:t>$ 190.333,84</a:t>
                      </a:r>
                      <a:endParaRPr lang="es-CO" sz="14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$ 100.570,10</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$ 62.113,35</a:t>
                      </a:r>
                      <a:endParaRPr lang="es-CO" sz="14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50445775"/>
                  </a:ext>
                </a:extLst>
              </a:tr>
              <a:tr h="592843">
                <a:tc>
                  <a:txBody>
                    <a:bodyPr/>
                    <a:lstStyle/>
                    <a:p>
                      <a:pPr algn="l" rtl="0" fontAlgn="ctr"/>
                      <a:r>
                        <a:rPr lang="es-CO" sz="1400" u="none" strike="noStrike">
                          <a:effectLst/>
                        </a:rPr>
                        <a:t>FORTALECIMIENTO DE LOS PROCESOS DE LA EVALUACION Y EL SEGUIMIENTO DE LAS LICENCIAS, PERMISOS Y TRAMITES AMBIENTALES EN EL TERRITORIO NACIONAL</a:t>
                      </a:r>
                      <a:endParaRPr lang="es-CO" sz="1400" b="0" i="0" u="none" strike="noStrike">
                        <a:solidFill>
                          <a:srgbClr val="203764"/>
                        </a:solidFill>
                        <a:effectLst/>
                        <a:latin typeface="Calibri" panose="020F0502020204030204" pitchFamily="34" charset="0"/>
                      </a:endParaRPr>
                    </a:p>
                  </a:txBody>
                  <a:tcPr marL="72000" marR="0" marT="0" marB="0" anchor="ctr"/>
                </a:tc>
                <a:tc>
                  <a:txBody>
                    <a:bodyPr/>
                    <a:lstStyle/>
                    <a:p>
                      <a:pPr algn="l" rtl="0" fontAlgn="ctr"/>
                      <a:r>
                        <a:rPr lang="es-CO" sz="1400" u="none" strike="noStrike" dirty="0">
                          <a:effectLst/>
                        </a:rPr>
                        <a:t>20 Proyectos territoriales para mejorar la gestión ambiental urbana en municipios de menos de 50 mil habitantes</a:t>
                      </a:r>
                      <a:endParaRPr lang="es-CO" sz="1400" b="0" i="0" u="none" strike="noStrike" dirty="0">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400" u="none" strike="noStrike">
                          <a:effectLst/>
                        </a:rPr>
                        <a:t>ANLA</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$ 20.000,00</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dirty="0">
                          <a:effectLst/>
                        </a:rPr>
                        <a:t>$ 30.000,00</a:t>
                      </a:r>
                      <a:endParaRPr lang="es-CO" sz="14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$ 30.900,00</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$ 31.827,00</a:t>
                      </a:r>
                      <a:endParaRPr lang="es-CO" sz="14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2566383032"/>
                  </a:ext>
                </a:extLst>
              </a:tr>
              <a:tr h="592843">
                <a:tc>
                  <a:txBody>
                    <a:bodyPr/>
                    <a:lstStyle/>
                    <a:p>
                      <a:pPr algn="l" rtl="0" fontAlgn="ctr"/>
                      <a:r>
                        <a:rPr lang="es-CO" sz="1400" u="none" strike="noStrike">
                          <a:effectLst/>
                        </a:rPr>
                        <a:t>FORTALECIMIENTO DE LA GESTION INSTITUCIONAL Y TECNOLOGICA DE LA AUTORIDAD NACIONAL DE LICENCIAS AMBIENTALES EN EL TERRITORIO NACIONAL</a:t>
                      </a:r>
                      <a:endParaRPr lang="es-CO" sz="1400" b="0" i="0" u="none" strike="noStrike">
                        <a:solidFill>
                          <a:srgbClr val="203764"/>
                        </a:solidFill>
                        <a:effectLst/>
                        <a:latin typeface="Calibri" panose="020F0502020204030204" pitchFamily="34" charset="0"/>
                      </a:endParaRPr>
                    </a:p>
                  </a:txBody>
                  <a:tcPr marL="72000" marR="0" marT="0" marB="0" anchor="ctr"/>
                </a:tc>
                <a:tc>
                  <a:txBody>
                    <a:bodyPr/>
                    <a:lstStyle/>
                    <a:p>
                      <a:pPr algn="l" rtl="0" fontAlgn="ctr"/>
                      <a:r>
                        <a:rPr lang="es-CO" sz="1400" u="none" strike="noStrike" dirty="0">
                          <a:effectLst/>
                        </a:rPr>
                        <a:t>Modernización del SINA</a:t>
                      </a:r>
                      <a:endParaRPr lang="es-CO" sz="1400" b="0" i="0" u="none" strike="noStrike" dirty="0">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400" u="none" strike="noStrike">
                          <a:effectLst/>
                        </a:rPr>
                        <a:t>ANLA</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$ 13.653,13</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dirty="0">
                          <a:effectLst/>
                        </a:rPr>
                        <a:t>$ 13.500,00</a:t>
                      </a:r>
                      <a:endParaRPr lang="es-CO" sz="14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$ 13.905,00</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$ 14.322,15</a:t>
                      </a:r>
                      <a:endParaRPr lang="es-CO" sz="14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212376466"/>
                  </a:ext>
                </a:extLst>
              </a:tr>
              <a:tr h="533559">
                <a:tc>
                  <a:txBody>
                    <a:bodyPr/>
                    <a:lstStyle/>
                    <a:p>
                      <a:pPr algn="l" rtl="0" fontAlgn="ctr"/>
                      <a:r>
                        <a:rPr lang="es-CO" sz="1400" u="none" strike="noStrike">
                          <a:effectLst/>
                        </a:rPr>
                        <a:t>FORTALECIMIENTO DEL CONOCIMIENTO E INFORMACIÓN PARA LA CONSERVACIÓN, RECUPERACIÓN Y RESTAURACIÓN AMBIENTAL NACIONAL</a:t>
                      </a:r>
                      <a:endParaRPr lang="es-CO" sz="1400" b="0" i="0" u="none" strike="noStrike">
                        <a:solidFill>
                          <a:srgbClr val="203764"/>
                        </a:solidFill>
                        <a:effectLst/>
                        <a:latin typeface="Calibri" panose="020F0502020204030204" pitchFamily="34" charset="0"/>
                      </a:endParaRPr>
                    </a:p>
                  </a:txBody>
                  <a:tcPr marL="72000" marR="0" marT="0" marB="0" anchor="ctr"/>
                </a:tc>
                <a:tc>
                  <a:txBody>
                    <a:bodyPr/>
                    <a:lstStyle/>
                    <a:p>
                      <a:pPr algn="l" rtl="0" fontAlgn="ctr"/>
                      <a:r>
                        <a:rPr lang="es-CO" sz="1400" u="none" strike="noStrike" dirty="0">
                          <a:effectLst/>
                        </a:rPr>
                        <a:t>6 Proyectos de investigación aplicada en bioeconomía para la transformación productiva</a:t>
                      </a:r>
                      <a:endParaRPr lang="es-CO" sz="1400" b="0" i="0" u="none" strike="noStrike" dirty="0">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400" u="none" strike="noStrike">
                          <a:effectLst/>
                        </a:rPr>
                        <a:t>IDEAM</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$ 18.135</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dirty="0">
                          <a:effectLst/>
                        </a:rPr>
                        <a:t>$ 72.472</a:t>
                      </a:r>
                      <a:endParaRPr lang="es-CO" sz="14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b"/>
                      <a:r>
                        <a:rPr lang="es-CO" sz="1400" u="none" strike="noStrike">
                          <a:effectLst/>
                        </a:rPr>
                        <a:t>$ 76.252</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b"/>
                      <a:r>
                        <a:rPr lang="es-CO" sz="1400" u="none" strike="noStrike">
                          <a:effectLst/>
                        </a:rPr>
                        <a:t>$ 78.573</a:t>
                      </a:r>
                      <a:endParaRPr lang="es-CO" sz="14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1651541643"/>
                  </a:ext>
                </a:extLst>
              </a:tr>
              <a:tr h="414990">
                <a:tc>
                  <a:txBody>
                    <a:bodyPr/>
                    <a:lstStyle/>
                    <a:p>
                      <a:pPr algn="l" rtl="0" fontAlgn="ctr"/>
                      <a:r>
                        <a:rPr lang="es-CO" sz="1400" u="none" strike="noStrike" dirty="0">
                          <a:effectLst/>
                        </a:rPr>
                        <a:t>FORTALECIMIENTO DE LA GESTIÓN DEL CONOCIMIENTO HIDROLÓGICO, METEOROLÓGICO Y AMBIENTAL  NACIONAL</a:t>
                      </a:r>
                      <a:endParaRPr lang="es-CO" sz="14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400" u="none" strike="noStrike" dirty="0">
                          <a:effectLst/>
                        </a:rPr>
                        <a:t>6 Proyectos de investigación aplicada en bioeconomía para la transformación productiva</a:t>
                      </a:r>
                      <a:endParaRPr lang="es-CO" sz="1400" b="0" i="0" u="none" strike="noStrike" dirty="0">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400" u="none" strike="noStrike">
                          <a:effectLst/>
                        </a:rPr>
                        <a:t>IDEAM</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$ 3.817</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dirty="0">
                          <a:effectLst/>
                        </a:rPr>
                        <a:t>$ 0</a:t>
                      </a:r>
                      <a:endParaRPr lang="es-CO" sz="14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$ 0</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$ 0</a:t>
                      </a:r>
                      <a:endParaRPr lang="es-CO" sz="14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3068701258"/>
                  </a:ext>
                </a:extLst>
              </a:tr>
              <a:tr h="652128">
                <a:tc>
                  <a:txBody>
                    <a:bodyPr/>
                    <a:lstStyle/>
                    <a:p>
                      <a:pPr algn="l" rtl="0" fontAlgn="ctr"/>
                      <a:r>
                        <a:rPr lang="es-CO" sz="1400" u="none" strike="noStrike">
                          <a:effectLst/>
                        </a:rPr>
                        <a:t>MEJORAMIENTO DE LA CAPACIDAD INSTITUCIONAL EN INFRAESTRUCTURA TECNOLÓGICA Y FÍSICA, PARA EL MEJORAMIENTO DE LA DISPONIBILIDAD Y DIVULGACIÓN DE LA INFORMACIÓN. NACIONAL</a:t>
                      </a:r>
                      <a:endParaRPr lang="es-CO" sz="1400" b="0" i="0" u="none" strike="noStrike">
                        <a:solidFill>
                          <a:srgbClr val="203764"/>
                        </a:solidFill>
                        <a:effectLst/>
                        <a:latin typeface="Calibri" panose="020F0502020204030204" pitchFamily="34" charset="0"/>
                      </a:endParaRPr>
                    </a:p>
                  </a:txBody>
                  <a:tcPr marL="72000" marR="0" marT="0" marB="0" anchor="ctr"/>
                </a:tc>
                <a:tc>
                  <a:txBody>
                    <a:bodyPr/>
                    <a:lstStyle/>
                    <a:p>
                      <a:pPr algn="l" rtl="0" fontAlgn="ctr"/>
                      <a:r>
                        <a:rPr lang="es-CO" sz="1400" u="none" strike="noStrike" dirty="0">
                          <a:effectLst/>
                        </a:rPr>
                        <a:t>Modernización del SINA</a:t>
                      </a:r>
                      <a:endParaRPr lang="es-CO" sz="1400" b="0" i="0" u="none" strike="noStrike" dirty="0">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400" u="none" strike="noStrike">
                          <a:effectLst/>
                        </a:rPr>
                        <a:t>IDEAM</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$ 14.209</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dirty="0">
                          <a:effectLst/>
                        </a:rPr>
                        <a:t>$ 118.808</a:t>
                      </a:r>
                      <a:endParaRPr lang="es-CO" sz="14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b"/>
                      <a:r>
                        <a:rPr lang="es-CO" sz="1400" u="none" strike="noStrike">
                          <a:effectLst/>
                        </a:rPr>
                        <a:t>$ 124.412</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b"/>
                      <a:r>
                        <a:rPr lang="es-CO" sz="1400" u="none" strike="noStrike">
                          <a:effectLst/>
                        </a:rPr>
                        <a:t>$ 128.197</a:t>
                      </a:r>
                      <a:endParaRPr lang="es-CO" sz="14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666676463"/>
                  </a:ext>
                </a:extLst>
              </a:tr>
              <a:tr h="592843">
                <a:tc>
                  <a:txBody>
                    <a:bodyPr/>
                    <a:lstStyle/>
                    <a:p>
                      <a:pPr algn="l" rtl="0" fontAlgn="ctr"/>
                      <a:r>
                        <a:rPr lang="es-CO" sz="1400" u="none" strike="noStrike">
                          <a:effectLst/>
                        </a:rPr>
                        <a:t>FORTALECIMIENTO DE LOS PROCESOS DE LA EVALUACION Y EL SEGUIMIENTO DE LAS LICENCIAS, PERMISOS Y TRAMITES AMBIENTALES EN EL TERRITORIO NACIONAL</a:t>
                      </a:r>
                      <a:endParaRPr lang="es-CO" sz="1400" b="0" i="0" u="none" strike="noStrike">
                        <a:solidFill>
                          <a:srgbClr val="203764"/>
                        </a:solidFill>
                        <a:effectLst/>
                        <a:latin typeface="Calibri" panose="020F0502020204030204" pitchFamily="34" charset="0"/>
                      </a:endParaRPr>
                    </a:p>
                  </a:txBody>
                  <a:tcPr marL="72000" marR="0" marT="0" marB="0" anchor="ctr"/>
                </a:tc>
                <a:tc>
                  <a:txBody>
                    <a:bodyPr/>
                    <a:lstStyle/>
                    <a:p>
                      <a:pPr algn="l" rtl="0" fontAlgn="ctr"/>
                      <a:r>
                        <a:rPr lang="es-CO" sz="1400" u="none" strike="noStrike" dirty="0">
                          <a:effectLst/>
                        </a:rPr>
                        <a:t>20 Proyectos territoriales para mejorar la gestión ambiental urbana en municipios de menos de 50 mil habitantes</a:t>
                      </a:r>
                      <a:endParaRPr lang="es-CO" sz="1400" b="0" i="0" u="none" strike="noStrike" dirty="0">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400" u="none" strike="noStrike" dirty="0">
                          <a:effectLst/>
                        </a:rPr>
                        <a:t>FONAM ANLA</a:t>
                      </a:r>
                      <a:endParaRPr lang="es-CO" sz="14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$ 70.978,30</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dirty="0">
                          <a:effectLst/>
                        </a:rPr>
                        <a:t>$ 74.869,45</a:t>
                      </a:r>
                      <a:endParaRPr lang="es-CO" sz="14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$ 77.176,14</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$ 79.553,85</a:t>
                      </a:r>
                      <a:endParaRPr lang="es-CO" sz="14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3123938218"/>
                  </a:ext>
                </a:extLst>
              </a:tr>
              <a:tr h="829981">
                <a:tc>
                  <a:txBody>
                    <a:bodyPr/>
                    <a:lstStyle/>
                    <a:p>
                      <a:pPr algn="l" rtl="0" fontAlgn="ctr"/>
                      <a:r>
                        <a:rPr lang="es-CO" sz="1400" u="none" strike="noStrike">
                          <a:effectLst/>
                        </a:rPr>
                        <a:t>CONSERVACIÓN DE LA DIVERSIDAD BIOLÓGICA DE LAS ÁREAS PROTEGIDAS DEL SINAP NACIONAL</a:t>
                      </a:r>
                      <a:endParaRPr lang="es-CO" sz="1400" b="0" i="0" u="none" strike="noStrike">
                        <a:solidFill>
                          <a:srgbClr val="203764"/>
                        </a:solidFill>
                        <a:effectLst/>
                        <a:latin typeface="Calibri" panose="020F0502020204030204" pitchFamily="34" charset="0"/>
                      </a:endParaRPr>
                    </a:p>
                  </a:txBody>
                  <a:tcPr marL="72000" marR="0" marT="0" marB="0" anchor="ctr"/>
                </a:tc>
                <a:tc>
                  <a:txBody>
                    <a:bodyPr/>
                    <a:lstStyle/>
                    <a:p>
                      <a:pPr algn="l" rtl="0" fontAlgn="ctr"/>
                      <a:r>
                        <a:rPr lang="es-CO" sz="1400" u="none" strike="noStrike" dirty="0">
                          <a:effectLst/>
                        </a:rPr>
                        <a:t>*753.783 Áreas en proceso de restauración, recuperación y rehabilitación de ecosistemas degradados/</a:t>
                      </a:r>
                      <a:br>
                        <a:rPr lang="es-CO" sz="1400" u="none" strike="noStrike" dirty="0">
                          <a:effectLst/>
                        </a:rPr>
                      </a:br>
                      <a:r>
                        <a:rPr lang="es-CO" sz="1400" u="none" strike="noStrike" dirty="0">
                          <a:effectLst/>
                        </a:rPr>
                        <a:t>*300.000 hectáreas de Áreas bajo esquemas de Pagos por Servicios Ambientales (PSA) e incentivos a la conservación</a:t>
                      </a:r>
                      <a:endParaRPr lang="es-CO" sz="1400" b="0" i="0" u="none" strike="noStrike" dirty="0">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400" u="none" strike="noStrike" dirty="0">
                          <a:effectLst/>
                        </a:rPr>
                        <a:t>FONAM PNN</a:t>
                      </a:r>
                      <a:endParaRPr lang="es-CO" sz="14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$ 62.334,94</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$ 70.241,85</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dirty="0">
                          <a:effectLst/>
                        </a:rPr>
                        <a:t>$ 72.349,11</a:t>
                      </a:r>
                      <a:endParaRPr lang="es-CO" sz="14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$ 74.519,58</a:t>
                      </a:r>
                      <a:endParaRPr lang="es-CO" sz="14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1461081080"/>
                  </a:ext>
                </a:extLst>
              </a:tr>
              <a:tr h="889265">
                <a:tc>
                  <a:txBody>
                    <a:bodyPr/>
                    <a:lstStyle/>
                    <a:p>
                      <a:pPr algn="l" rtl="0" fontAlgn="ctr"/>
                      <a:r>
                        <a:rPr lang="es-CO" sz="1400" u="none" strike="noStrike" dirty="0">
                          <a:effectLst/>
                        </a:rPr>
                        <a:t>ADMINISTRACIÓN DE LOS RECURSOS PROVENIENTES DE LA TASA POR USO DE AGUA PARA LA PROTECCIÓN Y RECUPERACIÓN DEL RECURSO HÍDRICO EN  ÁREAS DEL SISTEMA DE PARQUES NACIONALES NATURALES DE COLOMBIA  NACIONAL</a:t>
                      </a:r>
                      <a:endParaRPr lang="es-CO" sz="14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400" u="none" strike="noStrike" dirty="0">
                          <a:effectLst/>
                        </a:rPr>
                        <a:t>*753.783 Áreas en proceso de restauración, recuperación y rehabilitación de ecosistemas degradados/</a:t>
                      </a:r>
                      <a:br>
                        <a:rPr lang="es-CO" sz="1400" u="none" strike="noStrike" dirty="0">
                          <a:effectLst/>
                        </a:rPr>
                      </a:br>
                      <a:r>
                        <a:rPr lang="es-CO" sz="1400" u="none" strike="noStrike" dirty="0">
                          <a:effectLst/>
                        </a:rPr>
                        <a:t>*300.000 hectáreas de Áreas bajo esquemas de Pagos por Servicios Ambientales (PSA) e incentivos a la conservación</a:t>
                      </a:r>
                      <a:endParaRPr lang="es-CO" sz="1400" b="0" i="0" u="none" strike="noStrike" dirty="0">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400" u="none" strike="noStrike" dirty="0">
                          <a:effectLst/>
                        </a:rPr>
                        <a:t>FONAM PNN</a:t>
                      </a:r>
                      <a:endParaRPr lang="es-CO" sz="14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$ 11.839,13</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$ 9.117,18</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dirty="0">
                          <a:effectLst/>
                        </a:rPr>
                        <a:t>$ 9.390,69</a:t>
                      </a:r>
                      <a:endParaRPr lang="es-CO" sz="14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$ 9.672,41</a:t>
                      </a:r>
                      <a:endParaRPr lang="es-CO" sz="14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2132040333"/>
                  </a:ext>
                </a:extLst>
              </a:tr>
              <a:tr h="829981">
                <a:tc>
                  <a:txBody>
                    <a:bodyPr/>
                    <a:lstStyle/>
                    <a:p>
                      <a:pPr algn="l" rtl="0" fontAlgn="ctr"/>
                      <a:r>
                        <a:rPr lang="es-CO" sz="1400" u="none" strike="noStrike">
                          <a:effectLst/>
                        </a:rPr>
                        <a:t>CONSERVACIÓN Y RESTAURACIÓN EN CUENCAS HIDROGRÁFICAS ABASTECEDORAS DE ACUEDUCTOS MUNICIPALES A NIVEL NACIONAL</a:t>
                      </a:r>
                      <a:endParaRPr lang="es-CO" sz="1400" b="0" i="0" u="none" strike="noStrike">
                        <a:solidFill>
                          <a:srgbClr val="203764"/>
                        </a:solidFill>
                        <a:effectLst/>
                        <a:latin typeface="Calibri" panose="020F0502020204030204" pitchFamily="34" charset="0"/>
                      </a:endParaRPr>
                    </a:p>
                  </a:txBody>
                  <a:tcPr marL="72000" marR="0" marT="0" marB="0" anchor="ctr"/>
                </a:tc>
                <a:tc>
                  <a:txBody>
                    <a:bodyPr/>
                    <a:lstStyle/>
                    <a:p>
                      <a:pPr algn="l" rtl="0" fontAlgn="ctr"/>
                      <a:r>
                        <a:rPr lang="es-CO" sz="1400" u="none" strike="noStrike" dirty="0">
                          <a:effectLst/>
                        </a:rPr>
                        <a:t>*753.783 Áreas en proceso de restauración, recuperación y rehabilitación de ecosistemas degradados/</a:t>
                      </a:r>
                      <a:br>
                        <a:rPr lang="es-CO" sz="1400" u="none" strike="noStrike" dirty="0">
                          <a:effectLst/>
                        </a:rPr>
                      </a:br>
                      <a:r>
                        <a:rPr lang="es-CO" sz="1400" u="none" strike="noStrike" dirty="0">
                          <a:effectLst/>
                        </a:rPr>
                        <a:t>*300.000 hectáreas de Áreas bajo esquemas de Pagos por Servicios Ambientales (PSA) e incentivos a la conservación</a:t>
                      </a:r>
                      <a:endParaRPr lang="es-CO" sz="1400" b="0" i="0" u="none" strike="noStrike" dirty="0">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400" u="none" strike="noStrike" dirty="0">
                          <a:effectLst/>
                        </a:rPr>
                        <a:t>FONAM MINAMBIENTE</a:t>
                      </a:r>
                      <a:endParaRPr lang="es-CO" sz="14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$ 3.215,41</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$ 1.128,39</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dirty="0">
                          <a:effectLst/>
                        </a:rPr>
                        <a:t>$ 1.000,00</a:t>
                      </a:r>
                      <a:endParaRPr lang="es-CO" sz="14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$ 0,00</a:t>
                      </a:r>
                      <a:endParaRPr lang="es-CO" sz="14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1190735796"/>
                  </a:ext>
                </a:extLst>
              </a:tr>
              <a:tr h="829981">
                <a:tc>
                  <a:txBody>
                    <a:bodyPr/>
                    <a:lstStyle/>
                    <a:p>
                      <a:pPr algn="l" rtl="0" fontAlgn="ctr"/>
                      <a:r>
                        <a:rPr lang="es-CO" sz="1400" u="none" strike="noStrike" dirty="0">
                          <a:effectLst/>
                        </a:rPr>
                        <a:t>FORTALECIMIENTO A LA PROTECCIÓN Y AL USO SOSTENIBLE DE LAS ESPECIES CITES EN EL TERRITORIO NACIONAL</a:t>
                      </a:r>
                      <a:endParaRPr lang="es-CO" sz="14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400" u="none" strike="noStrike" dirty="0">
                          <a:effectLst/>
                        </a:rPr>
                        <a:t>*753.783 Áreas en proceso de restauración, recuperación y rehabilitación de ecosistemas degradados/</a:t>
                      </a:r>
                      <a:br>
                        <a:rPr lang="es-CO" sz="1400" u="none" strike="noStrike" dirty="0">
                          <a:effectLst/>
                        </a:rPr>
                      </a:br>
                      <a:r>
                        <a:rPr lang="es-CO" sz="1400" u="none" strike="noStrike" dirty="0">
                          <a:effectLst/>
                        </a:rPr>
                        <a:t>*300.000 hectáreas de Áreas bajo esquemas de Pagos por Servicios Ambientales (PSA) e incentivos a la conservación</a:t>
                      </a:r>
                      <a:endParaRPr lang="es-CO" sz="1400" b="0" i="0" u="none" strike="noStrike" dirty="0">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400" u="none" strike="noStrike" dirty="0">
                          <a:effectLst/>
                        </a:rPr>
                        <a:t>FONAM MINAMBIENTE</a:t>
                      </a:r>
                      <a:endParaRPr lang="es-CO" sz="14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$ 150,00</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$ 160,01</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a:effectLst/>
                        </a:rPr>
                        <a:t>$ 164,81</a:t>
                      </a:r>
                      <a:endParaRPr lang="es-CO" sz="14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400" u="none" strike="noStrike" dirty="0">
                          <a:effectLst/>
                        </a:rPr>
                        <a:t>$ 169,75</a:t>
                      </a:r>
                      <a:endParaRPr lang="es-CO" sz="1400" b="0" i="0" u="none" strike="noStrike" dirty="0">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1608767855"/>
                  </a:ext>
                </a:extLst>
              </a:tr>
            </a:tbl>
          </a:graphicData>
        </a:graphic>
      </p:graphicFrame>
    </p:spTree>
    <p:extLst>
      <p:ext uri="{BB962C8B-B14F-4D97-AF65-F5344CB8AC3E}">
        <p14:creationId xmlns:p14="http://schemas.microsoft.com/office/powerpoint/2010/main" val="2712869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1BA9B5-0535-A791-DCD2-B0006BF4E6FD}"/>
              </a:ext>
            </a:extLst>
          </p:cNvPr>
          <p:cNvSpPr>
            <a:spLocks noGrp="1"/>
          </p:cNvSpPr>
          <p:nvPr>
            <p:ph type="ctrTitle"/>
          </p:nvPr>
        </p:nvSpPr>
        <p:spPr>
          <a:xfrm>
            <a:off x="2260600" y="6039843"/>
            <a:ext cx="14046200" cy="1538883"/>
          </a:xfrm>
        </p:spPr>
        <p:txBody>
          <a:bodyPr/>
          <a:lstStyle/>
          <a:p>
            <a:r>
              <a:rPr lang="es-CO" sz="10000" dirty="0"/>
              <a:t>Ingresos</a:t>
            </a:r>
          </a:p>
        </p:txBody>
      </p:sp>
    </p:spTree>
    <p:extLst>
      <p:ext uri="{BB962C8B-B14F-4D97-AF65-F5344CB8AC3E}">
        <p14:creationId xmlns:p14="http://schemas.microsoft.com/office/powerpoint/2010/main" val="9465503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2">
            <a:extLst>
              <a:ext uri="{FF2B5EF4-FFF2-40B4-BE49-F238E27FC236}">
                <a16:creationId xmlns:a16="http://schemas.microsoft.com/office/drawing/2014/main" id="{F259A868-68C5-F280-2BDB-BE0E24599622}"/>
              </a:ext>
            </a:extLst>
          </p:cNvPr>
          <p:cNvSpPr txBox="1">
            <a:spLocks/>
          </p:cNvSpPr>
          <p:nvPr/>
        </p:nvSpPr>
        <p:spPr>
          <a:xfrm>
            <a:off x="588270" y="2217467"/>
            <a:ext cx="23228768" cy="721878"/>
          </a:xfrm>
          <a:prstGeom prst="rect">
            <a:avLst/>
          </a:prstGeom>
        </p:spPr>
        <p:txBody>
          <a:bodyPr/>
          <a:lstStyle>
            <a:lvl1pPr marL="0">
              <a:defRPr>
                <a:latin typeface="+mn-lt"/>
                <a:ea typeface="+mn-ea"/>
                <a:cs typeface="+mn-cs"/>
              </a:defRPr>
            </a:lvl1pPr>
            <a:lvl2pPr marL="914400">
              <a:defRPr>
                <a:latin typeface="+mn-lt"/>
                <a:ea typeface="+mn-ea"/>
                <a:cs typeface="+mn-cs"/>
              </a:defRPr>
            </a:lvl2pPr>
            <a:lvl3pPr marL="1828800">
              <a:defRPr>
                <a:latin typeface="+mn-lt"/>
                <a:ea typeface="+mn-ea"/>
                <a:cs typeface="+mn-cs"/>
              </a:defRPr>
            </a:lvl3pPr>
            <a:lvl4pPr marL="2743200">
              <a:defRPr>
                <a:latin typeface="+mn-lt"/>
                <a:ea typeface="+mn-ea"/>
                <a:cs typeface="+mn-cs"/>
              </a:defRPr>
            </a:lvl4pPr>
            <a:lvl5pPr marL="3657600">
              <a:defRPr>
                <a:latin typeface="+mn-lt"/>
                <a:ea typeface="+mn-ea"/>
                <a:cs typeface="+mn-cs"/>
              </a:defRPr>
            </a:lvl5pPr>
            <a:lvl6pPr marL="4572000">
              <a:defRPr>
                <a:latin typeface="+mn-lt"/>
                <a:ea typeface="+mn-ea"/>
                <a:cs typeface="+mn-cs"/>
              </a:defRPr>
            </a:lvl6pPr>
            <a:lvl7pPr marL="5486400">
              <a:defRPr>
                <a:latin typeface="+mn-lt"/>
                <a:ea typeface="+mn-ea"/>
                <a:cs typeface="+mn-cs"/>
              </a:defRPr>
            </a:lvl7pPr>
            <a:lvl8pPr marL="6400800">
              <a:defRPr>
                <a:latin typeface="+mn-lt"/>
                <a:ea typeface="+mn-ea"/>
                <a:cs typeface="+mn-cs"/>
              </a:defRPr>
            </a:lvl8pPr>
            <a:lvl9pPr marL="7315200">
              <a:defRPr>
                <a:latin typeface="+mn-lt"/>
                <a:ea typeface="+mn-ea"/>
                <a:cs typeface="+mn-cs"/>
              </a:defRPr>
            </a:lvl9pPr>
          </a:lstStyle>
          <a:p>
            <a:pPr defTabSz="914400" hangingPunct="1">
              <a:lnSpc>
                <a:spcPct val="100000"/>
              </a:lnSpc>
            </a:pPr>
            <a:r>
              <a:rPr lang="es-CO" sz="4000" dirty="0">
                <a:solidFill>
                  <a:schemeClr val="tx1"/>
                </a:solidFill>
                <a:latin typeface="Work Sans" panose="00000500000000000000" pitchFamily="2" charset="0"/>
              </a:rPr>
              <a:t>4. Metas por proyecto</a:t>
            </a:r>
          </a:p>
        </p:txBody>
      </p:sp>
      <p:sp>
        <p:nvSpPr>
          <p:cNvPr id="3" name="Título 1">
            <a:extLst>
              <a:ext uri="{FF2B5EF4-FFF2-40B4-BE49-F238E27FC236}">
                <a16:creationId xmlns:a16="http://schemas.microsoft.com/office/drawing/2014/main" id="{C5DFEB64-CE00-2C40-5202-1BE764645F06}"/>
              </a:ext>
            </a:extLst>
          </p:cNvPr>
          <p:cNvSpPr>
            <a:spLocks noGrp="1"/>
          </p:cNvSpPr>
          <p:nvPr>
            <p:ph type="title"/>
          </p:nvPr>
        </p:nvSpPr>
        <p:spPr>
          <a:xfrm>
            <a:off x="-1224289" y="673754"/>
            <a:ext cx="23227192" cy="677108"/>
          </a:xfrm>
        </p:spPr>
        <p:txBody>
          <a:bodyPr/>
          <a:lstStyle/>
          <a:p>
            <a:pPr algn="ctr"/>
            <a:r>
              <a:rPr lang="es-CO" sz="4400" b="1" dirty="0">
                <a:latin typeface="Verdana" panose="020B0604030504040204" pitchFamily="34" charset="0"/>
                <a:ea typeface="Verdana" panose="020B0604030504040204" pitchFamily="34" charset="0"/>
              </a:rPr>
              <a:t>Metas por proyecto</a:t>
            </a:r>
          </a:p>
        </p:txBody>
      </p:sp>
      <p:grpSp>
        <p:nvGrpSpPr>
          <p:cNvPr id="5" name="Grupo 4">
            <a:extLst>
              <a:ext uri="{FF2B5EF4-FFF2-40B4-BE49-F238E27FC236}">
                <a16:creationId xmlns:a16="http://schemas.microsoft.com/office/drawing/2014/main" id="{1D97D0B3-F827-4F9E-5CD0-43C7CBF4233B}"/>
              </a:ext>
            </a:extLst>
          </p:cNvPr>
          <p:cNvGrpSpPr/>
          <p:nvPr/>
        </p:nvGrpSpPr>
        <p:grpSpPr>
          <a:xfrm>
            <a:off x="16613736" y="203541"/>
            <a:ext cx="3000375" cy="2020113"/>
            <a:chOff x="16072703" y="22290"/>
            <a:chExt cx="3000375" cy="2020113"/>
          </a:xfrm>
        </p:grpSpPr>
        <p:pic>
          <p:nvPicPr>
            <p:cNvPr id="7" name="Imagen 6">
              <a:extLst>
                <a:ext uri="{FF2B5EF4-FFF2-40B4-BE49-F238E27FC236}">
                  <a16:creationId xmlns:a16="http://schemas.microsoft.com/office/drawing/2014/main" id="{24A0CC2E-6B22-C4F3-DEDA-8304982735C6}"/>
                </a:ext>
              </a:extLst>
            </p:cNvPr>
            <p:cNvPicPr>
              <a:picLocks noChangeAspect="1"/>
            </p:cNvPicPr>
            <p:nvPr/>
          </p:nvPicPr>
          <p:blipFill>
            <a:blip r:embed="rId3"/>
            <a:stretch>
              <a:fillRect/>
            </a:stretch>
          </p:blipFill>
          <p:spPr>
            <a:xfrm>
              <a:off x="16072703" y="22290"/>
              <a:ext cx="3000375" cy="1000125"/>
            </a:xfrm>
            <a:prstGeom prst="rect">
              <a:avLst/>
            </a:prstGeom>
          </p:spPr>
        </p:pic>
        <p:pic>
          <p:nvPicPr>
            <p:cNvPr id="8" name="Picture 4" descr="Ministerio de Ambiente y Desarrollo Sostenible - Wikipedia ...">
              <a:extLst>
                <a:ext uri="{FF2B5EF4-FFF2-40B4-BE49-F238E27FC236}">
                  <a16:creationId xmlns:a16="http://schemas.microsoft.com/office/drawing/2014/main" id="{C9F6B5E8-FCDE-9BC0-57DF-62090B8C8F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4" name="Tabla 3">
            <a:extLst>
              <a:ext uri="{FF2B5EF4-FFF2-40B4-BE49-F238E27FC236}">
                <a16:creationId xmlns:a16="http://schemas.microsoft.com/office/drawing/2014/main" id="{6F01E218-DB1F-FAAA-9C42-4AE01B917725}"/>
              </a:ext>
            </a:extLst>
          </p:cNvPr>
          <p:cNvGraphicFramePr>
            <a:graphicFrameLocks noGrp="1"/>
          </p:cNvGraphicFramePr>
          <p:nvPr>
            <p:extLst>
              <p:ext uri="{D42A27DB-BD31-4B8C-83A1-F6EECF244321}">
                <p14:modId xmlns:p14="http://schemas.microsoft.com/office/powerpoint/2010/main" val="3702542505"/>
              </p:ext>
            </p:extLst>
          </p:nvPr>
        </p:nvGraphicFramePr>
        <p:xfrm>
          <a:off x="1683279" y="2939345"/>
          <a:ext cx="21498454" cy="9746305"/>
        </p:xfrm>
        <a:graphic>
          <a:graphicData uri="http://schemas.openxmlformats.org/drawingml/2006/table">
            <a:tbl>
              <a:tblPr>
                <a:tableStyleId>{5940675A-B579-460E-94D1-54222C63F5DA}</a:tableStyleId>
              </a:tblPr>
              <a:tblGrid>
                <a:gridCol w="6986588">
                  <a:extLst>
                    <a:ext uri="{9D8B030D-6E8A-4147-A177-3AD203B41FA5}">
                      <a16:colId xmlns:a16="http://schemas.microsoft.com/office/drawing/2014/main" val="1199650404"/>
                    </a:ext>
                  </a:extLst>
                </a:gridCol>
                <a:gridCol w="4893733">
                  <a:extLst>
                    <a:ext uri="{9D8B030D-6E8A-4147-A177-3AD203B41FA5}">
                      <a16:colId xmlns:a16="http://schemas.microsoft.com/office/drawing/2014/main" val="1687562440"/>
                    </a:ext>
                  </a:extLst>
                </a:gridCol>
                <a:gridCol w="2658533">
                  <a:extLst>
                    <a:ext uri="{9D8B030D-6E8A-4147-A177-3AD203B41FA5}">
                      <a16:colId xmlns:a16="http://schemas.microsoft.com/office/drawing/2014/main" val="1729706241"/>
                    </a:ext>
                  </a:extLst>
                </a:gridCol>
                <a:gridCol w="1693334">
                  <a:extLst>
                    <a:ext uri="{9D8B030D-6E8A-4147-A177-3AD203B41FA5}">
                      <a16:colId xmlns:a16="http://schemas.microsoft.com/office/drawing/2014/main" val="3529043158"/>
                    </a:ext>
                  </a:extLst>
                </a:gridCol>
                <a:gridCol w="1524677">
                  <a:extLst>
                    <a:ext uri="{9D8B030D-6E8A-4147-A177-3AD203B41FA5}">
                      <a16:colId xmlns:a16="http://schemas.microsoft.com/office/drawing/2014/main" val="1990884330"/>
                    </a:ext>
                  </a:extLst>
                </a:gridCol>
                <a:gridCol w="1506389">
                  <a:extLst>
                    <a:ext uri="{9D8B030D-6E8A-4147-A177-3AD203B41FA5}">
                      <a16:colId xmlns:a16="http://schemas.microsoft.com/office/drawing/2014/main" val="3775917771"/>
                    </a:ext>
                  </a:extLst>
                </a:gridCol>
                <a:gridCol w="2235200">
                  <a:extLst>
                    <a:ext uri="{9D8B030D-6E8A-4147-A177-3AD203B41FA5}">
                      <a16:colId xmlns:a16="http://schemas.microsoft.com/office/drawing/2014/main" val="215710821"/>
                    </a:ext>
                  </a:extLst>
                </a:gridCol>
              </a:tblGrid>
              <a:tr h="645363">
                <a:tc>
                  <a:txBody>
                    <a:bodyPr/>
                    <a:lstStyle/>
                    <a:p>
                      <a:pPr algn="ctr" rtl="0" fontAlgn="ctr"/>
                      <a:r>
                        <a:rPr lang="es-CO" sz="2400" b="1" u="none" strike="noStrike" dirty="0">
                          <a:effectLst/>
                          <a:highlight>
                            <a:srgbClr val="FCCC31"/>
                          </a:highlight>
                        </a:rPr>
                        <a:t>INVERSIÓN/ENTIDAD</a:t>
                      </a:r>
                      <a:endParaRPr lang="es-CO" sz="2400" b="1" i="0" u="none" strike="noStrike" dirty="0">
                        <a:solidFill>
                          <a:srgbClr val="203664"/>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META</a:t>
                      </a:r>
                      <a:endParaRPr lang="es-CO" sz="2400" b="1" i="0" u="none" strike="noStrike" dirty="0">
                        <a:solidFill>
                          <a:srgbClr val="203664"/>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DEPENDENCIA</a:t>
                      </a:r>
                      <a:endParaRPr lang="es-CO" sz="2400" b="1" i="0" u="none" strike="noStrike" dirty="0">
                        <a:solidFill>
                          <a:srgbClr val="203664"/>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2024*</a:t>
                      </a:r>
                      <a:endParaRPr lang="es-CO" sz="2400" b="1" i="0" u="none" strike="noStrike" dirty="0">
                        <a:solidFill>
                          <a:srgbClr val="203664"/>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2025</a:t>
                      </a:r>
                      <a:endParaRPr lang="es-CO" sz="2400" b="1" i="0" u="none" strike="noStrike" dirty="0">
                        <a:solidFill>
                          <a:srgbClr val="203664"/>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2026</a:t>
                      </a:r>
                      <a:endParaRPr lang="es-CO" sz="2400" b="1" i="0" u="none" strike="noStrike" dirty="0">
                        <a:solidFill>
                          <a:srgbClr val="203664"/>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2027</a:t>
                      </a:r>
                      <a:endParaRPr lang="es-CO" sz="2400" b="1" i="0" u="none" strike="noStrike" dirty="0">
                        <a:solidFill>
                          <a:srgbClr val="203664"/>
                        </a:solidFill>
                        <a:effectLst/>
                        <a:highlight>
                          <a:srgbClr val="FCCC31"/>
                        </a:highlight>
                        <a:latin typeface="Calibri" panose="020F0502020204030204" pitchFamily="34" charset="0"/>
                      </a:endParaRPr>
                    </a:p>
                  </a:txBody>
                  <a:tcPr marL="0" marR="0" marT="0" marB="0" anchor="ctr">
                    <a:solidFill>
                      <a:srgbClr val="FCCC31"/>
                    </a:solidFill>
                  </a:tcPr>
                </a:tc>
                <a:extLst>
                  <a:ext uri="{0D108BD9-81ED-4DB2-BD59-A6C34878D82A}">
                    <a16:rowId xmlns:a16="http://schemas.microsoft.com/office/drawing/2014/main" val="2727353533"/>
                  </a:ext>
                </a:extLst>
              </a:tr>
              <a:tr h="644987">
                <a:tc>
                  <a:txBody>
                    <a:bodyPr/>
                    <a:lstStyle/>
                    <a:p>
                      <a:pPr algn="l" rtl="0" fontAlgn="ctr"/>
                      <a:r>
                        <a:rPr lang="es-CO" sz="1600" u="none" strike="noStrike" dirty="0">
                          <a:effectLst/>
                        </a:rPr>
                        <a:t>FORTALECIMIENTO DE LA GESTION INSTITUCIONAL Y TECNOLOGICA DE LA AUTORIDAD NACIONAL DE LICENCIAS AMBIENTALES EN EL TERRITORIO NACIONAL</a:t>
                      </a:r>
                      <a:endParaRPr lang="es-CO" sz="16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600" u="none" strike="noStrike">
                          <a:effectLst/>
                        </a:rPr>
                        <a:t>Modernización del SINA</a:t>
                      </a:r>
                      <a:endParaRPr lang="es-CO" sz="1600" b="0" i="0" u="none" strike="noStrike">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600" u="none" strike="noStrike" dirty="0">
                          <a:effectLst/>
                        </a:rPr>
                        <a:t>FONAM ANLA</a:t>
                      </a:r>
                      <a:endParaRPr lang="es-CO" sz="16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600" u="none" strike="noStrike" dirty="0">
                          <a:effectLst/>
                        </a:rPr>
                        <a:t>$ 24.570,92</a:t>
                      </a:r>
                      <a:endParaRPr lang="es-CO" sz="16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600" u="none" strike="noStrike">
                          <a:effectLst/>
                        </a:rPr>
                        <a:t>$ 20.743,67</a:t>
                      </a:r>
                      <a:endParaRPr lang="es-CO" sz="16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600" u="none" strike="noStrike">
                          <a:effectLst/>
                        </a:rPr>
                        <a:t>$ 21.965,98</a:t>
                      </a:r>
                      <a:endParaRPr lang="es-CO" sz="16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600" u="none" strike="noStrike" dirty="0">
                          <a:effectLst/>
                        </a:rPr>
                        <a:t>$ 22.724,96</a:t>
                      </a:r>
                      <a:endParaRPr lang="es-CO" sz="1600" b="0" i="0" u="none" strike="noStrike" dirty="0">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2477866088"/>
                  </a:ext>
                </a:extLst>
              </a:tr>
              <a:tr h="644987">
                <a:tc>
                  <a:txBody>
                    <a:bodyPr/>
                    <a:lstStyle/>
                    <a:p>
                      <a:pPr algn="l" rtl="0" fontAlgn="ctr"/>
                      <a:r>
                        <a:rPr lang="es-CO" sz="1600" u="none" strike="noStrike" dirty="0">
                          <a:effectLst/>
                        </a:rPr>
                        <a:t>MEJORAMIENTO DE LA INFRAESTRUCTURA FÍSICA EN LOS PARQUES NACIONALES NATURALES DE COLOMBIA Y SUS ÁREAS PROTEGIDAS NACIONAL</a:t>
                      </a:r>
                      <a:endParaRPr lang="es-CO" sz="16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600" u="none" strike="noStrike">
                          <a:effectLst/>
                        </a:rPr>
                        <a:t>Modernización del SINA</a:t>
                      </a:r>
                      <a:endParaRPr lang="es-CO" sz="1600" b="0" i="0" u="none" strike="noStrike">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600" u="none" strike="noStrike" dirty="0">
                          <a:effectLst/>
                        </a:rPr>
                        <a:t>FONAM PNN</a:t>
                      </a:r>
                      <a:endParaRPr lang="es-CO" sz="16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600" u="none" strike="noStrike" dirty="0">
                          <a:effectLst/>
                        </a:rPr>
                        <a:t>$ 6.000,00</a:t>
                      </a:r>
                      <a:endParaRPr lang="es-CO" sz="16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600" u="none" strike="noStrike">
                          <a:effectLst/>
                        </a:rPr>
                        <a:t>$ 0,00</a:t>
                      </a:r>
                      <a:endParaRPr lang="es-CO" sz="16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600" u="none" strike="noStrike">
                          <a:effectLst/>
                        </a:rPr>
                        <a:t>$ 0,00</a:t>
                      </a:r>
                      <a:endParaRPr lang="es-CO" sz="16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600" u="none" strike="noStrike">
                          <a:effectLst/>
                        </a:rPr>
                        <a:t>$ 0,00</a:t>
                      </a:r>
                      <a:endParaRPr lang="es-CO" sz="16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3878065028"/>
                  </a:ext>
                </a:extLst>
              </a:tr>
              <a:tr h="1048104">
                <a:tc>
                  <a:txBody>
                    <a:bodyPr/>
                    <a:lstStyle/>
                    <a:p>
                      <a:pPr algn="l" rtl="0" fontAlgn="ctr"/>
                      <a:r>
                        <a:rPr lang="es-CO" sz="1600" u="none" strike="noStrike" dirty="0">
                          <a:effectLst/>
                        </a:rPr>
                        <a:t>REHABILITACIÓN ECOLÓGICA PARTICIPATIVA EN LA CUENCA DEL RIO SAN JORGE, MUNICIPIOS DE PUERTO LIBERTADOR Y SAN JOSÉ DE URÉ EN EL DEPARTAMENTO DE CÓRDOBA </a:t>
                      </a:r>
                      <a:endParaRPr lang="es-CO" sz="16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600" u="none" strike="noStrike">
                          <a:effectLst/>
                        </a:rPr>
                        <a:t>*753.783 Áreas en proceso de restauración, recuperación y rehabilitación de ecosistemas degradados/</a:t>
                      </a:r>
                      <a:br>
                        <a:rPr lang="es-CO" sz="1600" u="none" strike="noStrike">
                          <a:effectLst/>
                        </a:rPr>
                      </a:br>
                      <a:r>
                        <a:rPr lang="es-CO" sz="1600" u="none" strike="noStrike">
                          <a:effectLst/>
                        </a:rPr>
                        <a:t>*300.000 hectáreas de Áreas bajo esquemas de Pagos por Servicios Ambientales (PSA) e incentivos a la conservación</a:t>
                      </a:r>
                      <a:endParaRPr lang="es-CO" sz="1600" b="0" i="0" u="none" strike="noStrike">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600" u="none" strike="noStrike">
                          <a:effectLst/>
                        </a:rPr>
                        <a:t>CORPORACIÓN AUTÓNOMA REGIONAL DE LOS VALLES DEL SINÚ Y SAN JORGE (CVS)</a:t>
                      </a:r>
                      <a:endParaRPr lang="es-CO" sz="16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600" u="none" strike="noStrike" dirty="0">
                          <a:effectLst/>
                        </a:rPr>
                        <a:t>$ 3.555,50</a:t>
                      </a:r>
                      <a:endParaRPr lang="es-CO" sz="16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600" u="none" strike="noStrike" dirty="0">
                          <a:effectLst/>
                        </a:rPr>
                        <a:t>$ 0,00</a:t>
                      </a:r>
                      <a:endParaRPr lang="es-CO" sz="16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600" u="none" strike="noStrike">
                          <a:effectLst/>
                        </a:rPr>
                        <a:t>$ 0,00</a:t>
                      </a:r>
                      <a:endParaRPr lang="es-CO" sz="16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600" u="none" strike="noStrike">
                          <a:effectLst/>
                        </a:rPr>
                        <a:t>$ 0,00</a:t>
                      </a:r>
                      <a:endParaRPr lang="es-CO" sz="16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2657690181"/>
                  </a:ext>
                </a:extLst>
              </a:tr>
              <a:tr h="1048104">
                <a:tc>
                  <a:txBody>
                    <a:bodyPr/>
                    <a:lstStyle/>
                    <a:p>
                      <a:pPr algn="l" rtl="0" fontAlgn="ctr"/>
                      <a:r>
                        <a:rPr lang="es-CO" sz="1600" u="none" strike="noStrike" dirty="0">
                          <a:effectLst/>
                        </a:rPr>
                        <a:t>REHABILITACIÓN ECOLÓGICA PARTICIPATIVA MEDIANTE LA IMPLEMENTACIÓN DE SISTEMAS SILVOPASTORILES EN LA SUBREGIÓN SABANAS, MUNICIPIO DE SAHAGÚN DEPARTAMENTO DE CÓRDOBA</a:t>
                      </a:r>
                      <a:endParaRPr lang="es-CO" sz="16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600" u="none" strike="noStrike">
                          <a:effectLst/>
                        </a:rPr>
                        <a:t>*753.783 Áreas en proceso de restauración, recuperación y rehabilitación de ecosistemas degradados/</a:t>
                      </a:r>
                      <a:br>
                        <a:rPr lang="es-CO" sz="1600" u="none" strike="noStrike">
                          <a:effectLst/>
                        </a:rPr>
                      </a:br>
                      <a:r>
                        <a:rPr lang="es-CO" sz="1600" u="none" strike="noStrike">
                          <a:effectLst/>
                        </a:rPr>
                        <a:t>*300.000 hectáreas de Áreas bajo esquemas de Pagos por Servicios Ambientales (PSA) e incentivos a la conservación</a:t>
                      </a:r>
                      <a:endParaRPr lang="es-CO" sz="1600" b="0" i="0" u="none" strike="noStrike">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600" u="none" strike="noStrike" dirty="0">
                          <a:effectLst/>
                        </a:rPr>
                        <a:t>CORPORACION AUTONOMA REGIONAL DE LOS VALLES DEL SINU Y SAN JORGE (CVS)</a:t>
                      </a:r>
                      <a:endParaRPr lang="es-CO" sz="1600" b="0" i="0" u="none" strike="noStrike" dirty="0">
                        <a:solidFill>
                          <a:srgbClr val="203764"/>
                        </a:solidFill>
                        <a:effectLst/>
                        <a:highlight>
                          <a:srgbClr val="FFFF00"/>
                        </a:highlight>
                        <a:latin typeface="Calibri" panose="020F0502020204030204" pitchFamily="34" charset="0"/>
                      </a:endParaRPr>
                    </a:p>
                  </a:txBody>
                  <a:tcPr marL="0" marR="0" marT="0" marB="0" anchor="ctr"/>
                </a:tc>
                <a:tc>
                  <a:txBody>
                    <a:bodyPr/>
                    <a:lstStyle/>
                    <a:p>
                      <a:pPr algn="ctr" rtl="0" fontAlgn="ctr"/>
                      <a:r>
                        <a:rPr lang="es-CO" sz="1600" u="none" strike="noStrike">
                          <a:effectLst/>
                        </a:rPr>
                        <a:t>$ 1.322,42</a:t>
                      </a:r>
                      <a:endParaRPr lang="es-CO" sz="16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600" u="none" strike="noStrike" dirty="0">
                          <a:effectLst/>
                        </a:rPr>
                        <a:t>$ 0,00</a:t>
                      </a:r>
                      <a:endParaRPr lang="es-CO" sz="16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600" u="none" strike="noStrike">
                          <a:effectLst/>
                        </a:rPr>
                        <a:t>$ 0,00</a:t>
                      </a:r>
                      <a:endParaRPr lang="es-CO" sz="16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600" u="none" strike="noStrike">
                          <a:effectLst/>
                        </a:rPr>
                        <a:t>$ 0,00</a:t>
                      </a:r>
                      <a:endParaRPr lang="es-CO" sz="16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1427385737"/>
                  </a:ext>
                </a:extLst>
              </a:tr>
              <a:tr h="1048104">
                <a:tc>
                  <a:txBody>
                    <a:bodyPr/>
                    <a:lstStyle/>
                    <a:p>
                      <a:pPr algn="l" rtl="0" fontAlgn="ctr"/>
                      <a:r>
                        <a:rPr lang="es-CO" sz="1600" u="none" strike="noStrike" dirty="0">
                          <a:effectLst/>
                        </a:rPr>
                        <a:t>IMPLEMENTACIÓN DE ACCIONES DE REHABILITACIÓN DE COBERTURA VEGETAL EN CINCO (5) MUNICIPIOS DEL DEPARTAMENTO DEL META</a:t>
                      </a:r>
                      <a:endParaRPr lang="es-CO" sz="1600" b="0" i="0" u="none" strike="noStrike" dirty="0">
                        <a:solidFill>
                          <a:srgbClr val="203764"/>
                        </a:solidFill>
                        <a:effectLst/>
                        <a:latin typeface="Calibri" panose="020F0502020204030204" pitchFamily="34" charset="0"/>
                      </a:endParaRPr>
                    </a:p>
                  </a:txBody>
                  <a:tcPr marL="72000" marR="0" marT="0" marB="0" anchor="ctr"/>
                </a:tc>
                <a:tc>
                  <a:txBody>
                    <a:bodyPr/>
                    <a:lstStyle/>
                    <a:p>
                      <a:pPr algn="l" rtl="0" fontAlgn="ctr"/>
                      <a:r>
                        <a:rPr lang="es-CO" sz="1600" u="none" strike="noStrike">
                          <a:effectLst/>
                        </a:rPr>
                        <a:t>*753.783 Áreas en proceso de restauración, recuperación y rehabilitación de ecosistemas degradados/</a:t>
                      </a:r>
                      <a:br>
                        <a:rPr lang="es-CO" sz="1600" u="none" strike="noStrike">
                          <a:effectLst/>
                        </a:rPr>
                      </a:br>
                      <a:r>
                        <a:rPr lang="es-CO" sz="1600" u="none" strike="noStrike">
                          <a:effectLst/>
                        </a:rPr>
                        <a:t>*300.000 hectáreas de Áreas bajo esquemas de Pagos por Servicios Ambientales (PSA) e incentivos a la conservación</a:t>
                      </a:r>
                      <a:endParaRPr lang="es-CO" sz="1600" b="0" i="0" u="none" strike="noStrike">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600" u="none" strike="noStrike">
                          <a:effectLst/>
                        </a:rPr>
                        <a:t>CORPORACIÓN PARA EL DESARROLLO SOSTENIBLE DEL ÁREA DE MANEJO ESPECIAL LA MACARENA)</a:t>
                      </a:r>
                      <a:endParaRPr lang="es-CO" sz="16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600" u="none" strike="noStrike">
                          <a:effectLst/>
                        </a:rPr>
                        <a:t>$ 1.847,45</a:t>
                      </a:r>
                      <a:endParaRPr lang="es-CO" sz="16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600" u="none" strike="noStrike" dirty="0">
                          <a:effectLst/>
                        </a:rPr>
                        <a:t>$ 0,00</a:t>
                      </a:r>
                      <a:endParaRPr lang="es-CO" sz="16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600" u="none" strike="noStrike">
                          <a:effectLst/>
                        </a:rPr>
                        <a:t>$ 0,00</a:t>
                      </a:r>
                      <a:endParaRPr lang="es-CO" sz="16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600" u="none" strike="noStrike">
                          <a:effectLst/>
                        </a:rPr>
                        <a:t>$ 0,00</a:t>
                      </a:r>
                      <a:endParaRPr lang="es-CO" sz="16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4042754557"/>
                  </a:ext>
                </a:extLst>
              </a:tr>
              <a:tr h="1048104">
                <a:tc>
                  <a:txBody>
                    <a:bodyPr/>
                    <a:lstStyle/>
                    <a:p>
                      <a:pPr algn="l" rtl="0" fontAlgn="ctr"/>
                      <a:r>
                        <a:rPr lang="es-CO" sz="1600" u="none" strike="noStrike">
                          <a:effectLst/>
                        </a:rPr>
                        <a:t>RESTAURACIÓN DE ZONAS DEFORESTADAS EN EL MUNICIPIO DE MAPIRIPÁN, DEPARTAMENTO DEL META</a:t>
                      </a:r>
                      <a:endParaRPr lang="es-CO" sz="1600" b="0" i="0" u="none" strike="noStrike">
                        <a:solidFill>
                          <a:srgbClr val="203764"/>
                        </a:solidFill>
                        <a:effectLst/>
                        <a:latin typeface="Calibri" panose="020F0502020204030204" pitchFamily="34" charset="0"/>
                      </a:endParaRPr>
                    </a:p>
                  </a:txBody>
                  <a:tcPr marL="72000" marR="0" marT="0" marB="0" anchor="ctr"/>
                </a:tc>
                <a:tc>
                  <a:txBody>
                    <a:bodyPr/>
                    <a:lstStyle/>
                    <a:p>
                      <a:pPr algn="l" rtl="0" fontAlgn="ctr"/>
                      <a:r>
                        <a:rPr lang="es-CO" sz="1600" u="none" strike="noStrike" dirty="0">
                          <a:effectLst/>
                        </a:rPr>
                        <a:t>*753.783 Áreas en proceso de restauración, recuperación y rehabilitación de ecosistemas degradados/</a:t>
                      </a:r>
                      <a:br>
                        <a:rPr lang="es-CO" sz="1600" u="none" strike="noStrike" dirty="0">
                          <a:effectLst/>
                        </a:rPr>
                      </a:br>
                      <a:r>
                        <a:rPr lang="es-CO" sz="1600" u="none" strike="noStrike" dirty="0">
                          <a:effectLst/>
                        </a:rPr>
                        <a:t>*300.000 hectáreas de Áreas bajo esquemas de Pagos por Servicios Ambientales (PSA) e incentivos a la conservación</a:t>
                      </a:r>
                      <a:endParaRPr lang="es-CO" sz="1600" b="0" i="0" u="none" strike="noStrike" dirty="0">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600" u="none" strike="noStrike" dirty="0">
                          <a:effectLst/>
                        </a:rPr>
                        <a:t>CORPORACIÓN PARA EL DESARROLLO SOSTENIBLE DEL ÁREA DE MANEJO ESPECIAL LA MACARENA)</a:t>
                      </a:r>
                      <a:endParaRPr lang="es-CO" sz="16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600" u="none" strike="noStrike">
                          <a:effectLst/>
                        </a:rPr>
                        <a:t>$ 4.230,08</a:t>
                      </a:r>
                      <a:endParaRPr lang="es-CO" sz="16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600" u="none" strike="noStrike" dirty="0">
                          <a:effectLst/>
                        </a:rPr>
                        <a:t>$ 0,00</a:t>
                      </a:r>
                      <a:endParaRPr lang="es-CO" sz="16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600" u="none" strike="noStrike">
                          <a:effectLst/>
                        </a:rPr>
                        <a:t>$ 0,00</a:t>
                      </a:r>
                      <a:endParaRPr lang="es-CO" sz="16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600" u="none" strike="noStrike">
                          <a:effectLst/>
                        </a:rPr>
                        <a:t>$ 0,00</a:t>
                      </a:r>
                      <a:endParaRPr lang="es-CO" sz="16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2228376177"/>
                  </a:ext>
                </a:extLst>
              </a:tr>
              <a:tr h="1048104">
                <a:tc>
                  <a:txBody>
                    <a:bodyPr/>
                    <a:lstStyle/>
                    <a:p>
                      <a:pPr algn="l" rtl="0" fontAlgn="ctr"/>
                      <a:r>
                        <a:rPr lang="es-CO" sz="1600" u="none" strike="noStrike">
                          <a:effectLst/>
                        </a:rPr>
                        <a:t>MANTENIMIENTO DE PLANTACIONES ESTABLECIDAS EN AREAS CON PROCESOS DE RESTAURACION EN LA JURISDICCION DE CORPOMOJANA, SUCRE </a:t>
                      </a:r>
                      <a:endParaRPr lang="es-CO" sz="1600" b="0" i="0" u="none" strike="noStrike">
                        <a:solidFill>
                          <a:srgbClr val="203764"/>
                        </a:solidFill>
                        <a:effectLst/>
                        <a:latin typeface="Calibri" panose="020F0502020204030204" pitchFamily="34" charset="0"/>
                      </a:endParaRPr>
                    </a:p>
                  </a:txBody>
                  <a:tcPr marL="72000" marR="0" marT="0" marB="0" anchor="ctr"/>
                </a:tc>
                <a:tc>
                  <a:txBody>
                    <a:bodyPr/>
                    <a:lstStyle/>
                    <a:p>
                      <a:pPr algn="l" rtl="0" fontAlgn="ctr"/>
                      <a:r>
                        <a:rPr lang="es-CO" sz="1600" u="none" strike="noStrike" dirty="0">
                          <a:effectLst/>
                        </a:rPr>
                        <a:t>*753.783 Áreas en proceso de restauración, recuperación y rehabilitación de ecosistemas degradados/</a:t>
                      </a:r>
                      <a:br>
                        <a:rPr lang="es-CO" sz="1600" u="none" strike="noStrike" dirty="0">
                          <a:effectLst/>
                        </a:rPr>
                      </a:br>
                      <a:r>
                        <a:rPr lang="es-CO" sz="1600" u="none" strike="noStrike" dirty="0">
                          <a:effectLst/>
                        </a:rPr>
                        <a:t>*300.000 hectáreas de Áreas bajo esquemas de Pagos por Servicios Ambientales (PSA) e incentivos a la conservación</a:t>
                      </a:r>
                      <a:endParaRPr lang="es-CO" sz="1600" b="0" i="0" u="none" strike="noStrike" dirty="0">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600" u="none" strike="noStrike" dirty="0">
                          <a:effectLst/>
                        </a:rPr>
                        <a:t>CORPORACION PARA EL DESARROLLO SOSTENIBLE DE LA MOJANA Y EL SAN JORGE - CORPOMOJANA</a:t>
                      </a:r>
                      <a:r>
                        <a:rPr lang="es-CO" sz="1600" u="none" strike="noStrike" dirty="0">
                          <a:effectLst/>
                          <a:highlight>
                            <a:srgbClr val="FFFF00"/>
                          </a:highlight>
                        </a:rPr>
                        <a:t> </a:t>
                      </a:r>
                      <a:endParaRPr lang="es-CO" sz="1600" b="0" i="0" u="none" strike="noStrike" dirty="0">
                        <a:solidFill>
                          <a:srgbClr val="203764"/>
                        </a:solidFill>
                        <a:effectLst/>
                        <a:highlight>
                          <a:srgbClr val="FFFF00"/>
                        </a:highlight>
                        <a:latin typeface="Calibri" panose="020F0502020204030204" pitchFamily="34" charset="0"/>
                      </a:endParaRPr>
                    </a:p>
                  </a:txBody>
                  <a:tcPr marL="0" marR="0" marT="0" marB="0" anchor="ctr"/>
                </a:tc>
                <a:tc>
                  <a:txBody>
                    <a:bodyPr/>
                    <a:lstStyle/>
                    <a:p>
                      <a:pPr algn="ctr" rtl="0" fontAlgn="ctr"/>
                      <a:r>
                        <a:rPr lang="es-CO" sz="1600" u="none" strike="noStrike">
                          <a:effectLst/>
                        </a:rPr>
                        <a:t>$ 3.975,99</a:t>
                      </a:r>
                      <a:endParaRPr lang="es-CO" sz="16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600" u="none" strike="noStrike">
                          <a:effectLst/>
                        </a:rPr>
                        <a:t>$ 0,00</a:t>
                      </a:r>
                      <a:endParaRPr lang="es-CO" sz="16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600" u="none" strike="noStrike" dirty="0">
                          <a:effectLst/>
                        </a:rPr>
                        <a:t>$ 0,00</a:t>
                      </a:r>
                      <a:endParaRPr lang="es-CO" sz="16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600" u="none" strike="noStrike">
                          <a:effectLst/>
                        </a:rPr>
                        <a:t>$ 0,00</a:t>
                      </a:r>
                      <a:endParaRPr lang="es-CO" sz="16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3401337723"/>
                  </a:ext>
                </a:extLst>
              </a:tr>
              <a:tr h="725611">
                <a:tc>
                  <a:txBody>
                    <a:bodyPr/>
                    <a:lstStyle/>
                    <a:p>
                      <a:pPr algn="l" rtl="0" fontAlgn="ctr"/>
                      <a:r>
                        <a:rPr lang="es-CO" sz="1600" u="none" strike="noStrike">
                          <a:effectLst/>
                        </a:rPr>
                        <a:t>IMPLEMENTACIÓN DE ESTRATEGIAS PARA EL CONOCIMIENTO DE LA CALIDAD DEL AIRE Y DEL AGUA EN EL RESGUARDO INDÍGENA DE PROVINCIAL, DEPARTAMENTO DE LA GUAJIRA</a:t>
                      </a:r>
                      <a:endParaRPr lang="es-CO" sz="1600" b="0" i="0" u="none" strike="noStrike">
                        <a:solidFill>
                          <a:srgbClr val="203764"/>
                        </a:solidFill>
                        <a:effectLst/>
                        <a:latin typeface="Calibri" panose="020F0502020204030204" pitchFamily="34" charset="0"/>
                      </a:endParaRPr>
                    </a:p>
                  </a:txBody>
                  <a:tcPr marL="72000" marR="0" marT="0" marB="0" anchor="ctr"/>
                </a:tc>
                <a:tc>
                  <a:txBody>
                    <a:bodyPr/>
                    <a:lstStyle/>
                    <a:p>
                      <a:pPr algn="l" rtl="0" fontAlgn="ctr"/>
                      <a:r>
                        <a:rPr lang="es-CO" sz="1600" u="none" strike="noStrike" dirty="0">
                          <a:effectLst/>
                        </a:rPr>
                        <a:t>6 Proyectos de investigación aplicada en bioeconomía para la transformación productiva</a:t>
                      </a:r>
                      <a:endParaRPr lang="es-CO" sz="1600" b="0" i="0" u="none" strike="noStrike" dirty="0">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600" u="none" strike="noStrike">
                          <a:effectLst/>
                        </a:rPr>
                        <a:t>CORPORACIÓN AUTÓNOMA REGIONAL DE LA GUAJIRA (CORPOGUAJIRA)</a:t>
                      </a:r>
                      <a:endParaRPr lang="es-CO" sz="16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600" u="none" strike="noStrike">
                          <a:effectLst/>
                        </a:rPr>
                        <a:t>$ 3.486,40</a:t>
                      </a:r>
                      <a:endParaRPr lang="es-CO" sz="16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600" u="none" strike="noStrike">
                          <a:effectLst/>
                        </a:rPr>
                        <a:t>$ 0,00</a:t>
                      </a:r>
                      <a:endParaRPr lang="es-CO" sz="16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600" u="none" strike="noStrike" dirty="0">
                          <a:effectLst/>
                        </a:rPr>
                        <a:t>$ 0,00</a:t>
                      </a:r>
                      <a:endParaRPr lang="es-CO" sz="16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600" u="none" strike="noStrike">
                          <a:effectLst/>
                        </a:rPr>
                        <a:t>$ 0,00</a:t>
                      </a:r>
                      <a:endParaRPr lang="es-CO" sz="16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2118680765"/>
                  </a:ext>
                </a:extLst>
              </a:tr>
              <a:tr h="1048104">
                <a:tc>
                  <a:txBody>
                    <a:bodyPr/>
                    <a:lstStyle/>
                    <a:p>
                      <a:pPr algn="l" rtl="0" fontAlgn="ctr"/>
                      <a:r>
                        <a:rPr lang="es-CO" sz="1600" u="none" strike="noStrike">
                          <a:effectLst/>
                        </a:rPr>
                        <a:t>ELABORACIÓN DE LOS ESTUDIOS BASICOS DE GESTIÓN DEL RIESGO DE LOS MUNICIPIOS DE ABRIAQUÍ, DABEIBA, FRONTINO, MURINDO, SAN JUAN DE URABÁ, URAMITA, URRAO, TURBO Y VIGÍA DEL FUERTE, DEPARTAMENTO DE ANTIOQUIA</a:t>
                      </a:r>
                      <a:endParaRPr lang="es-CO" sz="1600" b="0" i="0" u="none" strike="noStrike">
                        <a:solidFill>
                          <a:srgbClr val="203764"/>
                        </a:solidFill>
                        <a:effectLst/>
                        <a:latin typeface="Calibri" panose="020F0502020204030204" pitchFamily="34" charset="0"/>
                      </a:endParaRPr>
                    </a:p>
                  </a:txBody>
                  <a:tcPr marL="72000" marR="0" marT="0" marB="0" anchor="ctr"/>
                </a:tc>
                <a:tc>
                  <a:txBody>
                    <a:bodyPr/>
                    <a:lstStyle/>
                    <a:p>
                      <a:pPr algn="l" rtl="0" fontAlgn="ctr"/>
                      <a:r>
                        <a:rPr lang="es-CO" sz="1600" u="none" strike="noStrike" dirty="0">
                          <a:effectLst/>
                        </a:rPr>
                        <a:t>*753.783 Áreas en proceso de restauración, recuperación y rehabilitación de ecosistemas degradados/</a:t>
                      </a:r>
                      <a:br>
                        <a:rPr lang="es-CO" sz="1600" u="none" strike="noStrike" dirty="0">
                          <a:effectLst/>
                        </a:rPr>
                      </a:br>
                      <a:r>
                        <a:rPr lang="es-CO" sz="1600" u="none" strike="noStrike" dirty="0">
                          <a:effectLst/>
                        </a:rPr>
                        <a:t>*300.000 hectáreas de Áreas bajo esquemas de Pagos por Servicios Ambientales (PSA) e incentivos a la conservación</a:t>
                      </a:r>
                      <a:endParaRPr lang="es-CO" sz="1600" b="0" i="0" u="none" strike="noStrike" dirty="0">
                        <a:solidFill>
                          <a:srgbClr val="203764"/>
                        </a:solidFill>
                        <a:effectLst/>
                        <a:latin typeface="Calibri" panose="020F0502020204030204" pitchFamily="34" charset="0"/>
                      </a:endParaRPr>
                    </a:p>
                  </a:txBody>
                  <a:tcPr marL="72000" marR="0" marT="0" marB="0" anchor="ctr"/>
                </a:tc>
                <a:tc>
                  <a:txBody>
                    <a:bodyPr/>
                    <a:lstStyle/>
                    <a:p>
                      <a:pPr algn="ctr" rtl="0" fontAlgn="ctr"/>
                      <a:r>
                        <a:rPr lang="es-CO" sz="1600" u="none" strike="noStrike" dirty="0">
                          <a:effectLst/>
                        </a:rPr>
                        <a:t>CORPORACION PARA EL DESARROLLO SOSTENIBLE DEL URABA - CORPOURABA</a:t>
                      </a:r>
                      <a:r>
                        <a:rPr lang="es-CO" sz="1600" u="none" strike="noStrike" dirty="0">
                          <a:effectLst/>
                          <a:highlight>
                            <a:srgbClr val="FFFF00"/>
                          </a:highlight>
                        </a:rPr>
                        <a:t> </a:t>
                      </a:r>
                      <a:endParaRPr lang="es-CO" sz="1600" b="0" i="0" u="none" strike="noStrike" dirty="0">
                        <a:solidFill>
                          <a:srgbClr val="203764"/>
                        </a:solidFill>
                        <a:effectLst/>
                        <a:highlight>
                          <a:srgbClr val="FFFF00"/>
                        </a:highlight>
                        <a:latin typeface="Calibri" panose="020F0502020204030204" pitchFamily="34" charset="0"/>
                      </a:endParaRPr>
                    </a:p>
                  </a:txBody>
                  <a:tcPr marL="0" marR="0" marT="0" marB="0" anchor="ctr"/>
                </a:tc>
                <a:tc>
                  <a:txBody>
                    <a:bodyPr/>
                    <a:lstStyle/>
                    <a:p>
                      <a:pPr algn="ctr" rtl="0" fontAlgn="ctr"/>
                      <a:r>
                        <a:rPr lang="es-CO" sz="1600" u="none" strike="noStrike">
                          <a:effectLst/>
                        </a:rPr>
                        <a:t>$ 4.004,98</a:t>
                      </a:r>
                      <a:endParaRPr lang="es-CO" sz="16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600" u="none" strike="noStrike">
                          <a:effectLst/>
                        </a:rPr>
                        <a:t>$ 0,00</a:t>
                      </a:r>
                      <a:endParaRPr lang="es-CO" sz="1600" b="0" i="0" u="none" strike="noStrike">
                        <a:solidFill>
                          <a:srgbClr val="203764"/>
                        </a:solidFill>
                        <a:effectLst/>
                        <a:latin typeface="Calibri" panose="020F0502020204030204" pitchFamily="34" charset="0"/>
                      </a:endParaRPr>
                    </a:p>
                  </a:txBody>
                  <a:tcPr marL="0" marR="0" marT="0" marB="0" anchor="ctr"/>
                </a:tc>
                <a:tc>
                  <a:txBody>
                    <a:bodyPr/>
                    <a:lstStyle/>
                    <a:p>
                      <a:pPr algn="ctr" rtl="0" fontAlgn="ctr"/>
                      <a:r>
                        <a:rPr lang="es-CO" sz="1600" u="none" strike="noStrike" dirty="0">
                          <a:effectLst/>
                        </a:rPr>
                        <a:t>$ 0,00</a:t>
                      </a:r>
                      <a:endParaRPr lang="es-CO" sz="1600" b="0" i="0" u="none" strike="noStrike" dirty="0">
                        <a:solidFill>
                          <a:srgbClr val="203764"/>
                        </a:solidFill>
                        <a:effectLst/>
                        <a:latin typeface="Calibri" panose="020F0502020204030204" pitchFamily="34" charset="0"/>
                      </a:endParaRPr>
                    </a:p>
                  </a:txBody>
                  <a:tcPr marL="0" marR="0" marT="0" marB="0" anchor="ctr"/>
                </a:tc>
                <a:tc>
                  <a:txBody>
                    <a:bodyPr/>
                    <a:lstStyle/>
                    <a:p>
                      <a:pPr algn="ctr" rtl="0" fontAlgn="ctr"/>
                      <a:r>
                        <a:rPr lang="es-CO" sz="1600" u="none" strike="noStrike">
                          <a:effectLst/>
                        </a:rPr>
                        <a:t>$ 0,00</a:t>
                      </a:r>
                      <a:endParaRPr lang="es-CO" sz="1600" b="0" i="0" u="none" strike="noStrike">
                        <a:solidFill>
                          <a:srgbClr val="203764"/>
                        </a:solidFill>
                        <a:effectLst/>
                        <a:latin typeface="Calibri" panose="020F0502020204030204" pitchFamily="34" charset="0"/>
                      </a:endParaRPr>
                    </a:p>
                  </a:txBody>
                  <a:tcPr marL="0" marR="0" marT="0" marB="0" anchor="ctr"/>
                </a:tc>
                <a:extLst>
                  <a:ext uri="{0D108BD9-81ED-4DB2-BD59-A6C34878D82A}">
                    <a16:rowId xmlns:a16="http://schemas.microsoft.com/office/drawing/2014/main" val="1100179803"/>
                  </a:ext>
                </a:extLst>
              </a:tr>
              <a:tr h="48926">
                <a:tc>
                  <a:txBody>
                    <a:bodyPr/>
                    <a:lstStyle/>
                    <a:p>
                      <a:pPr algn="r" rtl="0" fontAlgn="ctr"/>
                      <a:r>
                        <a:rPr lang="es-CO" sz="1600" b="1" u="none" strike="noStrike" dirty="0">
                          <a:effectLst/>
                        </a:rPr>
                        <a:t>Total Nación</a:t>
                      </a:r>
                      <a:endParaRPr lang="es-CO" sz="1600" b="1" i="0" u="none" strike="noStrike" dirty="0">
                        <a:solidFill>
                          <a:srgbClr val="203764"/>
                        </a:solidFill>
                        <a:effectLst/>
                        <a:latin typeface="Calibri" panose="020F0502020204030204" pitchFamily="34" charset="0"/>
                      </a:endParaRPr>
                    </a:p>
                  </a:txBody>
                  <a:tcPr marL="0" marR="0" marT="0" marB="0" anchor="ctr">
                    <a:solidFill>
                      <a:srgbClr val="FCCC31"/>
                    </a:solidFill>
                  </a:tcPr>
                </a:tc>
                <a:tc>
                  <a:txBody>
                    <a:bodyPr/>
                    <a:lstStyle/>
                    <a:p>
                      <a:pPr algn="r" rtl="0" fontAlgn="ctr"/>
                      <a:r>
                        <a:rPr lang="es-CO" sz="1600" b="1" u="none" strike="noStrike" dirty="0">
                          <a:effectLst/>
                        </a:rPr>
                        <a:t> </a:t>
                      </a:r>
                      <a:endParaRPr lang="es-CO" sz="1600" b="1" i="0" u="none" strike="noStrike" dirty="0">
                        <a:solidFill>
                          <a:srgbClr val="203764"/>
                        </a:solidFill>
                        <a:effectLst/>
                        <a:latin typeface="Calibri" panose="020F0502020204030204" pitchFamily="34" charset="0"/>
                      </a:endParaRPr>
                    </a:p>
                  </a:txBody>
                  <a:tcPr marL="0" marR="0" marT="0" marB="0" anchor="ctr">
                    <a:solidFill>
                      <a:srgbClr val="FCCC31"/>
                    </a:solidFill>
                  </a:tcPr>
                </a:tc>
                <a:tc>
                  <a:txBody>
                    <a:bodyPr/>
                    <a:lstStyle/>
                    <a:p>
                      <a:pPr algn="r" rtl="0" fontAlgn="ctr"/>
                      <a:r>
                        <a:rPr lang="es-CO" sz="1600" b="1" u="none" strike="noStrike">
                          <a:effectLst/>
                        </a:rPr>
                        <a:t> </a:t>
                      </a:r>
                      <a:endParaRPr lang="es-CO" sz="1600" b="1" i="0" u="none" strike="noStrike">
                        <a:solidFill>
                          <a:srgbClr val="203764"/>
                        </a:solidFill>
                        <a:effectLst/>
                        <a:latin typeface="Calibri" panose="020F0502020204030204" pitchFamily="34" charset="0"/>
                      </a:endParaRPr>
                    </a:p>
                  </a:txBody>
                  <a:tcPr marL="0" marR="0" marT="0" marB="0" anchor="ctr">
                    <a:solidFill>
                      <a:srgbClr val="FCCC31"/>
                    </a:solidFill>
                  </a:tcPr>
                </a:tc>
                <a:tc>
                  <a:txBody>
                    <a:bodyPr/>
                    <a:lstStyle/>
                    <a:p>
                      <a:pPr algn="ctr" fontAlgn="ctr"/>
                      <a:r>
                        <a:rPr lang="es-CO" sz="1600" b="1" u="none" strike="noStrike">
                          <a:effectLst/>
                        </a:rPr>
                        <a:t>$ 1.277.609,11</a:t>
                      </a:r>
                      <a:endParaRPr lang="es-CO" sz="1600" b="1" i="0" u="none" strike="noStrike">
                        <a:solidFill>
                          <a:srgbClr val="203764"/>
                        </a:solidFill>
                        <a:effectLst/>
                        <a:latin typeface="Calibri" panose="020F0502020204030204" pitchFamily="34" charset="0"/>
                      </a:endParaRPr>
                    </a:p>
                  </a:txBody>
                  <a:tcPr marL="0" marR="0" marT="0" marB="0" anchor="ctr">
                    <a:solidFill>
                      <a:srgbClr val="FCCC31"/>
                    </a:solidFill>
                  </a:tcPr>
                </a:tc>
                <a:tc>
                  <a:txBody>
                    <a:bodyPr/>
                    <a:lstStyle/>
                    <a:p>
                      <a:pPr algn="ctr" fontAlgn="ctr"/>
                      <a:r>
                        <a:rPr lang="es-CO" sz="1600" b="1" u="none" strike="noStrike">
                          <a:effectLst/>
                        </a:rPr>
                        <a:t>$ 2.792.035,04</a:t>
                      </a:r>
                      <a:endParaRPr lang="es-CO" sz="1600" b="1" i="0" u="none" strike="noStrike">
                        <a:solidFill>
                          <a:srgbClr val="203764"/>
                        </a:solidFill>
                        <a:effectLst/>
                        <a:latin typeface="Calibri" panose="020F0502020204030204" pitchFamily="34" charset="0"/>
                      </a:endParaRPr>
                    </a:p>
                  </a:txBody>
                  <a:tcPr marL="0" marR="0" marT="0" marB="0" anchor="ctr">
                    <a:solidFill>
                      <a:srgbClr val="FCCC31"/>
                    </a:solidFill>
                  </a:tcPr>
                </a:tc>
                <a:tc>
                  <a:txBody>
                    <a:bodyPr/>
                    <a:lstStyle/>
                    <a:p>
                      <a:pPr algn="ctr" fontAlgn="ctr"/>
                      <a:r>
                        <a:rPr lang="es-CO" sz="1600" b="1" u="none" strike="noStrike" dirty="0">
                          <a:effectLst/>
                        </a:rPr>
                        <a:t>$ 2.802.271,29</a:t>
                      </a:r>
                      <a:endParaRPr lang="es-CO" sz="1600" b="1" i="0" u="none" strike="noStrike" dirty="0">
                        <a:solidFill>
                          <a:srgbClr val="203764"/>
                        </a:solidFill>
                        <a:effectLst/>
                        <a:latin typeface="Calibri" panose="020F0502020204030204" pitchFamily="34" charset="0"/>
                      </a:endParaRPr>
                    </a:p>
                  </a:txBody>
                  <a:tcPr marL="0" marR="0" marT="0" marB="0" anchor="ctr">
                    <a:solidFill>
                      <a:srgbClr val="FCCC31"/>
                    </a:solidFill>
                  </a:tcPr>
                </a:tc>
                <a:tc>
                  <a:txBody>
                    <a:bodyPr/>
                    <a:lstStyle/>
                    <a:p>
                      <a:pPr algn="ctr" fontAlgn="ctr"/>
                      <a:r>
                        <a:rPr lang="es-CO" sz="1600" b="1" u="none" strike="noStrike">
                          <a:effectLst/>
                        </a:rPr>
                        <a:t>$ 2.833.985,69</a:t>
                      </a:r>
                      <a:endParaRPr lang="es-CO" sz="1600" b="1" i="0" u="none" strike="noStrike">
                        <a:solidFill>
                          <a:srgbClr val="203764"/>
                        </a:solidFill>
                        <a:effectLst/>
                        <a:latin typeface="Calibri" panose="020F0502020204030204" pitchFamily="34" charset="0"/>
                      </a:endParaRPr>
                    </a:p>
                  </a:txBody>
                  <a:tcPr marL="0" marR="0" marT="0" marB="0" anchor="ctr">
                    <a:solidFill>
                      <a:srgbClr val="FCCC31"/>
                    </a:solidFill>
                  </a:tcPr>
                </a:tc>
                <a:extLst>
                  <a:ext uri="{0D108BD9-81ED-4DB2-BD59-A6C34878D82A}">
                    <a16:rowId xmlns:a16="http://schemas.microsoft.com/office/drawing/2014/main" val="765572770"/>
                  </a:ext>
                </a:extLst>
              </a:tr>
              <a:tr h="303144">
                <a:tc>
                  <a:txBody>
                    <a:bodyPr/>
                    <a:lstStyle/>
                    <a:p>
                      <a:pPr algn="r" rtl="0" fontAlgn="ctr"/>
                      <a:r>
                        <a:rPr lang="es-CO" sz="1600" b="1" u="none" strike="noStrike" dirty="0">
                          <a:effectLst/>
                        </a:rPr>
                        <a:t>Total Propios</a:t>
                      </a:r>
                      <a:endParaRPr lang="es-CO" sz="1600" b="1" i="0" u="none" strike="noStrike" dirty="0">
                        <a:solidFill>
                          <a:srgbClr val="203764"/>
                        </a:solidFill>
                        <a:effectLst/>
                        <a:latin typeface="Calibri" panose="020F0502020204030204" pitchFamily="34" charset="0"/>
                      </a:endParaRPr>
                    </a:p>
                  </a:txBody>
                  <a:tcPr marL="0" marR="0" marT="0" marB="0" anchor="ctr">
                    <a:solidFill>
                      <a:srgbClr val="FCCC31"/>
                    </a:solidFill>
                  </a:tcPr>
                </a:tc>
                <a:tc>
                  <a:txBody>
                    <a:bodyPr/>
                    <a:lstStyle/>
                    <a:p>
                      <a:pPr algn="r" rtl="0" fontAlgn="ctr"/>
                      <a:r>
                        <a:rPr lang="es-CO" sz="1600" b="1" u="none" strike="noStrike" dirty="0">
                          <a:effectLst/>
                        </a:rPr>
                        <a:t> </a:t>
                      </a:r>
                      <a:endParaRPr lang="es-CO" sz="1600" b="1" i="0" u="none" strike="noStrike" dirty="0">
                        <a:solidFill>
                          <a:srgbClr val="203764"/>
                        </a:solidFill>
                        <a:effectLst/>
                        <a:latin typeface="Calibri" panose="020F0502020204030204" pitchFamily="34" charset="0"/>
                      </a:endParaRPr>
                    </a:p>
                  </a:txBody>
                  <a:tcPr marL="0" marR="0" marT="0" marB="0" anchor="ctr">
                    <a:solidFill>
                      <a:srgbClr val="FCCC31"/>
                    </a:solidFill>
                  </a:tcPr>
                </a:tc>
                <a:tc>
                  <a:txBody>
                    <a:bodyPr/>
                    <a:lstStyle/>
                    <a:p>
                      <a:pPr algn="r" rtl="0" fontAlgn="ctr"/>
                      <a:r>
                        <a:rPr lang="es-CO" sz="1600" b="1" u="none" strike="noStrike">
                          <a:effectLst/>
                        </a:rPr>
                        <a:t> </a:t>
                      </a:r>
                      <a:endParaRPr lang="es-CO" sz="1600" b="1" i="0" u="none" strike="noStrike">
                        <a:solidFill>
                          <a:srgbClr val="203764"/>
                        </a:solidFill>
                        <a:effectLst/>
                        <a:latin typeface="Calibri" panose="020F0502020204030204" pitchFamily="34" charset="0"/>
                      </a:endParaRPr>
                    </a:p>
                  </a:txBody>
                  <a:tcPr marL="0" marR="0" marT="0" marB="0" anchor="ctr">
                    <a:solidFill>
                      <a:srgbClr val="FCCC31"/>
                    </a:solidFill>
                  </a:tcPr>
                </a:tc>
                <a:tc>
                  <a:txBody>
                    <a:bodyPr/>
                    <a:lstStyle/>
                    <a:p>
                      <a:pPr algn="ctr" fontAlgn="ctr"/>
                      <a:r>
                        <a:rPr lang="es-CO" sz="1600" b="1" u="none" strike="noStrike">
                          <a:effectLst/>
                        </a:rPr>
                        <a:t>$ 186.024,61</a:t>
                      </a:r>
                      <a:endParaRPr lang="es-CO" sz="1600" b="1" i="0" u="none" strike="noStrike">
                        <a:solidFill>
                          <a:srgbClr val="203764"/>
                        </a:solidFill>
                        <a:effectLst/>
                        <a:latin typeface="Calibri" panose="020F0502020204030204" pitchFamily="34" charset="0"/>
                      </a:endParaRPr>
                    </a:p>
                  </a:txBody>
                  <a:tcPr marL="0" marR="0" marT="0" marB="0" anchor="ctr">
                    <a:solidFill>
                      <a:srgbClr val="FCCC31"/>
                    </a:solidFill>
                  </a:tcPr>
                </a:tc>
                <a:tc>
                  <a:txBody>
                    <a:bodyPr/>
                    <a:lstStyle/>
                    <a:p>
                      <a:pPr algn="ctr" fontAlgn="ctr"/>
                      <a:r>
                        <a:rPr lang="es-CO" sz="1600" b="1" u="none" strike="noStrike">
                          <a:effectLst/>
                        </a:rPr>
                        <a:t>$ 182.978,78</a:t>
                      </a:r>
                      <a:endParaRPr lang="es-CO" sz="1600" b="1" i="0" u="none" strike="noStrike">
                        <a:solidFill>
                          <a:srgbClr val="203764"/>
                        </a:solidFill>
                        <a:effectLst/>
                        <a:latin typeface="Calibri" panose="020F0502020204030204" pitchFamily="34" charset="0"/>
                      </a:endParaRPr>
                    </a:p>
                  </a:txBody>
                  <a:tcPr marL="0" marR="0" marT="0" marB="0" anchor="ctr">
                    <a:solidFill>
                      <a:srgbClr val="FCCC31"/>
                    </a:solidFill>
                  </a:tcPr>
                </a:tc>
                <a:tc>
                  <a:txBody>
                    <a:bodyPr/>
                    <a:lstStyle/>
                    <a:p>
                      <a:pPr algn="ctr" fontAlgn="ctr"/>
                      <a:r>
                        <a:rPr lang="es-CO" sz="1600" b="1" u="none" strike="noStrike" dirty="0">
                          <a:effectLst/>
                        </a:rPr>
                        <a:t>$ 189.105,02</a:t>
                      </a:r>
                      <a:endParaRPr lang="es-CO" sz="1600" b="1" i="0" u="none" strike="noStrike" dirty="0">
                        <a:solidFill>
                          <a:srgbClr val="203764"/>
                        </a:solidFill>
                        <a:effectLst/>
                        <a:latin typeface="Calibri" panose="020F0502020204030204" pitchFamily="34" charset="0"/>
                      </a:endParaRPr>
                    </a:p>
                  </a:txBody>
                  <a:tcPr marL="0" marR="0" marT="0" marB="0" anchor="ctr">
                    <a:solidFill>
                      <a:srgbClr val="FCCC31"/>
                    </a:solidFill>
                  </a:tcPr>
                </a:tc>
                <a:tc>
                  <a:txBody>
                    <a:bodyPr/>
                    <a:lstStyle/>
                    <a:p>
                      <a:pPr algn="ctr" fontAlgn="ctr"/>
                      <a:r>
                        <a:rPr lang="es-CO" sz="1600" b="1" u="none" strike="noStrike">
                          <a:effectLst/>
                        </a:rPr>
                        <a:t>$ 193.997,03</a:t>
                      </a:r>
                      <a:endParaRPr lang="es-CO" sz="1600" b="1" i="0" u="none" strike="noStrike">
                        <a:solidFill>
                          <a:srgbClr val="203764"/>
                        </a:solidFill>
                        <a:effectLst/>
                        <a:latin typeface="Calibri" panose="020F0502020204030204" pitchFamily="34" charset="0"/>
                      </a:endParaRPr>
                    </a:p>
                  </a:txBody>
                  <a:tcPr marL="0" marR="0" marT="0" marB="0" anchor="ctr">
                    <a:solidFill>
                      <a:srgbClr val="FCCC31"/>
                    </a:solidFill>
                  </a:tcPr>
                </a:tc>
                <a:extLst>
                  <a:ext uri="{0D108BD9-81ED-4DB2-BD59-A6C34878D82A}">
                    <a16:rowId xmlns:a16="http://schemas.microsoft.com/office/drawing/2014/main" val="172025601"/>
                  </a:ext>
                </a:extLst>
              </a:tr>
              <a:tr h="161247">
                <a:tc>
                  <a:txBody>
                    <a:bodyPr/>
                    <a:lstStyle/>
                    <a:p>
                      <a:pPr algn="r" rtl="0" fontAlgn="ctr"/>
                      <a:r>
                        <a:rPr lang="es-CO" sz="1600" b="1" u="none" strike="noStrike">
                          <a:effectLst/>
                        </a:rPr>
                        <a:t>Total</a:t>
                      </a:r>
                      <a:endParaRPr lang="es-CO" sz="1600" b="1" i="0" u="none" strike="noStrike">
                        <a:solidFill>
                          <a:srgbClr val="203764"/>
                        </a:solidFill>
                        <a:effectLst/>
                        <a:latin typeface="Calibri" panose="020F0502020204030204" pitchFamily="34" charset="0"/>
                      </a:endParaRPr>
                    </a:p>
                  </a:txBody>
                  <a:tcPr marL="0" marR="0" marT="0" marB="0" anchor="ctr">
                    <a:solidFill>
                      <a:srgbClr val="FCCC31"/>
                    </a:solidFill>
                  </a:tcPr>
                </a:tc>
                <a:tc>
                  <a:txBody>
                    <a:bodyPr/>
                    <a:lstStyle/>
                    <a:p>
                      <a:pPr algn="r" rtl="0" fontAlgn="ctr"/>
                      <a:r>
                        <a:rPr lang="es-CO" sz="1600" b="1" u="none" strike="noStrike" dirty="0">
                          <a:effectLst/>
                        </a:rPr>
                        <a:t> </a:t>
                      </a:r>
                      <a:endParaRPr lang="es-CO" sz="1600" b="1" i="0" u="none" strike="noStrike" dirty="0">
                        <a:solidFill>
                          <a:srgbClr val="203764"/>
                        </a:solidFill>
                        <a:effectLst/>
                        <a:latin typeface="Calibri" panose="020F0502020204030204" pitchFamily="34" charset="0"/>
                      </a:endParaRPr>
                    </a:p>
                  </a:txBody>
                  <a:tcPr marL="0" marR="0" marT="0" marB="0" anchor="ctr">
                    <a:solidFill>
                      <a:srgbClr val="FCCC31"/>
                    </a:solidFill>
                  </a:tcPr>
                </a:tc>
                <a:tc>
                  <a:txBody>
                    <a:bodyPr/>
                    <a:lstStyle/>
                    <a:p>
                      <a:pPr algn="r" rtl="0" fontAlgn="ctr"/>
                      <a:r>
                        <a:rPr lang="es-CO" sz="1600" b="1" u="none" strike="noStrike" dirty="0">
                          <a:effectLst/>
                        </a:rPr>
                        <a:t> </a:t>
                      </a:r>
                      <a:endParaRPr lang="es-CO" sz="1600" b="1" i="0" u="none" strike="noStrike" dirty="0">
                        <a:solidFill>
                          <a:srgbClr val="203764"/>
                        </a:solidFill>
                        <a:effectLst/>
                        <a:latin typeface="Calibri" panose="020F0502020204030204" pitchFamily="34" charset="0"/>
                      </a:endParaRPr>
                    </a:p>
                  </a:txBody>
                  <a:tcPr marL="0" marR="0" marT="0" marB="0" anchor="ctr">
                    <a:solidFill>
                      <a:srgbClr val="FCCC31"/>
                    </a:solidFill>
                  </a:tcPr>
                </a:tc>
                <a:tc>
                  <a:txBody>
                    <a:bodyPr/>
                    <a:lstStyle/>
                    <a:p>
                      <a:pPr algn="ctr" fontAlgn="ctr"/>
                      <a:r>
                        <a:rPr lang="es-CO" sz="1600" b="1" u="none" strike="noStrike" dirty="0">
                          <a:effectLst/>
                        </a:rPr>
                        <a:t>$ 1.463.633,72</a:t>
                      </a:r>
                      <a:endParaRPr lang="es-CO" sz="1600" b="1" i="0" u="none" strike="noStrike" dirty="0">
                        <a:solidFill>
                          <a:srgbClr val="203764"/>
                        </a:solidFill>
                        <a:effectLst/>
                        <a:latin typeface="Calibri" panose="020F0502020204030204" pitchFamily="34" charset="0"/>
                      </a:endParaRPr>
                    </a:p>
                  </a:txBody>
                  <a:tcPr marL="0" marR="0" marT="0" marB="0" anchor="ctr">
                    <a:solidFill>
                      <a:srgbClr val="FCCC31"/>
                    </a:solidFill>
                  </a:tcPr>
                </a:tc>
                <a:tc>
                  <a:txBody>
                    <a:bodyPr/>
                    <a:lstStyle/>
                    <a:p>
                      <a:pPr algn="ctr" fontAlgn="ctr"/>
                      <a:r>
                        <a:rPr lang="es-CO" sz="1600" b="1" u="none" strike="noStrike" dirty="0">
                          <a:effectLst/>
                        </a:rPr>
                        <a:t>$ 2.975.013,82</a:t>
                      </a:r>
                      <a:endParaRPr lang="es-CO" sz="1600" b="1" i="0" u="none" strike="noStrike" dirty="0">
                        <a:solidFill>
                          <a:srgbClr val="203764"/>
                        </a:solidFill>
                        <a:effectLst/>
                        <a:latin typeface="Calibri" panose="020F0502020204030204" pitchFamily="34" charset="0"/>
                      </a:endParaRPr>
                    </a:p>
                  </a:txBody>
                  <a:tcPr marL="0" marR="0" marT="0" marB="0" anchor="ctr">
                    <a:solidFill>
                      <a:srgbClr val="FCCC31"/>
                    </a:solidFill>
                  </a:tcPr>
                </a:tc>
                <a:tc>
                  <a:txBody>
                    <a:bodyPr/>
                    <a:lstStyle/>
                    <a:p>
                      <a:pPr algn="ctr" fontAlgn="ctr"/>
                      <a:r>
                        <a:rPr lang="es-CO" sz="1600" b="1" u="none" strike="noStrike" dirty="0">
                          <a:effectLst/>
                        </a:rPr>
                        <a:t>$ 2.991.376,31</a:t>
                      </a:r>
                      <a:endParaRPr lang="es-CO" sz="1600" b="1" i="0" u="none" strike="noStrike" dirty="0">
                        <a:solidFill>
                          <a:srgbClr val="203764"/>
                        </a:solidFill>
                        <a:effectLst/>
                        <a:latin typeface="Calibri" panose="020F0502020204030204" pitchFamily="34" charset="0"/>
                      </a:endParaRPr>
                    </a:p>
                  </a:txBody>
                  <a:tcPr marL="0" marR="0" marT="0" marB="0" anchor="ctr">
                    <a:solidFill>
                      <a:srgbClr val="FCCC31"/>
                    </a:solidFill>
                  </a:tcPr>
                </a:tc>
                <a:tc>
                  <a:txBody>
                    <a:bodyPr/>
                    <a:lstStyle/>
                    <a:p>
                      <a:pPr algn="ctr" fontAlgn="ctr"/>
                      <a:r>
                        <a:rPr lang="es-CO" sz="1600" b="1" u="none" strike="noStrike" dirty="0">
                          <a:effectLst/>
                        </a:rPr>
                        <a:t>$ 3.027.982,72</a:t>
                      </a:r>
                      <a:endParaRPr lang="es-CO" sz="1600" b="1" i="0" u="none" strike="noStrike" dirty="0">
                        <a:solidFill>
                          <a:srgbClr val="203764"/>
                        </a:solidFill>
                        <a:effectLst/>
                        <a:latin typeface="Calibri" panose="020F0502020204030204" pitchFamily="34" charset="0"/>
                      </a:endParaRPr>
                    </a:p>
                  </a:txBody>
                  <a:tcPr marL="0" marR="0" marT="0" marB="0" anchor="ctr">
                    <a:solidFill>
                      <a:srgbClr val="FCCC31"/>
                    </a:solidFill>
                  </a:tcPr>
                </a:tc>
                <a:extLst>
                  <a:ext uri="{0D108BD9-81ED-4DB2-BD59-A6C34878D82A}">
                    <a16:rowId xmlns:a16="http://schemas.microsoft.com/office/drawing/2014/main" val="2426802847"/>
                  </a:ext>
                </a:extLst>
              </a:tr>
            </a:tbl>
          </a:graphicData>
        </a:graphic>
      </p:graphicFrame>
    </p:spTree>
    <p:extLst>
      <p:ext uri="{BB962C8B-B14F-4D97-AF65-F5344CB8AC3E}">
        <p14:creationId xmlns:p14="http://schemas.microsoft.com/office/powerpoint/2010/main" val="378690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82FEC6DA-8CC4-D674-7339-969AE3D0AF95}"/>
              </a:ext>
            </a:extLst>
          </p:cNvPr>
          <p:cNvSpPr>
            <a:spLocks noGrp="1"/>
          </p:cNvSpPr>
          <p:nvPr>
            <p:ph type="body" sz="quarter" idx="10"/>
          </p:nvPr>
        </p:nvSpPr>
        <p:spPr>
          <a:xfrm>
            <a:off x="588270" y="2217467"/>
            <a:ext cx="23228768" cy="721878"/>
          </a:xfrm>
        </p:spPr>
        <p:txBody>
          <a:bodyPr/>
          <a:lstStyle/>
          <a:p>
            <a:r>
              <a:rPr lang="es-CO" dirty="0"/>
              <a:t>4. Iniciativas PPI</a:t>
            </a:r>
          </a:p>
        </p:txBody>
      </p:sp>
      <p:graphicFrame>
        <p:nvGraphicFramePr>
          <p:cNvPr id="6" name="Tabla 5">
            <a:extLst>
              <a:ext uri="{FF2B5EF4-FFF2-40B4-BE49-F238E27FC236}">
                <a16:creationId xmlns:a16="http://schemas.microsoft.com/office/drawing/2014/main" id="{98B66622-AE75-A6B8-C101-F1A281FB7D4D}"/>
              </a:ext>
            </a:extLst>
          </p:cNvPr>
          <p:cNvGraphicFramePr>
            <a:graphicFrameLocks noGrp="1"/>
          </p:cNvGraphicFramePr>
          <p:nvPr/>
        </p:nvGraphicFramePr>
        <p:xfrm>
          <a:off x="2077211" y="3968695"/>
          <a:ext cx="20044237" cy="6916181"/>
        </p:xfrm>
        <a:graphic>
          <a:graphicData uri="http://schemas.openxmlformats.org/drawingml/2006/table">
            <a:tbl>
              <a:tblPr bandRow="1">
                <a:tableStyleId>{5940675A-B579-460E-94D1-54222C63F5DA}</a:tableStyleId>
              </a:tblPr>
              <a:tblGrid>
                <a:gridCol w="1102831">
                  <a:extLst>
                    <a:ext uri="{9D8B030D-6E8A-4147-A177-3AD203B41FA5}">
                      <a16:colId xmlns:a16="http://schemas.microsoft.com/office/drawing/2014/main" val="4035553112"/>
                    </a:ext>
                  </a:extLst>
                </a:gridCol>
                <a:gridCol w="3385951">
                  <a:extLst>
                    <a:ext uri="{9D8B030D-6E8A-4147-A177-3AD203B41FA5}">
                      <a16:colId xmlns:a16="http://schemas.microsoft.com/office/drawing/2014/main" val="2272017005"/>
                    </a:ext>
                  </a:extLst>
                </a:gridCol>
                <a:gridCol w="6537504">
                  <a:extLst>
                    <a:ext uri="{9D8B030D-6E8A-4147-A177-3AD203B41FA5}">
                      <a16:colId xmlns:a16="http://schemas.microsoft.com/office/drawing/2014/main" val="4239144644"/>
                    </a:ext>
                  </a:extLst>
                </a:gridCol>
                <a:gridCol w="5120219">
                  <a:extLst>
                    <a:ext uri="{9D8B030D-6E8A-4147-A177-3AD203B41FA5}">
                      <a16:colId xmlns:a16="http://schemas.microsoft.com/office/drawing/2014/main" val="217033892"/>
                    </a:ext>
                  </a:extLst>
                </a:gridCol>
                <a:gridCol w="1998537">
                  <a:extLst>
                    <a:ext uri="{9D8B030D-6E8A-4147-A177-3AD203B41FA5}">
                      <a16:colId xmlns:a16="http://schemas.microsoft.com/office/drawing/2014/main" val="53293100"/>
                    </a:ext>
                  </a:extLst>
                </a:gridCol>
                <a:gridCol w="1899195">
                  <a:extLst>
                    <a:ext uri="{9D8B030D-6E8A-4147-A177-3AD203B41FA5}">
                      <a16:colId xmlns:a16="http://schemas.microsoft.com/office/drawing/2014/main" val="1433380517"/>
                    </a:ext>
                  </a:extLst>
                </a:gridCol>
              </a:tblGrid>
              <a:tr h="1404848">
                <a:tc>
                  <a:txBody>
                    <a:bodyPr/>
                    <a:lstStyle/>
                    <a:p>
                      <a:pPr algn="ctr" fontAlgn="ctr"/>
                      <a:r>
                        <a:rPr lang="es-ES" sz="2000" b="1" i="0" u="none" strike="noStrike" dirty="0">
                          <a:solidFill>
                            <a:srgbClr val="000000"/>
                          </a:solidFill>
                          <a:effectLst/>
                          <a:highlight>
                            <a:srgbClr val="FFC000"/>
                          </a:highlight>
                          <a:latin typeface="Verdana"/>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ES" sz="2000" b="1" i="0" u="none" strike="noStrike" dirty="0">
                          <a:solidFill>
                            <a:srgbClr val="000000"/>
                          </a:solidFill>
                          <a:effectLst/>
                          <a:highlight>
                            <a:srgbClr val="FFC000"/>
                          </a:highlight>
                          <a:latin typeface="Verdana"/>
                        </a:rPr>
                        <a:t>Entidad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ES" sz="2000" b="1" i="0" u="none" strike="noStrike" dirty="0">
                          <a:solidFill>
                            <a:srgbClr val="000000"/>
                          </a:solidFill>
                          <a:effectLst/>
                          <a:highlight>
                            <a:srgbClr val="FFC000"/>
                          </a:highlight>
                          <a:latin typeface="Verdana"/>
                        </a:rPr>
                        <a:t>Iniciativa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ES" sz="2000" b="1" i="0" u="none" strike="noStrike" dirty="0">
                          <a:solidFill>
                            <a:srgbClr val="000000"/>
                          </a:solidFill>
                          <a:effectLst/>
                          <a:highlight>
                            <a:srgbClr val="FFC000"/>
                          </a:highlight>
                          <a:latin typeface="Verdana"/>
                        </a:rPr>
                        <a:t>Proyecto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ES" sz="2000" b="1" i="0" u="none" strike="noStrike" dirty="0">
                          <a:solidFill>
                            <a:srgbClr val="000000"/>
                          </a:solidFill>
                          <a:effectLst/>
                          <a:highlight>
                            <a:srgbClr val="FFC000"/>
                          </a:highlight>
                          <a:latin typeface="Verdana"/>
                        </a:rPr>
                        <a:t>Presupuesto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ES" sz="2000" b="1" i="0" u="none" strike="noStrike" dirty="0">
                          <a:solidFill>
                            <a:srgbClr val="000000"/>
                          </a:solidFill>
                          <a:effectLst/>
                          <a:highlight>
                            <a:srgbClr val="FFC000"/>
                          </a:highlight>
                          <a:latin typeface="Verdana"/>
                        </a:rPr>
                        <a:t>Presupuesto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570373558"/>
                  </a:ext>
                </a:extLst>
              </a:tr>
              <a:tr h="1837111">
                <a:tc>
                  <a:txBody>
                    <a:bodyPr/>
                    <a:lstStyle/>
                    <a:p>
                      <a:pPr algn="ctr" fontAlgn="ctr"/>
                      <a:r>
                        <a:rPr lang="es-ES" sz="1800" b="0" i="0" u="none" strike="noStrike" dirty="0">
                          <a:solidFill>
                            <a:srgbClr val="000000"/>
                          </a:solidFill>
                          <a:effectLst/>
                          <a:latin typeface="Verdana"/>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2880" algn="l" fontAlgn="ctr"/>
                      <a:r>
                        <a:rPr lang="es-ES" sz="1800" b="0" i="0" u="none" strike="noStrike" dirty="0">
                          <a:solidFill>
                            <a:srgbClr val="000000"/>
                          </a:solidFill>
                          <a:effectLst/>
                          <a:latin typeface="Verdana"/>
                          <a:ea typeface="+mn-ea"/>
                          <a:cs typeface="+mn-cs"/>
                        </a:rPr>
                        <a:t>Ministerio de Ambiente y Desarrollo Sostenible/Fondo para la Vida y la Biodiversidad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2880" algn="l" fontAlgn="ctr"/>
                      <a:r>
                        <a:rPr lang="es-ES" sz="1800" b="0" i="0" u="none" strike="noStrike" dirty="0">
                          <a:solidFill>
                            <a:srgbClr val="000000"/>
                          </a:solidFill>
                          <a:effectLst/>
                          <a:latin typeface="Verdana"/>
                          <a:ea typeface="+mn-ea"/>
                          <a:cs typeface="+mn-cs"/>
                        </a:rPr>
                        <a:t>Estrategia de contención de la deforestación e implementación de los núcleos de desarrollo forestal en la Amazonía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2880" algn="l" fontAlgn="ctr"/>
                      <a:r>
                        <a:rPr lang="es-ES" sz="1800" b="0" i="0" u="none" strike="noStrike" dirty="0">
                          <a:solidFill>
                            <a:srgbClr val="000000"/>
                          </a:solidFill>
                          <a:effectLst/>
                          <a:latin typeface="Verdana"/>
                        </a:rPr>
                        <a:t>Apoyo financiero al desarrollo de planes, programas y proyectos a través del fondo para la vida y biodiversidad nacional</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Verdana"/>
                        </a:rPr>
                        <a:t>$ 600.000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Verdana"/>
                        </a:rPr>
                        <a:t>$ 600.000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1333569"/>
                  </a:ext>
                </a:extLst>
              </a:tr>
              <a:tr h="1837111">
                <a:tc>
                  <a:txBody>
                    <a:bodyPr/>
                    <a:lstStyle/>
                    <a:p>
                      <a:pPr algn="ctr" fontAlgn="ctr"/>
                      <a:r>
                        <a:rPr lang="es-ES" sz="1800" b="0" i="0" u="none" strike="noStrike" dirty="0">
                          <a:solidFill>
                            <a:srgbClr val="000000"/>
                          </a:solidFill>
                          <a:effectLst/>
                          <a:latin typeface="Verdana"/>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2880" algn="l" fontAlgn="ctr"/>
                      <a:r>
                        <a:rPr lang="es-ES" sz="1800" b="0" i="0" u="none" strike="noStrike" dirty="0">
                          <a:solidFill>
                            <a:srgbClr val="000000"/>
                          </a:solidFill>
                          <a:effectLst/>
                          <a:latin typeface="Verdana"/>
                          <a:ea typeface="+mn-ea"/>
                          <a:cs typeface="+mn-cs"/>
                        </a:rPr>
                        <a:t>Ministerio de Ambiente y Desarrollo Sostenible/Fondo para la Vida y la Biodiversidad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2880" algn="l" fontAlgn="ctr"/>
                      <a:r>
                        <a:rPr lang="es-ES" sz="1800" b="0" i="0" u="none" strike="noStrike" dirty="0">
                          <a:solidFill>
                            <a:srgbClr val="000000"/>
                          </a:solidFill>
                          <a:effectLst/>
                          <a:latin typeface="Verdana"/>
                          <a:ea typeface="+mn-ea"/>
                          <a:cs typeface="+mn-cs"/>
                        </a:rPr>
                        <a:t>Gobernanzas territoriales alrededor del agua y los bosques, restauración ecológica y economía de la biodiversidad (forestal, turismo y bioeconomía)</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2880" algn="l" fontAlgn="ctr"/>
                      <a:r>
                        <a:rPr lang="es-ES" sz="1800" b="0" i="0" u="none" strike="noStrike" dirty="0">
                          <a:solidFill>
                            <a:srgbClr val="000000"/>
                          </a:solidFill>
                          <a:effectLst/>
                          <a:latin typeface="Verdana"/>
                        </a:rPr>
                        <a:t>Apoyo financiero al desarrollo de planes, programas y proyectos a través del fondo para la vida y biodiversidad nacional</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Verdana"/>
                        </a:rPr>
                        <a:t>$ 116.795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Verdana"/>
                        </a:rPr>
                        <a:t>$ 183.086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4678921"/>
                  </a:ext>
                </a:extLst>
              </a:tr>
              <a:tr h="1837111">
                <a:tc>
                  <a:txBody>
                    <a:bodyPr/>
                    <a:lstStyle/>
                    <a:p>
                      <a:pPr algn="ctr" fontAlgn="ctr"/>
                      <a:r>
                        <a:rPr lang="es-ES" sz="1800" b="0" i="0" u="none" strike="noStrike" dirty="0">
                          <a:solidFill>
                            <a:srgbClr val="000000"/>
                          </a:solidFill>
                          <a:effectLst/>
                          <a:latin typeface="Verdana"/>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2880" algn="l" fontAlgn="ctr"/>
                      <a:r>
                        <a:rPr lang="es-ES" sz="1800" b="0" i="0" u="none" strike="noStrike" dirty="0">
                          <a:solidFill>
                            <a:srgbClr val="000000"/>
                          </a:solidFill>
                          <a:effectLst/>
                          <a:latin typeface="Verdana"/>
                          <a:ea typeface="+mn-ea"/>
                          <a:cs typeface="+mn-cs"/>
                        </a:rPr>
                        <a:t>Ministerio de Ambiente y Desarrollo Sostenible/Fondo para la Vida y la Biodiversidad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2880" algn="l" fontAlgn="ctr"/>
                      <a:r>
                        <a:rPr lang="es-ES" sz="1800" b="0" i="0" u="none" strike="noStrike" dirty="0">
                          <a:solidFill>
                            <a:srgbClr val="000000"/>
                          </a:solidFill>
                          <a:effectLst/>
                          <a:latin typeface="Verdana"/>
                          <a:ea typeface="+mn-ea"/>
                          <a:cs typeface="+mn-cs"/>
                        </a:rPr>
                        <a:t>Estrategia de contención de la deforestación e implementación de los núcleos de desarrollo forestal y bioeconomía de Paramillo, Catatumbo, Serranía de San Lucas y Pacífico</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82880" algn="l" fontAlgn="ctr"/>
                      <a:r>
                        <a:rPr lang="es-ES" sz="1800" b="0" i="0" u="none" strike="noStrike" dirty="0">
                          <a:solidFill>
                            <a:srgbClr val="000000"/>
                          </a:solidFill>
                          <a:effectLst/>
                          <a:latin typeface="Verdana"/>
                        </a:rPr>
                        <a:t>Apoyo financiero al desarrollo de planes, programas y proyectos a través del fondo para la vida y biodiversidad nacional</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Verdana"/>
                        </a:rPr>
                        <a:t>$ 27.500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Verdana"/>
                        </a:rPr>
                        <a:t>$ 27.500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5776650"/>
                  </a:ext>
                </a:extLst>
              </a:tr>
            </a:tbl>
          </a:graphicData>
        </a:graphic>
      </p:graphicFrame>
      <p:sp>
        <p:nvSpPr>
          <p:cNvPr id="5" name="Título 1">
            <a:extLst>
              <a:ext uri="{FF2B5EF4-FFF2-40B4-BE49-F238E27FC236}">
                <a16:creationId xmlns:a16="http://schemas.microsoft.com/office/drawing/2014/main" id="{153F1BBA-E4E9-80FC-1441-C4A8967154EB}"/>
              </a:ext>
            </a:extLst>
          </p:cNvPr>
          <p:cNvSpPr txBox="1">
            <a:spLocks/>
          </p:cNvSpPr>
          <p:nvPr/>
        </p:nvSpPr>
        <p:spPr>
          <a:xfrm>
            <a:off x="1313493" y="1820571"/>
            <a:ext cx="18476464"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a:lnSpc>
                <a:spcPct val="100000"/>
              </a:lnSpc>
            </a:pPr>
            <a:r>
              <a:rPr lang="es-CO" sz="4400" b="1" dirty="0">
                <a:solidFill>
                  <a:schemeClr val="tx1"/>
                </a:solidFill>
                <a:latin typeface="Verdana" panose="020B0604030504040204" pitchFamily="34" charset="0"/>
                <a:ea typeface="Verdana" panose="020B0604030504040204" pitchFamily="34" charset="0"/>
              </a:rPr>
              <a:t>Solicitud MGMP 2025-2028 </a:t>
            </a:r>
          </a:p>
          <a:p>
            <a:pPr algn="ctr">
              <a:lnSpc>
                <a:spcPct val="100000"/>
              </a:lnSpc>
            </a:pPr>
            <a:r>
              <a:rPr lang="es-CO" sz="4400" b="1" dirty="0">
                <a:latin typeface="Verdana" panose="020B0604030504040204" pitchFamily="34" charset="0"/>
                <a:ea typeface="Verdana" panose="020B0604030504040204" pitchFamily="34" charset="0"/>
              </a:rPr>
              <a:t>Inversión</a:t>
            </a:r>
            <a:endParaRPr lang="es-CO" sz="4400" b="1" dirty="0">
              <a:solidFill>
                <a:schemeClr val="tx1"/>
              </a:solidFill>
              <a:latin typeface="Verdana" panose="020B0604030504040204" pitchFamily="34" charset="0"/>
              <a:ea typeface="Verdana" panose="020B0604030504040204" pitchFamily="34" charset="0"/>
            </a:endParaRPr>
          </a:p>
        </p:txBody>
      </p:sp>
      <p:grpSp>
        <p:nvGrpSpPr>
          <p:cNvPr id="2" name="Grupo 1">
            <a:extLst>
              <a:ext uri="{FF2B5EF4-FFF2-40B4-BE49-F238E27FC236}">
                <a16:creationId xmlns:a16="http://schemas.microsoft.com/office/drawing/2014/main" id="{1F426951-308A-5C45-05CA-107FED49CC09}"/>
              </a:ext>
            </a:extLst>
          </p:cNvPr>
          <p:cNvGrpSpPr/>
          <p:nvPr/>
        </p:nvGrpSpPr>
        <p:grpSpPr>
          <a:xfrm>
            <a:off x="16613736" y="203541"/>
            <a:ext cx="3000375" cy="2020113"/>
            <a:chOff x="16072703" y="22290"/>
            <a:chExt cx="3000375" cy="2020113"/>
          </a:xfrm>
        </p:grpSpPr>
        <p:pic>
          <p:nvPicPr>
            <p:cNvPr id="7" name="Imagen 6">
              <a:extLst>
                <a:ext uri="{FF2B5EF4-FFF2-40B4-BE49-F238E27FC236}">
                  <a16:creationId xmlns:a16="http://schemas.microsoft.com/office/drawing/2014/main" id="{7D248626-91D7-C741-9180-DD26F2411F06}"/>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8" name="Picture 4" descr="Ministerio de Ambiente y Desarrollo Sostenible - Wikipedia ...">
              <a:extLst>
                <a:ext uri="{FF2B5EF4-FFF2-40B4-BE49-F238E27FC236}">
                  <a16:creationId xmlns:a16="http://schemas.microsoft.com/office/drawing/2014/main" id="{174C46F7-BA37-57F8-5701-40C4A34BF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4887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213974-01F6-45C8-8AB0-8B88ED70B5DA}"/>
              </a:ext>
            </a:extLst>
          </p:cNvPr>
          <p:cNvSpPr txBox="1">
            <a:spLocks/>
          </p:cNvSpPr>
          <p:nvPr/>
        </p:nvSpPr>
        <p:spPr>
          <a:xfrm>
            <a:off x="2910678" y="608624"/>
            <a:ext cx="14834270" cy="1519434"/>
          </a:xfrm>
          <a:prstGeom prst="rect">
            <a:avLst/>
          </a:prstGeom>
        </p:spPr>
        <p:txBody>
          <a:bodyPr anchor="ctr"/>
          <a:lstStyle>
            <a:defPPr>
              <a:defRPr lang="es-CO"/>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algn="ctr"/>
            <a:r>
              <a:rPr lang="es-ES" sz="4400" b="1" dirty="0">
                <a:latin typeface="Verdana" panose="020B0604030504040204" pitchFamily="34" charset="0"/>
                <a:ea typeface="Verdana" panose="020B0604030504040204" pitchFamily="34" charset="0"/>
              </a:rPr>
              <a:t>Plan Nacional de Desarrollo 2022-2026</a:t>
            </a:r>
          </a:p>
          <a:p>
            <a:pPr algn="ctr"/>
            <a:r>
              <a:rPr lang="es-ES" sz="4400" b="1" dirty="0">
                <a:latin typeface="Verdana" panose="020B0604030504040204" pitchFamily="34" charset="0"/>
                <a:ea typeface="Verdana" panose="020B0604030504040204" pitchFamily="34" charset="0"/>
              </a:rPr>
              <a:t>Sector Ambiente</a:t>
            </a:r>
            <a:endParaRPr lang="es-CO" sz="4400" b="1" dirty="0">
              <a:latin typeface="Verdana" panose="020B0604030504040204" pitchFamily="34" charset="0"/>
              <a:ea typeface="Verdana" panose="020B0604030504040204" pitchFamily="34" charset="0"/>
            </a:endParaRPr>
          </a:p>
        </p:txBody>
      </p:sp>
      <p:pic>
        <p:nvPicPr>
          <p:cNvPr id="78" name="Imagen 77">
            <a:extLst>
              <a:ext uri="{FF2B5EF4-FFF2-40B4-BE49-F238E27FC236}">
                <a16:creationId xmlns:a16="http://schemas.microsoft.com/office/drawing/2014/main" id="{F28C0664-1B71-47A1-A0D4-A0ECF47FBE26}"/>
              </a:ext>
            </a:extLst>
          </p:cNvPr>
          <p:cNvPicPr>
            <a:picLocks noChangeAspect="1"/>
          </p:cNvPicPr>
          <p:nvPr/>
        </p:nvPicPr>
        <p:blipFill>
          <a:blip r:embed="rId2"/>
          <a:stretch>
            <a:fillRect/>
          </a:stretch>
        </p:blipFill>
        <p:spPr>
          <a:xfrm>
            <a:off x="254997" y="4071805"/>
            <a:ext cx="23874006" cy="8482146"/>
          </a:xfrm>
          <a:prstGeom prst="rect">
            <a:avLst/>
          </a:prstGeom>
        </p:spPr>
      </p:pic>
      <p:sp>
        <p:nvSpPr>
          <p:cNvPr id="79" name="CuadroTexto 78">
            <a:extLst>
              <a:ext uri="{FF2B5EF4-FFF2-40B4-BE49-F238E27FC236}">
                <a16:creationId xmlns:a16="http://schemas.microsoft.com/office/drawing/2014/main" id="{716065F9-410F-4EC6-8AB9-D841B7006329}"/>
              </a:ext>
            </a:extLst>
          </p:cNvPr>
          <p:cNvSpPr txBox="1"/>
          <p:nvPr/>
        </p:nvSpPr>
        <p:spPr>
          <a:xfrm>
            <a:off x="2727548" y="2617628"/>
            <a:ext cx="18928900" cy="731419"/>
          </a:xfrm>
          <a:prstGeom prst="rect">
            <a:avLst/>
          </a:prstGeom>
          <a:noFill/>
        </p:spPr>
        <p:txBody>
          <a:bodyPr wrap="square" rtlCol="0">
            <a:spAutoFit/>
          </a:bodyPr>
          <a:lstStyle>
            <a:defPPr>
              <a:defRPr lang="es-CO"/>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algn="ctr"/>
            <a:r>
              <a:rPr lang="es-MX" sz="3200" dirty="0">
                <a:latin typeface="Verdana" panose="020B0604030504040204" pitchFamily="34" charset="0"/>
                <a:ea typeface="Verdana" panose="020B0604030504040204" pitchFamily="34" charset="0"/>
              </a:rPr>
              <a:t>El sector ambiente tiene 6 metas en el Plan Nacional de Desarrollo 2022 - 2026</a:t>
            </a:r>
            <a:endParaRPr lang="es-CO" sz="3200" dirty="0">
              <a:latin typeface="Verdana" panose="020B0604030504040204" pitchFamily="34" charset="0"/>
              <a:ea typeface="Verdana" panose="020B0604030504040204" pitchFamily="34" charset="0"/>
            </a:endParaRPr>
          </a:p>
        </p:txBody>
      </p:sp>
      <p:grpSp>
        <p:nvGrpSpPr>
          <p:cNvPr id="3" name="Grupo 2">
            <a:extLst>
              <a:ext uri="{FF2B5EF4-FFF2-40B4-BE49-F238E27FC236}">
                <a16:creationId xmlns:a16="http://schemas.microsoft.com/office/drawing/2014/main" id="{3D08BE44-A6D0-BCCA-1F88-ED39DAD1B355}"/>
              </a:ext>
            </a:extLst>
          </p:cNvPr>
          <p:cNvGrpSpPr/>
          <p:nvPr/>
        </p:nvGrpSpPr>
        <p:grpSpPr>
          <a:xfrm>
            <a:off x="16613736" y="203541"/>
            <a:ext cx="3000375" cy="2020113"/>
            <a:chOff x="16072703" y="22290"/>
            <a:chExt cx="3000375" cy="2020113"/>
          </a:xfrm>
        </p:grpSpPr>
        <p:pic>
          <p:nvPicPr>
            <p:cNvPr id="4" name="Imagen 3">
              <a:extLst>
                <a:ext uri="{FF2B5EF4-FFF2-40B4-BE49-F238E27FC236}">
                  <a16:creationId xmlns:a16="http://schemas.microsoft.com/office/drawing/2014/main" id="{5634C375-103D-9E19-ABBB-B769C9184B2E}"/>
                </a:ext>
              </a:extLst>
            </p:cNvPr>
            <p:cNvPicPr>
              <a:picLocks noChangeAspect="1"/>
            </p:cNvPicPr>
            <p:nvPr/>
          </p:nvPicPr>
          <p:blipFill>
            <a:blip r:embed="rId3"/>
            <a:stretch>
              <a:fillRect/>
            </a:stretch>
          </p:blipFill>
          <p:spPr>
            <a:xfrm>
              <a:off x="16072703" y="22290"/>
              <a:ext cx="3000375" cy="1000125"/>
            </a:xfrm>
            <a:prstGeom prst="rect">
              <a:avLst/>
            </a:prstGeom>
          </p:spPr>
        </p:pic>
        <p:pic>
          <p:nvPicPr>
            <p:cNvPr id="5" name="Picture 4" descr="Ministerio de Ambiente y Desarrollo Sostenible - Wikipedia ...">
              <a:extLst>
                <a:ext uri="{FF2B5EF4-FFF2-40B4-BE49-F238E27FC236}">
                  <a16:creationId xmlns:a16="http://schemas.microsoft.com/office/drawing/2014/main" id="{69CB0265-1002-F92A-39F2-418936229E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182637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a 12">
            <a:extLst>
              <a:ext uri="{FF2B5EF4-FFF2-40B4-BE49-F238E27FC236}">
                <a16:creationId xmlns:a16="http://schemas.microsoft.com/office/drawing/2014/main" id="{9A51D0BF-F334-E6E0-921E-732AA89801F0}"/>
              </a:ext>
            </a:extLst>
          </p:cNvPr>
          <p:cNvGraphicFramePr>
            <a:graphicFrameLocks noGrp="1"/>
          </p:cNvGraphicFramePr>
          <p:nvPr>
            <p:extLst>
              <p:ext uri="{D42A27DB-BD31-4B8C-83A1-F6EECF244321}">
                <p14:modId xmlns:p14="http://schemas.microsoft.com/office/powerpoint/2010/main" val="2886274471"/>
              </p:ext>
            </p:extLst>
          </p:nvPr>
        </p:nvGraphicFramePr>
        <p:xfrm>
          <a:off x="496186" y="2223654"/>
          <a:ext cx="23391628" cy="11206865"/>
        </p:xfrm>
        <a:graphic>
          <a:graphicData uri="http://schemas.openxmlformats.org/drawingml/2006/table">
            <a:tbl>
              <a:tblPr firstRow="1">
                <a:tableStyleId>{93296810-A885-4BE3-A3E7-6D5BEEA58F35}</a:tableStyleId>
              </a:tblPr>
              <a:tblGrid>
                <a:gridCol w="2314138">
                  <a:extLst>
                    <a:ext uri="{9D8B030D-6E8A-4147-A177-3AD203B41FA5}">
                      <a16:colId xmlns:a16="http://schemas.microsoft.com/office/drawing/2014/main" val="1935748367"/>
                    </a:ext>
                  </a:extLst>
                </a:gridCol>
                <a:gridCol w="3172262">
                  <a:extLst>
                    <a:ext uri="{9D8B030D-6E8A-4147-A177-3AD203B41FA5}">
                      <a16:colId xmlns:a16="http://schemas.microsoft.com/office/drawing/2014/main" val="2891967834"/>
                    </a:ext>
                  </a:extLst>
                </a:gridCol>
                <a:gridCol w="2105246">
                  <a:extLst>
                    <a:ext uri="{9D8B030D-6E8A-4147-A177-3AD203B41FA5}">
                      <a16:colId xmlns:a16="http://schemas.microsoft.com/office/drawing/2014/main" val="3887273171"/>
                    </a:ext>
                  </a:extLst>
                </a:gridCol>
                <a:gridCol w="1754528">
                  <a:extLst>
                    <a:ext uri="{9D8B030D-6E8A-4147-A177-3AD203B41FA5}">
                      <a16:colId xmlns:a16="http://schemas.microsoft.com/office/drawing/2014/main" val="3193243037"/>
                    </a:ext>
                  </a:extLst>
                </a:gridCol>
                <a:gridCol w="3073684">
                  <a:extLst>
                    <a:ext uri="{9D8B030D-6E8A-4147-A177-3AD203B41FA5}">
                      <a16:colId xmlns:a16="http://schemas.microsoft.com/office/drawing/2014/main" val="2701325449"/>
                    </a:ext>
                  </a:extLst>
                </a:gridCol>
                <a:gridCol w="116840">
                  <a:extLst>
                    <a:ext uri="{9D8B030D-6E8A-4147-A177-3AD203B41FA5}">
                      <a16:colId xmlns:a16="http://schemas.microsoft.com/office/drawing/2014/main" val="331768721"/>
                    </a:ext>
                  </a:extLst>
                </a:gridCol>
                <a:gridCol w="1868466">
                  <a:extLst>
                    <a:ext uri="{9D8B030D-6E8A-4147-A177-3AD203B41FA5}">
                      <a16:colId xmlns:a16="http://schemas.microsoft.com/office/drawing/2014/main" val="912055029"/>
                    </a:ext>
                  </a:extLst>
                </a:gridCol>
                <a:gridCol w="1905180">
                  <a:extLst>
                    <a:ext uri="{9D8B030D-6E8A-4147-A177-3AD203B41FA5}">
                      <a16:colId xmlns:a16="http://schemas.microsoft.com/office/drawing/2014/main" val="1750696179"/>
                    </a:ext>
                  </a:extLst>
                </a:gridCol>
                <a:gridCol w="1657134">
                  <a:extLst>
                    <a:ext uri="{9D8B030D-6E8A-4147-A177-3AD203B41FA5}">
                      <a16:colId xmlns:a16="http://schemas.microsoft.com/office/drawing/2014/main" val="224451181"/>
                    </a:ext>
                  </a:extLst>
                </a:gridCol>
                <a:gridCol w="116840">
                  <a:extLst>
                    <a:ext uri="{9D8B030D-6E8A-4147-A177-3AD203B41FA5}">
                      <a16:colId xmlns:a16="http://schemas.microsoft.com/office/drawing/2014/main" val="2535198922"/>
                    </a:ext>
                  </a:extLst>
                </a:gridCol>
                <a:gridCol w="1855273">
                  <a:extLst>
                    <a:ext uri="{9D8B030D-6E8A-4147-A177-3AD203B41FA5}">
                      <a16:colId xmlns:a16="http://schemas.microsoft.com/office/drawing/2014/main" val="3466893567"/>
                    </a:ext>
                  </a:extLst>
                </a:gridCol>
                <a:gridCol w="1620792">
                  <a:extLst>
                    <a:ext uri="{9D8B030D-6E8A-4147-A177-3AD203B41FA5}">
                      <a16:colId xmlns:a16="http://schemas.microsoft.com/office/drawing/2014/main" val="584683386"/>
                    </a:ext>
                  </a:extLst>
                </a:gridCol>
                <a:gridCol w="1831245">
                  <a:extLst>
                    <a:ext uri="{9D8B030D-6E8A-4147-A177-3AD203B41FA5}">
                      <a16:colId xmlns:a16="http://schemas.microsoft.com/office/drawing/2014/main" val="430831722"/>
                    </a:ext>
                  </a:extLst>
                </a:gridCol>
              </a:tblGrid>
              <a:tr h="349578">
                <a:tc>
                  <a:txBody>
                    <a:bodyPr/>
                    <a:lstStyle/>
                    <a:p>
                      <a:pPr marL="0" marR="0" indent="0" algn="ctr" defTabSz="825500" rtl="0" fontAlgn="auto" latinLnBrk="0" hangingPunct="0">
                        <a:lnSpc>
                          <a:spcPct val="150000"/>
                        </a:lnSpc>
                        <a:spcBef>
                          <a:spcPts val="0"/>
                        </a:spcBef>
                        <a:spcAft>
                          <a:spcPts val="0"/>
                        </a:spcAft>
                        <a:buClrTx/>
                        <a:buSzTx/>
                        <a:buFont typeface="Wingdings" panose="05000000000000000000" pitchFamily="2" charset="2"/>
                        <a:buNone/>
                        <a:tabLst/>
                      </a:pPr>
                      <a:r>
                        <a:rPr kumimoji="0" lang="es-CO" sz="20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Transformación  </a:t>
                      </a:r>
                    </a:p>
                  </a:txBody>
                  <a:tcPr marL="16386" marR="16386" marT="16386" marB="0"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825500" rtl="0" fontAlgn="auto" latinLnBrk="0" hangingPunct="0">
                        <a:lnSpc>
                          <a:spcPct val="150000"/>
                        </a:lnSpc>
                        <a:spcBef>
                          <a:spcPts val="0"/>
                        </a:spcBef>
                        <a:spcAft>
                          <a:spcPts val="0"/>
                        </a:spcAft>
                        <a:buClrTx/>
                        <a:buSzTx/>
                        <a:buFont typeface="Wingdings" panose="05000000000000000000" pitchFamily="2" charset="2"/>
                        <a:buNone/>
                        <a:tabLst/>
                      </a:pPr>
                      <a:r>
                        <a:rPr kumimoji="0" lang="es-CO" sz="20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Indicador</a:t>
                      </a:r>
                    </a:p>
                  </a:txBody>
                  <a:tcPr marL="16386" marR="16386" marT="1638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825500" rtl="0" fontAlgn="auto" latinLnBrk="0" hangingPunct="0">
                        <a:lnSpc>
                          <a:spcPct val="150000"/>
                        </a:lnSpc>
                        <a:spcBef>
                          <a:spcPts val="0"/>
                        </a:spcBef>
                        <a:spcAft>
                          <a:spcPts val="0"/>
                        </a:spcAft>
                        <a:buClrTx/>
                        <a:buSzTx/>
                        <a:buFont typeface="Wingdings" panose="05000000000000000000" pitchFamily="2" charset="2"/>
                        <a:buNone/>
                        <a:tabLst/>
                      </a:pPr>
                      <a:endParaRPr kumimoji="0" lang="es-CO" sz="20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endParaRPr>
                    </a:p>
                    <a:p>
                      <a:pPr marL="0" marR="0" indent="0" algn="ctr" defTabSz="825500" rtl="0" fontAlgn="auto" latinLnBrk="0" hangingPunct="0">
                        <a:lnSpc>
                          <a:spcPct val="150000"/>
                        </a:lnSpc>
                        <a:spcBef>
                          <a:spcPts val="0"/>
                        </a:spcBef>
                        <a:spcAft>
                          <a:spcPts val="0"/>
                        </a:spcAft>
                        <a:buClrTx/>
                        <a:buSzTx/>
                        <a:buFont typeface="Wingdings" panose="05000000000000000000" pitchFamily="2" charset="2"/>
                        <a:buNone/>
                        <a:tabLst/>
                      </a:pPr>
                      <a:r>
                        <a:rPr kumimoji="0" lang="es-CO" sz="20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Estado del reporte en Sinergia</a:t>
                      </a:r>
                    </a:p>
                    <a:p>
                      <a:pPr marL="342900" marR="0" indent="-342900" algn="ctr" defTabSz="825500" rtl="0" fontAlgn="auto" latinLnBrk="0" hangingPunct="0">
                        <a:lnSpc>
                          <a:spcPct val="150000"/>
                        </a:lnSpc>
                        <a:spcBef>
                          <a:spcPts val="0"/>
                        </a:spcBef>
                        <a:spcAft>
                          <a:spcPts val="0"/>
                        </a:spcAft>
                        <a:buClrTx/>
                        <a:buSzTx/>
                        <a:buFont typeface="Wingdings" panose="05000000000000000000" pitchFamily="2" charset="2"/>
                        <a:buChar char="ü"/>
                        <a:tabLst/>
                      </a:pPr>
                      <a:endParaRPr kumimoji="0" lang="es-CO" sz="20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endParaRPr>
                    </a:p>
                  </a:txBody>
                  <a:tcPr marL="16386" marR="16386" marT="1638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825500" rtl="0" fontAlgn="auto" latinLnBrk="0" hangingPunct="0">
                        <a:lnSpc>
                          <a:spcPct val="150000"/>
                        </a:lnSpc>
                        <a:spcBef>
                          <a:spcPts val="0"/>
                        </a:spcBef>
                        <a:spcAft>
                          <a:spcPts val="0"/>
                        </a:spcAft>
                        <a:buClrTx/>
                        <a:buSzTx/>
                        <a:buFont typeface="Wingdings" panose="05000000000000000000" pitchFamily="2" charset="2"/>
                        <a:buNone/>
                        <a:tabLst/>
                      </a:pPr>
                      <a:r>
                        <a:rPr kumimoji="0" lang="es-CO" sz="20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Meta Cuatrienio</a:t>
                      </a:r>
                    </a:p>
                  </a:txBody>
                  <a:tcPr marL="16386" marR="16386" marT="1638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r>
                        <a:rPr kumimoji="0" lang="es-CO" sz="20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 Avance en cantidad cuatrienio</a:t>
                      </a:r>
                    </a:p>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r>
                        <a:rPr kumimoji="0" lang="es-CO" sz="20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(Fecha de corte: 31 diciembre 2023)</a:t>
                      </a:r>
                    </a:p>
                  </a:txBody>
                  <a:tcPr marL="16386" marR="16386" marT="16386"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endParaRPr kumimoji="0" lang="es-CO" sz="18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endParaRPr>
                    </a:p>
                  </a:txBody>
                  <a:tcPr marL="16386" marR="16386" marT="163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indent="0" algn="ctr" defTabSz="825500" rtl="0" fontAlgn="auto" latinLnBrk="0" hangingPunct="0">
                        <a:lnSpc>
                          <a:spcPct val="150000"/>
                        </a:lnSpc>
                        <a:spcBef>
                          <a:spcPts val="0"/>
                        </a:spcBef>
                        <a:spcAft>
                          <a:spcPts val="0"/>
                        </a:spcAft>
                        <a:buClrTx/>
                        <a:buSzTx/>
                        <a:buFont typeface="Wingdings" panose="05000000000000000000" pitchFamily="2" charset="2"/>
                        <a:buNone/>
                        <a:tabLst/>
                      </a:pPr>
                      <a:r>
                        <a:rPr kumimoji="0" lang="es-CO" sz="20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Meta 2023</a:t>
                      </a:r>
                    </a:p>
                  </a:txBody>
                  <a:tcPr marL="16386" marR="16386" marT="16386"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825500" rtl="0" fontAlgn="auto" latinLnBrk="0" hangingPunct="0">
                        <a:lnSpc>
                          <a:spcPct val="150000"/>
                        </a:lnSpc>
                        <a:spcBef>
                          <a:spcPts val="0"/>
                        </a:spcBef>
                        <a:spcAft>
                          <a:spcPts val="0"/>
                        </a:spcAft>
                        <a:buClrTx/>
                        <a:buSzTx/>
                        <a:buFont typeface="Wingdings" panose="05000000000000000000" pitchFamily="2" charset="2"/>
                        <a:buNone/>
                        <a:tabLst/>
                      </a:pPr>
                      <a:r>
                        <a:rPr kumimoji="0" lang="es-CO" sz="20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Resultados (cantidad) 2023</a:t>
                      </a:r>
                    </a:p>
                  </a:txBody>
                  <a:tcPr marL="16386" marR="16386" marT="1638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825500" rtl="0" fontAlgn="auto" latinLnBrk="0" hangingPunct="0">
                        <a:lnSpc>
                          <a:spcPct val="150000"/>
                        </a:lnSpc>
                        <a:spcBef>
                          <a:spcPts val="0"/>
                        </a:spcBef>
                        <a:spcAft>
                          <a:spcPts val="0"/>
                        </a:spcAft>
                        <a:buClrTx/>
                        <a:buSzTx/>
                        <a:buFont typeface="Wingdings" panose="05000000000000000000" pitchFamily="2" charset="2"/>
                        <a:buNone/>
                        <a:tabLst/>
                      </a:pPr>
                      <a:r>
                        <a:rPr kumimoji="0" lang="es-CO" sz="20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Avance en cantidad 2023</a:t>
                      </a:r>
                    </a:p>
                  </a:txBody>
                  <a:tcPr marL="16386" marR="16386" marT="16386" marB="0"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endParaRPr kumimoji="0" lang="es-CO" sz="18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endParaRPr>
                    </a:p>
                  </a:txBody>
                  <a:tcPr marL="16386" marR="16386" marT="16386" marB="0" anchor="ctr">
                    <a:noFill/>
                  </a:tcPr>
                </a:tc>
                <a:tc>
                  <a:txBody>
                    <a:bodyPr/>
                    <a:lstStyle/>
                    <a:p>
                      <a:pPr marL="0" marR="0" indent="0" algn="ctr" defTabSz="825500" rtl="0" fontAlgn="auto" latinLnBrk="0" hangingPunct="0">
                        <a:lnSpc>
                          <a:spcPct val="150000"/>
                        </a:lnSpc>
                        <a:spcBef>
                          <a:spcPts val="0"/>
                        </a:spcBef>
                        <a:spcAft>
                          <a:spcPts val="0"/>
                        </a:spcAft>
                        <a:buClrTx/>
                        <a:buSzTx/>
                        <a:buFont typeface="Wingdings" panose="05000000000000000000" pitchFamily="2" charset="2"/>
                        <a:buNone/>
                        <a:tabLst/>
                      </a:pPr>
                      <a:r>
                        <a:rPr kumimoji="0" lang="es-CO" sz="20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Meta 2024</a:t>
                      </a:r>
                    </a:p>
                  </a:txBody>
                  <a:tcPr marL="16386" marR="16386" marT="16386" marB="0"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825500" rtl="0" eaLnBrk="1" fontAlgn="auto" latinLnBrk="0" hangingPunct="0">
                        <a:lnSpc>
                          <a:spcPct val="150000"/>
                        </a:lnSpc>
                        <a:spcBef>
                          <a:spcPts val="0"/>
                        </a:spcBef>
                        <a:spcAft>
                          <a:spcPts val="0"/>
                        </a:spcAft>
                        <a:buClrTx/>
                        <a:buSzTx/>
                        <a:buFont typeface="Wingdings" panose="05000000000000000000" pitchFamily="2" charset="2"/>
                        <a:buNone/>
                        <a:tabLst/>
                        <a:defRPr/>
                      </a:pPr>
                      <a:r>
                        <a:rPr kumimoji="0" lang="es-CO" sz="20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Resultados (cantidad) 2024</a:t>
                      </a:r>
                    </a:p>
                  </a:txBody>
                  <a:tcPr marL="16386" marR="16386" marT="1638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825500" rtl="0" eaLnBrk="1" fontAlgn="auto" latinLnBrk="0" hangingPunct="0">
                        <a:lnSpc>
                          <a:spcPct val="150000"/>
                        </a:lnSpc>
                        <a:spcBef>
                          <a:spcPts val="0"/>
                        </a:spcBef>
                        <a:spcAft>
                          <a:spcPts val="0"/>
                        </a:spcAft>
                        <a:buClrTx/>
                        <a:buSzTx/>
                        <a:buFont typeface="Wingdings" panose="05000000000000000000" pitchFamily="2" charset="2"/>
                        <a:buNone/>
                        <a:tabLst/>
                        <a:defRPr/>
                      </a:pPr>
                      <a:r>
                        <a:rPr kumimoji="0" lang="es-MX" sz="20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Avance en cantidad 2024</a:t>
                      </a:r>
                      <a:endParaRPr kumimoji="0" lang="es-CO" sz="20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endParaRPr>
                    </a:p>
                  </a:txBody>
                  <a:tcPr marL="16386" marR="16386" marT="16386" marB="0"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61083622"/>
                  </a:ext>
                </a:extLst>
              </a:tr>
              <a:tr h="1692786">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r>
                        <a:rPr kumimoji="0" lang="es-CO" sz="18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Ordenamiento del territorio alrededor del agua y justicia ambiental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r>
                        <a:rPr kumimoji="0" lang="es-CO" sz="18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Acuerdos territoriales para el ordenamiento alrededor del agua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825500" rtl="0" fontAlgn="auto" latinLnBrk="0" hangingPunct="0">
                        <a:lnSpc>
                          <a:spcPct val="150000"/>
                        </a:lnSpc>
                        <a:spcBef>
                          <a:spcPts val="0"/>
                        </a:spcBef>
                        <a:spcAft>
                          <a:spcPts val="0"/>
                        </a:spcAft>
                        <a:buClrTx/>
                        <a:buSzTx/>
                        <a:buFont typeface="Wingdings" panose="05000000000000000000" pitchFamily="2" charset="2"/>
                        <a:buNone/>
                        <a:tabLst/>
                      </a:pPr>
                      <a:r>
                        <a:rPr kumimoji="0" lang="es-CO" sz="18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r>
                        <a:rPr kumimoji="0" lang="es-CO" sz="18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13cuerdos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indent="-342900" algn="l" defTabSz="825500" rtl="0" eaLnBrk="1" fontAlgn="auto" latinLnBrk="0" hangingPunct="0">
                        <a:lnSpc>
                          <a:spcPct val="150000"/>
                        </a:lnSpc>
                        <a:spcBef>
                          <a:spcPts val="0"/>
                        </a:spcBef>
                        <a:spcAft>
                          <a:spcPts val="0"/>
                        </a:spcAft>
                        <a:buClrTx/>
                        <a:buSzTx/>
                        <a:buFont typeface="Wingdings" panose="05000000000000000000" pitchFamily="2" charset="2"/>
                        <a:buChar char="ü"/>
                        <a:tabLst/>
                      </a:pPr>
                      <a:r>
                        <a:rPr kumimoji="0" lang="es-CO" sz="18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15,39%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indent="-342900" algn="just" defTabSz="825500" rtl="0" fontAlgn="auto" latinLnBrk="0" hangingPunct="0">
                        <a:lnSpc>
                          <a:spcPct val="150000"/>
                        </a:lnSpc>
                        <a:spcBef>
                          <a:spcPts val="0"/>
                        </a:spcBef>
                        <a:spcAft>
                          <a:spcPts val="0"/>
                        </a:spcAft>
                        <a:buClrTx/>
                        <a:buSzTx/>
                        <a:buFont typeface="Wingdings" panose="05000000000000000000" pitchFamily="2" charset="2"/>
                        <a:buChar char="ü"/>
                        <a:tabLst/>
                      </a:pPr>
                      <a:endParaRPr kumimoji="0" lang="es-CO" sz="16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r>
                        <a:rPr kumimoji="0" lang="es-CO" sz="19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2 Acuerdos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2EA"/>
                    </a:solidFill>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r>
                        <a:rPr kumimoji="0" lang="es-CO" sz="19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2 Acuerdos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2EA"/>
                    </a:solidFill>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r>
                        <a:rPr kumimoji="0" lang="es-CO" sz="19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100%</a:t>
                      </a:r>
                    </a:p>
                  </a:txBody>
                  <a:tcPr marL="45720" marR="4572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2EA"/>
                    </a:solidFill>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endParaRPr kumimoji="0" lang="es-CO" sz="19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endParaRPr>
                    </a:p>
                  </a:txBody>
                  <a:tcPr marL="45720" marR="45720" anchor="ctr">
                    <a:lnR w="12700" cap="flat" cmpd="sng" algn="ctr">
                      <a:solidFill>
                        <a:schemeClr val="tx1"/>
                      </a:solidFill>
                      <a:prstDash val="solid"/>
                      <a:round/>
                      <a:headEnd type="none" w="med" len="med"/>
                      <a:tailEnd type="none" w="med" len="med"/>
                    </a:lnR>
                    <a:noFill/>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r>
                        <a:rPr kumimoji="0" lang="es-CO" sz="19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8 Acuerdos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2EA"/>
                    </a:solidFill>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r>
                        <a:rPr kumimoji="0" lang="es-MX" sz="19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a:t>
                      </a:r>
                      <a:endParaRPr kumimoji="0" lang="es-CO" sz="19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2EA"/>
                    </a:solidFill>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r>
                        <a:rPr kumimoji="0" lang="es-CO" sz="19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Reporte: Agosto/24</a:t>
                      </a:r>
                    </a:p>
                  </a:txBody>
                  <a:tcPr marL="45720" marR="4572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2EA"/>
                    </a:solidFill>
                  </a:tcPr>
                </a:tc>
                <a:extLst>
                  <a:ext uri="{0D108BD9-81ED-4DB2-BD59-A6C34878D82A}">
                    <a16:rowId xmlns:a16="http://schemas.microsoft.com/office/drawing/2014/main" val="236733015"/>
                  </a:ext>
                </a:extLst>
              </a:tr>
              <a:tr h="1357506">
                <a:tc rowSpan="3">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r>
                        <a:rPr kumimoji="0" lang="es-CO" sz="18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Transformación productiva, internacionalización y acción climática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r>
                        <a:rPr kumimoji="0" lang="es-CO" sz="18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Deforestación nacional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825500" rtl="0" fontAlgn="auto" latinLnBrk="0" hangingPunct="0">
                        <a:lnSpc>
                          <a:spcPct val="150000"/>
                        </a:lnSpc>
                        <a:spcBef>
                          <a:spcPts val="0"/>
                        </a:spcBef>
                        <a:spcAft>
                          <a:spcPts val="0"/>
                        </a:spcAft>
                        <a:buClrTx/>
                        <a:buSzTx/>
                        <a:buFont typeface="Wingdings" panose="05000000000000000000" pitchFamily="2" charset="2"/>
                        <a:buNone/>
                        <a:tabLst/>
                      </a:pPr>
                      <a:r>
                        <a:rPr kumimoji="0" lang="es-CO" sz="18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r>
                        <a:rPr kumimoji="0" lang="es-CO" sz="18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140.000 Has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r>
                        <a:rPr kumimoji="0" lang="es-CO" sz="18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Debido a su periodicidad, el reporte se espera para Junio/24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indent="-342900" algn="just" defTabSz="825500" rtl="0" fontAlgn="auto" latinLnBrk="0" hangingPunct="0">
                        <a:lnSpc>
                          <a:spcPct val="150000"/>
                        </a:lnSpc>
                        <a:spcBef>
                          <a:spcPts val="0"/>
                        </a:spcBef>
                        <a:spcAft>
                          <a:spcPts val="0"/>
                        </a:spcAft>
                        <a:buClrTx/>
                        <a:buSzTx/>
                        <a:buFont typeface="Wingdings" panose="05000000000000000000" pitchFamily="2" charset="2"/>
                        <a:buChar char="ü"/>
                        <a:tabLst/>
                      </a:pPr>
                      <a:endParaRPr kumimoji="0" lang="es-CO" sz="1600" b="1" i="0" u="none" strike="noStrike" cap="none" spc="59" normalizeH="0" baseline="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r>
                        <a:rPr kumimoji="0" lang="es-CO" sz="19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165.397 Has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2EA"/>
                    </a:solidFill>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r>
                        <a:rPr kumimoji="0" lang="es-CO" sz="19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2EA"/>
                    </a:solidFill>
                  </a:tcPr>
                </a:tc>
                <a:tc>
                  <a:txBody>
                    <a:bodyPr/>
                    <a:lstStyle/>
                    <a:p>
                      <a:pPr marL="342900" marR="0" lvl="0" indent="-342900" algn="l" defTabSz="825500" rtl="0" eaLnBrk="1" fontAlgn="auto" latinLnBrk="0" hangingPunct="0">
                        <a:lnSpc>
                          <a:spcPct val="150000"/>
                        </a:lnSpc>
                        <a:spcBef>
                          <a:spcPts val="0"/>
                        </a:spcBef>
                        <a:spcAft>
                          <a:spcPts val="0"/>
                        </a:spcAft>
                        <a:buClrTx/>
                        <a:buSzTx/>
                        <a:buFont typeface="Wingdings" panose="05000000000000000000" pitchFamily="2" charset="2"/>
                        <a:buChar char="ü"/>
                        <a:tabLst/>
                        <a:defRPr/>
                      </a:pPr>
                      <a:r>
                        <a:rPr kumimoji="0" lang="es-CO" sz="19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Reporte: Junio/24</a:t>
                      </a:r>
                    </a:p>
                  </a:txBody>
                  <a:tcPr marL="45720" marR="4572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2EA"/>
                    </a:solidFill>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endParaRPr kumimoji="0" lang="es-CO" sz="19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endParaRPr>
                    </a:p>
                  </a:txBody>
                  <a:tcPr marL="45720" marR="45720" anchor="ctr">
                    <a:lnR w="12700" cap="flat" cmpd="sng" algn="ctr">
                      <a:solidFill>
                        <a:schemeClr val="tx1"/>
                      </a:solidFill>
                      <a:prstDash val="solid"/>
                      <a:round/>
                      <a:headEnd type="none" w="med" len="med"/>
                      <a:tailEnd type="none" w="med" len="med"/>
                    </a:lnR>
                    <a:noFill/>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r>
                        <a:rPr kumimoji="0" lang="es-CO" sz="19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156.693 Has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2EA"/>
                    </a:solidFill>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r>
                        <a:rPr kumimoji="0" lang="es-MX" sz="19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a:t>
                      </a:r>
                      <a:endParaRPr kumimoji="0" lang="es-CO" sz="19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2EA"/>
                    </a:solidFill>
                  </a:tcPr>
                </a:tc>
                <a:tc>
                  <a:txBody>
                    <a:bodyPr/>
                    <a:lstStyle/>
                    <a:p>
                      <a:pPr marL="342900" marR="0" lvl="0" indent="-342900" algn="l" defTabSz="825500" rtl="0" eaLnBrk="1" fontAlgn="auto" latinLnBrk="0" hangingPunct="0">
                        <a:lnSpc>
                          <a:spcPct val="150000"/>
                        </a:lnSpc>
                        <a:spcBef>
                          <a:spcPts val="0"/>
                        </a:spcBef>
                        <a:spcAft>
                          <a:spcPts val="0"/>
                        </a:spcAft>
                        <a:buClrTx/>
                        <a:buSzTx/>
                        <a:buFont typeface="Wingdings" panose="05000000000000000000" pitchFamily="2" charset="2"/>
                        <a:buChar char="ü"/>
                        <a:tabLst/>
                        <a:defRPr/>
                      </a:pPr>
                      <a:r>
                        <a:rPr kumimoji="0" lang="es-CO" sz="19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Reporte: Junio/25</a:t>
                      </a:r>
                    </a:p>
                  </a:txBody>
                  <a:tcPr marL="45720" marR="4572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2EA"/>
                    </a:solidFill>
                  </a:tcPr>
                </a:tc>
                <a:extLst>
                  <a:ext uri="{0D108BD9-81ED-4DB2-BD59-A6C34878D82A}">
                    <a16:rowId xmlns:a16="http://schemas.microsoft.com/office/drawing/2014/main" val="3718576908"/>
                  </a:ext>
                </a:extLst>
              </a:tr>
              <a:tr h="2028066">
                <a:tc vMerge="1">
                  <a:txBody>
                    <a:bodyPr/>
                    <a:lstStyle/>
                    <a:p>
                      <a:endParaRPr lang="es-CO"/>
                    </a:p>
                  </a:txBody>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r>
                        <a:rPr kumimoji="0" lang="es-CO" sz="18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Áreas en proceso de restauración, recuperación y rehabilitación de ecosistemas degradados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825500" rtl="0" fontAlgn="auto" latinLnBrk="0" hangingPunct="0">
                        <a:lnSpc>
                          <a:spcPct val="150000"/>
                        </a:lnSpc>
                        <a:spcBef>
                          <a:spcPts val="0"/>
                        </a:spcBef>
                        <a:spcAft>
                          <a:spcPts val="0"/>
                        </a:spcAft>
                        <a:buClrTx/>
                        <a:buSzTx/>
                        <a:buFont typeface="Wingdings" panose="05000000000000000000" pitchFamily="2" charset="2"/>
                        <a:buNone/>
                        <a:tabLst/>
                      </a:pPr>
                      <a:r>
                        <a:rPr kumimoji="0" lang="es-CO" sz="18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r>
                        <a:rPr kumimoji="0" lang="es-CO" sz="18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753.783 Has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r>
                        <a:rPr kumimoji="0" lang="es-CO" sz="18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6,01%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indent="-342900" algn="just" defTabSz="825500" rtl="0" fontAlgn="auto" latinLnBrk="0" hangingPunct="0">
                        <a:lnSpc>
                          <a:spcPct val="150000"/>
                        </a:lnSpc>
                        <a:spcBef>
                          <a:spcPts val="0"/>
                        </a:spcBef>
                        <a:spcAft>
                          <a:spcPts val="0"/>
                        </a:spcAft>
                        <a:buClrTx/>
                        <a:buSzTx/>
                        <a:buFont typeface="Wingdings" panose="05000000000000000000" pitchFamily="2" charset="2"/>
                        <a:buChar char="ü"/>
                        <a:tabLst/>
                      </a:pPr>
                      <a:endParaRPr kumimoji="0" lang="es-CO" sz="1600" b="1" i="0" u="none" strike="noStrike" cap="none" spc="59" normalizeH="0" baseline="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r>
                        <a:rPr kumimoji="0" lang="es-CO" sz="19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62.000 Has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2EA"/>
                    </a:solidFill>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r>
                        <a:rPr kumimoji="0" lang="es-CO" sz="19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45.264 Has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2EA"/>
                    </a:solidFill>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r>
                        <a:rPr kumimoji="0" lang="es-CO" sz="19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73%</a:t>
                      </a:r>
                    </a:p>
                  </a:txBody>
                  <a:tcPr marL="45720" marR="4572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2EA"/>
                    </a:solidFill>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endParaRPr kumimoji="0" lang="es-CO" sz="19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endParaRPr>
                    </a:p>
                  </a:txBody>
                  <a:tcPr marL="45720" marR="45720" anchor="ctr">
                    <a:lnR w="12700" cap="flat" cmpd="sng" algn="ctr">
                      <a:solidFill>
                        <a:schemeClr val="tx1"/>
                      </a:solidFill>
                      <a:prstDash val="solid"/>
                      <a:round/>
                      <a:headEnd type="none" w="med" len="med"/>
                      <a:tailEnd type="none" w="med" len="med"/>
                    </a:lnR>
                    <a:noFill/>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r>
                        <a:rPr kumimoji="0" lang="es-CO" sz="19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250.000 Has </a:t>
                      </a:r>
                    </a:p>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r>
                        <a:rPr kumimoji="0" lang="es-CO" sz="19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(+rezago 2023: 16.736 Has)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2EA"/>
                    </a:solidFill>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r>
                        <a:rPr kumimoji="0" lang="es-MX" sz="19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a:t>
                      </a:r>
                      <a:endParaRPr kumimoji="0" lang="es-CO" sz="19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2EA"/>
                    </a:solidFill>
                  </a:tcPr>
                </a:tc>
                <a:tc>
                  <a:txBody>
                    <a:bodyPr/>
                    <a:lstStyle/>
                    <a:p>
                      <a:pPr marL="342900" marR="0" lvl="0" indent="-342900" algn="l" defTabSz="825500" rtl="0" eaLnBrk="1" fontAlgn="auto" latinLnBrk="0" hangingPunct="0">
                        <a:lnSpc>
                          <a:spcPct val="150000"/>
                        </a:lnSpc>
                        <a:spcBef>
                          <a:spcPts val="0"/>
                        </a:spcBef>
                        <a:spcAft>
                          <a:spcPts val="0"/>
                        </a:spcAft>
                        <a:buClrTx/>
                        <a:buSzTx/>
                        <a:buFont typeface="Wingdings" panose="05000000000000000000" pitchFamily="2" charset="2"/>
                        <a:buChar char="ü"/>
                        <a:tabLst/>
                        <a:defRPr/>
                      </a:pPr>
                      <a:r>
                        <a:rPr kumimoji="0" lang="es-CO" sz="19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Reporte: Septiembre/24</a:t>
                      </a:r>
                    </a:p>
                  </a:txBody>
                  <a:tcPr marL="45720" marR="4572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2EA"/>
                    </a:solidFill>
                  </a:tcPr>
                </a:tc>
                <a:extLst>
                  <a:ext uri="{0D108BD9-81ED-4DB2-BD59-A6C34878D82A}">
                    <a16:rowId xmlns:a16="http://schemas.microsoft.com/office/drawing/2014/main" val="2176848527"/>
                  </a:ext>
                </a:extLst>
              </a:tr>
              <a:tr h="1692786">
                <a:tc vMerge="1">
                  <a:txBody>
                    <a:bodyPr/>
                    <a:lstStyle/>
                    <a:p>
                      <a:endParaRPr lang="es-CO"/>
                    </a:p>
                  </a:txBody>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r>
                        <a:rPr kumimoji="0" lang="es-CO" sz="18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Áreas bajo esquemas de Pagos por Servicios Ambientales (PSA) e incentivos a la conservación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l" defTabSz="825500" rtl="0" fontAlgn="auto" latinLnBrk="0" hangingPunct="0">
                        <a:lnSpc>
                          <a:spcPct val="150000"/>
                        </a:lnSpc>
                        <a:spcBef>
                          <a:spcPts val="0"/>
                        </a:spcBef>
                        <a:spcAft>
                          <a:spcPts val="0"/>
                        </a:spcAft>
                        <a:buClrTx/>
                        <a:buSzTx/>
                        <a:buFont typeface="Wingdings" panose="05000000000000000000" pitchFamily="2" charset="2"/>
                        <a:buNone/>
                        <a:tabLst/>
                      </a:pPr>
                      <a:r>
                        <a:rPr kumimoji="0" lang="es-CO" sz="18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r>
                        <a:rPr kumimoji="0" lang="es-CO" sz="18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300.000 Has / 16.000 familias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r>
                        <a:rPr kumimoji="0" lang="es-CO" sz="18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Debido a su periodicidad, el reporte se espera para Junio/24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342900" marR="0" indent="-342900" algn="just" defTabSz="825500" rtl="0" fontAlgn="auto" latinLnBrk="0" hangingPunct="0">
                        <a:lnSpc>
                          <a:spcPct val="150000"/>
                        </a:lnSpc>
                        <a:spcBef>
                          <a:spcPts val="0"/>
                        </a:spcBef>
                        <a:spcAft>
                          <a:spcPts val="0"/>
                        </a:spcAft>
                        <a:buClrTx/>
                        <a:buSzTx/>
                        <a:buFont typeface="Wingdings" panose="05000000000000000000" pitchFamily="2" charset="2"/>
                        <a:buChar char="ü"/>
                        <a:tabLst/>
                      </a:pPr>
                      <a:endParaRPr kumimoji="0" lang="es-CO" sz="16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r>
                        <a:rPr kumimoji="0" lang="es-CO" sz="19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75.000 Has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BF2EA"/>
                    </a:solidFill>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r>
                        <a:rPr kumimoji="0" lang="es-CO" sz="19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BF2EA"/>
                    </a:solidFill>
                  </a:tcPr>
                </a:tc>
                <a:tc>
                  <a:txBody>
                    <a:bodyPr/>
                    <a:lstStyle/>
                    <a:p>
                      <a:pPr marL="342900" marR="0" lvl="0" indent="-342900" algn="l" defTabSz="825500" rtl="0" eaLnBrk="1" fontAlgn="auto" latinLnBrk="0" hangingPunct="0">
                        <a:lnSpc>
                          <a:spcPct val="150000"/>
                        </a:lnSpc>
                        <a:spcBef>
                          <a:spcPts val="0"/>
                        </a:spcBef>
                        <a:spcAft>
                          <a:spcPts val="0"/>
                        </a:spcAft>
                        <a:buClrTx/>
                        <a:buSzTx/>
                        <a:buFont typeface="Wingdings" panose="05000000000000000000" pitchFamily="2" charset="2"/>
                        <a:buChar char="ü"/>
                        <a:tabLst/>
                        <a:defRPr/>
                      </a:pPr>
                      <a:r>
                        <a:rPr kumimoji="0" lang="es-CO" sz="19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Reporte: Junio/24</a:t>
                      </a:r>
                    </a:p>
                  </a:txBody>
                  <a:tcPr marL="45720" marR="4572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EBF2EA"/>
                    </a:solidFill>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endParaRPr kumimoji="0" lang="es-CO" sz="19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endParaRPr>
                    </a:p>
                  </a:txBody>
                  <a:tcPr marL="45720" marR="45720" anchor="ctr">
                    <a:lnR w="12700" cap="flat" cmpd="sng" algn="ctr">
                      <a:solidFill>
                        <a:schemeClr val="tx1"/>
                      </a:solidFill>
                      <a:prstDash val="solid"/>
                      <a:round/>
                      <a:headEnd type="none" w="med" len="med"/>
                      <a:tailEnd type="none" w="med" len="med"/>
                    </a:lnR>
                    <a:noFill/>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r>
                        <a:rPr kumimoji="0" lang="es-CO" sz="19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75.000 Has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BF2EA"/>
                    </a:solidFill>
                  </a:tcPr>
                </a:tc>
                <a:tc>
                  <a:txBody>
                    <a:bodyPr/>
                    <a:lstStyle/>
                    <a:p>
                      <a:pPr marL="342900" marR="0" indent="-342900" algn="l" defTabSz="825500" rtl="0" fontAlgn="auto" latinLnBrk="0" hangingPunct="0">
                        <a:lnSpc>
                          <a:spcPct val="150000"/>
                        </a:lnSpc>
                        <a:spcBef>
                          <a:spcPts val="0"/>
                        </a:spcBef>
                        <a:spcAft>
                          <a:spcPts val="0"/>
                        </a:spcAft>
                        <a:buClrTx/>
                        <a:buSzTx/>
                        <a:buFont typeface="Wingdings" panose="05000000000000000000" pitchFamily="2" charset="2"/>
                        <a:buChar char="ü"/>
                        <a:tabLst/>
                      </a:pPr>
                      <a:r>
                        <a:rPr kumimoji="0" lang="es-MX" sz="19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a:t>
                      </a:r>
                      <a:endParaRPr kumimoji="0" lang="es-CO" sz="19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BF2EA"/>
                    </a:solidFill>
                  </a:tcPr>
                </a:tc>
                <a:tc>
                  <a:txBody>
                    <a:bodyPr/>
                    <a:lstStyle/>
                    <a:p>
                      <a:pPr marL="342900" marR="0" lvl="0" indent="-342900" algn="l" defTabSz="825500" rtl="0" eaLnBrk="1" fontAlgn="auto" latinLnBrk="0" hangingPunct="0">
                        <a:lnSpc>
                          <a:spcPct val="150000"/>
                        </a:lnSpc>
                        <a:spcBef>
                          <a:spcPts val="0"/>
                        </a:spcBef>
                        <a:spcAft>
                          <a:spcPts val="0"/>
                        </a:spcAft>
                        <a:buClrTx/>
                        <a:buSzTx/>
                        <a:buFont typeface="Wingdings" panose="05000000000000000000" pitchFamily="2" charset="2"/>
                        <a:buChar char="ü"/>
                        <a:tabLst/>
                        <a:defRPr/>
                      </a:pPr>
                      <a:r>
                        <a:rPr kumimoji="0" lang="es-CO" sz="1900" b="1" i="0" u="none" strike="noStrike" cap="none" spc="59" normalizeH="0" baseline="0" dirty="0">
                          <a:ln>
                            <a:noFill/>
                          </a:ln>
                          <a:solidFill>
                            <a:schemeClr val="tx1"/>
                          </a:solidFill>
                          <a:effectLst/>
                          <a:uFillTx/>
                          <a:latin typeface="Montserrat Regular"/>
                          <a:ea typeface="Verdana" panose="020B0604030504040204" pitchFamily="34" charset="0"/>
                          <a:cs typeface="Verdana" panose="020B0604030504040204" pitchFamily="34" charset="0"/>
                          <a:sym typeface="Montserrat Regular"/>
                        </a:rPr>
                        <a:t>Reporte: Junio/25</a:t>
                      </a:r>
                    </a:p>
                  </a:txBody>
                  <a:tcPr marL="45720" marR="4572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EBF2EA"/>
                    </a:solidFill>
                  </a:tcPr>
                </a:tc>
                <a:extLst>
                  <a:ext uri="{0D108BD9-81ED-4DB2-BD59-A6C34878D82A}">
                    <a16:rowId xmlns:a16="http://schemas.microsoft.com/office/drawing/2014/main" val="1173993564"/>
                  </a:ext>
                </a:extLst>
              </a:tr>
            </a:tbl>
          </a:graphicData>
        </a:graphic>
      </p:graphicFrame>
      <p:sp>
        <p:nvSpPr>
          <p:cNvPr id="15" name="Elipse 14">
            <a:extLst>
              <a:ext uri="{FF2B5EF4-FFF2-40B4-BE49-F238E27FC236}">
                <a16:creationId xmlns:a16="http://schemas.microsoft.com/office/drawing/2014/main" id="{4744160D-3965-D929-19BC-AD5D6633A43C}"/>
              </a:ext>
            </a:extLst>
          </p:cNvPr>
          <p:cNvSpPr/>
          <p:nvPr/>
        </p:nvSpPr>
        <p:spPr>
          <a:xfrm>
            <a:off x="6647604" y="5042924"/>
            <a:ext cx="465492" cy="422030"/>
          </a:xfrm>
          <a:prstGeom prst="ellipse">
            <a:avLst/>
          </a:prstGeom>
          <a:solidFill>
            <a:schemeClr val="accent6"/>
          </a:solidFill>
          <a:ln>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defPPr>
              <a:defRPr lang="es-CO"/>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algn="ctr"/>
            <a:endParaRPr lang="es-CO" sz="7200"/>
          </a:p>
        </p:txBody>
      </p:sp>
      <p:sp>
        <p:nvSpPr>
          <p:cNvPr id="16" name="Elipse 15">
            <a:extLst>
              <a:ext uri="{FF2B5EF4-FFF2-40B4-BE49-F238E27FC236}">
                <a16:creationId xmlns:a16="http://schemas.microsoft.com/office/drawing/2014/main" id="{5A0C0F24-5CA2-60C3-71A4-E1A83B451B78}"/>
              </a:ext>
            </a:extLst>
          </p:cNvPr>
          <p:cNvSpPr/>
          <p:nvPr/>
        </p:nvSpPr>
        <p:spPr>
          <a:xfrm>
            <a:off x="6619468" y="6772118"/>
            <a:ext cx="465492" cy="422030"/>
          </a:xfrm>
          <a:prstGeom prst="ellipse">
            <a:avLst/>
          </a:prstGeom>
          <a:solidFill>
            <a:schemeClr val="accent6"/>
          </a:solidFill>
          <a:ln>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defPPr>
              <a:defRPr lang="es-CO"/>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algn="ctr"/>
            <a:endParaRPr lang="es-CO" sz="7200"/>
          </a:p>
        </p:txBody>
      </p:sp>
      <p:sp>
        <p:nvSpPr>
          <p:cNvPr id="18" name="Elipse 17">
            <a:extLst>
              <a:ext uri="{FF2B5EF4-FFF2-40B4-BE49-F238E27FC236}">
                <a16:creationId xmlns:a16="http://schemas.microsoft.com/office/drawing/2014/main" id="{5C0035D4-B1FF-F690-2153-38B1F572ED94}"/>
              </a:ext>
            </a:extLst>
          </p:cNvPr>
          <p:cNvSpPr/>
          <p:nvPr/>
        </p:nvSpPr>
        <p:spPr>
          <a:xfrm>
            <a:off x="6647604" y="8661874"/>
            <a:ext cx="465492" cy="422030"/>
          </a:xfrm>
          <a:prstGeom prst="ellipse">
            <a:avLst/>
          </a:prstGeom>
          <a:solidFill>
            <a:schemeClr val="accent6"/>
          </a:solidFill>
          <a:ln>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defPPr>
              <a:defRPr lang="es-CO"/>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algn="ctr"/>
            <a:endParaRPr lang="es-CO" sz="7200"/>
          </a:p>
        </p:txBody>
      </p:sp>
      <p:sp>
        <p:nvSpPr>
          <p:cNvPr id="19" name="Elipse 18">
            <a:extLst>
              <a:ext uri="{FF2B5EF4-FFF2-40B4-BE49-F238E27FC236}">
                <a16:creationId xmlns:a16="http://schemas.microsoft.com/office/drawing/2014/main" id="{84D4A9AF-94F8-3900-2AB5-7AD71A0A236F}"/>
              </a:ext>
            </a:extLst>
          </p:cNvPr>
          <p:cNvSpPr/>
          <p:nvPr/>
        </p:nvSpPr>
        <p:spPr>
          <a:xfrm>
            <a:off x="6619468" y="10825153"/>
            <a:ext cx="465492" cy="422030"/>
          </a:xfrm>
          <a:prstGeom prst="ellipse">
            <a:avLst/>
          </a:prstGeom>
          <a:solidFill>
            <a:schemeClr val="accent6"/>
          </a:solidFill>
          <a:ln>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defPPr>
              <a:defRPr lang="es-CO"/>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algn="ctr"/>
            <a:endParaRPr lang="es-CO" sz="7200"/>
          </a:p>
        </p:txBody>
      </p:sp>
      <p:sp>
        <p:nvSpPr>
          <p:cNvPr id="2" name="Título 1">
            <a:extLst>
              <a:ext uri="{FF2B5EF4-FFF2-40B4-BE49-F238E27FC236}">
                <a16:creationId xmlns:a16="http://schemas.microsoft.com/office/drawing/2014/main" id="{886EA987-FD15-C40C-0F8A-43C6FDC13386}"/>
              </a:ext>
            </a:extLst>
          </p:cNvPr>
          <p:cNvSpPr txBox="1">
            <a:spLocks/>
          </p:cNvSpPr>
          <p:nvPr/>
        </p:nvSpPr>
        <p:spPr>
          <a:xfrm>
            <a:off x="3098465" y="509330"/>
            <a:ext cx="14834270" cy="1519434"/>
          </a:xfrm>
          <a:prstGeom prst="rect">
            <a:avLst/>
          </a:prstGeom>
        </p:spPr>
        <p:txBody>
          <a:bodyPr anchor="ctr"/>
          <a:lstStyle>
            <a:defPPr>
              <a:defRPr lang="es-CO"/>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algn="ctr"/>
            <a:r>
              <a:rPr lang="es-ES" sz="4000" b="1" dirty="0">
                <a:latin typeface="Verdana" panose="020B0604030504040204" pitchFamily="34" charset="0"/>
                <a:ea typeface="Verdana" panose="020B0604030504040204" pitchFamily="34" charset="0"/>
              </a:rPr>
              <a:t>Plan Nacional de Desarrollo 2022-2026</a:t>
            </a:r>
          </a:p>
          <a:p>
            <a:pPr algn="ctr"/>
            <a:r>
              <a:rPr lang="es-ES" sz="4000" b="1" dirty="0">
                <a:latin typeface="Verdana" panose="020B0604030504040204" pitchFamily="34" charset="0"/>
                <a:ea typeface="Verdana" panose="020B0604030504040204" pitchFamily="34" charset="0"/>
              </a:rPr>
              <a:t>Sector Ambiente</a:t>
            </a:r>
            <a:endParaRPr lang="es-CO" sz="4000" b="1" dirty="0">
              <a:latin typeface="Verdana" panose="020B0604030504040204" pitchFamily="34" charset="0"/>
              <a:ea typeface="Verdana" panose="020B0604030504040204" pitchFamily="34" charset="0"/>
            </a:endParaRPr>
          </a:p>
        </p:txBody>
      </p:sp>
      <p:grpSp>
        <p:nvGrpSpPr>
          <p:cNvPr id="3" name="Grupo 2">
            <a:extLst>
              <a:ext uri="{FF2B5EF4-FFF2-40B4-BE49-F238E27FC236}">
                <a16:creationId xmlns:a16="http://schemas.microsoft.com/office/drawing/2014/main" id="{C88F6C52-0CB0-3485-216A-BDF8CF63C71B}"/>
              </a:ext>
            </a:extLst>
          </p:cNvPr>
          <p:cNvGrpSpPr/>
          <p:nvPr/>
        </p:nvGrpSpPr>
        <p:grpSpPr>
          <a:xfrm>
            <a:off x="16613736" y="203541"/>
            <a:ext cx="3000375" cy="2020113"/>
            <a:chOff x="16072703" y="22290"/>
            <a:chExt cx="3000375" cy="2020113"/>
          </a:xfrm>
        </p:grpSpPr>
        <p:pic>
          <p:nvPicPr>
            <p:cNvPr id="5" name="Imagen 4">
              <a:extLst>
                <a:ext uri="{FF2B5EF4-FFF2-40B4-BE49-F238E27FC236}">
                  <a16:creationId xmlns:a16="http://schemas.microsoft.com/office/drawing/2014/main" id="{86A5DD79-BEB1-15D6-CB94-9AAE8D9EE0B8}"/>
                </a:ext>
              </a:extLst>
            </p:cNvPr>
            <p:cNvPicPr>
              <a:picLocks noChangeAspect="1"/>
            </p:cNvPicPr>
            <p:nvPr/>
          </p:nvPicPr>
          <p:blipFill>
            <a:blip r:embed="rId3"/>
            <a:stretch>
              <a:fillRect/>
            </a:stretch>
          </p:blipFill>
          <p:spPr>
            <a:xfrm>
              <a:off x="16072703" y="22290"/>
              <a:ext cx="3000375" cy="1000125"/>
            </a:xfrm>
            <a:prstGeom prst="rect">
              <a:avLst/>
            </a:prstGeom>
          </p:spPr>
        </p:pic>
        <p:pic>
          <p:nvPicPr>
            <p:cNvPr id="6" name="Picture 4" descr="Ministerio de Ambiente y Desarrollo Sostenible - Wikipedia ...">
              <a:extLst>
                <a:ext uri="{FF2B5EF4-FFF2-40B4-BE49-F238E27FC236}">
                  <a16:creationId xmlns:a16="http://schemas.microsoft.com/office/drawing/2014/main" id="{504F30B3-43C5-926C-7F1C-920D434D17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69897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68FF60E4-BBCA-F5C6-95BA-221F1424C5DD}"/>
              </a:ext>
            </a:extLst>
          </p:cNvPr>
          <p:cNvSpPr/>
          <p:nvPr/>
        </p:nvSpPr>
        <p:spPr>
          <a:xfrm>
            <a:off x="12815273" y="2445075"/>
            <a:ext cx="11179606" cy="9622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s-CO"/>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indent="-685770">
              <a:lnSpc>
                <a:spcPct val="100000"/>
              </a:lnSpc>
              <a:spcBef>
                <a:spcPts val="1560"/>
              </a:spcBef>
              <a:buAutoNum type="arabicPeriod"/>
              <a:tabLst>
                <a:tab pos="709898" algn="l"/>
                <a:tab pos="711168" algn="l"/>
              </a:tabLst>
            </a:pPr>
            <a:r>
              <a:rPr lang="es-CO" sz="2600" b="1" dirty="0">
                <a:solidFill>
                  <a:schemeClr val="accent6"/>
                </a:solidFill>
                <a:latin typeface="Verdana" panose="020B0604030504040204" pitchFamily="34" charset="0"/>
                <a:ea typeface="Verdana" panose="020B0604030504040204" pitchFamily="34" charset="0"/>
                <a:cs typeface="Verdana" panose="020B0604030504040204" pitchFamily="34" charset="0"/>
              </a:rPr>
              <a:t>Amazonía (2023)</a:t>
            </a:r>
          </a:p>
          <a:p>
            <a:pPr indent="-685770">
              <a:lnSpc>
                <a:spcPct val="100000"/>
              </a:lnSpc>
              <a:spcBef>
                <a:spcPts val="1560"/>
              </a:spcBef>
              <a:buAutoNum type="arabicPeriod"/>
              <a:tabLst>
                <a:tab pos="709898" algn="l"/>
                <a:tab pos="711168" algn="l"/>
              </a:tabLst>
            </a:pPr>
            <a:r>
              <a:rPr lang="es-CO" sz="2600" dirty="0">
                <a:solidFill>
                  <a:schemeClr val="tx1"/>
                </a:solidFill>
                <a:latin typeface="Verdana" panose="020B0604030504040204" pitchFamily="34" charset="0"/>
                <a:ea typeface="Verdana" panose="020B0604030504040204" pitchFamily="34" charset="0"/>
                <a:cs typeface="Verdana" panose="020B0604030504040204" pitchFamily="34" charset="0"/>
              </a:rPr>
              <a:t>Bahía de Cartagena (2024)</a:t>
            </a:r>
          </a:p>
          <a:p>
            <a:pPr indent="-685770">
              <a:lnSpc>
                <a:spcPct val="100000"/>
              </a:lnSpc>
              <a:spcBef>
                <a:spcPts val="1560"/>
              </a:spcBef>
              <a:buAutoNum type="arabicPeriod"/>
              <a:tabLst>
                <a:tab pos="709898" algn="l"/>
                <a:tab pos="711168" algn="l"/>
              </a:tabLst>
            </a:pPr>
            <a:r>
              <a:rPr lang="es-CO" sz="2600" dirty="0">
                <a:solidFill>
                  <a:schemeClr val="tx1"/>
                </a:solidFill>
                <a:latin typeface="Verdana" panose="020B0604030504040204" pitchFamily="34" charset="0"/>
                <a:ea typeface="Verdana" panose="020B0604030504040204" pitchFamily="34" charset="0"/>
                <a:cs typeface="Verdana" panose="020B0604030504040204" pitchFamily="34" charset="0"/>
              </a:rPr>
              <a:t>Catatumbo (2024)</a:t>
            </a:r>
          </a:p>
          <a:p>
            <a:pPr indent="-685770">
              <a:lnSpc>
                <a:spcPct val="100000"/>
              </a:lnSpc>
              <a:spcBef>
                <a:spcPts val="1560"/>
              </a:spcBef>
              <a:buAutoNum type="arabicPeriod"/>
              <a:tabLst>
                <a:tab pos="709898" algn="l"/>
                <a:tab pos="711168" algn="l"/>
              </a:tabLst>
            </a:pPr>
            <a:r>
              <a:rPr lang="es-CO" sz="2600" dirty="0">
                <a:solidFill>
                  <a:schemeClr val="tx1"/>
                </a:solidFill>
                <a:latin typeface="Verdana" panose="020B0604030504040204" pitchFamily="34" charset="0"/>
                <a:ea typeface="Verdana" panose="020B0604030504040204" pitchFamily="34" charset="0"/>
                <a:cs typeface="Verdana" panose="020B0604030504040204" pitchFamily="34" charset="0"/>
              </a:rPr>
              <a:t>Ciénaga Grande de Santa Marta - Sierra  Nevada (2024)</a:t>
            </a:r>
          </a:p>
          <a:p>
            <a:pPr indent="-685770">
              <a:lnSpc>
                <a:spcPct val="100000"/>
              </a:lnSpc>
              <a:spcBef>
                <a:spcPts val="1560"/>
              </a:spcBef>
              <a:buAutoNum type="arabicPeriod"/>
              <a:tabLst>
                <a:tab pos="709898" algn="l"/>
                <a:tab pos="711168" algn="l"/>
              </a:tabLst>
            </a:pPr>
            <a:r>
              <a:rPr lang="es-CO" sz="2600" dirty="0">
                <a:solidFill>
                  <a:schemeClr val="tx1"/>
                </a:solidFill>
                <a:latin typeface="Verdana" panose="020B0604030504040204" pitchFamily="34" charset="0"/>
                <a:ea typeface="Verdana" panose="020B0604030504040204" pitchFamily="34" charset="0"/>
                <a:cs typeface="Verdana" panose="020B0604030504040204" pitchFamily="34" charset="0"/>
              </a:rPr>
              <a:t>Ciénagas de Zapatosa – Serranía de Perijá -   Corredor de Vida del Cesar (2024)</a:t>
            </a:r>
          </a:p>
          <a:p>
            <a:pPr indent="-685770">
              <a:lnSpc>
                <a:spcPct val="100000"/>
              </a:lnSpc>
              <a:spcBef>
                <a:spcPts val="1560"/>
              </a:spcBef>
              <a:buAutoNum type="arabicPeriod"/>
              <a:tabLst>
                <a:tab pos="709898" algn="l"/>
                <a:tab pos="711168" algn="l"/>
              </a:tabLst>
            </a:pPr>
            <a:r>
              <a:rPr lang="es-CO" sz="2600" dirty="0">
                <a:solidFill>
                  <a:schemeClr val="tx1"/>
                </a:solidFill>
                <a:latin typeface="Verdana" panose="020B0604030504040204" pitchFamily="34" charset="0"/>
                <a:ea typeface="Verdana" panose="020B0604030504040204" pitchFamily="34" charset="0"/>
                <a:cs typeface="Verdana" panose="020B0604030504040204" pitchFamily="34" charset="0"/>
              </a:rPr>
              <a:t>Insular (2025)</a:t>
            </a:r>
          </a:p>
          <a:p>
            <a:pPr indent="-685770">
              <a:lnSpc>
                <a:spcPct val="100000"/>
              </a:lnSpc>
              <a:spcBef>
                <a:spcPts val="1150"/>
              </a:spcBef>
              <a:buAutoNum type="arabicPeriod" startAt="7"/>
              <a:tabLst>
                <a:tab pos="709898" algn="l"/>
                <a:tab pos="711168" algn="l"/>
              </a:tabLst>
            </a:pPr>
            <a:r>
              <a:rPr lang="es-CO" sz="2600" dirty="0">
                <a:solidFill>
                  <a:schemeClr val="tx1"/>
                </a:solidFill>
                <a:latin typeface="Verdana" panose="020B0604030504040204" pitchFamily="34" charset="0"/>
                <a:ea typeface="Verdana" panose="020B0604030504040204" pitchFamily="34" charset="0"/>
                <a:cs typeface="Verdana" panose="020B0604030504040204" pitchFamily="34" charset="0"/>
              </a:rPr>
              <a:t>Macizo Colombiano y Valle de Atriz [13] (Nariño) (2025)</a:t>
            </a:r>
          </a:p>
          <a:p>
            <a:pPr indent="-685770">
              <a:lnSpc>
                <a:spcPct val="100000"/>
              </a:lnSpc>
              <a:spcBef>
                <a:spcPts val="1150"/>
              </a:spcBef>
              <a:buAutoNum type="arabicPeriod" startAt="7"/>
              <a:tabLst>
                <a:tab pos="709898" algn="l"/>
                <a:tab pos="711168" algn="l"/>
              </a:tabLst>
            </a:pPr>
            <a:r>
              <a:rPr lang="es-CO" sz="2600" b="1" dirty="0">
                <a:solidFill>
                  <a:schemeClr val="accent6"/>
                </a:solidFill>
                <a:latin typeface="Verdana" panose="020B0604030504040204" pitchFamily="34" charset="0"/>
                <a:ea typeface="Verdana" panose="020B0604030504040204" pitchFamily="34" charset="0"/>
                <a:cs typeface="Verdana" panose="020B0604030504040204" pitchFamily="34" charset="0"/>
              </a:rPr>
              <a:t>La Mojana (2023)</a:t>
            </a:r>
          </a:p>
          <a:p>
            <a:pPr indent="-685770">
              <a:lnSpc>
                <a:spcPct val="100000"/>
              </a:lnSpc>
              <a:spcBef>
                <a:spcPts val="1150"/>
              </a:spcBef>
              <a:buFontTx/>
              <a:buAutoNum type="arabicPeriod" startAt="7"/>
              <a:tabLst>
                <a:tab pos="709898" algn="l"/>
                <a:tab pos="711168" algn="l"/>
              </a:tabLst>
            </a:pPr>
            <a:r>
              <a:rPr lang="es-CO" sz="2600" dirty="0">
                <a:solidFill>
                  <a:schemeClr val="tx1"/>
                </a:solidFill>
                <a:latin typeface="Verdana" panose="020B0604030504040204" pitchFamily="34" charset="0"/>
                <a:ea typeface="Verdana" panose="020B0604030504040204" pitchFamily="34" charset="0"/>
                <a:cs typeface="Verdana" panose="020B0604030504040204" pitchFamily="34" charset="0"/>
              </a:rPr>
              <a:t>Altillanura y Sabanas inundables de la Orinoquía (2024)</a:t>
            </a:r>
          </a:p>
          <a:p>
            <a:pPr indent="-685770">
              <a:lnSpc>
                <a:spcPct val="100000"/>
              </a:lnSpc>
              <a:spcBef>
                <a:spcPts val="1150"/>
              </a:spcBef>
              <a:buFontTx/>
              <a:buAutoNum type="arabicPeriod" startAt="7"/>
              <a:tabLst>
                <a:tab pos="709898" algn="l"/>
                <a:tab pos="711168" algn="l"/>
              </a:tabLst>
            </a:pPr>
            <a:r>
              <a:rPr lang="es-CO" sz="2600" dirty="0">
                <a:solidFill>
                  <a:schemeClr val="tx1"/>
                </a:solidFill>
                <a:latin typeface="Verdana" panose="020B0604030504040204" pitchFamily="34" charset="0"/>
                <a:ea typeface="Verdana" panose="020B0604030504040204" pitchFamily="34" charset="0"/>
                <a:cs typeface="Verdana" panose="020B0604030504040204" pitchFamily="34" charset="0"/>
              </a:rPr>
              <a:t>Pacífico (2024)</a:t>
            </a:r>
          </a:p>
          <a:p>
            <a:pPr indent="-685770">
              <a:lnSpc>
                <a:spcPct val="100000"/>
              </a:lnSpc>
              <a:spcBef>
                <a:spcPts val="1560"/>
              </a:spcBef>
              <a:buAutoNum type="arabicPeriod" startAt="7"/>
              <a:tabLst>
                <a:tab pos="709898" algn="l"/>
                <a:tab pos="711168" algn="l"/>
              </a:tabLst>
            </a:pPr>
            <a:r>
              <a:rPr lang="es-CO" sz="2600" dirty="0">
                <a:solidFill>
                  <a:schemeClr val="tx1"/>
                </a:solidFill>
                <a:latin typeface="Verdana" panose="020B0604030504040204" pitchFamily="34" charset="0"/>
                <a:ea typeface="Verdana" panose="020B0604030504040204" pitchFamily="34" charset="0"/>
                <a:cs typeface="Verdana" panose="020B0604030504040204" pitchFamily="34" charset="0"/>
              </a:rPr>
              <a:t>Páramos (Almorzadero, Pisba Santurbán, Sumapaz) (2024)</a:t>
            </a:r>
          </a:p>
          <a:p>
            <a:pPr indent="-685770">
              <a:lnSpc>
                <a:spcPct val="100000"/>
              </a:lnSpc>
              <a:spcBef>
                <a:spcPts val="1560"/>
              </a:spcBef>
              <a:buFontTx/>
              <a:buAutoNum type="arabicPeriod" startAt="7"/>
              <a:tabLst>
                <a:tab pos="709898" algn="l"/>
                <a:tab pos="711168" algn="l"/>
              </a:tabLst>
            </a:pPr>
            <a:r>
              <a:rPr lang="es-CO" sz="2600" dirty="0">
                <a:solidFill>
                  <a:schemeClr val="tx1"/>
                </a:solidFill>
                <a:latin typeface="Verdana" panose="020B0604030504040204" pitchFamily="34" charset="0"/>
                <a:ea typeface="Verdana" panose="020B0604030504040204" pitchFamily="34" charset="0"/>
                <a:cs typeface="Verdana" panose="020B0604030504040204" pitchFamily="34" charset="0"/>
              </a:rPr>
              <a:t>Sabana de Bogotá (2024)</a:t>
            </a:r>
          </a:p>
          <a:p>
            <a:pPr indent="-685770">
              <a:lnSpc>
                <a:spcPct val="100000"/>
              </a:lnSpc>
              <a:spcBef>
                <a:spcPts val="1560"/>
              </a:spcBef>
              <a:buFont typeface="+mj-lt"/>
              <a:buAutoNum type="arabicPeriod" startAt="14"/>
              <a:tabLst>
                <a:tab pos="709898" algn="l"/>
                <a:tab pos="711168" algn="l"/>
              </a:tabLst>
            </a:pPr>
            <a:r>
              <a:rPr lang="es-CO" sz="2600" dirty="0">
                <a:solidFill>
                  <a:schemeClr val="tx1"/>
                </a:solidFill>
                <a:latin typeface="Verdana" panose="020B0604030504040204" pitchFamily="34" charset="0"/>
                <a:ea typeface="Verdana" panose="020B0604030504040204" pitchFamily="34" charset="0"/>
                <a:cs typeface="Verdana" panose="020B0604030504040204" pitchFamily="34" charset="0"/>
              </a:rPr>
              <a:t>La Guajira (2024)</a:t>
            </a:r>
          </a:p>
          <a:p>
            <a:pPr indent="-685770">
              <a:lnSpc>
                <a:spcPct val="100000"/>
              </a:lnSpc>
              <a:spcBef>
                <a:spcPts val="1560"/>
              </a:spcBef>
              <a:buFont typeface="+mj-lt"/>
              <a:buAutoNum type="arabicPeriod" startAt="14"/>
              <a:tabLst>
                <a:tab pos="709898" algn="l"/>
                <a:tab pos="711168" algn="l"/>
              </a:tabLst>
            </a:pPr>
            <a:r>
              <a:rPr lang="es-CO" sz="2600" dirty="0">
                <a:solidFill>
                  <a:schemeClr val="tx1"/>
                </a:solidFill>
                <a:latin typeface="Verdana" panose="020B0604030504040204" pitchFamily="34" charset="0"/>
                <a:ea typeface="Verdana" panose="020B0604030504040204" pitchFamily="34" charset="0"/>
                <a:cs typeface="Verdana" panose="020B0604030504040204" pitchFamily="34" charset="0"/>
              </a:rPr>
              <a:t>Bajo Cauca (Suroeste antioqueño) (2024)</a:t>
            </a:r>
          </a:p>
        </p:txBody>
      </p:sp>
      <p:pic>
        <p:nvPicPr>
          <p:cNvPr id="20" name="Imagen 19">
            <a:extLst>
              <a:ext uri="{FF2B5EF4-FFF2-40B4-BE49-F238E27FC236}">
                <a16:creationId xmlns:a16="http://schemas.microsoft.com/office/drawing/2014/main" id="{82CCF6D4-308A-44DC-96D7-78A5575C3FF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9121" y="974479"/>
            <a:ext cx="12166276" cy="12563542"/>
          </a:xfrm>
          <a:prstGeom prst="rect">
            <a:avLst/>
          </a:prstGeom>
        </p:spPr>
      </p:pic>
      <p:sp>
        <p:nvSpPr>
          <p:cNvPr id="3" name="Elipse 2">
            <a:extLst>
              <a:ext uri="{FF2B5EF4-FFF2-40B4-BE49-F238E27FC236}">
                <a16:creationId xmlns:a16="http://schemas.microsoft.com/office/drawing/2014/main" id="{BE18EE26-E8BA-D8A9-24DC-77DDA6F30018}"/>
              </a:ext>
            </a:extLst>
          </p:cNvPr>
          <p:cNvSpPr/>
          <p:nvPr/>
        </p:nvSpPr>
        <p:spPr>
          <a:xfrm>
            <a:off x="7407324" y="1688470"/>
            <a:ext cx="432000" cy="432000"/>
          </a:xfrm>
          <a:prstGeom prst="ellipse">
            <a:avLst/>
          </a:prstGeom>
          <a:solidFill>
            <a:srgbClr val="CCC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CO"/>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algn="ctr"/>
            <a:endParaRPr lang="es-CO" sz="800"/>
          </a:p>
        </p:txBody>
      </p:sp>
      <p:sp>
        <p:nvSpPr>
          <p:cNvPr id="5" name="CuadroTexto 4">
            <a:extLst>
              <a:ext uri="{FF2B5EF4-FFF2-40B4-BE49-F238E27FC236}">
                <a16:creationId xmlns:a16="http://schemas.microsoft.com/office/drawing/2014/main" id="{2BCF65E7-4684-8ACA-E1CC-458F2B9C9AE4}"/>
              </a:ext>
            </a:extLst>
          </p:cNvPr>
          <p:cNvSpPr txBox="1"/>
          <p:nvPr/>
        </p:nvSpPr>
        <p:spPr>
          <a:xfrm>
            <a:off x="7292562" y="1719472"/>
            <a:ext cx="612988" cy="338554"/>
          </a:xfrm>
          <a:prstGeom prst="rect">
            <a:avLst/>
          </a:prstGeom>
          <a:noFill/>
        </p:spPr>
        <p:txBody>
          <a:bodyPr wrap="square" rtlCol="0">
            <a:spAutoFit/>
          </a:bodyPr>
          <a:lstStyle>
            <a:defPPr>
              <a:defRPr lang="es-CO"/>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r>
              <a:rPr lang="es-CO" sz="1600" b="1">
                <a:solidFill>
                  <a:schemeClr val="accent6">
                    <a:lumMod val="50000"/>
                  </a:schemeClr>
                </a:solidFill>
                <a:latin typeface="Abadi" panose="020F0502020204030204" pitchFamily="34" charset="0"/>
                <a:ea typeface="Verdana" panose="020B0604030504040204" pitchFamily="34" charset="0"/>
              </a:rPr>
              <a:t>14</a:t>
            </a:r>
          </a:p>
        </p:txBody>
      </p:sp>
      <p:sp>
        <p:nvSpPr>
          <p:cNvPr id="10" name="Elipse 9">
            <a:extLst>
              <a:ext uri="{FF2B5EF4-FFF2-40B4-BE49-F238E27FC236}">
                <a16:creationId xmlns:a16="http://schemas.microsoft.com/office/drawing/2014/main" id="{AFAC6CE6-9A55-54BA-AB4C-67D05854F374}"/>
              </a:ext>
            </a:extLst>
          </p:cNvPr>
          <p:cNvSpPr/>
          <p:nvPr/>
        </p:nvSpPr>
        <p:spPr>
          <a:xfrm>
            <a:off x="4784958" y="6213884"/>
            <a:ext cx="432000" cy="432000"/>
          </a:xfrm>
          <a:prstGeom prst="ellipse">
            <a:avLst/>
          </a:prstGeom>
          <a:solidFill>
            <a:srgbClr val="CCC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CO"/>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algn="ctr"/>
            <a:endParaRPr lang="es-CO" sz="800"/>
          </a:p>
        </p:txBody>
      </p:sp>
      <p:sp>
        <p:nvSpPr>
          <p:cNvPr id="8" name="CuadroTexto 7">
            <a:extLst>
              <a:ext uri="{FF2B5EF4-FFF2-40B4-BE49-F238E27FC236}">
                <a16:creationId xmlns:a16="http://schemas.microsoft.com/office/drawing/2014/main" id="{1E9EB44C-E418-33EC-F1D9-0156119C42C3}"/>
              </a:ext>
            </a:extLst>
          </p:cNvPr>
          <p:cNvSpPr txBox="1"/>
          <p:nvPr/>
        </p:nvSpPr>
        <p:spPr>
          <a:xfrm>
            <a:off x="4694458" y="6226084"/>
            <a:ext cx="612988" cy="338554"/>
          </a:xfrm>
          <a:prstGeom prst="rect">
            <a:avLst/>
          </a:prstGeom>
          <a:noFill/>
        </p:spPr>
        <p:txBody>
          <a:bodyPr wrap="square" rtlCol="0">
            <a:spAutoFit/>
          </a:bodyPr>
          <a:lstStyle>
            <a:defPPr>
              <a:defRPr lang="es-CO"/>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r>
              <a:rPr lang="es-CO" sz="1600" b="1">
                <a:solidFill>
                  <a:schemeClr val="accent6">
                    <a:lumMod val="50000"/>
                  </a:schemeClr>
                </a:solidFill>
                <a:latin typeface="Abadi" panose="020F0502020204030204" pitchFamily="34" charset="0"/>
                <a:ea typeface="Verdana" panose="020B0604030504040204" pitchFamily="34" charset="0"/>
              </a:rPr>
              <a:t>15</a:t>
            </a:r>
          </a:p>
        </p:txBody>
      </p:sp>
      <p:graphicFrame>
        <p:nvGraphicFramePr>
          <p:cNvPr id="11" name="Tabla 10">
            <a:extLst>
              <a:ext uri="{FF2B5EF4-FFF2-40B4-BE49-F238E27FC236}">
                <a16:creationId xmlns:a16="http://schemas.microsoft.com/office/drawing/2014/main" id="{DD3BA1E9-0B79-BDD2-988A-44237DA3BE30}"/>
              </a:ext>
            </a:extLst>
          </p:cNvPr>
          <p:cNvGraphicFramePr>
            <a:graphicFrameLocks noGrp="1"/>
          </p:cNvGraphicFramePr>
          <p:nvPr>
            <p:extLst>
              <p:ext uri="{D42A27DB-BD31-4B8C-83A1-F6EECF244321}">
                <p14:modId xmlns:p14="http://schemas.microsoft.com/office/powerpoint/2010/main" val="2735437698"/>
              </p:ext>
            </p:extLst>
          </p:nvPr>
        </p:nvGraphicFramePr>
        <p:xfrm>
          <a:off x="12815273" y="11317362"/>
          <a:ext cx="11363574" cy="1981200"/>
        </p:xfrm>
        <a:graphic>
          <a:graphicData uri="http://schemas.openxmlformats.org/drawingml/2006/table">
            <a:tbl>
              <a:tblPr firstRow="1" bandRow="1">
                <a:tableStyleId>{16D9F66E-5EB9-4882-86FB-DCBF35E3C3E4}</a:tableStyleId>
              </a:tblPr>
              <a:tblGrid>
                <a:gridCol w="2623766">
                  <a:extLst>
                    <a:ext uri="{9D8B030D-6E8A-4147-A177-3AD203B41FA5}">
                      <a16:colId xmlns:a16="http://schemas.microsoft.com/office/drawing/2014/main" val="1499212045"/>
                    </a:ext>
                  </a:extLst>
                </a:gridCol>
                <a:gridCol w="1305011">
                  <a:extLst>
                    <a:ext uri="{9D8B030D-6E8A-4147-A177-3AD203B41FA5}">
                      <a16:colId xmlns:a16="http://schemas.microsoft.com/office/drawing/2014/main" val="4279423376"/>
                    </a:ext>
                  </a:extLst>
                </a:gridCol>
                <a:gridCol w="1486959">
                  <a:extLst>
                    <a:ext uri="{9D8B030D-6E8A-4147-A177-3AD203B41FA5}">
                      <a16:colId xmlns:a16="http://schemas.microsoft.com/office/drawing/2014/main" val="1101405847"/>
                    </a:ext>
                  </a:extLst>
                </a:gridCol>
                <a:gridCol w="1530692">
                  <a:extLst>
                    <a:ext uri="{9D8B030D-6E8A-4147-A177-3AD203B41FA5}">
                      <a16:colId xmlns:a16="http://schemas.microsoft.com/office/drawing/2014/main" val="2195973092"/>
                    </a:ext>
                  </a:extLst>
                </a:gridCol>
                <a:gridCol w="1574426">
                  <a:extLst>
                    <a:ext uri="{9D8B030D-6E8A-4147-A177-3AD203B41FA5}">
                      <a16:colId xmlns:a16="http://schemas.microsoft.com/office/drawing/2014/main" val="2045149680"/>
                    </a:ext>
                  </a:extLst>
                </a:gridCol>
                <a:gridCol w="2842720">
                  <a:extLst>
                    <a:ext uri="{9D8B030D-6E8A-4147-A177-3AD203B41FA5}">
                      <a16:colId xmlns:a16="http://schemas.microsoft.com/office/drawing/2014/main" val="3135293452"/>
                    </a:ext>
                  </a:extLst>
                </a:gridCol>
              </a:tblGrid>
              <a:tr h="236971">
                <a:tc>
                  <a:txBody>
                    <a:bodyPr/>
                    <a:lstStyle/>
                    <a:p>
                      <a:pPr algn="l"/>
                      <a:endParaRPr lang="es-CO"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91440" marB="91440">
                    <a:solidFill>
                      <a:schemeClr val="accent6"/>
                    </a:solidFill>
                  </a:tcPr>
                </a:tc>
                <a:tc>
                  <a:txBody>
                    <a:bodyPr/>
                    <a:lstStyle/>
                    <a:p>
                      <a:pPr algn="l"/>
                      <a:r>
                        <a:rPr lang="es-MX" sz="2000">
                          <a:solidFill>
                            <a:schemeClr val="bg1"/>
                          </a:solidFill>
                          <a:latin typeface="Verdana" panose="020B0604030504040204" pitchFamily="34" charset="0"/>
                          <a:ea typeface="Verdana" panose="020B0604030504040204" pitchFamily="34" charset="0"/>
                          <a:cs typeface="Verdana" panose="020B0604030504040204" pitchFamily="34" charset="0"/>
                        </a:rPr>
                        <a:t>2023</a:t>
                      </a:r>
                      <a:endParaRPr lang="es-CO" sz="200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91440" marB="91440">
                    <a:solidFill>
                      <a:schemeClr val="accent6"/>
                    </a:solidFill>
                  </a:tcPr>
                </a:tc>
                <a:tc>
                  <a:txBody>
                    <a:bodyPr/>
                    <a:lstStyle/>
                    <a:p>
                      <a:pPr algn="l"/>
                      <a:r>
                        <a:rPr lang="es-MX" sz="2000" dirty="0">
                          <a:solidFill>
                            <a:schemeClr val="bg1"/>
                          </a:solidFill>
                          <a:latin typeface="Verdana" panose="020B0604030504040204" pitchFamily="34" charset="0"/>
                          <a:ea typeface="Verdana" panose="020B0604030504040204" pitchFamily="34" charset="0"/>
                          <a:cs typeface="Verdana" panose="020B0604030504040204" pitchFamily="34" charset="0"/>
                        </a:rPr>
                        <a:t>2024</a:t>
                      </a:r>
                      <a:endParaRPr lang="es-CO"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91440" marB="91440">
                    <a:solidFill>
                      <a:schemeClr val="accent6"/>
                    </a:solidFill>
                  </a:tcPr>
                </a:tc>
                <a:tc>
                  <a:txBody>
                    <a:bodyPr/>
                    <a:lstStyle/>
                    <a:p>
                      <a:pPr algn="l"/>
                      <a:r>
                        <a:rPr lang="es-MX" sz="2000">
                          <a:solidFill>
                            <a:schemeClr val="bg1"/>
                          </a:solidFill>
                          <a:latin typeface="Verdana" panose="020B0604030504040204" pitchFamily="34" charset="0"/>
                          <a:ea typeface="Verdana" panose="020B0604030504040204" pitchFamily="34" charset="0"/>
                          <a:cs typeface="Verdana" panose="020B0604030504040204" pitchFamily="34" charset="0"/>
                        </a:rPr>
                        <a:t>2025</a:t>
                      </a:r>
                      <a:endParaRPr lang="es-CO" sz="200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91440" marB="91440">
                    <a:solidFill>
                      <a:schemeClr val="accent6"/>
                    </a:solidFill>
                  </a:tcPr>
                </a:tc>
                <a:tc>
                  <a:txBody>
                    <a:bodyPr/>
                    <a:lstStyle/>
                    <a:p>
                      <a:pPr algn="l"/>
                      <a:r>
                        <a:rPr lang="es-MX" sz="2000" dirty="0">
                          <a:solidFill>
                            <a:schemeClr val="bg1"/>
                          </a:solidFill>
                          <a:latin typeface="Verdana" panose="020B0604030504040204" pitchFamily="34" charset="0"/>
                          <a:ea typeface="Verdana" panose="020B0604030504040204" pitchFamily="34" charset="0"/>
                          <a:cs typeface="Verdana" panose="020B0604030504040204" pitchFamily="34" charset="0"/>
                        </a:rPr>
                        <a:t>2026</a:t>
                      </a:r>
                      <a:endParaRPr lang="es-CO"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91440" marB="91440">
                    <a:solidFill>
                      <a:schemeClr val="accent6"/>
                    </a:solidFill>
                  </a:tcPr>
                </a:tc>
                <a:tc>
                  <a:txBody>
                    <a:bodyPr/>
                    <a:lstStyle/>
                    <a:p>
                      <a:pPr algn="l"/>
                      <a:r>
                        <a:rPr lang="es-CO" sz="2000" dirty="0">
                          <a:solidFill>
                            <a:schemeClr val="bg1"/>
                          </a:solidFill>
                          <a:latin typeface="Verdana" panose="020B0604030504040204" pitchFamily="34" charset="0"/>
                          <a:ea typeface="Verdana" panose="020B0604030504040204" pitchFamily="34" charset="0"/>
                          <a:cs typeface="Verdana" panose="020B0604030504040204" pitchFamily="34" charset="0"/>
                        </a:rPr>
                        <a:t>Cuatrienio</a:t>
                      </a:r>
                    </a:p>
                  </a:txBody>
                  <a:tcPr marL="182880" marR="182880" marT="91440" marB="91440">
                    <a:solidFill>
                      <a:schemeClr val="accent6"/>
                    </a:solidFill>
                  </a:tcPr>
                </a:tc>
                <a:extLst>
                  <a:ext uri="{0D108BD9-81ED-4DB2-BD59-A6C34878D82A}">
                    <a16:rowId xmlns:a16="http://schemas.microsoft.com/office/drawing/2014/main" val="2474801694"/>
                  </a:ext>
                </a:extLst>
              </a:tr>
              <a:tr h="38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20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Metas</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400" b="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Línea de base: cero (0)</a:t>
                      </a:r>
                    </a:p>
                  </a:txBody>
                  <a:tcPr marL="182880" marR="182880" marT="91440" marB="91440"/>
                </a:tc>
                <a:tc>
                  <a:txBody>
                    <a:bodyPr/>
                    <a:lstStyle/>
                    <a:p>
                      <a:pPr algn="l"/>
                      <a:r>
                        <a:rPr lang="es-MX" sz="20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a:t>
                      </a:r>
                      <a:endParaRPr lang="es-CO" sz="20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91440" marB="91440"/>
                </a:tc>
                <a:tc>
                  <a:txBody>
                    <a:bodyPr/>
                    <a:lstStyle/>
                    <a:p>
                      <a:pPr algn="l"/>
                      <a:r>
                        <a:rPr lang="es-MX" sz="20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8</a:t>
                      </a:r>
                      <a:endParaRPr lang="es-CO" sz="20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91440" marB="91440"/>
                </a:tc>
                <a:tc>
                  <a:txBody>
                    <a:bodyPr/>
                    <a:lstStyle/>
                    <a:p>
                      <a:pPr algn="l"/>
                      <a:r>
                        <a:rPr lang="es-MX" sz="20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a:t>
                      </a:r>
                      <a:endParaRPr lang="es-CO" sz="20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91440" marB="91440"/>
                </a:tc>
                <a:tc>
                  <a:txBody>
                    <a:bodyPr/>
                    <a:lstStyle/>
                    <a:p>
                      <a:pPr algn="l"/>
                      <a:r>
                        <a:rPr lang="es-MX" sz="20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a:t>
                      </a:r>
                      <a:endParaRPr lang="es-CO" sz="20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91440" marB="91440"/>
                </a:tc>
                <a:tc>
                  <a:txBody>
                    <a:bodyPr/>
                    <a:lstStyle/>
                    <a:p>
                      <a:pPr algn="l"/>
                      <a:r>
                        <a:rPr lang="es-CO" sz="20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13</a:t>
                      </a:r>
                    </a:p>
                  </a:txBody>
                  <a:tcPr marL="182880" marR="182880" marT="91440" marB="91440"/>
                </a:tc>
                <a:extLst>
                  <a:ext uri="{0D108BD9-81ED-4DB2-BD59-A6C34878D82A}">
                    <a16:rowId xmlns:a16="http://schemas.microsoft.com/office/drawing/2014/main" val="612144363"/>
                  </a:ext>
                </a:extLst>
              </a:tr>
              <a:tr h="4295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20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Avances</a:t>
                      </a:r>
                    </a:p>
                  </a:txBody>
                  <a:tcPr marL="182880" marR="182880" marT="91440" marB="91440"/>
                </a:tc>
                <a:tc>
                  <a:txBody>
                    <a:bodyPr/>
                    <a:lstStyle/>
                    <a:p>
                      <a:pPr algn="l"/>
                      <a:r>
                        <a:rPr lang="es-MX" sz="20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2000" b="1" kern="1200">
                          <a:solidFill>
                            <a:srgbClr val="FF0000"/>
                          </a:solidFill>
                          <a:latin typeface="Verdana" panose="020B0604030504040204" pitchFamily="34" charset="0"/>
                          <a:ea typeface="Verdana" panose="020B0604030504040204" pitchFamily="34" charset="0"/>
                          <a:cs typeface="Verdana" panose="020B0604030504040204" pitchFamily="34" charset="0"/>
                        </a:rPr>
                        <a:t>100%</a:t>
                      </a:r>
                      <a:endParaRPr lang="es-CO" sz="20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91440" marB="91440"/>
                </a:tc>
                <a:tc>
                  <a:txBody>
                    <a:bodyPr/>
                    <a:lstStyle/>
                    <a:p>
                      <a:pPr algn="l"/>
                      <a:r>
                        <a:rPr lang="es-CO" sz="20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txBody>
                  <a:tcPr marL="182880" marR="182880" marT="91440" marB="91440"/>
                </a:tc>
                <a:tc>
                  <a:txBody>
                    <a:bodyPr/>
                    <a:lstStyle/>
                    <a:p>
                      <a:pPr algn="l"/>
                      <a:r>
                        <a:rPr lang="es-CO" sz="20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txBody>
                  <a:tcPr marL="182880" marR="182880" marT="91440" marB="91440"/>
                </a:tc>
                <a:tc>
                  <a:txBody>
                    <a:bodyPr/>
                    <a:lstStyle/>
                    <a:p>
                      <a:pPr algn="l"/>
                      <a:r>
                        <a:rPr lang="es-CO" sz="20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txBody>
                  <a:tcPr marL="182880" marR="182880" marT="91440" marB="91440"/>
                </a:tc>
                <a:tc>
                  <a:txBody>
                    <a:bodyPr/>
                    <a:lstStyle/>
                    <a:p>
                      <a:pPr algn="l"/>
                      <a:r>
                        <a:rPr lang="es-CO" sz="2000" b="1" dirty="0">
                          <a:solidFill>
                            <a:srgbClr val="0070C0"/>
                          </a:solidFill>
                          <a:latin typeface="Verdana" panose="020B0604030504040204" pitchFamily="34" charset="0"/>
                          <a:ea typeface="Verdana" panose="020B0604030504040204" pitchFamily="34" charset="0"/>
                          <a:cs typeface="Verdana" panose="020B0604030504040204" pitchFamily="34" charset="0"/>
                        </a:rPr>
                        <a:t>15,39%</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400" b="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Corte: 31/12/2023</a:t>
                      </a:r>
                      <a:endParaRPr lang="es-CO" sz="20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91440" marB="91440"/>
                </a:tc>
                <a:extLst>
                  <a:ext uri="{0D108BD9-81ED-4DB2-BD59-A6C34878D82A}">
                    <a16:rowId xmlns:a16="http://schemas.microsoft.com/office/drawing/2014/main" val="531705993"/>
                  </a:ext>
                </a:extLst>
              </a:tr>
            </a:tbl>
          </a:graphicData>
        </a:graphic>
      </p:graphicFrame>
      <p:grpSp>
        <p:nvGrpSpPr>
          <p:cNvPr id="2" name="Grupo 1">
            <a:extLst>
              <a:ext uri="{FF2B5EF4-FFF2-40B4-BE49-F238E27FC236}">
                <a16:creationId xmlns:a16="http://schemas.microsoft.com/office/drawing/2014/main" id="{11140FD5-2C6E-20E2-69BE-7ADB32945CB1}"/>
              </a:ext>
            </a:extLst>
          </p:cNvPr>
          <p:cNvGrpSpPr/>
          <p:nvPr/>
        </p:nvGrpSpPr>
        <p:grpSpPr>
          <a:xfrm>
            <a:off x="16613736" y="203541"/>
            <a:ext cx="3000375" cy="2020113"/>
            <a:chOff x="16072703" y="22290"/>
            <a:chExt cx="3000375" cy="2020113"/>
          </a:xfrm>
        </p:grpSpPr>
        <p:pic>
          <p:nvPicPr>
            <p:cNvPr id="9" name="Imagen 8">
              <a:extLst>
                <a:ext uri="{FF2B5EF4-FFF2-40B4-BE49-F238E27FC236}">
                  <a16:creationId xmlns:a16="http://schemas.microsoft.com/office/drawing/2014/main" id="{F25A47E6-CF17-0E0D-903C-56E43C554AFF}"/>
                </a:ext>
              </a:extLst>
            </p:cNvPr>
            <p:cNvPicPr>
              <a:picLocks noChangeAspect="1"/>
            </p:cNvPicPr>
            <p:nvPr/>
          </p:nvPicPr>
          <p:blipFill>
            <a:blip r:embed="rId4"/>
            <a:stretch>
              <a:fillRect/>
            </a:stretch>
          </p:blipFill>
          <p:spPr>
            <a:xfrm>
              <a:off x="16072703" y="22290"/>
              <a:ext cx="3000375" cy="1000125"/>
            </a:xfrm>
            <a:prstGeom prst="rect">
              <a:avLst/>
            </a:prstGeom>
          </p:spPr>
        </p:pic>
        <p:pic>
          <p:nvPicPr>
            <p:cNvPr id="12" name="Picture 4" descr="Ministerio de Ambiente y Desarrollo Sostenible - Wikipedia ...">
              <a:extLst>
                <a:ext uri="{FF2B5EF4-FFF2-40B4-BE49-F238E27FC236}">
                  <a16:creationId xmlns:a16="http://schemas.microsoft.com/office/drawing/2014/main" id="{1F41CF55-31E7-97CA-799B-0A4F376251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ítulo 1">
            <a:extLst>
              <a:ext uri="{FF2B5EF4-FFF2-40B4-BE49-F238E27FC236}">
                <a16:creationId xmlns:a16="http://schemas.microsoft.com/office/drawing/2014/main" id="{4D174D6D-E47E-76A3-41AE-2707328A020C}"/>
              </a:ext>
            </a:extLst>
          </p:cNvPr>
          <p:cNvSpPr txBox="1">
            <a:spLocks/>
          </p:cNvSpPr>
          <p:nvPr/>
        </p:nvSpPr>
        <p:spPr>
          <a:xfrm>
            <a:off x="2241082" y="447463"/>
            <a:ext cx="18476464"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a:lnSpc>
                <a:spcPts val="8200"/>
              </a:lnSpc>
              <a:spcAft>
                <a:spcPts val="2000"/>
              </a:spcAft>
            </a:pPr>
            <a:r>
              <a:rPr lang="es-CO" sz="4400" b="1" dirty="0">
                <a:latin typeface="Verdana" panose="020B0604030504040204" pitchFamily="34" charset="0"/>
                <a:ea typeface="Verdana" panose="020B0604030504040204" pitchFamily="34" charset="0"/>
                <a:cs typeface="Verdana" panose="020B0604030504040204" pitchFamily="34" charset="0"/>
              </a:rPr>
              <a:t>Ordenamiento alrededor del agua</a:t>
            </a:r>
            <a:endParaRPr lang="es-MX" sz="4400" b="1" dirty="0">
              <a:solidFill>
                <a:schemeClr val="bg1"/>
              </a:solidFill>
              <a:highlight>
                <a:srgbClr val="EB7334"/>
              </a:highligh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851148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nvGraphicFramePr>
        <p:xfrm>
          <a:off x="1680362" y="4767228"/>
          <a:ext cx="10767080" cy="2593904"/>
        </p:xfrm>
        <a:graphic>
          <a:graphicData uri="http://schemas.openxmlformats.org/drawingml/2006/table">
            <a:tbl>
              <a:tblPr firstRow="1" bandRow="1">
                <a:tableStyleId>{16D9F66E-5EB9-4882-86FB-DCBF35E3C3E4}</a:tableStyleId>
              </a:tblPr>
              <a:tblGrid>
                <a:gridCol w="3016072">
                  <a:extLst>
                    <a:ext uri="{9D8B030D-6E8A-4147-A177-3AD203B41FA5}">
                      <a16:colId xmlns:a16="http://schemas.microsoft.com/office/drawing/2014/main" val="1499212045"/>
                    </a:ext>
                  </a:extLst>
                </a:gridCol>
                <a:gridCol w="1785648">
                  <a:extLst>
                    <a:ext uri="{9D8B030D-6E8A-4147-A177-3AD203B41FA5}">
                      <a16:colId xmlns:a16="http://schemas.microsoft.com/office/drawing/2014/main" val="3646721061"/>
                    </a:ext>
                  </a:extLst>
                </a:gridCol>
                <a:gridCol w="2043284">
                  <a:extLst>
                    <a:ext uri="{9D8B030D-6E8A-4147-A177-3AD203B41FA5}">
                      <a16:colId xmlns:a16="http://schemas.microsoft.com/office/drawing/2014/main" val="4279423376"/>
                    </a:ext>
                  </a:extLst>
                </a:gridCol>
                <a:gridCol w="1941122">
                  <a:extLst>
                    <a:ext uri="{9D8B030D-6E8A-4147-A177-3AD203B41FA5}">
                      <a16:colId xmlns:a16="http://schemas.microsoft.com/office/drawing/2014/main" val="1101405847"/>
                    </a:ext>
                  </a:extLst>
                </a:gridCol>
                <a:gridCol w="1980954">
                  <a:extLst>
                    <a:ext uri="{9D8B030D-6E8A-4147-A177-3AD203B41FA5}">
                      <a16:colId xmlns:a16="http://schemas.microsoft.com/office/drawing/2014/main" val="2195973092"/>
                    </a:ext>
                  </a:extLst>
                </a:gridCol>
              </a:tblGrid>
              <a:tr h="792480">
                <a:tc>
                  <a:txBody>
                    <a:bodyPr/>
                    <a:lstStyle/>
                    <a:p>
                      <a:pPr algn="l"/>
                      <a:r>
                        <a:rPr lang="es-MX" sz="2000">
                          <a:solidFill>
                            <a:schemeClr val="bg1"/>
                          </a:solidFill>
                          <a:latin typeface="Verdana" panose="020B0604030504040204" pitchFamily="34" charset="0"/>
                          <a:ea typeface="Verdana" panose="020B0604030504040204" pitchFamily="34" charset="0"/>
                          <a:cs typeface="Verdana" panose="020B0604030504040204" pitchFamily="34" charset="0"/>
                        </a:rPr>
                        <a:t>Línea</a:t>
                      </a:r>
                      <a:r>
                        <a:rPr lang="es-MX" sz="2000" baseline="0">
                          <a:solidFill>
                            <a:schemeClr val="bg1"/>
                          </a:solidFill>
                          <a:latin typeface="Verdana" panose="020B0604030504040204" pitchFamily="34" charset="0"/>
                          <a:ea typeface="Verdana" panose="020B0604030504040204" pitchFamily="34" charset="0"/>
                          <a:cs typeface="Verdana" panose="020B0604030504040204" pitchFamily="34" charset="0"/>
                        </a:rPr>
                        <a:t> de base (2021)</a:t>
                      </a:r>
                      <a:endParaRPr lang="es-CO" sz="200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91440" marB="91440">
                    <a:solidFill>
                      <a:schemeClr val="accent6"/>
                    </a:solidFill>
                  </a:tcPr>
                </a:tc>
                <a:tc>
                  <a:txBody>
                    <a:bodyPr/>
                    <a:lstStyle/>
                    <a:p>
                      <a:pPr algn="l"/>
                      <a:r>
                        <a:rPr lang="es-MX" sz="2000">
                          <a:solidFill>
                            <a:schemeClr val="bg1"/>
                          </a:solidFill>
                          <a:latin typeface="Verdana" panose="020B0604030504040204" pitchFamily="34" charset="0"/>
                          <a:ea typeface="Verdana" panose="020B0604030504040204" pitchFamily="34" charset="0"/>
                          <a:cs typeface="Verdana" panose="020B0604030504040204" pitchFamily="34" charset="0"/>
                        </a:rPr>
                        <a:t>2023 (Has)</a:t>
                      </a:r>
                      <a:endParaRPr lang="es-CO" sz="200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91440" marB="91440">
                    <a:solidFill>
                      <a:schemeClr val="accent6"/>
                    </a:solidFill>
                  </a:tcPr>
                </a:tc>
                <a:tc>
                  <a:txBody>
                    <a:bodyPr/>
                    <a:lstStyle/>
                    <a:p>
                      <a:pPr algn="l"/>
                      <a:r>
                        <a:rPr lang="es-MX" sz="2000">
                          <a:solidFill>
                            <a:schemeClr val="bg1"/>
                          </a:solidFill>
                          <a:latin typeface="Verdana" panose="020B0604030504040204" pitchFamily="34" charset="0"/>
                          <a:ea typeface="Verdana" panose="020B0604030504040204" pitchFamily="34" charset="0"/>
                          <a:cs typeface="Verdana" panose="020B0604030504040204" pitchFamily="34" charset="0"/>
                        </a:rPr>
                        <a:t>2024</a:t>
                      </a:r>
                    </a:p>
                    <a:p>
                      <a:pPr algn="l"/>
                      <a:r>
                        <a:rPr lang="es-MX" sz="2000">
                          <a:solidFill>
                            <a:schemeClr val="bg1"/>
                          </a:solidFill>
                          <a:latin typeface="Verdana" panose="020B0604030504040204" pitchFamily="34" charset="0"/>
                          <a:ea typeface="Verdana" panose="020B0604030504040204" pitchFamily="34" charset="0"/>
                          <a:cs typeface="Verdana" panose="020B0604030504040204" pitchFamily="34" charset="0"/>
                        </a:rPr>
                        <a:t>(Has)</a:t>
                      </a:r>
                      <a:endParaRPr lang="es-CO" sz="200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91440" marB="91440">
                    <a:solidFill>
                      <a:schemeClr val="accent6"/>
                    </a:solidFill>
                  </a:tcPr>
                </a:tc>
                <a:tc>
                  <a:txBody>
                    <a:bodyPr/>
                    <a:lstStyle/>
                    <a:p>
                      <a:pPr algn="l"/>
                      <a:r>
                        <a:rPr lang="es-MX" sz="2000">
                          <a:solidFill>
                            <a:schemeClr val="bg1"/>
                          </a:solidFill>
                          <a:latin typeface="Verdana" panose="020B0604030504040204" pitchFamily="34" charset="0"/>
                          <a:ea typeface="Verdana" panose="020B0604030504040204" pitchFamily="34" charset="0"/>
                          <a:cs typeface="Verdana" panose="020B0604030504040204" pitchFamily="34" charset="0"/>
                        </a:rPr>
                        <a:t>2025</a:t>
                      </a:r>
                    </a:p>
                    <a:p>
                      <a:pPr algn="l"/>
                      <a:r>
                        <a:rPr lang="es-MX" sz="2000">
                          <a:solidFill>
                            <a:schemeClr val="bg1"/>
                          </a:solidFill>
                          <a:latin typeface="Verdana" panose="020B0604030504040204" pitchFamily="34" charset="0"/>
                          <a:ea typeface="Verdana" panose="020B0604030504040204" pitchFamily="34" charset="0"/>
                          <a:cs typeface="Verdana" panose="020B0604030504040204" pitchFamily="34" charset="0"/>
                        </a:rPr>
                        <a:t>(Has)</a:t>
                      </a:r>
                      <a:endParaRPr lang="es-CO" sz="200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91440" marB="91440">
                    <a:solidFill>
                      <a:schemeClr val="accent6"/>
                    </a:solidFill>
                  </a:tcPr>
                </a:tc>
                <a:tc>
                  <a:txBody>
                    <a:bodyPr/>
                    <a:lstStyle/>
                    <a:p>
                      <a:pPr algn="l"/>
                      <a:r>
                        <a:rPr lang="es-MX" sz="2000">
                          <a:solidFill>
                            <a:schemeClr val="bg1"/>
                          </a:solidFill>
                          <a:latin typeface="Verdana" panose="020B0604030504040204" pitchFamily="34" charset="0"/>
                          <a:ea typeface="Verdana" panose="020B0604030504040204" pitchFamily="34" charset="0"/>
                          <a:cs typeface="Verdana" panose="020B0604030504040204" pitchFamily="34" charset="0"/>
                        </a:rPr>
                        <a:t>2026</a:t>
                      </a:r>
                    </a:p>
                    <a:p>
                      <a:pPr algn="l"/>
                      <a:r>
                        <a:rPr lang="es-MX" sz="2000">
                          <a:solidFill>
                            <a:schemeClr val="bg1"/>
                          </a:solidFill>
                          <a:latin typeface="Verdana" panose="020B0604030504040204" pitchFamily="34" charset="0"/>
                          <a:ea typeface="Verdana" panose="020B0604030504040204" pitchFamily="34" charset="0"/>
                          <a:cs typeface="Verdana" panose="020B0604030504040204" pitchFamily="34" charset="0"/>
                        </a:rPr>
                        <a:t>(Has)</a:t>
                      </a:r>
                      <a:endParaRPr lang="es-CO" sz="200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91440" marB="91440">
                    <a:solidFill>
                      <a:schemeClr val="accent6"/>
                    </a:solidFill>
                  </a:tcPr>
                </a:tc>
                <a:extLst>
                  <a:ext uri="{0D108BD9-81ED-4DB2-BD59-A6C34878D82A}">
                    <a16:rowId xmlns:a16="http://schemas.microsoft.com/office/drawing/2014/main" val="2474801694"/>
                  </a:ext>
                </a:extLst>
              </a:tr>
              <a:tr h="601046">
                <a:tc>
                  <a:txBody>
                    <a:bodyPr/>
                    <a:lstStyle/>
                    <a:p>
                      <a:pPr algn="l"/>
                      <a:r>
                        <a:rPr lang="es-MX" sz="24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174.103</a:t>
                      </a:r>
                      <a:endParaRPr lang="es-CO" sz="24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91440" marB="91440"/>
                </a:tc>
                <a:tc>
                  <a:txBody>
                    <a:bodyPr/>
                    <a:lstStyle/>
                    <a:p>
                      <a:pPr algn="l"/>
                      <a:r>
                        <a:rPr lang="es-MX" sz="24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165.398</a:t>
                      </a:r>
                      <a:endParaRPr lang="es-CO" sz="24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91440" marB="91440"/>
                </a:tc>
                <a:tc>
                  <a:txBody>
                    <a:bodyPr/>
                    <a:lstStyle/>
                    <a:p>
                      <a:pPr algn="l"/>
                      <a:r>
                        <a:rPr lang="es-MX" sz="24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156.693</a:t>
                      </a:r>
                      <a:endParaRPr lang="es-CO" sz="24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91440" marB="91440"/>
                </a:tc>
                <a:tc>
                  <a:txBody>
                    <a:bodyPr/>
                    <a:lstStyle/>
                    <a:p>
                      <a:pPr algn="l"/>
                      <a:r>
                        <a:rPr lang="es-MX" sz="24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147.988</a:t>
                      </a:r>
                      <a:endParaRPr lang="es-CO" sz="24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91440" marB="91440"/>
                </a:tc>
                <a:tc>
                  <a:txBody>
                    <a:bodyPr/>
                    <a:lstStyle/>
                    <a:p>
                      <a:pPr algn="l"/>
                      <a:r>
                        <a:rPr lang="es-MX" sz="24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140.000</a:t>
                      </a:r>
                      <a:endParaRPr lang="es-CO" sz="24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91440" marB="91440"/>
                </a:tc>
                <a:extLst>
                  <a:ext uri="{0D108BD9-81ED-4DB2-BD59-A6C34878D82A}">
                    <a16:rowId xmlns:a16="http://schemas.microsoft.com/office/drawing/2014/main" val="612144363"/>
                  </a:ext>
                </a:extLst>
              </a:tr>
              <a:tr h="599332">
                <a:tc>
                  <a:txBody>
                    <a:bodyPr/>
                    <a:lstStyle/>
                    <a:p>
                      <a:pPr algn="l"/>
                      <a:r>
                        <a:rPr lang="es-MX" sz="24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Meta Acumulada</a:t>
                      </a:r>
                      <a:endParaRPr lang="es-CO" sz="24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91440" marB="91440"/>
                </a:tc>
                <a:tc>
                  <a:txBody>
                    <a:bodyPr/>
                    <a:lstStyle/>
                    <a:p>
                      <a:pPr algn="ctr" fontAlgn="ctr"/>
                      <a:r>
                        <a:rPr lang="es-CO" sz="2400" b="0" i="0" u="none" strike="noStrike">
                          <a:solidFill>
                            <a:schemeClr val="tx1">
                              <a:lumMod val="75000"/>
                              <a:lumOff val="25000"/>
                            </a:schemeClr>
                          </a:solidFill>
                          <a:effectLst/>
                          <a:latin typeface="Verdana" panose="020B0604030504040204" pitchFamily="34" charset="0"/>
                          <a:ea typeface="Verdana" panose="020B0604030504040204" pitchFamily="34" charset="0"/>
                        </a:rPr>
                        <a:t>8.705 </a:t>
                      </a:r>
                    </a:p>
                  </a:txBody>
                  <a:tcPr marL="19050" marR="19050" marT="19050" marB="0" anchor="ctr"/>
                </a:tc>
                <a:tc>
                  <a:txBody>
                    <a:bodyPr/>
                    <a:lstStyle/>
                    <a:p>
                      <a:pPr algn="ctr" fontAlgn="ctr"/>
                      <a:r>
                        <a:rPr lang="es-CO" sz="2400" b="0" i="0" u="none" strike="noStrike">
                          <a:solidFill>
                            <a:schemeClr val="tx1">
                              <a:lumMod val="75000"/>
                              <a:lumOff val="25000"/>
                            </a:schemeClr>
                          </a:solidFill>
                          <a:effectLst/>
                          <a:latin typeface="Verdana" panose="020B0604030504040204" pitchFamily="34" charset="0"/>
                          <a:ea typeface="Verdana" panose="020B0604030504040204" pitchFamily="34" charset="0"/>
                        </a:rPr>
                        <a:t>17.410 </a:t>
                      </a:r>
                    </a:p>
                  </a:txBody>
                  <a:tcPr marL="19050" marR="19050" marT="19050" marB="0" anchor="ctr"/>
                </a:tc>
                <a:tc>
                  <a:txBody>
                    <a:bodyPr/>
                    <a:lstStyle/>
                    <a:p>
                      <a:pPr algn="ctr" fontAlgn="ctr"/>
                      <a:r>
                        <a:rPr lang="es-CO" sz="2400" b="0" i="0" u="none" strike="noStrike">
                          <a:solidFill>
                            <a:schemeClr val="tx1">
                              <a:lumMod val="75000"/>
                              <a:lumOff val="25000"/>
                            </a:schemeClr>
                          </a:solidFill>
                          <a:effectLst/>
                          <a:latin typeface="Verdana" panose="020B0604030504040204" pitchFamily="34" charset="0"/>
                          <a:ea typeface="Verdana" panose="020B0604030504040204" pitchFamily="34" charset="0"/>
                        </a:rPr>
                        <a:t>26.115 </a:t>
                      </a:r>
                    </a:p>
                  </a:txBody>
                  <a:tcPr marL="19050" marR="19050" marT="19050" marB="0" anchor="ctr"/>
                </a:tc>
                <a:tc>
                  <a:txBody>
                    <a:bodyPr/>
                    <a:lstStyle/>
                    <a:p>
                      <a:pPr algn="ctr" fontAlgn="ctr"/>
                      <a:r>
                        <a:rPr lang="es-CO" sz="2400" b="0" i="0" u="none" strike="noStrike">
                          <a:solidFill>
                            <a:schemeClr val="tx1">
                              <a:lumMod val="75000"/>
                              <a:lumOff val="25000"/>
                            </a:schemeClr>
                          </a:solidFill>
                          <a:effectLst/>
                          <a:latin typeface="Verdana" panose="020B0604030504040204" pitchFamily="34" charset="0"/>
                          <a:ea typeface="Verdana" panose="020B0604030504040204" pitchFamily="34" charset="0"/>
                        </a:rPr>
                        <a:t>34.103</a:t>
                      </a:r>
                    </a:p>
                  </a:txBody>
                  <a:tcPr marL="19050" marR="19050" marT="19050" marB="0" anchor="ctr"/>
                </a:tc>
                <a:extLst>
                  <a:ext uri="{0D108BD9-81ED-4DB2-BD59-A6C34878D82A}">
                    <a16:rowId xmlns:a16="http://schemas.microsoft.com/office/drawing/2014/main" val="1896155395"/>
                  </a:ext>
                </a:extLst>
              </a:tr>
              <a:tr h="601046">
                <a:tc>
                  <a:txBody>
                    <a:bodyPr/>
                    <a:lstStyle/>
                    <a:p>
                      <a:pPr algn="l"/>
                      <a:r>
                        <a:rPr lang="es-MX" sz="24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Reducción</a:t>
                      </a:r>
                      <a:endParaRPr lang="es-CO" sz="24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91440" marB="91440"/>
                </a:tc>
                <a:tc>
                  <a:txBody>
                    <a:bodyPr/>
                    <a:lstStyle/>
                    <a:p>
                      <a:pPr marL="0" algn="ctr" defTabSz="914400" rtl="0" eaLnBrk="1" fontAlgn="b" latinLnBrk="0" hangingPunct="1"/>
                      <a:r>
                        <a:rPr lang="es-CO" sz="2400" kern="1200">
                          <a:solidFill>
                            <a:schemeClr val="tx1">
                              <a:lumMod val="75000"/>
                              <a:lumOff val="25000"/>
                            </a:schemeClr>
                          </a:solidFill>
                          <a:latin typeface="Verdana" panose="020B0604030504040204" pitchFamily="34" charset="0"/>
                          <a:ea typeface="Verdana" panose="020B0604030504040204" pitchFamily="34" charset="0"/>
                        </a:rPr>
                        <a:t>5 %</a:t>
                      </a:r>
                    </a:p>
                  </a:txBody>
                  <a:tcPr marL="19050" marR="19050" marT="19050" marB="0" anchor="ctr"/>
                </a:tc>
                <a:tc>
                  <a:txBody>
                    <a:bodyPr/>
                    <a:lstStyle/>
                    <a:p>
                      <a:pPr marL="0" algn="ctr" defTabSz="914400" rtl="0" eaLnBrk="1" fontAlgn="b" latinLnBrk="0" hangingPunct="1"/>
                      <a:r>
                        <a:rPr lang="es-CO" sz="2400" kern="1200">
                          <a:solidFill>
                            <a:schemeClr val="tx1">
                              <a:lumMod val="75000"/>
                              <a:lumOff val="25000"/>
                            </a:schemeClr>
                          </a:solidFill>
                          <a:latin typeface="Verdana" panose="020B0604030504040204" pitchFamily="34" charset="0"/>
                          <a:ea typeface="Verdana" panose="020B0604030504040204" pitchFamily="34" charset="0"/>
                        </a:rPr>
                        <a:t>10 %</a:t>
                      </a:r>
                    </a:p>
                  </a:txBody>
                  <a:tcPr marL="19050" marR="19050" marT="19050" marB="0" anchor="ctr"/>
                </a:tc>
                <a:tc>
                  <a:txBody>
                    <a:bodyPr/>
                    <a:lstStyle/>
                    <a:p>
                      <a:pPr marL="0" algn="ctr" defTabSz="914400" rtl="0" eaLnBrk="1" fontAlgn="b" latinLnBrk="0" hangingPunct="1"/>
                      <a:r>
                        <a:rPr lang="es-CO" sz="2400" kern="1200">
                          <a:solidFill>
                            <a:schemeClr val="tx1">
                              <a:lumMod val="75000"/>
                              <a:lumOff val="25000"/>
                            </a:schemeClr>
                          </a:solidFill>
                          <a:latin typeface="Verdana" panose="020B0604030504040204" pitchFamily="34" charset="0"/>
                          <a:ea typeface="Verdana" panose="020B0604030504040204" pitchFamily="34" charset="0"/>
                        </a:rPr>
                        <a:t>15 %</a:t>
                      </a:r>
                    </a:p>
                  </a:txBody>
                  <a:tcPr marL="19050" marR="19050" marT="19050" marB="0" anchor="ctr"/>
                </a:tc>
                <a:tc>
                  <a:txBody>
                    <a:bodyPr/>
                    <a:lstStyle/>
                    <a:p>
                      <a:pPr marL="0" algn="ctr" defTabSz="914400" rtl="0" eaLnBrk="1" fontAlgn="b" latinLnBrk="0" hangingPunct="1"/>
                      <a:r>
                        <a:rPr lang="es-CO" sz="2400" kern="1200">
                          <a:solidFill>
                            <a:schemeClr val="tx1">
                              <a:lumMod val="75000"/>
                              <a:lumOff val="25000"/>
                            </a:schemeClr>
                          </a:solidFill>
                          <a:latin typeface="Verdana" panose="020B0604030504040204" pitchFamily="34" charset="0"/>
                          <a:ea typeface="Verdana" panose="020B0604030504040204" pitchFamily="34" charset="0"/>
                        </a:rPr>
                        <a:t>20 % </a:t>
                      </a:r>
                    </a:p>
                  </a:txBody>
                  <a:tcPr marL="19050" marR="19050" marT="19050" marB="0" anchor="ctr"/>
                </a:tc>
                <a:extLst>
                  <a:ext uri="{0D108BD9-81ED-4DB2-BD59-A6C34878D82A}">
                    <a16:rowId xmlns:a16="http://schemas.microsoft.com/office/drawing/2014/main" val="191243818"/>
                  </a:ext>
                </a:extLst>
              </a:tr>
            </a:tbl>
          </a:graphicData>
        </a:graphic>
      </p:graphicFrame>
      <p:graphicFrame>
        <p:nvGraphicFramePr>
          <p:cNvPr id="3" name="Tabla 2">
            <a:extLst>
              <a:ext uri="{FF2B5EF4-FFF2-40B4-BE49-F238E27FC236}">
                <a16:creationId xmlns:a16="http://schemas.microsoft.com/office/drawing/2014/main" id="{6DF8D847-4C5A-5FE4-4387-3DBD078B06B7}"/>
              </a:ext>
            </a:extLst>
          </p:cNvPr>
          <p:cNvGraphicFramePr>
            <a:graphicFrameLocks noGrp="1"/>
          </p:cNvGraphicFramePr>
          <p:nvPr>
            <p:extLst>
              <p:ext uri="{D42A27DB-BD31-4B8C-83A1-F6EECF244321}">
                <p14:modId xmlns:p14="http://schemas.microsoft.com/office/powerpoint/2010/main" val="3711938858"/>
              </p:ext>
            </p:extLst>
          </p:nvPr>
        </p:nvGraphicFramePr>
        <p:xfrm>
          <a:off x="1662777" y="4254351"/>
          <a:ext cx="10767080" cy="501536"/>
        </p:xfrm>
        <a:graphic>
          <a:graphicData uri="http://schemas.openxmlformats.org/drawingml/2006/table">
            <a:tbl>
              <a:tblPr firstRow="1" bandRow="1">
                <a:tableStyleId>{16D9F66E-5EB9-4882-86FB-DCBF35E3C3E4}</a:tableStyleId>
              </a:tblPr>
              <a:tblGrid>
                <a:gridCol w="5383540">
                  <a:extLst>
                    <a:ext uri="{9D8B030D-6E8A-4147-A177-3AD203B41FA5}">
                      <a16:colId xmlns:a16="http://schemas.microsoft.com/office/drawing/2014/main" val="2314876058"/>
                    </a:ext>
                  </a:extLst>
                </a:gridCol>
                <a:gridCol w="5383540">
                  <a:extLst>
                    <a:ext uri="{9D8B030D-6E8A-4147-A177-3AD203B41FA5}">
                      <a16:colId xmlns:a16="http://schemas.microsoft.com/office/drawing/2014/main" val="1391409528"/>
                    </a:ext>
                  </a:extLst>
                </a:gridCol>
              </a:tblGrid>
              <a:tr h="501536">
                <a:tc>
                  <a:txBody>
                    <a:bodyPr/>
                    <a:lstStyle/>
                    <a:p>
                      <a:pPr algn="l"/>
                      <a:r>
                        <a:rPr lang="es-MX" sz="2200" b="1" dirty="0">
                          <a:solidFill>
                            <a:schemeClr val="bg1"/>
                          </a:solidFill>
                          <a:latin typeface="Verdana" panose="020B0604030504040204" pitchFamily="34" charset="0"/>
                          <a:ea typeface="Verdana" panose="020B0604030504040204" pitchFamily="34" charset="0"/>
                          <a:cs typeface="Verdana" panose="020B0604030504040204" pitchFamily="34" charset="0"/>
                        </a:rPr>
                        <a:t>Meta</a:t>
                      </a:r>
                      <a:r>
                        <a:rPr lang="es-MX" sz="2200" b="1" baseline="0" dirty="0">
                          <a:solidFill>
                            <a:schemeClr val="bg1"/>
                          </a:solidFill>
                          <a:latin typeface="Verdana" panose="020B0604030504040204" pitchFamily="34" charset="0"/>
                          <a:ea typeface="Verdana" panose="020B0604030504040204" pitchFamily="34" charset="0"/>
                          <a:cs typeface="Verdana" panose="020B0604030504040204" pitchFamily="34" charset="0"/>
                        </a:rPr>
                        <a:t> cuatrienio</a:t>
                      </a:r>
                      <a:endParaRPr lang="es-CO" sz="2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83128" marB="83128">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200" b="1" dirty="0">
                          <a:solidFill>
                            <a:schemeClr val="bg1"/>
                          </a:solidFill>
                          <a:latin typeface="Verdana" panose="020B0604030504040204" pitchFamily="34" charset="0"/>
                          <a:ea typeface="Verdana" panose="020B0604030504040204" pitchFamily="34" charset="0"/>
                          <a:cs typeface="Verdana" panose="020B0604030504040204" pitchFamily="34" charset="0"/>
                        </a:rPr>
                        <a:t>140.000 Has</a:t>
                      </a:r>
                      <a:endParaRPr lang="es-CO" sz="2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83128" marB="83128">
                    <a:solidFill>
                      <a:schemeClr val="accent6"/>
                    </a:solidFill>
                  </a:tcPr>
                </a:tc>
                <a:extLst>
                  <a:ext uri="{0D108BD9-81ED-4DB2-BD59-A6C34878D82A}">
                    <a16:rowId xmlns:a16="http://schemas.microsoft.com/office/drawing/2014/main" val="1445068586"/>
                  </a:ext>
                </a:extLst>
              </a:tr>
            </a:tbl>
          </a:graphicData>
        </a:graphic>
      </p:graphicFrame>
      <p:pic>
        <p:nvPicPr>
          <p:cNvPr id="2" name="Imagen 1">
            <a:extLst>
              <a:ext uri="{FF2B5EF4-FFF2-40B4-BE49-F238E27FC236}">
                <a16:creationId xmlns:a16="http://schemas.microsoft.com/office/drawing/2014/main" id="{738FD247-EDA7-D478-D556-704060A14CA4}"/>
              </a:ext>
            </a:extLst>
          </p:cNvPr>
          <p:cNvPicPr>
            <a:picLocks noChangeAspect="1"/>
          </p:cNvPicPr>
          <p:nvPr/>
        </p:nvPicPr>
        <p:blipFill>
          <a:blip r:embed="rId3"/>
          <a:stretch>
            <a:fillRect/>
          </a:stretch>
        </p:blipFill>
        <p:spPr>
          <a:xfrm>
            <a:off x="14926577" y="2205318"/>
            <a:ext cx="7941071" cy="10626118"/>
          </a:xfrm>
          <a:prstGeom prst="rect">
            <a:avLst/>
          </a:prstGeom>
        </p:spPr>
      </p:pic>
      <p:sp>
        <p:nvSpPr>
          <p:cNvPr id="9" name="CuadroTexto 8">
            <a:extLst>
              <a:ext uri="{FF2B5EF4-FFF2-40B4-BE49-F238E27FC236}">
                <a16:creationId xmlns:a16="http://schemas.microsoft.com/office/drawing/2014/main" id="{41C5DB38-40C5-903D-EF8D-F4D2BD773F68}"/>
              </a:ext>
            </a:extLst>
          </p:cNvPr>
          <p:cNvSpPr txBox="1"/>
          <p:nvPr/>
        </p:nvSpPr>
        <p:spPr>
          <a:xfrm>
            <a:off x="1680362" y="1583367"/>
            <a:ext cx="12188412" cy="1754326"/>
          </a:xfrm>
          <a:prstGeom prst="rect">
            <a:avLst/>
          </a:prstGeom>
          <a:noFill/>
        </p:spPr>
        <p:txBody>
          <a:bodyPr wrap="square">
            <a:spAutoFit/>
          </a:bodyPr>
          <a:lstStyle>
            <a:defPPr>
              <a:defRPr lang="es-CO"/>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algn="ctr"/>
            <a:r>
              <a:rPr lang="es-ES" sz="3600" b="1" dirty="0">
                <a:solidFill>
                  <a:schemeClr val="accent6"/>
                </a:solidFill>
              </a:rPr>
              <a:t>Intervención Integral para pasar de Núcleos Activos de Deforestación a Núcleos de Desarrollo Forestal y de la Biodiversidad.</a:t>
            </a:r>
            <a:endParaRPr lang="es-CO" sz="3600" dirty="0">
              <a:solidFill>
                <a:schemeClr val="accent6"/>
              </a:solidFill>
            </a:endParaRPr>
          </a:p>
        </p:txBody>
      </p:sp>
      <p:sp>
        <p:nvSpPr>
          <p:cNvPr id="12" name="Rectángulo 11">
            <a:extLst>
              <a:ext uri="{FF2B5EF4-FFF2-40B4-BE49-F238E27FC236}">
                <a16:creationId xmlns:a16="http://schemas.microsoft.com/office/drawing/2014/main" id="{553B93C8-6522-06E3-24A2-37C0DE7F411B}"/>
              </a:ext>
            </a:extLst>
          </p:cNvPr>
          <p:cNvSpPr/>
          <p:nvPr/>
        </p:nvSpPr>
        <p:spPr>
          <a:xfrm>
            <a:off x="1516352" y="7493198"/>
            <a:ext cx="12352422" cy="5262720"/>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defPPr>
              <a:defRPr lang="es-CO"/>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marL="228600" indent="-228600">
              <a:buFont typeface="+mj-lt"/>
              <a:buAutoNum type="arabicPeriod"/>
            </a:pPr>
            <a:r>
              <a:rPr lang="es-ES" sz="2800" b="1" dirty="0">
                <a:solidFill>
                  <a:schemeClr val="tx1"/>
                </a:solidFill>
              </a:rPr>
              <a:t>Incentivos Económicos</a:t>
            </a:r>
          </a:p>
          <a:p>
            <a:pPr marL="514350" indent="-514350">
              <a:buFont typeface="+mj-lt"/>
              <a:buAutoNum type="arabicPeriod"/>
            </a:pPr>
            <a:r>
              <a:rPr lang="es-ES" sz="2800" b="1" dirty="0">
                <a:solidFill>
                  <a:schemeClr val="tx1"/>
                </a:solidFill>
              </a:rPr>
              <a:t>Restauración</a:t>
            </a:r>
          </a:p>
          <a:p>
            <a:pPr marL="514350" indent="-514350">
              <a:buFont typeface="+mj-lt"/>
              <a:buAutoNum type="arabicPeriod"/>
            </a:pPr>
            <a:r>
              <a:rPr lang="es-ES" sz="2800" b="1" dirty="0">
                <a:solidFill>
                  <a:schemeClr val="tx1"/>
                </a:solidFill>
              </a:rPr>
              <a:t>Economía Forestal  y de la Biodiversidad</a:t>
            </a:r>
            <a:r>
              <a:rPr lang="es-ES" sz="2800" dirty="0">
                <a:solidFill>
                  <a:schemeClr val="tx1"/>
                </a:solidFill>
              </a:rPr>
              <a:t>: desarrollo productivo sostenible  </a:t>
            </a:r>
            <a:r>
              <a:rPr lang="es-ES" sz="2800" i="1" dirty="0">
                <a:solidFill>
                  <a:schemeClr val="tx1"/>
                </a:solidFill>
              </a:rPr>
              <a:t>(Cadena de Valor, Negocios Verdes, Turismo de </a:t>
            </a:r>
            <a:r>
              <a:rPr lang="es-ES" sz="2400" dirty="0">
                <a:solidFill>
                  <a:srgbClr val="454546"/>
                </a:solidFill>
                <a:latin typeface="Montserrat Regular"/>
              </a:rPr>
              <a:t>Naturaleza</a:t>
            </a:r>
            <a:r>
              <a:rPr lang="es-ES" sz="2800" i="1" dirty="0">
                <a:solidFill>
                  <a:schemeClr val="tx1"/>
                </a:solidFill>
              </a:rPr>
              <a:t>, Empresas comunitarias forestales y de la biodiversidad, Alianzas Público Populares)</a:t>
            </a:r>
          </a:p>
          <a:p>
            <a:pPr marL="514350" indent="-514350">
              <a:buFont typeface="+mj-lt"/>
              <a:buAutoNum type="arabicPeriod"/>
            </a:pPr>
            <a:r>
              <a:rPr lang="es-ES" sz="2800" b="1" dirty="0">
                <a:solidFill>
                  <a:schemeClr val="tx1"/>
                </a:solidFill>
              </a:rPr>
              <a:t>Monitoreo a escala Nacional hasta predial</a:t>
            </a:r>
            <a:endParaRPr lang="es-CO" sz="1200" b="1" dirty="0">
              <a:solidFill>
                <a:schemeClr val="tx1"/>
              </a:solidFill>
            </a:endParaRPr>
          </a:p>
        </p:txBody>
      </p:sp>
      <p:grpSp>
        <p:nvGrpSpPr>
          <p:cNvPr id="10" name="Grupo 9">
            <a:extLst>
              <a:ext uri="{FF2B5EF4-FFF2-40B4-BE49-F238E27FC236}">
                <a16:creationId xmlns:a16="http://schemas.microsoft.com/office/drawing/2014/main" id="{D35898A3-FD7C-E432-DA03-F4379DD5575B}"/>
              </a:ext>
            </a:extLst>
          </p:cNvPr>
          <p:cNvGrpSpPr/>
          <p:nvPr/>
        </p:nvGrpSpPr>
        <p:grpSpPr>
          <a:xfrm>
            <a:off x="16613736" y="203541"/>
            <a:ext cx="3000375" cy="2020113"/>
            <a:chOff x="16072703" y="22290"/>
            <a:chExt cx="3000375" cy="2020113"/>
          </a:xfrm>
        </p:grpSpPr>
        <p:pic>
          <p:nvPicPr>
            <p:cNvPr id="11" name="Imagen 10">
              <a:extLst>
                <a:ext uri="{FF2B5EF4-FFF2-40B4-BE49-F238E27FC236}">
                  <a16:creationId xmlns:a16="http://schemas.microsoft.com/office/drawing/2014/main" id="{86FE5ED4-82BC-7A1D-8385-C0FB0310744F}"/>
                </a:ext>
              </a:extLst>
            </p:cNvPr>
            <p:cNvPicPr>
              <a:picLocks noChangeAspect="1"/>
            </p:cNvPicPr>
            <p:nvPr/>
          </p:nvPicPr>
          <p:blipFill>
            <a:blip r:embed="rId4"/>
            <a:stretch>
              <a:fillRect/>
            </a:stretch>
          </p:blipFill>
          <p:spPr>
            <a:xfrm>
              <a:off x="16072703" y="22290"/>
              <a:ext cx="3000375" cy="1000125"/>
            </a:xfrm>
            <a:prstGeom prst="rect">
              <a:avLst/>
            </a:prstGeom>
          </p:spPr>
        </p:pic>
        <p:pic>
          <p:nvPicPr>
            <p:cNvPr id="13" name="Picture 4" descr="Ministerio de Ambiente y Desarrollo Sostenible - Wikipedia ...">
              <a:extLst>
                <a:ext uri="{FF2B5EF4-FFF2-40B4-BE49-F238E27FC236}">
                  <a16:creationId xmlns:a16="http://schemas.microsoft.com/office/drawing/2014/main" id="{257623FF-FA03-49AC-F272-471B35AC41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172487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2882965294"/>
              </p:ext>
            </p:extLst>
          </p:nvPr>
        </p:nvGraphicFramePr>
        <p:xfrm>
          <a:off x="13980367" y="2644574"/>
          <a:ext cx="10346184" cy="2560320"/>
        </p:xfrm>
        <a:graphic>
          <a:graphicData uri="http://schemas.openxmlformats.org/drawingml/2006/table">
            <a:tbl>
              <a:tblPr firstRow="1" bandRow="1">
                <a:tableStyleId>{16D9F66E-5EB9-4882-86FB-DCBF35E3C3E4}</a:tableStyleId>
              </a:tblPr>
              <a:tblGrid>
                <a:gridCol w="1919802">
                  <a:extLst>
                    <a:ext uri="{9D8B030D-6E8A-4147-A177-3AD203B41FA5}">
                      <a16:colId xmlns:a16="http://schemas.microsoft.com/office/drawing/2014/main" val="1499212045"/>
                    </a:ext>
                  </a:extLst>
                </a:gridCol>
                <a:gridCol w="2400336">
                  <a:extLst>
                    <a:ext uri="{9D8B030D-6E8A-4147-A177-3AD203B41FA5}">
                      <a16:colId xmlns:a16="http://schemas.microsoft.com/office/drawing/2014/main" val="3646721061"/>
                    </a:ext>
                  </a:extLst>
                </a:gridCol>
                <a:gridCol w="2038662">
                  <a:extLst>
                    <a:ext uri="{9D8B030D-6E8A-4147-A177-3AD203B41FA5}">
                      <a16:colId xmlns:a16="http://schemas.microsoft.com/office/drawing/2014/main" val="4279423376"/>
                    </a:ext>
                  </a:extLst>
                </a:gridCol>
                <a:gridCol w="2008682">
                  <a:extLst>
                    <a:ext uri="{9D8B030D-6E8A-4147-A177-3AD203B41FA5}">
                      <a16:colId xmlns:a16="http://schemas.microsoft.com/office/drawing/2014/main" val="1101405847"/>
                    </a:ext>
                  </a:extLst>
                </a:gridCol>
                <a:gridCol w="1978702">
                  <a:extLst>
                    <a:ext uri="{9D8B030D-6E8A-4147-A177-3AD203B41FA5}">
                      <a16:colId xmlns:a16="http://schemas.microsoft.com/office/drawing/2014/main" val="2195973092"/>
                    </a:ext>
                  </a:extLst>
                </a:gridCol>
              </a:tblGrid>
              <a:tr h="1097280">
                <a:tc>
                  <a:txBody>
                    <a:bodyPr/>
                    <a:lstStyle/>
                    <a:p>
                      <a:pPr algn="l"/>
                      <a:r>
                        <a:rPr lang="es-MX" sz="2000">
                          <a:solidFill>
                            <a:schemeClr val="bg1"/>
                          </a:solidFill>
                          <a:latin typeface="Verdana" panose="020B0604030504040204" pitchFamily="34" charset="0"/>
                          <a:ea typeface="Verdana" panose="020B0604030504040204" pitchFamily="34" charset="0"/>
                          <a:cs typeface="Verdana" panose="020B0604030504040204" pitchFamily="34" charset="0"/>
                        </a:rPr>
                        <a:t>Línea</a:t>
                      </a:r>
                      <a:r>
                        <a:rPr lang="es-MX" sz="2000" baseline="0">
                          <a:solidFill>
                            <a:schemeClr val="bg1"/>
                          </a:solidFill>
                          <a:latin typeface="Verdana" panose="020B0604030504040204" pitchFamily="34" charset="0"/>
                          <a:ea typeface="Verdana" panose="020B0604030504040204" pitchFamily="34" charset="0"/>
                          <a:cs typeface="Verdana" panose="020B0604030504040204" pitchFamily="34" charset="0"/>
                        </a:rPr>
                        <a:t> de base (2022)</a:t>
                      </a:r>
                      <a:endParaRPr lang="es-CO" sz="200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91440" marB="91440">
                    <a:solidFill>
                      <a:schemeClr val="accent6"/>
                    </a:solidFill>
                  </a:tcPr>
                </a:tc>
                <a:tc>
                  <a:txBody>
                    <a:bodyPr/>
                    <a:lstStyle/>
                    <a:p>
                      <a:pPr algn="l"/>
                      <a:r>
                        <a:rPr lang="es-MX" sz="2000">
                          <a:solidFill>
                            <a:schemeClr val="bg1"/>
                          </a:solidFill>
                          <a:latin typeface="Verdana" panose="020B0604030504040204" pitchFamily="34" charset="0"/>
                          <a:ea typeface="Verdana" panose="020B0604030504040204" pitchFamily="34" charset="0"/>
                          <a:cs typeface="Verdana" panose="020B0604030504040204" pitchFamily="34" charset="0"/>
                        </a:rPr>
                        <a:t>2023 (Has)</a:t>
                      </a:r>
                      <a:endParaRPr lang="es-CO" sz="200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91440" marB="91440">
                    <a:solidFill>
                      <a:schemeClr val="accent6"/>
                    </a:solidFill>
                  </a:tcPr>
                </a:tc>
                <a:tc>
                  <a:txBody>
                    <a:bodyPr/>
                    <a:lstStyle/>
                    <a:p>
                      <a:pPr algn="l"/>
                      <a:r>
                        <a:rPr lang="es-MX" sz="2000" dirty="0">
                          <a:solidFill>
                            <a:schemeClr val="bg1"/>
                          </a:solidFill>
                          <a:latin typeface="Verdana" panose="020B0604030504040204" pitchFamily="34" charset="0"/>
                          <a:ea typeface="Verdana" panose="020B0604030504040204" pitchFamily="34" charset="0"/>
                          <a:cs typeface="Verdana" panose="020B0604030504040204" pitchFamily="34" charset="0"/>
                        </a:rPr>
                        <a:t>2024</a:t>
                      </a:r>
                    </a:p>
                    <a:p>
                      <a:pPr algn="l"/>
                      <a:r>
                        <a:rPr lang="es-MX" sz="2000" dirty="0">
                          <a:solidFill>
                            <a:schemeClr val="bg1"/>
                          </a:solidFill>
                          <a:latin typeface="Verdana" panose="020B0604030504040204" pitchFamily="34" charset="0"/>
                          <a:ea typeface="Verdana" panose="020B0604030504040204" pitchFamily="34" charset="0"/>
                          <a:cs typeface="Verdana" panose="020B0604030504040204" pitchFamily="34" charset="0"/>
                        </a:rPr>
                        <a:t>(Has)</a:t>
                      </a:r>
                      <a:endParaRPr lang="es-CO"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91440" marB="91440">
                    <a:solidFill>
                      <a:schemeClr val="accent6"/>
                    </a:solidFill>
                  </a:tcPr>
                </a:tc>
                <a:tc>
                  <a:txBody>
                    <a:bodyPr/>
                    <a:lstStyle/>
                    <a:p>
                      <a:pPr algn="l"/>
                      <a:r>
                        <a:rPr lang="es-MX" sz="2000">
                          <a:solidFill>
                            <a:schemeClr val="bg1"/>
                          </a:solidFill>
                          <a:latin typeface="Verdana" panose="020B0604030504040204" pitchFamily="34" charset="0"/>
                          <a:ea typeface="Verdana" panose="020B0604030504040204" pitchFamily="34" charset="0"/>
                          <a:cs typeface="Verdana" panose="020B0604030504040204" pitchFamily="34" charset="0"/>
                        </a:rPr>
                        <a:t>2025</a:t>
                      </a:r>
                    </a:p>
                    <a:p>
                      <a:pPr algn="l"/>
                      <a:r>
                        <a:rPr lang="es-MX" sz="2000">
                          <a:solidFill>
                            <a:schemeClr val="bg1"/>
                          </a:solidFill>
                          <a:latin typeface="Verdana" panose="020B0604030504040204" pitchFamily="34" charset="0"/>
                          <a:ea typeface="Verdana" panose="020B0604030504040204" pitchFamily="34" charset="0"/>
                          <a:cs typeface="Verdana" panose="020B0604030504040204" pitchFamily="34" charset="0"/>
                        </a:rPr>
                        <a:t>(Has)</a:t>
                      </a:r>
                      <a:endParaRPr lang="es-CO" sz="200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91440" marB="91440">
                    <a:solidFill>
                      <a:schemeClr val="accent6"/>
                    </a:solidFill>
                  </a:tcPr>
                </a:tc>
                <a:tc>
                  <a:txBody>
                    <a:bodyPr/>
                    <a:lstStyle/>
                    <a:p>
                      <a:pPr algn="l"/>
                      <a:r>
                        <a:rPr lang="es-MX" sz="2000">
                          <a:solidFill>
                            <a:schemeClr val="bg1"/>
                          </a:solidFill>
                          <a:latin typeface="Verdana" panose="020B0604030504040204" pitchFamily="34" charset="0"/>
                          <a:ea typeface="Verdana" panose="020B0604030504040204" pitchFamily="34" charset="0"/>
                          <a:cs typeface="Verdana" panose="020B0604030504040204" pitchFamily="34" charset="0"/>
                        </a:rPr>
                        <a:t>2026</a:t>
                      </a:r>
                    </a:p>
                    <a:p>
                      <a:pPr algn="l"/>
                      <a:r>
                        <a:rPr lang="es-MX" sz="2000">
                          <a:solidFill>
                            <a:schemeClr val="bg1"/>
                          </a:solidFill>
                          <a:latin typeface="Verdana" panose="020B0604030504040204" pitchFamily="34" charset="0"/>
                          <a:ea typeface="Verdana" panose="020B0604030504040204" pitchFamily="34" charset="0"/>
                          <a:cs typeface="Verdana" panose="020B0604030504040204" pitchFamily="34" charset="0"/>
                        </a:rPr>
                        <a:t>(Has)</a:t>
                      </a:r>
                      <a:endParaRPr lang="es-CO" sz="200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91440" marB="91440">
                    <a:solidFill>
                      <a:schemeClr val="accent6"/>
                    </a:solidFill>
                  </a:tcPr>
                </a:tc>
                <a:extLst>
                  <a:ext uri="{0D108BD9-81ED-4DB2-BD59-A6C34878D82A}">
                    <a16:rowId xmlns:a16="http://schemas.microsoft.com/office/drawing/2014/main" val="2474801694"/>
                  </a:ext>
                </a:extLst>
              </a:tr>
              <a:tr h="548640">
                <a:tc>
                  <a:txBody>
                    <a:bodyPr/>
                    <a:lstStyle/>
                    <a:p>
                      <a:pPr algn="l"/>
                      <a:r>
                        <a:rPr lang="es-MX" sz="24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946.217</a:t>
                      </a:r>
                      <a:endParaRPr lang="es-CO" sz="24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91440" marB="91440"/>
                </a:tc>
                <a:tc>
                  <a:txBody>
                    <a:bodyPr/>
                    <a:lstStyle/>
                    <a:p>
                      <a:pPr algn="l"/>
                      <a:r>
                        <a:rPr lang="es-MX" sz="24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1.008.217</a:t>
                      </a:r>
                    </a:p>
                  </a:txBody>
                  <a:tcPr marL="182880" marR="182880" marT="91440" marB="91440"/>
                </a:tc>
                <a:tc>
                  <a:txBody>
                    <a:bodyPr/>
                    <a:lstStyle/>
                    <a:p>
                      <a:pPr algn="l"/>
                      <a:r>
                        <a:rPr lang="es-MX" sz="24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1.258.217</a:t>
                      </a:r>
                      <a:endParaRPr lang="es-CO" sz="24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91440" marB="91440"/>
                </a:tc>
                <a:tc>
                  <a:txBody>
                    <a:bodyPr/>
                    <a:lstStyle/>
                    <a:p>
                      <a:pPr algn="l"/>
                      <a:r>
                        <a:rPr lang="es-MX" sz="24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1.508.217</a:t>
                      </a:r>
                      <a:endParaRPr lang="es-CO" sz="24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91440" marB="91440"/>
                </a:tc>
                <a:tc>
                  <a:txBody>
                    <a:bodyPr/>
                    <a:lstStyle/>
                    <a:p>
                      <a:pPr algn="l"/>
                      <a:r>
                        <a:rPr lang="es-MX" sz="24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1.700.000</a:t>
                      </a:r>
                      <a:endParaRPr lang="es-CO" sz="24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91440" marB="91440"/>
                </a:tc>
                <a:extLst>
                  <a:ext uri="{0D108BD9-81ED-4DB2-BD59-A6C34878D82A}">
                    <a16:rowId xmlns:a16="http://schemas.microsoft.com/office/drawing/2014/main" val="2832009340"/>
                  </a:ext>
                </a:extLst>
              </a:tr>
              <a:tr h="914400">
                <a:tc>
                  <a:txBody>
                    <a:bodyPr/>
                    <a:lstStyle/>
                    <a:p>
                      <a:pPr algn="l"/>
                      <a:r>
                        <a:rPr lang="es-MX" sz="2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Meta anual(ha)</a:t>
                      </a:r>
                      <a:endParaRPr lang="es-CO" sz="2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91440" marB="91440"/>
                </a:tc>
                <a:tc>
                  <a:txBody>
                    <a:bodyPr/>
                    <a:lstStyle/>
                    <a:p>
                      <a:pPr algn="ctr" fontAlgn="ctr"/>
                      <a:r>
                        <a:rPr lang="es-CO" sz="2200" b="0" i="0" u="none" strike="noStrike" dirty="0">
                          <a:solidFill>
                            <a:schemeClr val="tx1">
                              <a:lumMod val="75000"/>
                              <a:lumOff val="25000"/>
                            </a:schemeClr>
                          </a:solidFill>
                          <a:effectLst/>
                          <a:latin typeface="Verdana" panose="020B0604030504040204" pitchFamily="34" charset="0"/>
                          <a:ea typeface="Verdana" panose="020B0604030504040204" pitchFamily="34" charset="0"/>
                        </a:rPr>
                        <a:t>62.000</a:t>
                      </a:r>
                    </a:p>
                    <a:p>
                      <a:pPr algn="ctr" fontAlgn="ctr"/>
                      <a:r>
                        <a:rPr lang="es-CO" sz="2200" b="0" i="0" u="none" strike="noStrike" dirty="0">
                          <a:solidFill>
                            <a:schemeClr val="tx1">
                              <a:lumMod val="75000"/>
                              <a:lumOff val="25000"/>
                            </a:schemeClr>
                          </a:solidFill>
                          <a:effectLst/>
                          <a:latin typeface="Verdana" panose="020B0604030504040204" pitchFamily="34" charset="0"/>
                          <a:ea typeface="Verdana" panose="020B0604030504040204" pitchFamily="34" charset="0"/>
                        </a:rPr>
                        <a:t>Avance: 45.263 </a:t>
                      </a:r>
                    </a:p>
                  </a:txBody>
                  <a:tcPr marL="19050" marR="19050" marT="19050" marB="0" anchor="ctr"/>
                </a:tc>
                <a:tc>
                  <a:txBody>
                    <a:bodyPr/>
                    <a:lstStyle/>
                    <a:p>
                      <a:pPr algn="ctr" fontAlgn="ctr"/>
                      <a:r>
                        <a:rPr lang="es-CO" sz="2200" b="0" i="0" u="none" strike="noStrike">
                          <a:solidFill>
                            <a:schemeClr val="tx1">
                              <a:lumMod val="75000"/>
                              <a:lumOff val="25000"/>
                            </a:schemeClr>
                          </a:solidFill>
                          <a:effectLst/>
                          <a:latin typeface="Verdana" panose="020B0604030504040204" pitchFamily="34" charset="0"/>
                          <a:ea typeface="Verdana" panose="020B0604030504040204" pitchFamily="34" charset="0"/>
                        </a:rPr>
                        <a:t>      250.000 </a:t>
                      </a:r>
                    </a:p>
                  </a:txBody>
                  <a:tcPr marL="19050" marR="19050" marT="19050" marB="0" anchor="ctr"/>
                </a:tc>
                <a:tc>
                  <a:txBody>
                    <a:bodyPr/>
                    <a:lstStyle/>
                    <a:p>
                      <a:pPr algn="ctr" fontAlgn="ctr"/>
                      <a:r>
                        <a:rPr lang="es-CO" sz="2200" b="0" i="0" u="none" strike="noStrike">
                          <a:solidFill>
                            <a:schemeClr val="tx1">
                              <a:lumMod val="75000"/>
                              <a:lumOff val="25000"/>
                            </a:schemeClr>
                          </a:solidFill>
                          <a:effectLst/>
                          <a:latin typeface="Verdana" panose="020B0604030504040204" pitchFamily="34" charset="0"/>
                          <a:ea typeface="Verdana" panose="020B0604030504040204" pitchFamily="34" charset="0"/>
                        </a:rPr>
                        <a:t>250.000 </a:t>
                      </a:r>
                    </a:p>
                  </a:txBody>
                  <a:tcPr marL="19050" marR="19050" marT="19050" marB="0" anchor="ctr"/>
                </a:tc>
                <a:tc>
                  <a:txBody>
                    <a:bodyPr/>
                    <a:lstStyle/>
                    <a:p>
                      <a:pPr algn="ctr" fontAlgn="ctr"/>
                      <a:r>
                        <a:rPr lang="es-CO" sz="2200" b="0" i="0" u="none" strike="noStrike" dirty="0">
                          <a:solidFill>
                            <a:schemeClr val="tx1">
                              <a:lumMod val="75000"/>
                              <a:lumOff val="25000"/>
                            </a:schemeClr>
                          </a:solidFill>
                          <a:effectLst/>
                          <a:latin typeface="Verdana" panose="020B0604030504040204" pitchFamily="34" charset="0"/>
                          <a:ea typeface="Verdana" panose="020B0604030504040204" pitchFamily="34" charset="0"/>
                        </a:rPr>
                        <a:t>191.783 </a:t>
                      </a:r>
                    </a:p>
                  </a:txBody>
                  <a:tcPr marL="19050" marR="19050" marT="19050" marB="0" anchor="ctr"/>
                </a:tc>
                <a:extLst>
                  <a:ext uri="{0D108BD9-81ED-4DB2-BD59-A6C34878D82A}">
                    <a16:rowId xmlns:a16="http://schemas.microsoft.com/office/drawing/2014/main" val="612144363"/>
                  </a:ext>
                </a:extLst>
              </a:tr>
            </a:tbl>
          </a:graphicData>
        </a:graphic>
      </p:graphicFrame>
      <p:sp>
        <p:nvSpPr>
          <p:cNvPr id="8" name="Rectángulo 7"/>
          <p:cNvSpPr/>
          <p:nvPr/>
        </p:nvSpPr>
        <p:spPr>
          <a:xfrm>
            <a:off x="644695" y="2072674"/>
            <a:ext cx="12338512" cy="1077218"/>
          </a:xfrm>
          <a:prstGeom prst="rect">
            <a:avLst/>
          </a:prstGeom>
        </p:spPr>
        <p:txBody>
          <a:bodyPr wrap="square">
            <a:spAutoFit/>
          </a:bodyPr>
          <a:lstStyle>
            <a:defPPr>
              <a:defRPr lang="es-CO"/>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algn="ctr"/>
            <a:r>
              <a:rPr lang="es-MX" sz="3200" b="1" dirty="0">
                <a:solidFill>
                  <a:schemeClr val="accent6"/>
                </a:solidFill>
                <a:latin typeface="Verdana" panose="020B0604030504040204" pitchFamily="34" charset="0"/>
                <a:ea typeface="Verdana" panose="020B0604030504040204" pitchFamily="34" charset="0"/>
                <a:cs typeface="Verdana" panose="020B0604030504040204" pitchFamily="34" charset="0"/>
              </a:rPr>
              <a:t>Áreas en proceso de restauración, recuperación y rehabilitación de ecosistemas degradados</a:t>
            </a:r>
          </a:p>
        </p:txBody>
      </p:sp>
      <p:graphicFrame>
        <p:nvGraphicFramePr>
          <p:cNvPr id="4" name="Tabla 3">
            <a:extLst>
              <a:ext uri="{FF2B5EF4-FFF2-40B4-BE49-F238E27FC236}">
                <a16:creationId xmlns:a16="http://schemas.microsoft.com/office/drawing/2014/main" id="{ABEF4828-746C-EA7C-3812-88215F271405}"/>
              </a:ext>
            </a:extLst>
          </p:cNvPr>
          <p:cNvGraphicFramePr>
            <a:graphicFrameLocks noGrp="1"/>
          </p:cNvGraphicFramePr>
          <p:nvPr>
            <p:extLst>
              <p:ext uri="{D42A27DB-BD31-4B8C-83A1-F6EECF244321}">
                <p14:modId xmlns:p14="http://schemas.microsoft.com/office/powerpoint/2010/main" val="55146167"/>
              </p:ext>
            </p:extLst>
          </p:nvPr>
        </p:nvGraphicFramePr>
        <p:xfrm>
          <a:off x="13980367" y="2056250"/>
          <a:ext cx="10346184" cy="589654"/>
        </p:xfrm>
        <a:graphic>
          <a:graphicData uri="http://schemas.openxmlformats.org/drawingml/2006/table">
            <a:tbl>
              <a:tblPr firstRow="1" bandRow="1">
                <a:tableStyleId>{16D9F66E-5EB9-4882-86FB-DCBF35E3C3E4}</a:tableStyleId>
              </a:tblPr>
              <a:tblGrid>
                <a:gridCol w="5173092">
                  <a:extLst>
                    <a:ext uri="{9D8B030D-6E8A-4147-A177-3AD203B41FA5}">
                      <a16:colId xmlns:a16="http://schemas.microsoft.com/office/drawing/2014/main" val="2314876058"/>
                    </a:ext>
                  </a:extLst>
                </a:gridCol>
                <a:gridCol w="5173092">
                  <a:extLst>
                    <a:ext uri="{9D8B030D-6E8A-4147-A177-3AD203B41FA5}">
                      <a16:colId xmlns:a16="http://schemas.microsoft.com/office/drawing/2014/main" val="1391409528"/>
                    </a:ext>
                  </a:extLst>
                </a:gridCol>
              </a:tblGrid>
              <a:tr h="589654">
                <a:tc>
                  <a:txBody>
                    <a:bodyPr/>
                    <a:lstStyle/>
                    <a:p>
                      <a:pPr algn="l"/>
                      <a:r>
                        <a:rPr lang="es-MX" sz="2400" b="1" dirty="0">
                          <a:solidFill>
                            <a:schemeClr val="bg1"/>
                          </a:solidFill>
                          <a:latin typeface="Verdana" panose="020B0604030504040204" pitchFamily="34" charset="0"/>
                          <a:ea typeface="Verdana" panose="020B0604030504040204" pitchFamily="34" charset="0"/>
                          <a:cs typeface="Verdana" panose="020B0604030504040204" pitchFamily="34" charset="0"/>
                        </a:rPr>
                        <a:t>Meta</a:t>
                      </a:r>
                      <a:r>
                        <a:rPr lang="es-MX" sz="2400" b="1" baseline="0" dirty="0">
                          <a:solidFill>
                            <a:schemeClr val="bg1"/>
                          </a:solidFill>
                          <a:latin typeface="Verdana" panose="020B0604030504040204" pitchFamily="34" charset="0"/>
                          <a:ea typeface="Verdana" panose="020B0604030504040204" pitchFamily="34" charset="0"/>
                          <a:cs typeface="Verdana" panose="020B0604030504040204" pitchFamily="34" charset="0"/>
                        </a:rPr>
                        <a:t> cuatrienio</a:t>
                      </a:r>
                      <a:endParaRPr lang="es-CO"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91440" marB="91440">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400" b="1" dirty="0">
                          <a:solidFill>
                            <a:schemeClr val="bg1"/>
                          </a:solidFill>
                          <a:latin typeface="Verdana" panose="020B0604030504040204" pitchFamily="34" charset="0"/>
                          <a:ea typeface="Verdana" panose="020B0604030504040204" pitchFamily="34" charset="0"/>
                          <a:cs typeface="Verdana" panose="020B0604030504040204" pitchFamily="34" charset="0"/>
                        </a:rPr>
                        <a:t>1.700.000 Has</a:t>
                      </a:r>
                      <a:endParaRPr lang="es-CO"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182880" marR="182880" marT="91440" marB="91440">
                    <a:solidFill>
                      <a:schemeClr val="accent6"/>
                    </a:solidFill>
                  </a:tcPr>
                </a:tc>
                <a:extLst>
                  <a:ext uri="{0D108BD9-81ED-4DB2-BD59-A6C34878D82A}">
                    <a16:rowId xmlns:a16="http://schemas.microsoft.com/office/drawing/2014/main" val="1445068586"/>
                  </a:ext>
                </a:extLst>
              </a:tr>
            </a:tbl>
          </a:graphicData>
        </a:graphic>
      </p:graphicFrame>
      <p:pic>
        <p:nvPicPr>
          <p:cNvPr id="6" name="Imagen 5">
            <a:extLst>
              <a:ext uri="{FF2B5EF4-FFF2-40B4-BE49-F238E27FC236}">
                <a16:creationId xmlns:a16="http://schemas.microsoft.com/office/drawing/2014/main" id="{D452A0B8-F52B-9269-57A6-3F623A6FD9EF}"/>
              </a:ext>
            </a:extLst>
          </p:cNvPr>
          <p:cNvPicPr>
            <a:picLocks noChangeAspect="1"/>
          </p:cNvPicPr>
          <p:nvPr/>
        </p:nvPicPr>
        <p:blipFill>
          <a:blip r:embed="rId2"/>
          <a:stretch>
            <a:fillRect/>
          </a:stretch>
        </p:blipFill>
        <p:spPr>
          <a:xfrm>
            <a:off x="15133446" y="6021107"/>
            <a:ext cx="8665596" cy="4463376"/>
          </a:xfrm>
          <a:prstGeom prst="rect">
            <a:avLst/>
          </a:prstGeom>
          <a:ln>
            <a:noFill/>
          </a:ln>
          <a:effectLst>
            <a:outerShdw blurRad="292100" dist="139700" dir="2700000" algn="tl" rotWithShape="0">
              <a:srgbClr val="333333">
                <a:alpha val="65000"/>
              </a:srgbClr>
            </a:outerShdw>
          </a:effectLst>
        </p:spPr>
      </p:pic>
      <p:sp>
        <p:nvSpPr>
          <p:cNvPr id="2" name="CuadroTexto 1">
            <a:extLst>
              <a:ext uri="{FF2B5EF4-FFF2-40B4-BE49-F238E27FC236}">
                <a16:creationId xmlns:a16="http://schemas.microsoft.com/office/drawing/2014/main" id="{DD23C2B3-C3FF-F492-C698-FDA383A42F18}"/>
              </a:ext>
            </a:extLst>
          </p:cNvPr>
          <p:cNvSpPr txBox="1"/>
          <p:nvPr/>
        </p:nvSpPr>
        <p:spPr>
          <a:xfrm>
            <a:off x="16991284" y="5199267"/>
            <a:ext cx="4324350" cy="646331"/>
          </a:xfrm>
          <a:prstGeom prst="rect">
            <a:avLst/>
          </a:prstGeom>
          <a:noFill/>
        </p:spPr>
        <p:txBody>
          <a:bodyPr wrap="square">
            <a:spAutoFit/>
          </a:bodyPr>
          <a:lstStyle>
            <a:defPPr>
              <a:defRPr lang="es-CO"/>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Avances 2023</a:t>
            </a:r>
          </a:p>
        </p:txBody>
      </p:sp>
      <p:sp>
        <p:nvSpPr>
          <p:cNvPr id="10" name="CuadroTexto 9">
            <a:extLst>
              <a:ext uri="{FF2B5EF4-FFF2-40B4-BE49-F238E27FC236}">
                <a16:creationId xmlns:a16="http://schemas.microsoft.com/office/drawing/2014/main" id="{DF7E3A9D-5D92-3C75-D094-EB0AD81547BD}"/>
              </a:ext>
            </a:extLst>
          </p:cNvPr>
          <p:cNvSpPr txBox="1"/>
          <p:nvPr/>
        </p:nvSpPr>
        <p:spPr>
          <a:xfrm>
            <a:off x="8124060" y="4006951"/>
            <a:ext cx="6484540" cy="4924426"/>
          </a:xfrm>
          <a:prstGeom prst="rect">
            <a:avLst/>
          </a:prstGeom>
          <a:noFill/>
        </p:spPr>
        <p:txBody>
          <a:bodyPr wrap="square">
            <a:spAutoFit/>
          </a:bodyPr>
          <a:lstStyle>
            <a:defPPr>
              <a:defRPr lang="es-CO"/>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Estrategia Nacional de Restauración 2022- 2026</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s-ES"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571500" marR="0" lvl="0" indent="-57150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Recuperar la funcionalidad de los ecosistemas</a:t>
            </a:r>
          </a:p>
          <a:p>
            <a:pPr marL="571500" marR="0" lvl="0" indent="-57150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Incrementar la resiliencia frente al cambio climático</a:t>
            </a:r>
          </a:p>
          <a:p>
            <a:pPr marL="571500" marR="0" lvl="0" indent="-57150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Generar economías para la vida, revitalizar los territorios y mejorar el bienestar de las comunidades</a:t>
            </a:r>
            <a:endParaRPr kumimoji="0" lang="es-ES"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1" name="CuadroTexto 10">
            <a:extLst>
              <a:ext uri="{FF2B5EF4-FFF2-40B4-BE49-F238E27FC236}">
                <a16:creationId xmlns:a16="http://schemas.microsoft.com/office/drawing/2014/main" id="{F50E92F3-A647-A3B0-C18A-2CFBFA9B87EF}"/>
              </a:ext>
            </a:extLst>
          </p:cNvPr>
          <p:cNvSpPr txBox="1"/>
          <p:nvPr/>
        </p:nvSpPr>
        <p:spPr>
          <a:xfrm>
            <a:off x="8371739" y="8580097"/>
            <a:ext cx="7401310" cy="3231654"/>
          </a:xfrm>
          <a:prstGeom prst="rect">
            <a:avLst/>
          </a:prstGeom>
          <a:noFill/>
        </p:spPr>
        <p:txBody>
          <a:bodyPr wrap="square" rtlCol="0">
            <a:spAutoFit/>
          </a:bodyPr>
          <a:lstStyle>
            <a:defPPr>
              <a:defRPr lang="es-CO"/>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algn="ctr"/>
            <a:r>
              <a:rPr lang="es-MX" sz="2200" b="1" dirty="0">
                <a:latin typeface="Verdana" panose="020B0604030504040204" pitchFamily="34" charset="0"/>
                <a:ea typeface="Verdana" panose="020B0604030504040204" pitchFamily="34" charset="0"/>
              </a:rPr>
              <a:t>Fases</a:t>
            </a:r>
          </a:p>
          <a:p>
            <a:pPr algn="just"/>
            <a:endParaRPr lang="es-MX" sz="2200" b="1" dirty="0">
              <a:latin typeface="Verdana" panose="020B0604030504040204" pitchFamily="34" charset="0"/>
              <a:ea typeface="Verdana" panose="020B0604030504040204" pitchFamily="34" charset="0"/>
            </a:endParaRPr>
          </a:p>
          <a:p>
            <a:pPr marL="685800" indent="-685800" algn="just">
              <a:buAutoNum type="arabicPeriod"/>
            </a:pPr>
            <a:r>
              <a:rPr lang="es-MX" sz="2200" dirty="0">
                <a:latin typeface="Verdana" panose="020B0604030504040204" pitchFamily="34" charset="0"/>
                <a:ea typeface="Verdana" panose="020B0604030504040204" pitchFamily="34" charset="0"/>
              </a:rPr>
              <a:t>Prioridad restauración (identificación)</a:t>
            </a:r>
          </a:p>
          <a:p>
            <a:pPr marL="685800" indent="-685800" algn="just">
              <a:buAutoNum type="arabicPeriod"/>
            </a:pPr>
            <a:r>
              <a:rPr lang="es-MX" sz="2200" dirty="0">
                <a:latin typeface="Verdana" panose="020B0604030504040204" pitchFamily="34" charset="0"/>
                <a:ea typeface="Verdana" panose="020B0604030504040204" pitchFamily="34" charset="0"/>
              </a:rPr>
              <a:t>Habilitación jurídica predial</a:t>
            </a:r>
          </a:p>
          <a:p>
            <a:pPr marL="685800" indent="-685800" algn="just">
              <a:buAutoNum type="arabicPeriod"/>
            </a:pPr>
            <a:r>
              <a:rPr lang="es-MX" sz="2200" dirty="0">
                <a:latin typeface="Verdana" panose="020B0604030504040204" pitchFamily="34" charset="0"/>
                <a:ea typeface="Verdana" panose="020B0604030504040204" pitchFamily="34" charset="0"/>
              </a:rPr>
              <a:t>Acuerdo social comunitario (gobernanza)</a:t>
            </a:r>
          </a:p>
          <a:p>
            <a:pPr marL="685800" indent="-685800" algn="just">
              <a:buAutoNum type="arabicPeriod"/>
            </a:pPr>
            <a:r>
              <a:rPr lang="es-MX" sz="2200" dirty="0">
                <a:latin typeface="Verdana" panose="020B0604030504040204" pitchFamily="34" charset="0"/>
                <a:ea typeface="Verdana" panose="020B0604030504040204" pitchFamily="34" charset="0"/>
              </a:rPr>
              <a:t>Alistamiento (material vegetal)</a:t>
            </a:r>
          </a:p>
          <a:p>
            <a:pPr marL="685800" indent="-685800" algn="just">
              <a:buAutoNum type="arabicPeriod"/>
            </a:pPr>
            <a:r>
              <a:rPr lang="es-MX" sz="2200" dirty="0">
                <a:latin typeface="Verdana" panose="020B0604030504040204" pitchFamily="34" charset="0"/>
                <a:ea typeface="Verdana" panose="020B0604030504040204" pitchFamily="34" charset="0"/>
              </a:rPr>
              <a:t>Intervención (siembra) </a:t>
            </a:r>
          </a:p>
          <a:p>
            <a:pPr marL="685800" indent="-685800" algn="just">
              <a:buAutoNum type="arabicPeriod"/>
            </a:pPr>
            <a:r>
              <a:rPr lang="es-MX" sz="2200" dirty="0">
                <a:latin typeface="Verdana" panose="020B0604030504040204" pitchFamily="34" charset="0"/>
                <a:ea typeface="Verdana" panose="020B0604030504040204" pitchFamily="34" charset="0"/>
              </a:rPr>
              <a:t>Mantenimiento (3 años)</a:t>
            </a:r>
          </a:p>
          <a:p>
            <a:pPr marL="685800" indent="-685800" algn="just">
              <a:buAutoNum type="arabicPeriod"/>
            </a:pPr>
            <a:r>
              <a:rPr lang="es-MX" sz="2200" dirty="0">
                <a:latin typeface="Verdana" panose="020B0604030504040204" pitchFamily="34" charset="0"/>
                <a:ea typeface="Verdana" panose="020B0604030504040204" pitchFamily="34" charset="0"/>
              </a:rPr>
              <a:t>Sistema de monitore</a:t>
            </a:r>
          </a:p>
        </p:txBody>
      </p:sp>
      <p:pic>
        <p:nvPicPr>
          <p:cNvPr id="13" name="Imagen 12">
            <a:extLst>
              <a:ext uri="{FF2B5EF4-FFF2-40B4-BE49-F238E27FC236}">
                <a16:creationId xmlns:a16="http://schemas.microsoft.com/office/drawing/2014/main" id="{AFFCD387-D3A8-BD30-A021-71CE51ABE85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44695" y="4006950"/>
            <a:ext cx="7202198" cy="7457976"/>
          </a:xfrm>
          <a:prstGeom prst="rect">
            <a:avLst/>
          </a:prstGeom>
        </p:spPr>
      </p:pic>
      <p:grpSp>
        <p:nvGrpSpPr>
          <p:cNvPr id="3" name="Grupo 2">
            <a:extLst>
              <a:ext uri="{FF2B5EF4-FFF2-40B4-BE49-F238E27FC236}">
                <a16:creationId xmlns:a16="http://schemas.microsoft.com/office/drawing/2014/main" id="{4266DAFA-009B-F075-2D0E-2EAD29CAFEBF}"/>
              </a:ext>
            </a:extLst>
          </p:cNvPr>
          <p:cNvGrpSpPr/>
          <p:nvPr/>
        </p:nvGrpSpPr>
        <p:grpSpPr>
          <a:xfrm>
            <a:off x="16613736" y="203541"/>
            <a:ext cx="3000375" cy="2020113"/>
            <a:chOff x="16072703" y="22290"/>
            <a:chExt cx="3000375" cy="2020113"/>
          </a:xfrm>
        </p:grpSpPr>
        <p:pic>
          <p:nvPicPr>
            <p:cNvPr id="9" name="Imagen 8">
              <a:extLst>
                <a:ext uri="{FF2B5EF4-FFF2-40B4-BE49-F238E27FC236}">
                  <a16:creationId xmlns:a16="http://schemas.microsoft.com/office/drawing/2014/main" id="{C1973A2C-62E4-3299-42C2-0A7F586B23DB}"/>
                </a:ext>
              </a:extLst>
            </p:cNvPr>
            <p:cNvPicPr>
              <a:picLocks noChangeAspect="1"/>
            </p:cNvPicPr>
            <p:nvPr/>
          </p:nvPicPr>
          <p:blipFill>
            <a:blip r:embed="rId4"/>
            <a:stretch>
              <a:fillRect/>
            </a:stretch>
          </p:blipFill>
          <p:spPr>
            <a:xfrm>
              <a:off x="16072703" y="22290"/>
              <a:ext cx="3000375" cy="1000125"/>
            </a:xfrm>
            <a:prstGeom prst="rect">
              <a:avLst/>
            </a:prstGeom>
          </p:spPr>
        </p:pic>
        <p:pic>
          <p:nvPicPr>
            <p:cNvPr id="12" name="Picture 4" descr="Ministerio de Ambiente y Desarrollo Sostenible - Wikipedia ...">
              <a:extLst>
                <a:ext uri="{FF2B5EF4-FFF2-40B4-BE49-F238E27FC236}">
                  <a16:creationId xmlns:a16="http://schemas.microsoft.com/office/drawing/2014/main" id="{7D7D038D-FFF7-CEA5-D2FF-3679C621D5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8359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9061530" y="1952825"/>
            <a:ext cx="13503153" cy="1297856"/>
          </a:xfrm>
          <a:prstGeom prst="rect">
            <a:avLst/>
          </a:prstGeom>
        </p:spPr>
        <p:txBody>
          <a:bodyPr wrap="square">
            <a:spAutoFit/>
          </a:bodyPr>
          <a:lstStyle>
            <a:defPPr>
              <a:defRPr lang="es-CO"/>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algn="ctr"/>
            <a:r>
              <a:rPr lang="es-MX" sz="2800" b="1" dirty="0">
                <a:solidFill>
                  <a:schemeClr val="accent6"/>
                </a:solidFill>
                <a:latin typeface="Verdana" panose="020B0604030504040204" pitchFamily="34" charset="0"/>
                <a:ea typeface="Verdana" panose="020B0604030504040204" pitchFamily="34" charset="0"/>
                <a:cs typeface="Verdana" panose="020B0604030504040204" pitchFamily="34" charset="0"/>
              </a:rPr>
              <a:t>Áreas en proceso de restauración, recuperación y rehabilitación de ecosistemas degradados</a:t>
            </a:r>
          </a:p>
        </p:txBody>
      </p:sp>
      <p:pic>
        <p:nvPicPr>
          <p:cNvPr id="12" name="Imagen 11">
            <a:extLst>
              <a:ext uri="{FF2B5EF4-FFF2-40B4-BE49-F238E27FC236}">
                <a16:creationId xmlns:a16="http://schemas.microsoft.com/office/drawing/2014/main" id="{900CA5A7-9379-63F1-82C2-10B51BE411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62" t="8643" r="2864" b="1260"/>
          <a:stretch/>
        </p:blipFill>
        <p:spPr bwMode="auto">
          <a:xfrm>
            <a:off x="931050" y="3058616"/>
            <a:ext cx="6484540" cy="8764360"/>
          </a:xfrm>
          <a:prstGeom prst="rect">
            <a:avLst/>
          </a:prstGeom>
          <a:ln>
            <a:noFill/>
          </a:ln>
          <a:effectLst>
            <a:outerShdw blurRad="292100" dist="139700" dir="2700000" algn="tl" rotWithShape="0">
              <a:srgbClr val="333333">
                <a:alpha val="65000"/>
              </a:srgbClr>
            </a:outerShdw>
          </a:effectLst>
        </p:spPr>
      </p:pic>
      <p:graphicFrame>
        <p:nvGraphicFramePr>
          <p:cNvPr id="2" name="Tabla 1">
            <a:extLst>
              <a:ext uri="{FF2B5EF4-FFF2-40B4-BE49-F238E27FC236}">
                <a16:creationId xmlns:a16="http://schemas.microsoft.com/office/drawing/2014/main" id="{D6E47159-D8F4-5C1E-7B5B-1FD3F9A2CCCC}"/>
              </a:ext>
            </a:extLst>
          </p:cNvPr>
          <p:cNvGraphicFramePr>
            <a:graphicFrameLocks noGrp="1"/>
          </p:cNvGraphicFramePr>
          <p:nvPr>
            <p:extLst>
              <p:ext uri="{D42A27DB-BD31-4B8C-83A1-F6EECF244321}">
                <p14:modId xmlns:p14="http://schemas.microsoft.com/office/powerpoint/2010/main" val="1959835357"/>
              </p:ext>
            </p:extLst>
          </p:nvPr>
        </p:nvGraphicFramePr>
        <p:xfrm>
          <a:off x="8517915" y="3266463"/>
          <a:ext cx="15254344" cy="9167038"/>
        </p:xfrm>
        <a:graphic>
          <a:graphicData uri="http://schemas.openxmlformats.org/drawingml/2006/table">
            <a:tbl>
              <a:tblPr firstRow="1" bandRow="1">
                <a:tableStyleId>{E8B1032C-EA38-4F05-BA0D-38AFFFC7BED3}</a:tableStyleId>
              </a:tblPr>
              <a:tblGrid>
                <a:gridCol w="5700812">
                  <a:extLst>
                    <a:ext uri="{9D8B030D-6E8A-4147-A177-3AD203B41FA5}">
                      <a16:colId xmlns:a16="http://schemas.microsoft.com/office/drawing/2014/main" val="2011267453"/>
                    </a:ext>
                  </a:extLst>
                </a:gridCol>
                <a:gridCol w="3364954">
                  <a:extLst>
                    <a:ext uri="{9D8B030D-6E8A-4147-A177-3AD203B41FA5}">
                      <a16:colId xmlns:a16="http://schemas.microsoft.com/office/drawing/2014/main" val="1407901209"/>
                    </a:ext>
                  </a:extLst>
                </a:gridCol>
                <a:gridCol w="6188578">
                  <a:extLst>
                    <a:ext uri="{9D8B030D-6E8A-4147-A177-3AD203B41FA5}">
                      <a16:colId xmlns:a16="http://schemas.microsoft.com/office/drawing/2014/main" val="414299665"/>
                    </a:ext>
                  </a:extLst>
                </a:gridCol>
              </a:tblGrid>
              <a:tr h="871648">
                <a:tc>
                  <a:txBody>
                    <a:bodyPr/>
                    <a:lstStyle/>
                    <a:p>
                      <a:pPr algn="ctr" rtl="0" fontAlgn="ctr"/>
                      <a:r>
                        <a:rPr lang="es-ES" sz="2400" b="1" u="none" strike="noStrike" dirty="0">
                          <a:solidFill>
                            <a:srgbClr val="000000"/>
                          </a:solidFill>
                          <a:effectLst/>
                          <a:latin typeface="Verdana" panose="020B0604030504040204" pitchFamily="34" charset="0"/>
                          <a:ea typeface="Verdana" panose="020B0604030504040204" pitchFamily="34" charset="0"/>
                        </a:rPr>
                        <a:t>Entidad líder / ubicación</a:t>
                      </a:r>
                      <a:endParaRPr lang="es-ES" sz="2400" b="1"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tc>
                <a:tc>
                  <a:txBody>
                    <a:bodyPr/>
                    <a:lstStyle/>
                    <a:p>
                      <a:pPr algn="ctr" rtl="0" fontAlgn="ctr"/>
                      <a:r>
                        <a:rPr lang="es-CO" sz="2400" b="1" u="none" strike="noStrike">
                          <a:solidFill>
                            <a:srgbClr val="000000"/>
                          </a:solidFill>
                          <a:effectLst/>
                          <a:latin typeface="Verdana" panose="020B0604030504040204" pitchFamily="34" charset="0"/>
                          <a:ea typeface="Verdana" panose="020B0604030504040204" pitchFamily="34" charset="0"/>
                        </a:rPr>
                        <a:t>Hectáreas </a:t>
                      </a:r>
                    </a:p>
                    <a:p>
                      <a:pPr algn="ctr" rtl="0" fontAlgn="ctr"/>
                      <a:r>
                        <a:rPr lang="es-CO" sz="2400" b="1" u="none" strike="noStrike">
                          <a:solidFill>
                            <a:srgbClr val="000000"/>
                          </a:solidFill>
                          <a:effectLst/>
                          <a:latin typeface="Verdana" panose="020B0604030504040204" pitchFamily="34" charset="0"/>
                          <a:ea typeface="Verdana" panose="020B0604030504040204" pitchFamily="34" charset="0"/>
                        </a:rPr>
                        <a:t>2024-2026*</a:t>
                      </a:r>
                      <a:endParaRPr lang="es-CO" sz="2400" b="1" i="0" u="none" strike="noStrike">
                        <a:solidFill>
                          <a:srgbClr val="000000"/>
                        </a:solidFill>
                        <a:effectLst/>
                        <a:latin typeface="Verdana" panose="020B0604030504040204" pitchFamily="34" charset="0"/>
                        <a:ea typeface="Verdana" panose="020B0604030504040204" pitchFamily="34" charset="0"/>
                      </a:endParaRPr>
                    </a:p>
                  </a:txBody>
                  <a:tcPr marL="0" marR="0" marT="0" marB="0"/>
                </a:tc>
                <a:tc>
                  <a:txBody>
                    <a:bodyPr/>
                    <a:lstStyle/>
                    <a:p>
                      <a:pPr algn="ctr" rtl="0" fontAlgn="ctr"/>
                      <a:r>
                        <a:rPr lang="es-CO" sz="2400" b="1" u="none" strike="noStrike">
                          <a:solidFill>
                            <a:srgbClr val="000000"/>
                          </a:solidFill>
                          <a:effectLst/>
                          <a:latin typeface="Verdana" panose="020B0604030504040204" pitchFamily="34" charset="0"/>
                          <a:ea typeface="Verdana" panose="020B0604030504040204" pitchFamily="34" charset="0"/>
                        </a:rPr>
                        <a:t>Fuente y monto</a:t>
                      </a:r>
                      <a:endParaRPr lang="es-CO" sz="2400" b="1" i="0" u="none" strike="noStrike">
                        <a:solidFill>
                          <a:srgbClr val="000000"/>
                        </a:solidFill>
                        <a:effectLst/>
                        <a:latin typeface="Verdana" panose="020B0604030504040204" pitchFamily="34" charset="0"/>
                        <a:ea typeface="Verdana" panose="020B0604030504040204" pitchFamily="34" charset="0"/>
                      </a:endParaRPr>
                    </a:p>
                  </a:txBody>
                  <a:tcPr marL="0" marR="0" marT="0" marB="0"/>
                </a:tc>
                <a:extLst>
                  <a:ext uri="{0D108BD9-81ED-4DB2-BD59-A6C34878D82A}">
                    <a16:rowId xmlns:a16="http://schemas.microsoft.com/office/drawing/2014/main" val="2932645239"/>
                  </a:ext>
                </a:extLst>
              </a:tr>
              <a:tr h="477270">
                <a:tc>
                  <a:txBody>
                    <a:bodyPr/>
                    <a:lstStyle/>
                    <a:p>
                      <a:pPr algn="ctr" rtl="0" fontAlgn="ctr"/>
                      <a:r>
                        <a:rPr lang="es-CO" sz="2400" b="0" i="0" u="none" strike="noStrike" dirty="0">
                          <a:solidFill>
                            <a:srgbClr val="000000"/>
                          </a:solidFill>
                          <a:effectLst/>
                          <a:latin typeface="Verdana" panose="020B0604030504040204" pitchFamily="34" charset="0"/>
                          <a:ea typeface="Verdana" panose="020B0604030504040204" pitchFamily="34" charset="0"/>
                        </a:rPr>
                        <a:t>Gobernaciones - municipios</a:t>
                      </a:r>
                    </a:p>
                  </a:txBody>
                  <a:tcPr marL="0" marR="0" marT="0" marB="0"/>
                </a:tc>
                <a:tc>
                  <a:txBody>
                    <a:bodyPr/>
                    <a:lstStyle/>
                    <a:p>
                      <a:pPr algn="ctr" rtl="0" fontAlgn="ctr"/>
                      <a:r>
                        <a:rPr lang="es-CO" sz="2400" b="0" i="0" u="none" strike="noStrike">
                          <a:solidFill>
                            <a:schemeClr val="tx1"/>
                          </a:solidFill>
                          <a:effectLst/>
                          <a:latin typeface="Verdana" panose="020B0604030504040204" pitchFamily="34" charset="0"/>
                          <a:ea typeface="Verdana" panose="020B0604030504040204" pitchFamily="34" charset="0"/>
                        </a:rPr>
                        <a:t>60.000</a:t>
                      </a:r>
                    </a:p>
                  </a:txBody>
                  <a:tcPr marL="0" marR="0" marT="0" marB="0"/>
                </a:tc>
                <a:tc>
                  <a:txBody>
                    <a:bodyPr/>
                    <a:lstStyle/>
                    <a:p>
                      <a:pPr algn="ctr" fontAlgn="b"/>
                      <a:r>
                        <a:rPr lang="es-CO" sz="2400" b="0" i="0" u="none" strike="noStrike">
                          <a:solidFill>
                            <a:srgbClr val="000000"/>
                          </a:solidFill>
                          <a:effectLst/>
                          <a:latin typeface="Verdana" panose="020B0604030504040204" pitchFamily="34" charset="0"/>
                          <a:ea typeface="Verdana" panose="020B0604030504040204" pitchFamily="34" charset="0"/>
                        </a:rPr>
                        <a:t>PGN</a:t>
                      </a:r>
                    </a:p>
                  </a:txBody>
                  <a:tcPr marL="0" marR="0" marT="0" marB="0"/>
                </a:tc>
                <a:extLst>
                  <a:ext uri="{0D108BD9-81ED-4DB2-BD59-A6C34878D82A}">
                    <a16:rowId xmlns:a16="http://schemas.microsoft.com/office/drawing/2014/main" val="1689416858"/>
                  </a:ext>
                </a:extLst>
              </a:tr>
              <a:tr h="731520">
                <a:tc>
                  <a:txBody>
                    <a:bodyPr/>
                    <a:lstStyle/>
                    <a:p>
                      <a:pPr algn="ctr" rtl="0" fontAlgn="ctr"/>
                      <a:r>
                        <a:rPr lang="es-CO" sz="2400" b="0" u="none" strike="noStrike">
                          <a:solidFill>
                            <a:srgbClr val="000000"/>
                          </a:solidFill>
                          <a:effectLst/>
                          <a:latin typeface="Verdana" panose="020B0604030504040204" pitchFamily="34" charset="0"/>
                          <a:ea typeface="Verdana" panose="020B0604030504040204" pitchFamily="34" charset="0"/>
                        </a:rPr>
                        <a:t>Ecorregiones </a:t>
                      </a:r>
                      <a:endParaRPr lang="es-CO" sz="2400" b="0" i="0" u="none" strike="noStrike">
                        <a:solidFill>
                          <a:srgbClr val="000000"/>
                        </a:solidFill>
                        <a:effectLst/>
                        <a:latin typeface="Verdana" panose="020B0604030504040204" pitchFamily="34" charset="0"/>
                        <a:ea typeface="Verdana" panose="020B0604030504040204" pitchFamily="34" charset="0"/>
                      </a:endParaRPr>
                    </a:p>
                  </a:txBody>
                  <a:tcPr marL="0" marR="0" marT="0" marB="0"/>
                </a:tc>
                <a:tc>
                  <a:txBody>
                    <a:bodyPr/>
                    <a:lstStyle/>
                    <a:p>
                      <a:pPr algn="ctr" rtl="0" fontAlgn="ctr"/>
                      <a:r>
                        <a:rPr lang="es-CO" sz="2400" b="0" u="none" strike="noStrike">
                          <a:solidFill>
                            <a:srgbClr val="000000"/>
                          </a:solidFill>
                          <a:effectLst/>
                          <a:latin typeface="Verdana" panose="020B0604030504040204" pitchFamily="34" charset="0"/>
                          <a:ea typeface="Verdana" panose="020B0604030504040204" pitchFamily="34" charset="0"/>
                        </a:rPr>
                        <a:t>30.000</a:t>
                      </a:r>
                      <a:endParaRPr lang="es-CO" sz="2400" b="0" i="0" u="none" strike="noStrike">
                        <a:solidFill>
                          <a:srgbClr val="000000"/>
                        </a:solidFill>
                        <a:effectLst/>
                        <a:latin typeface="Verdana" panose="020B0604030504040204" pitchFamily="34" charset="0"/>
                        <a:ea typeface="Verdana" panose="020B0604030504040204" pitchFamily="34" charset="0"/>
                      </a:endParaRPr>
                    </a:p>
                  </a:txBody>
                  <a:tcPr marL="0" marR="0" marT="0" marB="0"/>
                </a:tc>
                <a:tc>
                  <a:txBody>
                    <a:bodyPr/>
                    <a:lstStyle/>
                    <a:p>
                      <a:pPr marL="0" algn="ctr" defTabSz="914400" rtl="0" eaLnBrk="1" fontAlgn="ctr" latinLnBrk="0" hangingPunct="1"/>
                      <a:r>
                        <a:rPr lang="es-CO" sz="2400" b="0" u="none" strike="noStrike" kern="1200" dirty="0">
                          <a:solidFill>
                            <a:srgbClr val="000000"/>
                          </a:solidFill>
                          <a:effectLst/>
                          <a:latin typeface="Verdana" panose="020B0604030504040204" pitchFamily="34" charset="0"/>
                          <a:ea typeface="Verdana" panose="020B0604030504040204" pitchFamily="34" charset="0"/>
                          <a:cs typeface="+mn-cs"/>
                        </a:rPr>
                        <a:t>Fondo para la Vida y la Biodiversidad</a:t>
                      </a:r>
                    </a:p>
                    <a:p>
                      <a:pPr marL="0" algn="ctr" defTabSz="914400" rtl="0" eaLnBrk="1" fontAlgn="ctr" latinLnBrk="0" hangingPunct="1"/>
                      <a:r>
                        <a:rPr lang="es-CO" sz="2400" b="0" u="none" strike="noStrike" kern="1200" dirty="0">
                          <a:solidFill>
                            <a:srgbClr val="000000"/>
                          </a:solidFill>
                          <a:effectLst/>
                          <a:latin typeface="Verdana" panose="020B0604030504040204" pitchFamily="34" charset="0"/>
                          <a:ea typeface="Verdana" panose="020B0604030504040204" pitchFamily="34" charset="0"/>
                          <a:cs typeface="+mn-cs"/>
                        </a:rPr>
                        <a:t>$300.000 </a:t>
                      </a:r>
                    </a:p>
                  </a:txBody>
                  <a:tcPr marL="0" marR="0" marT="0" marB="0"/>
                </a:tc>
                <a:extLst>
                  <a:ext uri="{0D108BD9-81ED-4DB2-BD59-A6C34878D82A}">
                    <a16:rowId xmlns:a16="http://schemas.microsoft.com/office/drawing/2014/main" val="2028700745"/>
                  </a:ext>
                </a:extLst>
              </a:tr>
              <a:tr h="731520">
                <a:tc>
                  <a:txBody>
                    <a:bodyPr/>
                    <a:lstStyle/>
                    <a:p>
                      <a:pPr algn="ctr" rtl="0" fontAlgn="ctr"/>
                      <a:r>
                        <a:rPr lang="es-CO" sz="2400" b="0" u="none" strike="noStrike">
                          <a:solidFill>
                            <a:srgbClr val="000000"/>
                          </a:solidFill>
                          <a:effectLst/>
                          <a:latin typeface="Verdana" panose="020B0604030504040204" pitchFamily="34" charset="0"/>
                          <a:ea typeface="Verdana" panose="020B0604030504040204" pitchFamily="34" charset="0"/>
                        </a:rPr>
                        <a:t>Amazonía</a:t>
                      </a:r>
                      <a:endParaRPr lang="es-CO" sz="2400" b="0" i="0" u="none" strike="noStrike">
                        <a:solidFill>
                          <a:srgbClr val="000000"/>
                        </a:solidFill>
                        <a:effectLst/>
                        <a:latin typeface="Verdana" panose="020B0604030504040204" pitchFamily="34" charset="0"/>
                        <a:ea typeface="Verdana" panose="020B0604030504040204" pitchFamily="34" charset="0"/>
                      </a:endParaRPr>
                    </a:p>
                  </a:txBody>
                  <a:tcPr marL="0" marR="0" marT="0" marB="0"/>
                </a:tc>
                <a:tc>
                  <a:txBody>
                    <a:bodyPr/>
                    <a:lstStyle/>
                    <a:p>
                      <a:pPr algn="ctr" rtl="0" fontAlgn="ctr"/>
                      <a:r>
                        <a:rPr lang="es-CO" sz="2400" b="0" u="none" strike="noStrike">
                          <a:solidFill>
                            <a:srgbClr val="000000"/>
                          </a:solidFill>
                          <a:effectLst/>
                          <a:latin typeface="Verdana" panose="020B0604030504040204" pitchFamily="34" charset="0"/>
                          <a:ea typeface="Verdana" panose="020B0604030504040204" pitchFamily="34" charset="0"/>
                        </a:rPr>
                        <a:t>50.000</a:t>
                      </a:r>
                      <a:endParaRPr lang="es-CO" sz="2400" b="0" i="0" u="none" strike="noStrike">
                        <a:solidFill>
                          <a:srgbClr val="000000"/>
                        </a:solidFill>
                        <a:effectLst/>
                        <a:latin typeface="Verdana" panose="020B0604030504040204" pitchFamily="34" charset="0"/>
                        <a:ea typeface="Verdana" panose="020B0604030504040204" pitchFamily="34" charset="0"/>
                      </a:endParaRPr>
                    </a:p>
                  </a:txBody>
                  <a:tcPr marL="0" marR="0" marT="0" marB="0"/>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2400" b="0" u="none" strike="noStrike" kern="1200" dirty="0">
                          <a:solidFill>
                            <a:srgbClr val="000000"/>
                          </a:solidFill>
                          <a:effectLst/>
                          <a:latin typeface="Verdana" panose="020B0604030504040204" pitchFamily="34" charset="0"/>
                          <a:ea typeface="Verdana" panose="020B0604030504040204" pitchFamily="34" charset="0"/>
                          <a:cs typeface="+mn-cs"/>
                        </a:rPr>
                        <a:t>Fondo para la Vida y la Biodiversidad</a:t>
                      </a:r>
                    </a:p>
                    <a:p>
                      <a:pPr marL="0" marR="0" lvl="0" indent="0" algn="ctr" defTabSz="914400" rtl="0" eaLnBrk="1" fontAlgn="ctr" latinLnBrk="0" hangingPunct="1">
                        <a:lnSpc>
                          <a:spcPct val="100000"/>
                        </a:lnSpc>
                        <a:spcBef>
                          <a:spcPts val="0"/>
                        </a:spcBef>
                        <a:spcAft>
                          <a:spcPts val="0"/>
                        </a:spcAft>
                        <a:buClrTx/>
                        <a:buSzTx/>
                        <a:buFontTx/>
                        <a:buNone/>
                        <a:tabLst/>
                        <a:defRPr/>
                      </a:pPr>
                      <a:r>
                        <a:rPr lang="es-CO" sz="2400" b="0" u="none" strike="noStrike" kern="1200" dirty="0">
                          <a:solidFill>
                            <a:srgbClr val="000000"/>
                          </a:solidFill>
                          <a:effectLst/>
                          <a:latin typeface="Verdana" panose="020B0604030504040204" pitchFamily="34" charset="0"/>
                          <a:ea typeface="Verdana" panose="020B0604030504040204" pitchFamily="34" charset="0"/>
                          <a:cs typeface="+mn-cs"/>
                        </a:rPr>
                        <a:t>$300.000</a:t>
                      </a:r>
                    </a:p>
                  </a:txBody>
                  <a:tcPr marL="0" marR="0" marT="0" marB="0"/>
                </a:tc>
                <a:extLst>
                  <a:ext uri="{0D108BD9-81ED-4DB2-BD59-A6C34878D82A}">
                    <a16:rowId xmlns:a16="http://schemas.microsoft.com/office/drawing/2014/main" val="1641289676"/>
                  </a:ext>
                </a:extLst>
              </a:tr>
              <a:tr h="731520">
                <a:tc>
                  <a:txBody>
                    <a:bodyPr/>
                    <a:lstStyle/>
                    <a:p>
                      <a:pPr algn="ctr" rtl="0" fontAlgn="ctr"/>
                      <a:r>
                        <a:rPr lang="es-CO" sz="2400" b="0" u="none" strike="noStrike" dirty="0">
                          <a:solidFill>
                            <a:srgbClr val="000000"/>
                          </a:solidFill>
                          <a:effectLst/>
                          <a:latin typeface="Verdana" panose="020B0604030504040204" pitchFamily="34" charset="0"/>
                          <a:ea typeface="Verdana" panose="020B0604030504040204" pitchFamily="34" charset="0"/>
                        </a:rPr>
                        <a:t>Mojana</a:t>
                      </a:r>
                      <a:endParaRPr lang="es-CO" sz="24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tc>
                <a:tc>
                  <a:txBody>
                    <a:bodyPr/>
                    <a:lstStyle/>
                    <a:p>
                      <a:pPr algn="ctr" rtl="0" fontAlgn="ctr"/>
                      <a:r>
                        <a:rPr lang="es-CO" sz="2400" b="0" u="none" strike="noStrike" dirty="0">
                          <a:solidFill>
                            <a:srgbClr val="000000"/>
                          </a:solidFill>
                          <a:effectLst/>
                          <a:latin typeface="Verdana" panose="020B0604030504040204" pitchFamily="34" charset="0"/>
                          <a:ea typeface="Verdana" panose="020B0604030504040204" pitchFamily="34" charset="0"/>
                        </a:rPr>
                        <a:t>100.000</a:t>
                      </a:r>
                      <a:endParaRPr lang="es-CO" sz="24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2400" b="0" u="none" strike="noStrike" kern="1200">
                          <a:solidFill>
                            <a:srgbClr val="000000"/>
                          </a:solidFill>
                          <a:effectLst/>
                          <a:latin typeface="Verdana" panose="020B0604030504040204" pitchFamily="34" charset="0"/>
                          <a:ea typeface="Verdana" panose="020B0604030504040204" pitchFamily="34" charset="0"/>
                          <a:cs typeface="+mn-cs"/>
                        </a:rPr>
                        <a:t>Fondo para la Vida y la Biodiversidad</a:t>
                      </a:r>
                    </a:p>
                    <a:p>
                      <a:pPr marL="0" marR="0" lvl="0" indent="0" algn="ctr" defTabSz="914400" rtl="0" eaLnBrk="1" fontAlgn="ctr" latinLnBrk="0" hangingPunct="1">
                        <a:lnSpc>
                          <a:spcPct val="100000"/>
                        </a:lnSpc>
                        <a:spcBef>
                          <a:spcPts val="0"/>
                        </a:spcBef>
                        <a:spcAft>
                          <a:spcPts val="0"/>
                        </a:spcAft>
                        <a:buClrTx/>
                        <a:buSzTx/>
                        <a:buFontTx/>
                        <a:buNone/>
                        <a:tabLst/>
                        <a:defRPr/>
                      </a:pPr>
                      <a:r>
                        <a:rPr lang="es-CO" sz="2400" b="0" u="none" strike="noStrike" kern="1200">
                          <a:solidFill>
                            <a:srgbClr val="000000"/>
                          </a:solidFill>
                          <a:effectLst/>
                          <a:latin typeface="Verdana" panose="020B0604030504040204" pitchFamily="34" charset="0"/>
                          <a:ea typeface="Verdana" panose="020B0604030504040204" pitchFamily="34" charset="0"/>
                          <a:cs typeface="+mn-cs"/>
                        </a:rPr>
                        <a:t>$450.000</a:t>
                      </a:r>
                    </a:p>
                  </a:txBody>
                  <a:tcPr marL="0" marR="0" marT="0" marB="0"/>
                </a:tc>
                <a:extLst>
                  <a:ext uri="{0D108BD9-81ED-4DB2-BD59-A6C34878D82A}">
                    <a16:rowId xmlns:a16="http://schemas.microsoft.com/office/drawing/2014/main" val="2268303698"/>
                  </a:ext>
                </a:extLst>
              </a:tr>
              <a:tr h="1097280">
                <a:tc>
                  <a:txBody>
                    <a:bodyPr/>
                    <a:lstStyle/>
                    <a:p>
                      <a:pPr algn="ctr" rtl="0" fontAlgn="ctr"/>
                      <a:r>
                        <a:rPr lang="es-CO" sz="2400" b="0" u="none" strike="noStrike">
                          <a:solidFill>
                            <a:srgbClr val="000000"/>
                          </a:solidFill>
                          <a:effectLst/>
                          <a:latin typeface="Verdana" panose="020B0604030504040204" pitchFamily="34" charset="0"/>
                          <a:ea typeface="Verdana" panose="020B0604030504040204" pitchFamily="34" charset="0"/>
                        </a:rPr>
                        <a:t>Parques Nacionales Naturales</a:t>
                      </a:r>
                      <a:endParaRPr lang="es-CO" sz="2400" b="0" i="0" u="none" strike="noStrike">
                        <a:solidFill>
                          <a:srgbClr val="000000"/>
                        </a:solidFill>
                        <a:effectLst/>
                        <a:latin typeface="Verdana" panose="020B0604030504040204" pitchFamily="34" charset="0"/>
                        <a:ea typeface="Verdana" panose="020B0604030504040204" pitchFamily="34" charset="0"/>
                      </a:endParaRPr>
                    </a:p>
                  </a:txBody>
                  <a:tcPr marL="0" marR="0" marT="0" marB="0"/>
                </a:tc>
                <a:tc>
                  <a:txBody>
                    <a:bodyPr/>
                    <a:lstStyle/>
                    <a:p>
                      <a:pPr algn="ctr" rtl="0" fontAlgn="ctr"/>
                      <a:r>
                        <a:rPr lang="es-CO" sz="2400" b="0" u="none" strike="noStrike">
                          <a:solidFill>
                            <a:srgbClr val="000000"/>
                          </a:solidFill>
                          <a:effectLst/>
                          <a:latin typeface="Verdana" panose="020B0604030504040204" pitchFamily="34" charset="0"/>
                          <a:ea typeface="Verdana" panose="020B0604030504040204" pitchFamily="34" charset="0"/>
                        </a:rPr>
                        <a:t>100.000</a:t>
                      </a:r>
                      <a:endParaRPr lang="es-CO" sz="2400" b="0" i="0" u="none" strike="noStrike">
                        <a:solidFill>
                          <a:srgbClr val="000000"/>
                        </a:solidFill>
                        <a:effectLst/>
                        <a:latin typeface="Verdana" panose="020B0604030504040204" pitchFamily="34" charset="0"/>
                        <a:ea typeface="Verdana" panose="020B0604030504040204" pitchFamily="34" charset="0"/>
                      </a:endParaRPr>
                    </a:p>
                  </a:txBody>
                  <a:tcPr marL="0" marR="0" marT="0" marB="0"/>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CO" sz="2400" b="0" u="none" strike="noStrike" kern="1200" dirty="0">
                          <a:solidFill>
                            <a:srgbClr val="000000"/>
                          </a:solidFill>
                          <a:effectLst/>
                          <a:latin typeface="Verdana" panose="020B0604030504040204" pitchFamily="34" charset="0"/>
                          <a:ea typeface="Verdana" panose="020B0604030504040204" pitchFamily="34" charset="0"/>
                          <a:cs typeface="+mn-cs"/>
                        </a:rPr>
                        <a:t>Fondo para la Vida y la Biodiversidad / Cooperación / PGN Propios</a:t>
                      </a:r>
                    </a:p>
                    <a:p>
                      <a:pPr marL="0" marR="0" lvl="0" indent="0" algn="ctr" defTabSz="914400" rtl="0" eaLnBrk="1" fontAlgn="b" latinLnBrk="0" hangingPunct="1">
                        <a:lnSpc>
                          <a:spcPct val="100000"/>
                        </a:lnSpc>
                        <a:spcBef>
                          <a:spcPts val="0"/>
                        </a:spcBef>
                        <a:spcAft>
                          <a:spcPts val="0"/>
                        </a:spcAft>
                        <a:buClrTx/>
                        <a:buSzTx/>
                        <a:buFontTx/>
                        <a:buNone/>
                        <a:tabLst/>
                        <a:defRPr/>
                      </a:pPr>
                      <a:r>
                        <a:rPr lang="es-CO" sz="2400" b="0" i="0" u="none" strike="noStrike" kern="1200" dirty="0">
                          <a:solidFill>
                            <a:srgbClr val="000000"/>
                          </a:solidFill>
                          <a:effectLst/>
                          <a:latin typeface="Verdana" panose="020B0604030504040204" pitchFamily="34" charset="0"/>
                          <a:ea typeface="Verdana" panose="020B0604030504040204" pitchFamily="34" charset="0"/>
                          <a:cs typeface="+mn-cs"/>
                        </a:rPr>
                        <a:t>$300.000</a:t>
                      </a:r>
                      <a:endParaRPr lang="es-CO" sz="24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tc>
                <a:extLst>
                  <a:ext uri="{0D108BD9-81ED-4DB2-BD59-A6C34878D82A}">
                    <a16:rowId xmlns:a16="http://schemas.microsoft.com/office/drawing/2014/main" val="3113839940"/>
                  </a:ext>
                </a:extLst>
              </a:tr>
              <a:tr h="365760">
                <a:tc>
                  <a:txBody>
                    <a:bodyPr/>
                    <a:lstStyle/>
                    <a:p>
                      <a:pPr algn="ctr" rtl="0" fontAlgn="ctr"/>
                      <a:r>
                        <a:rPr lang="es-CO" sz="2400" b="0" u="none" strike="noStrike">
                          <a:solidFill>
                            <a:srgbClr val="000000"/>
                          </a:solidFill>
                          <a:effectLst/>
                          <a:latin typeface="Verdana" panose="020B0604030504040204" pitchFamily="34" charset="0"/>
                          <a:ea typeface="Verdana" panose="020B0604030504040204" pitchFamily="34" charset="0"/>
                        </a:rPr>
                        <a:t>Corporaciones </a:t>
                      </a:r>
                      <a:endParaRPr lang="es-CO" sz="2400" b="0" i="0" u="none" strike="noStrike">
                        <a:solidFill>
                          <a:srgbClr val="000000"/>
                        </a:solidFill>
                        <a:effectLst/>
                        <a:latin typeface="Verdana" panose="020B0604030504040204" pitchFamily="34" charset="0"/>
                        <a:ea typeface="Verdana" panose="020B0604030504040204" pitchFamily="34" charset="0"/>
                      </a:endParaRPr>
                    </a:p>
                  </a:txBody>
                  <a:tcPr marL="0" marR="0" marT="0" marB="0"/>
                </a:tc>
                <a:tc>
                  <a:txBody>
                    <a:bodyPr/>
                    <a:lstStyle/>
                    <a:p>
                      <a:pPr algn="ctr" rtl="0" fontAlgn="ctr"/>
                      <a:r>
                        <a:rPr lang="es-CO" sz="2400" b="0" u="none" strike="noStrike">
                          <a:solidFill>
                            <a:srgbClr val="000000"/>
                          </a:solidFill>
                          <a:effectLst/>
                          <a:latin typeface="Verdana" panose="020B0604030504040204" pitchFamily="34" charset="0"/>
                          <a:ea typeface="Verdana" panose="020B0604030504040204" pitchFamily="34" charset="0"/>
                        </a:rPr>
                        <a:t>100.000</a:t>
                      </a:r>
                      <a:endParaRPr lang="es-CO" sz="2400" b="0" i="0" u="none" strike="noStrike">
                        <a:solidFill>
                          <a:srgbClr val="000000"/>
                        </a:solidFill>
                        <a:effectLst/>
                        <a:latin typeface="Verdana" panose="020B0604030504040204" pitchFamily="34" charset="0"/>
                        <a:ea typeface="Verdana" panose="020B0604030504040204" pitchFamily="34" charset="0"/>
                      </a:endParaRPr>
                    </a:p>
                  </a:txBody>
                  <a:tcPr marL="0" marR="0" marT="0" marB="0"/>
                </a:tc>
                <a:tc>
                  <a:txBody>
                    <a:bodyPr/>
                    <a:lstStyle/>
                    <a:p>
                      <a:pPr algn="ctr" fontAlgn="b"/>
                      <a:r>
                        <a:rPr lang="es-CO" sz="2400" b="0" i="0" u="none" strike="noStrike">
                          <a:solidFill>
                            <a:srgbClr val="000000"/>
                          </a:solidFill>
                          <a:effectLst/>
                          <a:latin typeface="Verdana" panose="020B0604030504040204" pitchFamily="34" charset="0"/>
                          <a:ea typeface="Verdana" panose="020B0604030504040204" pitchFamily="34" charset="0"/>
                        </a:rPr>
                        <a:t>PGN / Fondo Compensación Ambiental</a:t>
                      </a:r>
                    </a:p>
                  </a:txBody>
                  <a:tcPr marL="0" marR="0" marT="0" marB="0"/>
                </a:tc>
                <a:extLst>
                  <a:ext uri="{0D108BD9-81ED-4DB2-BD59-A6C34878D82A}">
                    <a16:rowId xmlns:a16="http://schemas.microsoft.com/office/drawing/2014/main" val="2516251802"/>
                  </a:ext>
                </a:extLst>
              </a:tr>
              <a:tr h="2331720">
                <a:tc>
                  <a:txBody>
                    <a:bodyPr/>
                    <a:lstStyle/>
                    <a:p>
                      <a:pPr marL="0" algn="ctr" defTabSz="914400" rtl="0" eaLnBrk="1" fontAlgn="ctr" latinLnBrk="0" hangingPunct="1"/>
                      <a:r>
                        <a:rPr lang="es-CO" sz="2400" b="0" u="none" strike="noStrike" kern="1200" dirty="0">
                          <a:solidFill>
                            <a:srgbClr val="000000"/>
                          </a:solidFill>
                          <a:effectLst/>
                          <a:latin typeface="Verdana" panose="020B0604030504040204" pitchFamily="34" charset="0"/>
                          <a:ea typeface="Verdana" panose="020B0604030504040204" pitchFamily="34" charset="0"/>
                          <a:cs typeface="+mn-cs"/>
                        </a:rPr>
                        <a:t>Convocatorias Regalías*</a:t>
                      </a:r>
                    </a:p>
                    <a:p>
                      <a:pPr marL="0" algn="just" defTabSz="914400" rtl="0" eaLnBrk="1" fontAlgn="ctr" latinLnBrk="0" hangingPunct="1"/>
                      <a:r>
                        <a:rPr lang="es-CO" sz="2400" b="0" u="none" strike="noStrike" kern="1200" dirty="0">
                          <a:solidFill>
                            <a:srgbClr val="000000"/>
                          </a:solidFill>
                          <a:effectLst/>
                          <a:latin typeface="Verdana" panose="020B0604030504040204" pitchFamily="34" charset="0"/>
                          <a:ea typeface="Verdana" panose="020B0604030504040204" pitchFamily="34" charset="0"/>
                          <a:cs typeface="+mn-cs"/>
                        </a:rPr>
                        <a:t>- </a:t>
                      </a:r>
                      <a:r>
                        <a:rPr lang="es-CO" sz="2100" b="0" u="none" strike="noStrike" kern="1200" dirty="0">
                          <a:solidFill>
                            <a:srgbClr val="000000"/>
                          </a:solidFill>
                          <a:effectLst/>
                          <a:latin typeface="Verdana" panose="020B0604030504040204" pitchFamily="34" charset="0"/>
                          <a:ea typeface="Verdana" panose="020B0604030504040204" pitchFamily="34" charset="0"/>
                          <a:cs typeface="+mn-cs"/>
                        </a:rPr>
                        <a:t>Municipios menos 50 mil hab. </a:t>
                      </a:r>
                    </a:p>
                    <a:p>
                      <a:pPr marL="0" algn="just" defTabSz="914400" rtl="0" eaLnBrk="1" fontAlgn="ctr" latinLnBrk="0" hangingPunct="1"/>
                      <a:r>
                        <a:rPr lang="es-CO" sz="2100" b="0" u="none" strike="noStrike" kern="1200" dirty="0">
                          <a:solidFill>
                            <a:srgbClr val="000000"/>
                          </a:solidFill>
                          <a:effectLst/>
                          <a:latin typeface="Verdana" panose="020B0604030504040204" pitchFamily="34" charset="0"/>
                          <a:ea typeface="Verdana" panose="020B0604030504040204" pitchFamily="34" charset="0"/>
                          <a:cs typeface="+mn-cs"/>
                        </a:rPr>
                        <a:t>- Pueblos y comunidades indígenas</a:t>
                      </a:r>
                    </a:p>
                    <a:p>
                      <a:pPr marL="0" algn="just" defTabSz="914400" rtl="0" eaLnBrk="1" fontAlgn="ctr" latinLnBrk="0" hangingPunct="1"/>
                      <a:r>
                        <a:rPr lang="es-CO" sz="2100" b="0" u="none" strike="noStrike" kern="1200" dirty="0">
                          <a:solidFill>
                            <a:srgbClr val="000000"/>
                          </a:solidFill>
                          <a:effectLst/>
                          <a:latin typeface="Verdana" panose="020B0604030504040204" pitchFamily="34" charset="0"/>
                          <a:ea typeface="Verdana" panose="020B0604030504040204" pitchFamily="34" charset="0"/>
                          <a:cs typeface="+mn-cs"/>
                        </a:rPr>
                        <a:t>- Comunidades negras, afrocolombianas</a:t>
                      </a:r>
                    </a:p>
                    <a:p>
                      <a:pPr marL="0" algn="just" defTabSz="914400" rtl="0" eaLnBrk="1" fontAlgn="ctr" latinLnBrk="0" hangingPunct="1"/>
                      <a:r>
                        <a:rPr lang="es-CO" sz="2100" b="0" u="none" strike="noStrike" kern="1200" dirty="0">
                          <a:solidFill>
                            <a:srgbClr val="000000"/>
                          </a:solidFill>
                          <a:effectLst/>
                          <a:latin typeface="Verdana" panose="020B0604030504040204" pitchFamily="34" charset="0"/>
                          <a:ea typeface="Verdana" panose="020B0604030504040204" pitchFamily="34" charset="0"/>
                          <a:cs typeface="+mn-cs"/>
                        </a:rPr>
                        <a:t>- Ordenamiento alrededor del agua</a:t>
                      </a:r>
                    </a:p>
                    <a:p>
                      <a:pPr marL="0" marR="0" lvl="0" indent="0" algn="just" defTabSz="914400" rtl="0" eaLnBrk="1" fontAlgn="ctr" latinLnBrk="0" hangingPunct="1">
                        <a:lnSpc>
                          <a:spcPct val="100000"/>
                        </a:lnSpc>
                        <a:spcBef>
                          <a:spcPts val="0"/>
                        </a:spcBef>
                        <a:spcAft>
                          <a:spcPts val="0"/>
                        </a:spcAft>
                        <a:buClrTx/>
                        <a:buSzTx/>
                        <a:buFontTx/>
                        <a:buNone/>
                        <a:tabLst/>
                        <a:defRPr/>
                      </a:pPr>
                      <a:r>
                        <a:rPr lang="es-CO" sz="2100" b="0" u="none" strike="noStrike" kern="1200" dirty="0">
                          <a:solidFill>
                            <a:srgbClr val="000000"/>
                          </a:solidFill>
                          <a:effectLst/>
                          <a:latin typeface="Verdana" panose="020B0604030504040204" pitchFamily="34" charset="0"/>
                          <a:ea typeface="Verdana" panose="020B0604030504040204" pitchFamily="34" charset="0"/>
                          <a:cs typeface="+mn-cs"/>
                        </a:rPr>
                        <a:t>- </a:t>
                      </a:r>
                      <a:r>
                        <a:rPr lang="es-CO" sz="2100" b="0" u="none" strike="noStrike" dirty="0">
                          <a:solidFill>
                            <a:srgbClr val="000000"/>
                          </a:solidFill>
                          <a:effectLst/>
                          <a:latin typeface="Verdana" panose="020B0604030504040204" pitchFamily="34" charset="0"/>
                          <a:ea typeface="Verdana" panose="020B0604030504040204" pitchFamily="34" charset="0"/>
                        </a:rPr>
                        <a:t>Municipios 10% cobertura vegetal</a:t>
                      </a:r>
                    </a:p>
                    <a:p>
                      <a:pPr marL="0" marR="0" lvl="0" indent="0" algn="just" defTabSz="914400" rtl="0" eaLnBrk="1" fontAlgn="ctr" latinLnBrk="0" hangingPunct="1">
                        <a:lnSpc>
                          <a:spcPct val="100000"/>
                        </a:lnSpc>
                        <a:spcBef>
                          <a:spcPts val="0"/>
                        </a:spcBef>
                        <a:spcAft>
                          <a:spcPts val="0"/>
                        </a:spcAft>
                        <a:buClrTx/>
                        <a:buSzTx/>
                        <a:buFontTx/>
                        <a:buNone/>
                        <a:tabLst/>
                        <a:defRPr/>
                      </a:pPr>
                      <a:r>
                        <a:rPr lang="es-CO" sz="2100" b="0" i="0" u="none" strike="noStrike" dirty="0">
                          <a:solidFill>
                            <a:srgbClr val="000000"/>
                          </a:solidFill>
                          <a:effectLst/>
                          <a:latin typeface="Verdana" panose="020B0604030504040204" pitchFamily="34" charset="0"/>
                          <a:ea typeface="Verdana" panose="020B0604030504040204" pitchFamily="34" charset="0"/>
                        </a:rPr>
                        <a:t>- Lucha contra la deforestación</a:t>
                      </a:r>
                    </a:p>
                  </a:txBody>
                  <a:tcPr marL="0" marR="0" marT="0" marB="0"/>
                </a:tc>
                <a:tc>
                  <a:txBody>
                    <a:bodyPr/>
                    <a:lstStyle/>
                    <a:p>
                      <a:pPr marL="0" algn="ctr" defTabSz="914400" rtl="0" eaLnBrk="1" fontAlgn="ctr" latinLnBrk="0" hangingPunct="1"/>
                      <a:endParaRPr lang="es-CO" sz="2400" b="0" u="none" strike="noStrike" kern="1200">
                        <a:solidFill>
                          <a:srgbClr val="000000"/>
                        </a:solidFill>
                        <a:effectLst/>
                        <a:latin typeface="Verdana" panose="020B0604030504040204" pitchFamily="34" charset="0"/>
                        <a:ea typeface="Verdana" panose="020B0604030504040204" pitchFamily="34" charset="0"/>
                        <a:cs typeface="+mn-cs"/>
                      </a:endParaRPr>
                    </a:p>
                    <a:p>
                      <a:pPr marL="0" algn="ctr" defTabSz="914400" rtl="0" eaLnBrk="1" fontAlgn="ctr" latinLnBrk="0" hangingPunct="1"/>
                      <a:r>
                        <a:rPr lang="es-CO" sz="2200" b="0" u="none" strike="noStrike" kern="1200">
                          <a:solidFill>
                            <a:srgbClr val="000000"/>
                          </a:solidFill>
                          <a:effectLst/>
                          <a:latin typeface="Verdana" panose="020B0604030504040204" pitchFamily="34" charset="0"/>
                          <a:ea typeface="Verdana" panose="020B0604030504040204" pitchFamily="34" charset="0"/>
                          <a:cs typeface="+mn-cs"/>
                        </a:rPr>
                        <a:t>160.000</a:t>
                      </a:r>
                    </a:p>
                    <a:p>
                      <a:pPr marL="0" algn="ctr" defTabSz="914400" rtl="0" eaLnBrk="1" fontAlgn="ctr" latinLnBrk="0" hangingPunct="1"/>
                      <a:br>
                        <a:rPr lang="es-CO" sz="2400" b="0" u="none" strike="noStrike" kern="1200">
                          <a:solidFill>
                            <a:srgbClr val="000000"/>
                          </a:solidFill>
                          <a:effectLst/>
                          <a:latin typeface="Verdana" panose="020B0604030504040204" pitchFamily="34" charset="0"/>
                          <a:ea typeface="Verdana" panose="020B0604030504040204" pitchFamily="34" charset="0"/>
                          <a:cs typeface="+mn-cs"/>
                        </a:rPr>
                      </a:br>
                      <a:endParaRPr lang="es-CO" sz="2400" b="0" u="none" strike="noStrike" kern="1200">
                        <a:solidFill>
                          <a:srgbClr val="000000"/>
                        </a:solidFill>
                        <a:effectLst/>
                        <a:latin typeface="Verdana" panose="020B0604030504040204" pitchFamily="34" charset="0"/>
                        <a:ea typeface="Verdana" panose="020B0604030504040204" pitchFamily="34" charset="0"/>
                        <a:cs typeface="+mn-cs"/>
                      </a:endParaRPr>
                    </a:p>
                  </a:txBody>
                  <a:tcPr marL="0" marR="0" marT="0" marB="0"/>
                </a:tc>
                <a:tc>
                  <a:txBody>
                    <a:bodyPr/>
                    <a:lstStyle/>
                    <a:p>
                      <a:pPr marL="0" algn="ctr" defTabSz="914400" rtl="0" eaLnBrk="1" fontAlgn="ctr" latinLnBrk="0" hangingPunct="1"/>
                      <a:r>
                        <a:rPr lang="es-CO" sz="2400" b="0" u="none" strike="noStrike" kern="1200" dirty="0">
                          <a:solidFill>
                            <a:srgbClr val="000000"/>
                          </a:solidFill>
                          <a:effectLst/>
                          <a:latin typeface="Verdana" panose="020B0604030504040204" pitchFamily="34" charset="0"/>
                          <a:ea typeface="Verdana" panose="020B0604030504040204" pitchFamily="34" charset="0"/>
                          <a:cs typeface="+mn-cs"/>
                        </a:rPr>
                        <a:t>Regalías*</a:t>
                      </a:r>
                    </a:p>
                    <a:p>
                      <a:pPr marL="0" algn="ctr" defTabSz="914400" rtl="0" eaLnBrk="1" fontAlgn="ctr" latinLnBrk="0" hangingPunct="1"/>
                      <a:r>
                        <a:rPr lang="es-CO" sz="2400" b="0" u="none" strike="noStrike" kern="1200" dirty="0">
                          <a:solidFill>
                            <a:srgbClr val="000000"/>
                          </a:solidFill>
                          <a:effectLst/>
                          <a:latin typeface="Verdana" panose="020B0604030504040204" pitchFamily="34" charset="0"/>
                          <a:ea typeface="Verdana" panose="020B0604030504040204" pitchFamily="34" charset="0"/>
                          <a:cs typeface="+mn-cs"/>
                        </a:rPr>
                        <a:t>$2.142.000</a:t>
                      </a:r>
                    </a:p>
                  </a:txBody>
                  <a:tcPr marL="0" marR="0" marT="0" marB="0"/>
                </a:tc>
                <a:extLst>
                  <a:ext uri="{0D108BD9-81ED-4DB2-BD59-A6C34878D82A}">
                    <a16:rowId xmlns:a16="http://schemas.microsoft.com/office/drawing/2014/main" val="3038814354"/>
                  </a:ext>
                </a:extLst>
              </a:tr>
              <a:tr h="365760">
                <a:tc>
                  <a:txBody>
                    <a:bodyPr/>
                    <a:lstStyle/>
                    <a:p>
                      <a:pPr algn="ctr" rtl="0" fontAlgn="ctr"/>
                      <a:r>
                        <a:rPr lang="es-CO" sz="2400" b="0" u="none" strike="noStrike">
                          <a:solidFill>
                            <a:srgbClr val="000000"/>
                          </a:solidFill>
                          <a:effectLst/>
                          <a:latin typeface="Verdana" panose="020B0604030504040204" pitchFamily="34" charset="0"/>
                          <a:ea typeface="Verdana" panose="020B0604030504040204" pitchFamily="34" charset="0"/>
                        </a:rPr>
                        <a:t>Compensaciones</a:t>
                      </a:r>
                      <a:endParaRPr lang="es-CO" sz="2400" b="0" i="0" u="none" strike="noStrike">
                        <a:solidFill>
                          <a:srgbClr val="000000"/>
                        </a:solidFill>
                        <a:effectLst/>
                        <a:latin typeface="Verdana" panose="020B0604030504040204" pitchFamily="34" charset="0"/>
                        <a:ea typeface="Verdana" panose="020B0604030504040204" pitchFamily="34" charset="0"/>
                      </a:endParaRPr>
                    </a:p>
                  </a:txBody>
                  <a:tcPr marL="0" marR="0" marT="0" marB="0"/>
                </a:tc>
                <a:tc>
                  <a:txBody>
                    <a:bodyPr/>
                    <a:lstStyle/>
                    <a:p>
                      <a:pPr algn="ctr" rtl="0" fontAlgn="ctr"/>
                      <a:r>
                        <a:rPr lang="es-CO" sz="2400" b="0" u="none" strike="noStrike">
                          <a:solidFill>
                            <a:srgbClr val="000000"/>
                          </a:solidFill>
                          <a:effectLst/>
                          <a:latin typeface="Verdana" panose="020B0604030504040204" pitchFamily="34" charset="0"/>
                          <a:ea typeface="Verdana" panose="020B0604030504040204" pitchFamily="34" charset="0"/>
                        </a:rPr>
                        <a:t>50.000</a:t>
                      </a:r>
                      <a:endParaRPr lang="es-CO" sz="2400" b="0" i="0" u="none" strike="noStrike">
                        <a:solidFill>
                          <a:srgbClr val="000000"/>
                        </a:solidFill>
                        <a:effectLst/>
                        <a:latin typeface="Verdana" panose="020B0604030504040204" pitchFamily="34" charset="0"/>
                        <a:ea typeface="Verdana" panose="020B0604030504040204" pitchFamily="34" charset="0"/>
                      </a:endParaRPr>
                    </a:p>
                  </a:txBody>
                  <a:tcPr marL="0" marR="0" marT="0" marB="0"/>
                </a:tc>
                <a:tc>
                  <a:txBody>
                    <a:bodyPr/>
                    <a:lstStyle/>
                    <a:p>
                      <a:pPr algn="ctr" fontAlgn="b"/>
                      <a:r>
                        <a:rPr lang="es-CO" sz="2400" b="0" i="0" u="none" strike="noStrike">
                          <a:solidFill>
                            <a:srgbClr val="000000"/>
                          </a:solidFill>
                          <a:effectLst/>
                          <a:latin typeface="Verdana" panose="020B0604030504040204" pitchFamily="34" charset="0"/>
                          <a:ea typeface="Verdana" panose="020B0604030504040204" pitchFamily="34" charset="0"/>
                        </a:rPr>
                        <a:t>Propios</a:t>
                      </a:r>
                    </a:p>
                  </a:txBody>
                  <a:tcPr marL="0" marR="0" marT="0" marB="0"/>
                </a:tc>
                <a:extLst>
                  <a:ext uri="{0D108BD9-81ED-4DB2-BD59-A6C34878D82A}">
                    <a16:rowId xmlns:a16="http://schemas.microsoft.com/office/drawing/2014/main" val="2176503695"/>
                  </a:ext>
                </a:extLst>
              </a:tr>
              <a:tr h="365760">
                <a:tc>
                  <a:txBody>
                    <a:bodyPr/>
                    <a:lstStyle/>
                    <a:p>
                      <a:pPr algn="ctr" rtl="0" fontAlgn="ctr"/>
                      <a:r>
                        <a:rPr lang="es-CO" sz="2400" b="0" i="0" u="none" strike="noStrike">
                          <a:solidFill>
                            <a:srgbClr val="000000"/>
                          </a:solidFill>
                          <a:effectLst/>
                          <a:latin typeface="Verdana" panose="020B0604030504040204" pitchFamily="34" charset="0"/>
                          <a:ea typeface="Verdana" panose="020B0604030504040204" pitchFamily="34" charset="0"/>
                        </a:rPr>
                        <a:t>Ecopetrol</a:t>
                      </a:r>
                    </a:p>
                  </a:txBody>
                  <a:tcPr marL="0" marR="0" marT="0" marB="0"/>
                </a:tc>
                <a:tc>
                  <a:txBody>
                    <a:bodyPr/>
                    <a:lstStyle/>
                    <a:p>
                      <a:pPr algn="ctr" rtl="0" fontAlgn="ctr"/>
                      <a:r>
                        <a:rPr lang="es-CO" sz="2400" b="0" i="0" u="none" strike="noStrike">
                          <a:solidFill>
                            <a:srgbClr val="000000"/>
                          </a:solidFill>
                          <a:effectLst/>
                          <a:latin typeface="Verdana" panose="020B0604030504040204" pitchFamily="34" charset="0"/>
                          <a:ea typeface="Verdana" panose="020B0604030504040204" pitchFamily="34" charset="0"/>
                        </a:rPr>
                        <a:t>250.000</a:t>
                      </a:r>
                    </a:p>
                  </a:txBody>
                  <a:tcPr marL="0" marR="0" marT="0" marB="0"/>
                </a:tc>
                <a:tc>
                  <a:txBody>
                    <a:bodyPr/>
                    <a:lstStyle/>
                    <a:p>
                      <a:pPr algn="ctr" fontAlgn="b"/>
                      <a:r>
                        <a:rPr lang="es-CO" sz="2400" b="0" i="0" u="none" strike="noStrike" dirty="0">
                          <a:solidFill>
                            <a:srgbClr val="000000"/>
                          </a:solidFill>
                          <a:effectLst/>
                          <a:latin typeface="Verdana" panose="020B0604030504040204" pitchFamily="34" charset="0"/>
                          <a:ea typeface="Verdana" panose="020B0604030504040204" pitchFamily="34" charset="0"/>
                        </a:rPr>
                        <a:t>Propios</a:t>
                      </a:r>
                    </a:p>
                  </a:txBody>
                  <a:tcPr marL="0" marR="0" marT="0" marB="0"/>
                </a:tc>
                <a:extLst>
                  <a:ext uri="{0D108BD9-81ED-4DB2-BD59-A6C34878D82A}">
                    <a16:rowId xmlns:a16="http://schemas.microsoft.com/office/drawing/2014/main" val="100440952"/>
                  </a:ext>
                </a:extLst>
              </a:tr>
              <a:tr h="365760">
                <a:tc>
                  <a:txBody>
                    <a:bodyPr/>
                    <a:lstStyle/>
                    <a:p>
                      <a:pPr algn="ctr" rtl="0" fontAlgn="ctr"/>
                      <a:r>
                        <a:rPr lang="es-CO" sz="2400" b="0" u="none" strike="noStrike">
                          <a:solidFill>
                            <a:srgbClr val="000000"/>
                          </a:solidFill>
                          <a:effectLst/>
                          <a:latin typeface="Verdana" panose="020B0604030504040204" pitchFamily="34" charset="0"/>
                          <a:ea typeface="Verdana" panose="020B0604030504040204" pitchFamily="34" charset="0"/>
                        </a:rPr>
                        <a:t>Ganaderos</a:t>
                      </a:r>
                      <a:endParaRPr lang="es-CO" sz="2400" b="0" i="0" u="none" strike="noStrike">
                        <a:solidFill>
                          <a:srgbClr val="000000"/>
                        </a:solidFill>
                        <a:effectLst/>
                        <a:latin typeface="Verdana" panose="020B0604030504040204" pitchFamily="34" charset="0"/>
                        <a:ea typeface="Verdana" panose="020B0604030504040204" pitchFamily="34" charset="0"/>
                      </a:endParaRPr>
                    </a:p>
                  </a:txBody>
                  <a:tcPr marL="0" marR="0" marT="0" marB="0"/>
                </a:tc>
                <a:tc>
                  <a:txBody>
                    <a:bodyPr/>
                    <a:lstStyle/>
                    <a:p>
                      <a:pPr algn="ctr" rtl="0" fontAlgn="ctr"/>
                      <a:r>
                        <a:rPr lang="es-CO" sz="2400" b="0" u="none" strike="noStrike">
                          <a:solidFill>
                            <a:srgbClr val="000000"/>
                          </a:solidFill>
                          <a:effectLst/>
                          <a:latin typeface="Verdana" panose="020B0604030504040204" pitchFamily="34" charset="0"/>
                          <a:ea typeface="Verdana" panose="020B0604030504040204" pitchFamily="34" charset="0"/>
                        </a:rPr>
                        <a:t>150.000</a:t>
                      </a:r>
                      <a:endParaRPr lang="es-CO" sz="2400" b="0" i="0" u="none" strike="noStrike">
                        <a:solidFill>
                          <a:srgbClr val="000000"/>
                        </a:solidFill>
                        <a:effectLst/>
                        <a:latin typeface="Verdana" panose="020B0604030504040204" pitchFamily="34" charset="0"/>
                        <a:ea typeface="Verdana" panose="020B0604030504040204" pitchFamily="34" charset="0"/>
                      </a:endParaRPr>
                    </a:p>
                  </a:txBody>
                  <a:tcPr marL="0" marR="0" marT="0" marB="0"/>
                </a:tc>
                <a:tc>
                  <a:txBody>
                    <a:bodyPr/>
                    <a:lstStyle/>
                    <a:p>
                      <a:pPr algn="ctr" fontAlgn="b"/>
                      <a:r>
                        <a:rPr lang="es-CO" sz="2400" b="0" i="0" u="none" strike="noStrike">
                          <a:solidFill>
                            <a:srgbClr val="000000"/>
                          </a:solidFill>
                          <a:effectLst/>
                          <a:latin typeface="Verdana" panose="020B0604030504040204" pitchFamily="34" charset="0"/>
                          <a:ea typeface="Verdana" panose="020B0604030504040204" pitchFamily="34" charset="0"/>
                        </a:rPr>
                        <a:t>Reconversión </a:t>
                      </a:r>
                      <a:r>
                        <a:rPr lang="es-CO" sz="2400" b="0" i="0" u="none" strike="noStrike" err="1">
                          <a:solidFill>
                            <a:srgbClr val="000000"/>
                          </a:solidFill>
                          <a:effectLst/>
                          <a:latin typeface="Verdana" panose="020B0604030504040204" pitchFamily="34" charset="0"/>
                          <a:ea typeface="Verdana" panose="020B0604030504040204" pitchFamily="34" charset="0"/>
                        </a:rPr>
                        <a:t>Minagricultura</a:t>
                      </a:r>
                      <a:endParaRPr lang="es-CO" sz="2400" b="0" i="0" u="none" strike="noStrike">
                        <a:solidFill>
                          <a:srgbClr val="000000"/>
                        </a:solidFill>
                        <a:effectLst/>
                        <a:latin typeface="Verdana" panose="020B0604030504040204" pitchFamily="34" charset="0"/>
                        <a:ea typeface="Verdana" panose="020B0604030504040204" pitchFamily="34" charset="0"/>
                      </a:endParaRPr>
                    </a:p>
                  </a:txBody>
                  <a:tcPr marL="0" marR="0" marT="0" marB="0"/>
                </a:tc>
                <a:extLst>
                  <a:ext uri="{0D108BD9-81ED-4DB2-BD59-A6C34878D82A}">
                    <a16:rowId xmlns:a16="http://schemas.microsoft.com/office/drawing/2014/main" val="109288339"/>
                  </a:ext>
                </a:extLst>
              </a:tr>
              <a:tr h="365760">
                <a:tc>
                  <a:txBody>
                    <a:bodyPr/>
                    <a:lstStyle/>
                    <a:p>
                      <a:pPr algn="ctr" rtl="0" fontAlgn="ctr"/>
                      <a:r>
                        <a:rPr lang="es-CO" sz="2400" b="0" i="0" u="none" strike="noStrike">
                          <a:solidFill>
                            <a:srgbClr val="000000"/>
                          </a:solidFill>
                          <a:effectLst/>
                          <a:latin typeface="Verdana" panose="020B0604030504040204" pitchFamily="34" charset="0"/>
                          <a:ea typeface="Verdana" panose="020B0604030504040204" pitchFamily="34" charset="0"/>
                        </a:rPr>
                        <a:t>GEF y otros cooperantes</a:t>
                      </a:r>
                    </a:p>
                  </a:txBody>
                  <a:tcPr marL="0" marR="0" marT="0" marB="0"/>
                </a:tc>
                <a:tc>
                  <a:txBody>
                    <a:bodyPr/>
                    <a:lstStyle/>
                    <a:p>
                      <a:pPr algn="ctr" rtl="0" fontAlgn="ctr"/>
                      <a:r>
                        <a:rPr lang="es-CO" sz="2400" b="0" i="0" u="none" strike="noStrike">
                          <a:solidFill>
                            <a:srgbClr val="000000"/>
                          </a:solidFill>
                          <a:effectLst/>
                          <a:latin typeface="Verdana" panose="020B0604030504040204" pitchFamily="34" charset="0"/>
                          <a:ea typeface="Verdana" panose="020B0604030504040204" pitchFamily="34" charset="0"/>
                        </a:rPr>
                        <a:t>20.000</a:t>
                      </a:r>
                    </a:p>
                  </a:txBody>
                  <a:tcPr marL="0" marR="0" marT="0" marB="0"/>
                </a:tc>
                <a:tc>
                  <a:txBody>
                    <a:bodyPr/>
                    <a:lstStyle/>
                    <a:p>
                      <a:pPr algn="ctr" fontAlgn="b"/>
                      <a:r>
                        <a:rPr lang="es-CO" sz="2400" b="0" i="0" u="none" strike="noStrike" dirty="0">
                          <a:solidFill>
                            <a:srgbClr val="000000"/>
                          </a:solidFill>
                          <a:effectLst/>
                          <a:latin typeface="Verdana" panose="020B0604030504040204" pitchFamily="34" charset="0"/>
                          <a:ea typeface="Verdana" panose="020B0604030504040204" pitchFamily="34" charset="0"/>
                        </a:rPr>
                        <a:t>Cooperación</a:t>
                      </a:r>
                    </a:p>
                  </a:txBody>
                  <a:tcPr marL="0" marR="0" marT="0" marB="0"/>
                </a:tc>
                <a:extLst>
                  <a:ext uri="{0D108BD9-81ED-4DB2-BD59-A6C34878D82A}">
                    <a16:rowId xmlns:a16="http://schemas.microsoft.com/office/drawing/2014/main" val="1753327894"/>
                  </a:ext>
                </a:extLst>
              </a:tr>
              <a:tr h="365760">
                <a:tc>
                  <a:txBody>
                    <a:bodyPr/>
                    <a:lstStyle/>
                    <a:p>
                      <a:pPr algn="ctr" rtl="0" fontAlgn="ctr"/>
                      <a:r>
                        <a:rPr lang="es-CO" sz="2400" b="1" u="none" strike="noStrike">
                          <a:solidFill>
                            <a:srgbClr val="000000"/>
                          </a:solidFill>
                          <a:effectLst/>
                          <a:latin typeface="Verdana" panose="020B0604030504040204" pitchFamily="34" charset="0"/>
                          <a:ea typeface="Verdana" panose="020B0604030504040204" pitchFamily="34" charset="0"/>
                        </a:rPr>
                        <a:t>Total</a:t>
                      </a:r>
                      <a:endParaRPr lang="es-CO" sz="2400" b="1" i="0" u="none" strike="noStrike">
                        <a:solidFill>
                          <a:srgbClr val="000000"/>
                        </a:solidFill>
                        <a:effectLst/>
                        <a:latin typeface="Verdana" panose="020B0604030504040204" pitchFamily="34" charset="0"/>
                        <a:ea typeface="Verdana" panose="020B0604030504040204" pitchFamily="34" charset="0"/>
                      </a:endParaRPr>
                    </a:p>
                  </a:txBody>
                  <a:tcPr marL="0" marR="0" marT="0" marB="0"/>
                </a:tc>
                <a:tc>
                  <a:txBody>
                    <a:bodyPr/>
                    <a:lstStyle/>
                    <a:p>
                      <a:pPr algn="ctr" rtl="0" fontAlgn="ctr"/>
                      <a:r>
                        <a:rPr lang="es-CO" sz="2400" b="1" u="none" strike="noStrike">
                          <a:solidFill>
                            <a:srgbClr val="000000"/>
                          </a:solidFill>
                          <a:effectLst/>
                          <a:latin typeface="Verdana" panose="020B0604030504040204" pitchFamily="34" charset="0"/>
                          <a:ea typeface="Verdana" panose="020B0604030504040204" pitchFamily="34" charset="0"/>
                        </a:rPr>
                        <a:t>1.070.000</a:t>
                      </a:r>
                      <a:endParaRPr lang="es-CO" sz="2400" b="1" i="0" u="none" strike="noStrike">
                        <a:solidFill>
                          <a:srgbClr val="000000"/>
                        </a:solidFill>
                        <a:effectLst/>
                        <a:latin typeface="Verdana" panose="020B0604030504040204" pitchFamily="34" charset="0"/>
                        <a:ea typeface="Verdana" panose="020B0604030504040204" pitchFamily="34" charset="0"/>
                      </a:endParaRPr>
                    </a:p>
                  </a:txBody>
                  <a:tcPr marL="0" marR="0" marT="0" marB="0"/>
                </a:tc>
                <a:tc>
                  <a:txBody>
                    <a:bodyPr/>
                    <a:lstStyle/>
                    <a:p>
                      <a:pPr algn="ctr" fontAlgn="b"/>
                      <a:r>
                        <a:rPr lang="es-CO" sz="2400" b="0" u="none" strike="noStrike" dirty="0">
                          <a:solidFill>
                            <a:srgbClr val="000000"/>
                          </a:solidFill>
                          <a:effectLst/>
                          <a:latin typeface="Verdana" panose="020B0604030504040204" pitchFamily="34" charset="0"/>
                          <a:ea typeface="Verdana" panose="020B0604030504040204" pitchFamily="34" charset="0"/>
                        </a:rPr>
                        <a:t> </a:t>
                      </a:r>
                      <a:endParaRPr lang="es-CO" sz="24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tc>
                <a:extLst>
                  <a:ext uri="{0D108BD9-81ED-4DB2-BD59-A6C34878D82A}">
                    <a16:rowId xmlns:a16="http://schemas.microsoft.com/office/drawing/2014/main" val="2786194464"/>
                  </a:ext>
                </a:extLst>
              </a:tr>
            </a:tbl>
          </a:graphicData>
        </a:graphic>
      </p:graphicFrame>
      <p:sp>
        <p:nvSpPr>
          <p:cNvPr id="3" name="CuadroTexto 2">
            <a:extLst>
              <a:ext uri="{FF2B5EF4-FFF2-40B4-BE49-F238E27FC236}">
                <a16:creationId xmlns:a16="http://schemas.microsoft.com/office/drawing/2014/main" id="{E43448D7-2706-0740-0B41-5CCD70A94C28}"/>
              </a:ext>
            </a:extLst>
          </p:cNvPr>
          <p:cNvSpPr txBox="1"/>
          <p:nvPr/>
        </p:nvSpPr>
        <p:spPr>
          <a:xfrm>
            <a:off x="18065229" y="12433501"/>
            <a:ext cx="5707030" cy="430887"/>
          </a:xfrm>
          <a:prstGeom prst="rect">
            <a:avLst/>
          </a:prstGeom>
          <a:noFill/>
        </p:spPr>
        <p:txBody>
          <a:bodyPr wrap="square" rtlCol="0">
            <a:spAutoFit/>
          </a:bodyPr>
          <a:lstStyle>
            <a:defPPr>
              <a:defRPr lang="es-CO"/>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r>
              <a:rPr lang="es-MX" sz="2200" dirty="0"/>
              <a:t>* Proyección del cumplimiento de la meta</a:t>
            </a:r>
          </a:p>
        </p:txBody>
      </p:sp>
      <p:grpSp>
        <p:nvGrpSpPr>
          <p:cNvPr id="4" name="Grupo 3">
            <a:extLst>
              <a:ext uri="{FF2B5EF4-FFF2-40B4-BE49-F238E27FC236}">
                <a16:creationId xmlns:a16="http://schemas.microsoft.com/office/drawing/2014/main" id="{A0FFC488-44D7-F484-6C58-94BE227EAA9D}"/>
              </a:ext>
            </a:extLst>
          </p:cNvPr>
          <p:cNvGrpSpPr/>
          <p:nvPr/>
        </p:nvGrpSpPr>
        <p:grpSpPr>
          <a:xfrm>
            <a:off x="16613736" y="203541"/>
            <a:ext cx="3000375" cy="2020113"/>
            <a:chOff x="16072703" y="22290"/>
            <a:chExt cx="3000375" cy="2020113"/>
          </a:xfrm>
        </p:grpSpPr>
        <p:pic>
          <p:nvPicPr>
            <p:cNvPr id="5" name="Imagen 4">
              <a:extLst>
                <a:ext uri="{FF2B5EF4-FFF2-40B4-BE49-F238E27FC236}">
                  <a16:creationId xmlns:a16="http://schemas.microsoft.com/office/drawing/2014/main" id="{E8C937F0-642E-0F66-6140-44622111F824}"/>
                </a:ext>
              </a:extLst>
            </p:cNvPr>
            <p:cNvPicPr>
              <a:picLocks noChangeAspect="1"/>
            </p:cNvPicPr>
            <p:nvPr/>
          </p:nvPicPr>
          <p:blipFill>
            <a:blip r:embed="rId3"/>
            <a:stretch>
              <a:fillRect/>
            </a:stretch>
          </p:blipFill>
          <p:spPr>
            <a:xfrm>
              <a:off x="16072703" y="22290"/>
              <a:ext cx="3000375" cy="1000125"/>
            </a:xfrm>
            <a:prstGeom prst="rect">
              <a:avLst/>
            </a:prstGeom>
          </p:spPr>
        </p:pic>
        <p:pic>
          <p:nvPicPr>
            <p:cNvPr id="6" name="Picture 4" descr="Ministerio de Ambiente y Desarrollo Sostenible - Wikipedia ...">
              <a:extLst>
                <a:ext uri="{FF2B5EF4-FFF2-40B4-BE49-F238E27FC236}">
                  <a16:creationId xmlns:a16="http://schemas.microsoft.com/office/drawing/2014/main" id="{4CF4194E-7943-DF40-CDA0-81A944E239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366779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5716B0A-A3C4-2361-03BB-4AA68F87E9F6}"/>
              </a:ext>
            </a:extLst>
          </p:cNvPr>
          <p:cNvSpPr/>
          <p:nvPr/>
        </p:nvSpPr>
        <p:spPr>
          <a:xfrm>
            <a:off x="1598067" y="3104988"/>
            <a:ext cx="21222602" cy="2427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algn="ctr"/>
            <a:r>
              <a:rPr lang="es-CO" sz="4800" b="1" dirty="0">
                <a:solidFill>
                  <a:schemeClr val="tx1"/>
                </a:solidFill>
                <a:latin typeface="Verdana" panose="020B0604030504040204" pitchFamily="34" charset="0"/>
                <a:ea typeface="Verdana" panose="020B0604030504040204" pitchFamily="34" charset="0"/>
              </a:rPr>
              <a:t>Proyección de compromisos con programas y proyectos estratégicos</a:t>
            </a:r>
          </a:p>
        </p:txBody>
      </p:sp>
      <p:pic>
        <p:nvPicPr>
          <p:cNvPr id="3" name="Imagen 2" descr="Imagen en blanco y negro&#10;&#10;Descripción generada automáticamente con confianza baja">
            <a:extLst>
              <a:ext uri="{FF2B5EF4-FFF2-40B4-BE49-F238E27FC236}">
                <a16:creationId xmlns:a16="http://schemas.microsoft.com/office/drawing/2014/main" id="{19A87B9D-2F39-494A-BF98-700FD16E43B4}"/>
              </a:ext>
            </a:extLst>
          </p:cNvPr>
          <p:cNvPicPr>
            <a:picLocks noChangeAspect="1"/>
          </p:cNvPicPr>
          <p:nvPr/>
        </p:nvPicPr>
        <p:blipFill rotWithShape="1">
          <a:blip r:embed="rId3">
            <a:extLst>
              <a:ext uri="{28A0092B-C50C-407E-A947-70E740481C1C}">
                <a14:useLocalDpi xmlns:a14="http://schemas.microsoft.com/office/drawing/2010/main" val="0"/>
              </a:ext>
            </a:extLst>
          </a:blip>
          <a:srcRect t="7217" b="12403"/>
          <a:stretch/>
        </p:blipFill>
        <p:spPr>
          <a:xfrm>
            <a:off x="0" y="9031459"/>
            <a:ext cx="24418736" cy="4684542"/>
          </a:xfrm>
          <a:prstGeom prst="rect">
            <a:avLst/>
          </a:prstGeom>
        </p:spPr>
      </p:pic>
      <p:grpSp>
        <p:nvGrpSpPr>
          <p:cNvPr id="2" name="Grupo 1">
            <a:extLst>
              <a:ext uri="{FF2B5EF4-FFF2-40B4-BE49-F238E27FC236}">
                <a16:creationId xmlns:a16="http://schemas.microsoft.com/office/drawing/2014/main" id="{3C99577E-CBFD-963C-AD68-233629BAB907}"/>
              </a:ext>
            </a:extLst>
          </p:cNvPr>
          <p:cNvGrpSpPr/>
          <p:nvPr/>
        </p:nvGrpSpPr>
        <p:grpSpPr>
          <a:xfrm>
            <a:off x="16613736" y="203541"/>
            <a:ext cx="3000375" cy="2020113"/>
            <a:chOff x="16072703" y="22290"/>
            <a:chExt cx="3000375" cy="2020113"/>
          </a:xfrm>
        </p:grpSpPr>
        <p:pic>
          <p:nvPicPr>
            <p:cNvPr id="5" name="Imagen 4">
              <a:extLst>
                <a:ext uri="{FF2B5EF4-FFF2-40B4-BE49-F238E27FC236}">
                  <a16:creationId xmlns:a16="http://schemas.microsoft.com/office/drawing/2014/main" id="{1B496A3B-2D77-FB67-C45F-0A350603CAE9}"/>
                </a:ext>
              </a:extLst>
            </p:cNvPr>
            <p:cNvPicPr>
              <a:picLocks noChangeAspect="1"/>
            </p:cNvPicPr>
            <p:nvPr/>
          </p:nvPicPr>
          <p:blipFill>
            <a:blip r:embed="rId4"/>
            <a:stretch>
              <a:fillRect/>
            </a:stretch>
          </p:blipFill>
          <p:spPr>
            <a:xfrm>
              <a:off x="16072703" y="22290"/>
              <a:ext cx="3000375" cy="1000125"/>
            </a:xfrm>
            <a:prstGeom prst="rect">
              <a:avLst/>
            </a:prstGeom>
          </p:spPr>
        </p:pic>
        <p:pic>
          <p:nvPicPr>
            <p:cNvPr id="6" name="Picture 4" descr="Ministerio de Ambiente y Desarrollo Sostenible - Wikipedia ...">
              <a:extLst>
                <a:ext uri="{FF2B5EF4-FFF2-40B4-BE49-F238E27FC236}">
                  <a16:creationId xmlns:a16="http://schemas.microsoft.com/office/drawing/2014/main" id="{362C88A5-CC4E-D30C-A988-B78EF6C90D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462135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5">
            <a:extLst>
              <a:ext uri="{FF2B5EF4-FFF2-40B4-BE49-F238E27FC236}">
                <a16:creationId xmlns:a16="http://schemas.microsoft.com/office/drawing/2014/main" id="{F66C1925-0EE6-933A-63BB-D88F9BB7FF57}"/>
              </a:ext>
            </a:extLst>
          </p:cNvPr>
          <p:cNvSpPr txBox="1">
            <a:spLocks/>
          </p:cNvSpPr>
          <p:nvPr/>
        </p:nvSpPr>
        <p:spPr>
          <a:xfrm>
            <a:off x="1789855" y="3431258"/>
            <a:ext cx="14775219" cy="3066640"/>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marL="514350" indent="-514350" algn="just">
              <a:lnSpc>
                <a:spcPct val="150000"/>
              </a:lnSpc>
              <a:buFont typeface="+mj-lt"/>
              <a:buAutoNum type="arabicPeriod"/>
            </a:pPr>
            <a:r>
              <a:rPr lang="es-CO" sz="2800" spc="59" dirty="0">
                <a:solidFill>
                  <a:srgbClr val="454546"/>
                </a:solidFill>
                <a:latin typeface="Montserrat Regular"/>
              </a:rPr>
              <a:t>Programa Amazonía.</a:t>
            </a:r>
          </a:p>
          <a:p>
            <a:pPr marL="514350" indent="-514350" algn="just">
              <a:lnSpc>
                <a:spcPct val="150000"/>
              </a:lnSpc>
              <a:buFont typeface="+mj-lt"/>
              <a:buAutoNum type="arabicPeriod"/>
            </a:pPr>
            <a:r>
              <a:rPr lang="es-CO" sz="2800" spc="59" dirty="0">
                <a:solidFill>
                  <a:srgbClr val="454546"/>
                </a:solidFill>
                <a:latin typeface="Montserrat Regular"/>
              </a:rPr>
              <a:t>Programa Guajira.</a:t>
            </a:r>
          </a:p>
          <a:p>
            <a:pPr marL="514350" indent="-514350" algn="just">
              <a:lnSpc>
                <a:spcPct val="150000"/>
              </a:lnSpc>
              <a:buFont typeface="+mj-lt"/>
              <a:buAutoNum type="arabicPeriod"/>
            </a:pPr>
            <a:r>
              <a:rPr lang="es-CO" sz="2800" spc="59" dirty="0">
                <a:solidFill>
                  <a:srgbClr val="454546"/>
                </a:solidFill>
                <a:latin typeface="Montserrat Regular"/>
              </a:rPr>
              <a:t>Programa Corredor de Vida del cesar – Zapatosa Perijá.</a:t>
            </a:r>
          </a:p>
          <a:p>
            <a:pPr marL="514350" indent="-514350" algn="just">
              <a:lnSpc>
                <a:spcPct val="150000"/>
              </a:lnSpc>
              <a:buFont typeface="+mj-lt"/>
              <a:buAutoNum type="arabicPeriod"/>
            </a:pPr>
            <a:r>
              <a:rPr lang="es-CO" sz="2800" spc="59" dirty="0">
                <a:solidFill>
                  <a:srgbClr val="454546"/>
                </a:solidFill>
                <a:latin typeface="Montserrat Regular"/>
              </a:rPr>
              <a:t>Programa Sabana de Bogotá.</a:t>
            </a:r>
          </a:p>
          <a:p>
            <a:pPr marL="514350" indent="-514350" algn="just">
              <a:lnSpc>
                <a:spcPct val="150000"/>
              </a:lnSpc>
              <a:buFont typeface="+mj-lt"/>
              <a:buAutoNum type="arabicPeriod"/>
            </a:pPr>
            <a:r>
              <a:rPr lang="es-CO" sz="2800" spc="59" dirty="0">
                <a:solidFill>
                  <a:srgbClr val="454546"/>
                </a:solidFill>
                <a:latin typeface="Montserrat Regular"/>
              </a:rPr>
              <a:t>Programa Mojana.</a:t>
            </a:r>
            <a:endParaRPr lang="es-CO" sz="3200" spc="59" dirty="0">
              <a:solidFill>
                <a:srgbClr val="454546"/>
              </a:solidFill>
              <a:latin typeface="Montserrat Regular"/>
            </a:endParaRPr>
          </a:p>
        </p:txBody>
      </p:sp>
      <p:sp>
        <p:nvSpPr>
          <p:cNvPr id="4" name="Título 1">
            <a:extLst>
              <a:ext uri="{FF2B5EF4-FFF2-40B4-BE49-F238E27FC236}">
                <a16:creationId xmlns:a16="http://schemas.microsoft.com/office/drawing/2014/main" id="{1EFFBFE6-6002-3DAC-40ED-F328B702CEE5}"/>
              </a:ext>
            </a:extLst>
          </p:cNvPr>
          <p:cNvSpPr txBox="1">
            <a:spLocks/>
          </p:cNvSpPr>
          <p:nvPr/>
        </p:nvSpPr>
        <p:spPr>
          <a:xfrm>
            <a:off x="4009292" y="485269"/>
            <a:ext cx="12942277" cy="1325946"/>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a:lnSpc>
                <a:spcPct val="100000"/>
              </a:lnSpc>
            </a:pPr>
            <a:r>
              <a:rPr lang="es-CO" sz="3200" b="1" dirty="0">
                <a:solidFill>
                  <a:schemeClr val="tx1"/>
                </a:solidFill>
                <a:latin typeface="Verdana" panose="020B0604030504040204" pitchFamily="34" charset="0"/>
                <a:ea typeface="Verdana" panose="020B0604030504040204" pitchFamily="34" charset="0"/>
              </a:rPr>
              <a:t>PROGRAMAS ESTRATÉGICOS FONDO PARA LA VIDA Y LA BIODIVERSIDAD</a:t>
            </a:r>
          </a:p>
        </p:txBody>
      </p:sp>
      <p:sp>
        <p:nvSpPr>
          <p:cNvPr id="6" name="Title 15">
            <a:extLst>
              <a:ext uri="{FF2B5EF4-FFF2-40B4-BE49-F238E27FC236}">
                <a16:creationId xmlns:a16="http://schemas.microsoft.com/office/drawing/2014/main" id="{8510BEB2-FB3C-1F11-64C4-DB0A095068BD}"/>
              </a:ext>
            </a:extLst>
          </p:cNvPr>
          <p:cNvSpPr txBox="1">
            <a:spLocks/>
          </p:cNvSpPr>
          <p:nvPr/>
        </p:nvSpPr>
        <p:spPr>
          <a:xfrm>
            <a:off x="1789855" y="7973110"/>
            <a:ext cx="19716130" cy="3669323"/>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marL="514350" indent="-514350" algn="just">
              <a:lnSpc>
                <a:spcPct val="150000"/>
              </a:lnSpc>
              <a:buFont typeface="+mj-lt"/>
              <a:buAutoNum type="arabicPeriod"/>
            </a:pPr>
            <a:r>
              <a:rPr lang="es-CO" sz="2800" spc="59" dirty="0">
                <a:solidFill>
                  <a:srgbClr val="454546"/>
                </a:solidFill>
                <a:latin typeface="Montserrat Regular"/>
              </a:rPr>
              <a:t>Programa Chocó Biogeográfico.</a:t>
            </a:r>
          </a:p>
          <a:p>
            <a:pPr marL="514350" indent="-514350" algn="just">
              <a:lnSpc>
                <a:spcPct val="150000"/>
              </a:lnSpc>
              <a:buFont typeface="+mj-lt"/>
              <a:buAutoNum type="arabicPeriod"/>
            </a:pPr>
            <a:r>
              <a:rPr lang="es-CO" sz="2800" spc="59" dirty="0">
                <a:solidFill>
                  <a:srgbClr val="454546"/>
                </a:solidFill>
                <a:latin typeface="Montserrat Regular"/>
              </a:rPr>
              <a:t>Programa Páramos.</a:t>
            </a:r>
          </a:p>
          <a:p>
            <a:pPr marL="514350" indent="-514350" algn="just">
              <a:lnSpc>
                <a:spcPct val="150000"/>
              </a:lnSpc>
              <a:buFont typeface="+mj-lt"/>
              <a:buAutoNum type="arabicPeriod"/>
            </a:pPr>
            <a:r>
              <a:rPr lang="es-CO" sz="2800" spc="59" dirty="0">
                <a:solidFill>
                  <a:srgbClr val="454546"/>
                </a:solidFill>
                <a:latin typeface="Montserrat Regular"/>
              </a:rPr>
              <a:t>Programa Bajo Cauca.</a:t>
            </a:r>
          </a:p>
          <a:p>
            <a:pPr marL="514350" indent="-514350" algn="just">
              <a:lnSpc>
                <a:spcPct val="150000"/>
              </a:lnSpc>
              <a:buFont typeface="+mj-lt"/>
              <a:buAutoNum type="arabicPeriod"/>
            </a:pPr>
            <a:r>
              <a:rPr lang="es-CO" sz="2800" spc="59" dirty="0">
                <a:solidFill>
                  <a:srgbClr val="454546"/>
                </a:solidFill>
                <a:latin typeface="Montserrat Regular"/>
              </a:rPr>
              <a:t>Programa Cartagena.</a:t>
            </a:r>
          </a:p>
          <a:p>
            <a:pPr marL="514350" indent="-514350" algn="just">
              <a:lnSpc>
                <a:spcPct val="150000"/>
              </a:lnSpc>
              <a:buFont typeface="+mj-lt"/>
              <a:buAutoNum type="arabicPeriod"/>
            </a:pPr>
            <a:r>
              <a:rPr lang="es-CO" sz="2800" spc="59" dirty="0">
                <a:solidFill>
                  <a:srgbClr val="454546"/>
                </a:solidFill>
                <a:latin typeface="Montserrat Regular"/>
              </a:rPr>
              <a:t>Programa Sierra Nevada y Ciénaga Grande de Santa Marta.</a:t>
            </a:r>
          </a:p>
          <a:p>
            <a:pPr marL="514350" indent="-514350" algn="just">
              <a:lnSpc>
                <a:spcPct val="150000"/>
              </a:lnSpc>
              <a:buFont typeface="+mj-lt"/>
              <a:buAutoNum type="arabicPeriod"/>
            </a:pPr>
            <a:r>
              <a:rPr lang="es-CO" sz="2800" spc="59" dirty="0">
                <a:solidFill>
                  <a:srgbClr val="454546"/>
                </a:solidFill>
                <a:latin typeface="Montserrat Regular"/>
              </a:rPr>
              <a:t>Programa Insular.</a:t>
            </a:r>
          </a:p>
          <a:p>
            <a:pPr marL="514350" indent="-514350" algn="just">
              <a:lnSpc>
                <a:spcPct val="150000"/>
              </a:lnSpc>
              <a:buFont typeface="+mj-lt"/>
              <a:buAutoNum type="arabicPeriod"/>
            </a:pPr>
            <a:r>
              <a:rPr lang="es-CO" sz="2800" spc="59" dirty="0">
                <a:solidFill>
                  <a:srgbClr val="454546"/>
                </a:solidFill>
                <a:latin typeface="Montserrat Regular"/>
              </a:rPr>
              <a:t>Programa Indígenas / Comunidades negras, afrocolombianas, raizales y palenqueras</a:t>
            </a:r>
          </a:p>
        </p:txBody>
      </p:sp>
      <p:sp>
        <p:nvSpPr>
          <p:cNvPr id="7" name="Title 15">
            <a:extLst>
              <a:ext uri="{FF2B5EF4-FFF2-40B4-BE49-F238E27FC236}">
                <a16:creationId xmlns:a16="http://schemas.microsoft.com/office/drawing/2014/main" id="{627FBCFA-EFB5-8264-5DB9-40F9018DB5A0}"/>
              </a:ext>
            </a:extLst>
          </p:cNvPr>
          <p:cNvSpPr txBox="1">
            <a:spLocks/>
          </p:cNvSpPr>
          <p:nvPr/>
        </p:nvSpPr>
        <p:spPr>
          <a:xfrm>
            <a:off x="2176350" y="2413898"/>
            <a:ext cx="14775219" cy="942220"/>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marL="342900" indent="-342900" algn="just">
              <a:lnSpc>
                <a:spcPct val="150000"/>
              </a:lnSpc>
              <a:buFont typeface="Wingdings" panose="05000000000000000000" pitchFamily="2" charset="2"/>
              <a:buChar char="ü"/>
            </a:pPr>
            <a:r>
              <a:rPr lang="es-CO" sz="3200" spc="59" dirty="0">
                <a:solidFill>
                  <a:srgbClr val="454546"/>
                </a:solidFill>
                <a:latin typeface="Montserrat Regular"/>
              </a:rPr>
              <a:t>Programas aprobados por el Consejo Directivo </a:t>
            </a:r>
          </a:p>
        </p:txBody>
      </p:sp>
      <p:sp>
        <p:nvSpPr>
          <p:cNvPr id="8" name="Title 15">
            <a:extLst>
              <a:ext uri="{FF2B5EF4-FFF2-40B4-BE49-F238E27FC236}">
                <a16:creationId xmlns:a16="http://schemas.microsoft.com/office/drawing/2014/main" id="{0D88C13C-0D37-4024-91DD-285DEA3C6E42}"/>
              </a:ext>
            </a:extLst>
          </p:cNvPr>
          <p:cNvSpPr txBox="1">
            <a:spLocks/>
          </p:cNvSpPr>
          <p:nvPr/>
        </p:nvSpPr>
        <p:spPr>
          <a:xfrm>
            <a:off x="1789855" y="6955750"/>
            <a:ext cx="16645051" cy="942220"/>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marL="342900" indent="-342900" algn="just">
              <a:lnSpc>
                <a:spcPct val="150000"/>
              </a:lnSpc>
              <a:buFont typeface="Wingdings" panose="05000000000000000000" pitchFamily="2" charset="2"/>
              <a:buChar char="ü"/>
            </a:pPr>
            <a:r>
              <a:rPr lang="es-CO" sz="3200" spc="59" dirty="0">
                <a:solidFill>
                  <a:srgbClr val="454546"/>
                </a:solidFill>
                <a:latin typeface="Montserrat Regular"/>
              </a:rPr>
              <a:t>Programas en trámite de ajustes para ser presentados al Consejo Directivo </a:t>
            </a:r>
          </a:p>
        </p:txBody>
      </p:sp>
      <p:grpSp>
        <p:nvGrpSpPr>
          <p:cNvPr id="5" name="Grupo 4">
            <a:extLst>
              <a:ext uri="{FF2B5EF4-FFF2-40B4-BE49-F238E27FC236}">
                <a16:creationId xmlns:a16="http://schemas.microsoft.com/office/drawing/2014/main" id="{0CE2750B-5E6C-F525-5F19-9F5174D3CC68}"/>
              </a:ext>
            </a:extLst>
          </p:cNvPr>
          <p:cNvGrpSpPr/>
          <p:nvPr/>
        </p:nvGrpSpPr>
        <p:grpSpPr>
          <a:xfrm>
            <a:off x="16613736" y="203541"/>
            <a:ext cx="3000375" cy="2020113"/>
            <a:chOff x="16072703" y="22290"/>
            <a:chExt cx="3000375" cy="2020113"/>
          </a:xfrm>
        </p:grpSpPr>
        <p:pic>
          <p:nvPicPr>
            <p:cNvPr id="9" name="Imagen 8">
              <a:extLst>
                <a:ext uri="{FF2B5EF4-FFF2-40B4-BE49-F238E27FC236}">
                  <a16:creationId xmlns:a16="http://schemas.microsoft.com/office/drawing/2014/main" id="{75D2D63A-8E51-6196-1BC0-BB41F2051B6D}"/>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10" name="Picture 4" descr="Ministerio de Ambiente y Desarrollo Sostenible - Wikipedia ...">
              <a:extLst>
                <a:ext uri="{FF2B5EF4-FFF2-40B4-BE49-F238E27FC236}">
                  <a16:creationId xmlns:a16="http://schemas.microsoft.com/office/drawing/2014/main" id="{6DCB0D32-086E-B8C0-7024-553C42E341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220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5">
            <a:extLst>
              <a:ext uri="{FF2B5EF4-FFF2-40B4-BE49-F238E27FC236}">
                <a16:creationId xmlns:a16="http://schemas.microsoft.com/office/drawing/2014/main" id="{EF366A40-AA5C-C5FE-F6F4-58E3273B07A4}"/>
              </a:ext>
            </a:extLst>
          </p:cNvPr>
          <p:cNvSpPr>
            <a:spLocks noGrp="1"/>
          </p:cNvSpPr>
          <p:nvPr>
            <p:ph type="title"/>
          </p:nvPr>
        </p:nvSpPr>
        <p:spPr>
          <a:xfrm>
            <a:off x="800102" y="2253464"/>
            <a:ext cx="7895663" cy="1118774"/>
          </a:xfrm>
        </p:spPr>
        <p:txBody>
          <a:bodyPr/>
          <a:lstStyle/>
          <a:p>
            <a:r>
              <a:rPr lang="es-CO" sz="4000" dirty="0">
                <a:ea typeface="+mn-ea"/>
                <a:cs typeface="+mn-cs"/>
              </a:rPr>
              <a:t>1. Ingresos consolidados por entidad</a:t>
            </a:r>
          </a:p>
        </p:txBody>
      </p:sp>
      <p:sp>
        <p:nvSpPr>
          <p:cNvPr id="8" name="Título 1">
            <a:extLst>
              <a:ext uri="{FF2B5EF4-FFF2-40B4-BE49-F238E27FC236}">
                <a16:creationId xmlns:a16="http://schemas.microsoft.com/office/drawing/2014/main" id="{F035CF3D-16BC-6B4E-ABA1-365C50DE459D}"/>
              </a:ext>
            </a:extLst>
          </p:cNvPr>
          <p:cNvSpPr txBox="1">
            <a:spLocks/>
          </p:cNvSpPr>
          <p:nvPr/>
        </p:nvSpPr>
        <p:spPr>
          <a:xfrm>
            <a:off x="-506516" y="788394"/>
            <a:ext cx="23227192"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defTabSz="914400" hangingPunct="1"/>
            <a:r>
              <a:rPr lang="es-CO" sz="6600" b="1" dirty="0">
                <a:latin typeface="Verdana" panose="020B0604030504040204" pitchFamily="34" charset="0"/>
                <a:ea typeface="Verdana" panose="020B0604030504040204" pitchFamily="34" charset="0"/>
              </a:rPr>
              <a:t>Ingresos</a:t>
            </a:r>
          </a:p>
        </p:txBody>
      </p:sp>
      <p:sp>
        <p:nvSpPr>
          <p:cNvPr id="9" name="Text Placeholder 16">
            <a:extLst>
              <a:ext uri="{FF2B5EF4-FFF2-40B4-BE49-F238E27FC236}">
                <a16:creationId xmlns:a16="http://schemas.microsoft.com/office/drawing/2014/main" id="{8CFA2D2E-F325-E683-6DA8-B622F6C83DD8}"/>
              </a:ext>
            </a:extLst>
          </p:cNvPr>
          <p:cNvSpPr txBox="1">
            <a:spLocks/>
          </p:cNvSpPr>
          <p:nvPr/>
        </p:nvSpPr>
        <p:spPr>
          <a:xfrm>
            <a:off x="800102" y="2246814"/>
            <a:ext cx="23228768" cy="478801"/>
          </a:xfrm>
          <a:prstGeom prst="rect">
            <a:avLst/>
          </a:prstGeom>
        </p:spPr>
        <p:txBody>
          <a:bodyPr wrap="square" lIns="0" tIns="0" rIns="0" bIns="0">
            <a:noAutofit/>
          </a:bodyPr>
          <a:lstStyle>
            <a:lvl1pPr marL="0" indent="0">
              <a:buNone/>
              <a:defRPr sz="4000" b="0" i="0">
                <a:solidFill>
                  <a:schemeClr val="tx1"/>
                </a:solidFill>
                <a:latin typeface="Work Sans" panose="00000500000000000000" pitchFamily="2" charset="0"/>
                <a:ea typeface="+mn-ea"/>
                <a:cs typeface="+mn-cs"/>
              </a:defRPr>
            </a:lvl1pPr>
            <a:lvl2pPr marL="914400" indent="0">
              <a:buNone/>
              <a:defRPr>
                <a:latin typeface="+mn-lt"/>
                <a:ea typeface="+mn-ea"/>
                <a:cs typeface="+mn-cs"/>
              </a:defRPr>
            </a:lvl2pPr>
            <a:lvl3pPr marL="1828800" indent="0">
              <a:buNone/>
              <a:defRPr>
                <a:latin typeface="+mn-lt"/>
                <a:ea typeface="+mn-ea"/>
                <a:cs typeface="+mn-cs"/>
              </a:defRPr>
            </a:lvl3pPr>
            <a:lvl4pPr marL="2743200" indent="0">
              <a:buNone/>
              <a:defRPr>
                <a:latin typeface="+mn-lt"/>
                <a:ea typeface="+mn-ea"/>
                <a:cs typeface="+mn-cs"/>
              </a:defRPr>
            </a:lvl4pPr>
            <a:lvl5pPr marL="3657600" indent="0">
              <a:buNone/>
              <a:defRPr>
                <a:latin typeface="+mn-lt"/>
                <a:ea typeface="+mn-ea"/>
                <a:cs typeface="+mn-cs"/>
              </a:defRPr>
            </a:lvl5pPr>
            <a:lvl6pPr marL="4572000">
              <a:defRPr>
                <a:latin typeface="+mn-lt"/>
                <a:ea typeface="+mn-ea"/>
                <a:cs typeface="+mn-cs"/>
              </a:defRPr>
            </a:lvl6pPr>
            <a:lvl7pPr marL="5486400">
              <a:defRPr>
                <a:latin typeface="+mn-lt"/>
                <a:ea typeface="+mn-ea"/>
                <a:cs typeface="+mn-cs"/>
              </a:defRPr>
            </a:lvl7pPr>
            <a:lvl8pPr marL="6400800">
              <a:defRPr>
                <a:latin typeface="+mn-lt"/>
                <a:ea typeface="+mn-ea"/>
                <a:cs typeface="+mn-cs"/>
              </a:defRPr>
            </a:lvl8pPr>
            <a:lvl9pPr marL="7315200">
              <a:defRPr>
                <a:latin typeface="+mn-lt"/>
                <a:ea typeface="+mn-ea"/>
                <a:cs typeface="+mn-cs"/>
              </a:defRPr>
            </a:lvl9pPr>
          </a:lstStyle>
          <a:p>
            <a:endParaRPr lang="es-CO" sz="2000" dirty="0">
              <a:solidFill>
                <a:srgbClr val="454546"/>
              </a:solidFill>
              <a:latin typeface="Montserrat Regular"/>
            </a:endParaRPr>
          </a:p>
          <a:p>
            <a:pPr defTabSz="914400" hangingPunct="1">
              <a:lnSpc>
                <a:spcPct val="100000"/>
              </a:lnSpc>
            </a:pPr>
            <a:endParaRPr lang="es-CO" spc="0" dirty="0"/>
          </a:p>
        </p:txBody>
      </p:sp>
      <p:graphicFrame>
        <p:nvGraphicFramePr>
          <p:cNvPr id="2" name="Tabla 1">
            <a:extLst>
              <a:ext uri="{FF2B5EF4-FFF2-40B4-BE49-F238E27FC236}">
                <a16:creationId xmlns:a16="http://schemas.microsoft.com/office/drawing/2014/main" id="{3D04D5A6-198E-C871-D39A-CCB910E9310B}"/>
              </a:ext>
            </a:extLst>
          </p:cNvPr>
          <p:cNvGraphicFramePr>
            <a:graphicFrameLocks noGrp="1"/>
          </p:cNvGraphicFramePr>
          <p:nvPr>
            <p:extLst>
              <p:ext uri="{D42A27DB-BD31-4B8C-83A1-F6EECF244321}">
                <p14:modId xmlns:p14="http://schemas.microsoft.com/office/powerpoint/2010/main" val="2545083560"/>
              </p:ext>
            </p:extLst>
          </p:nvPr>
        </p:nvGraphicFramePr>
        <p:xfrm>
          <a:off x="2291861" y="3886201"/>
          <a:ext cx="19800278" cy="6591732"/>
        </p:xfrm>
        <a:graphic>
          <a:graphicData uri="http://schemas.openxmlformats.org/drawingml/2006/table">
            <a:tbl>
              <a:tblPr>
                <a:tableStyleId>{5940675A-B579-460E-94D1-54222C63F5DA}</a:tableStyleId>
              </a:tblPr>
              <a:tblGrid>
                <a:gridCol w="5768229">
                  <a:extLst>
                    <a:ext uri="{9D8B030D-6E8A-4147-A177-3AD203B41FA5}">
                      <a16:colId xmlns:a16="http://schemas.microsoft.com/office/drawing/2014/main" val="3477658219"/>
                    </a:ext>
                  </a:extLst>
                </a:gridCol>
                <a:gridCol w="2977705">
                  <a:extLst>
                    <a:ext uri="{9D8B030D-6E8A-4147-A177-3AD203B41FA5}">
                      <a16:colId xmlns:a16="http://schemas.microsoft.com/office/drawing/2014/main" val="4222777091"/>
                    </a:ext>
                  </a:extLst>
                </a:gridCol>
                <a:gridCol w="2064532">
                  <a:extLst>
                    <a:ext uri="{9D8B030D-6E8A-4147-A177-3AD203B41FA5}">
                      <a16:colId xmlns:a16="http://schemas.microsoft.com/office/drawing/2014/main" val="3749589248"/>
                    </a:ext>
                  </a:extLst>
                </a:gridCol>
                <a:gridCol w="2109912">
                  <a:extLst>
                    <a:ext uri="{9D8B030D-6E8A-4147-A177-3AD203B41FA5}">
                      <a16:colId xmlns:a16="http://schemas.microsoft.com/office/drawing/2014/main" val="618215687"/>
                    </a:ext>
                  </a:extLst>
                </a:gridCol>
                <a:gridCol w="2132601">
                  <a:extLst>
                    <a:ext uri="{9D8B030D-6E8A-4147-A177-3AD203B41FA5}">
                      <a16:colId xmlns:a16="http://schemas.microsoft.com/office/drawing/2014/main" val="3438744150"/>
                    </a:ext>
                  </a:extLst>
                </a:gridCol>
                <a:gridCol w="1752052">
                  <a:extLst>
                    <a:ext uri="{9D8B030D-6E8A-4147-A177-3AD203B41FA5}">
                      <a16:colId xmlns:a16="http://schemas.microsoft.com/office/drawing/2014/main" val="3725580479"/>
                    </a:ext>
                  </a:extLst>
                </a:gridCol>
                <a:gridCol w="1582962">
                  <a:extLst>
                    <a:ext uri="{9D8B030D-6E8A-4147-A177-3AD203B41FA5}">
                      <a16:colId xmlns:a16="http://schemas.microsoft.com/office/drawing/2014/main" val="193402468"/>
                    </a:ext>
                  </a:extLst>
                </a:gridCol>
                <a:gridCol w="1412285">
                  <a:extLst>
                    <a:ext uri="{9D8B030D-6E8A-4147-A177-3AD203B41FA5}">
                      <a16:colId xmlns:a16="http://schemas.microsoft.com/office/drawing/2014/main" val="2911740549"/>
                    </a:ext>
                  </a:extLst>
                </a:gridCol>
              </a:tblGrid>
              <a:tr h="545122">
                <a:tc rowSpan="2">
                  <a:txBody>
                    <a:bodyPr/>
                    <a:lstStyle/>
                    <a:p>
                      <a:pPr algn="ctr" fontAlgn="ctr"/>
                      <a:r>
                        <a:rPr lang="es-CO" sz="2800" b="1" u="none" strike="noStrike" dirty="0">
                          <a:effectLst/>
                          <a:highlight>
                            <a:srgbClr val="FBCC32"/>
                          </a:highlight>
                        </a:rPr>
                        <a:t>ENTIDAD</a:t>
                      </a:r>
                      <a:endParaRPr lang="es-CO" sz="2800" b="1" i="0" u="none" strike="noStrike" dirty="0">
                        <a:solidFill>
                          <a:srgbClr val="000000"/>
                        </a:solidFill>
                        <a:effectLst/>
                        <a:highlight>
                          <a:srgbClr val="FBCC32"/>
                        </a:highlight>
                        <a:latin typeface="Verdana" panose="020B0604030504040204" pitchFamily="34" charset="0"/>
                      </a:endParaRPr>
                    </a:p>
                  </a:txBody>
                  <a:tcPr marL="0" marR="0" marT="0" marB="0" anchor="ctr">
                    <a:solidFill>
                      <a:srgbClr val="FCCC31"/>
                    </a:solidFill>
                  </a:tcPr>
                </a:tc>
                <a:tc rowSpan="2">
                  <a:txBody>
                    <a:bodyPr/>
                    <a:lstStyle/>
                    <a:p>
                      <a:pPr algn="ctr" fontAlgn="ctr"/>
                      <a:r>
                        <a:rPr lang="es-CO" sz="2800" b="1" u="none" strike="noStrike" dirty="0">
                          <a:effectLst/>
                          <a:highlight>
                            <a:srgbClr val="FBCC32"/>
                          </a:highlight>
                        </a:rPr>
                        <a:t>2023</a:t>
                      </a:r>
                      <a:endParaRPr lang="es-CO" sz="2800" b="1" i="0" u="none" strike="noStrike" dirty="0">
                        <a:solidFill>
                          <a:srgbClr val="000000"/>
                        </a:solidFill>
                        <a:effectLst/>
                        <a:highlight>
                          <a:srgbClr val="FBCC32"/>
                        </a:highlight>
                        <a:latin typeface="Verdana" panose="020B0604030504040204" pitchFamily="34" charset="0"/>
                      </a:endParaRPr>
                    </a:p>
                  </a:txBody>
                  <a:tcPr marL="0" marR="0" marT="0" marB="0" anchor="ctr">
                    <a:solidFill>
                      <a:srgbClr val="FCCC31"/>
                    </a:solidFill>
                  </a:tcPr>
                </a:tc>
                <a:tc rowSpan="2">
                  <a:txBody>
                    <a:bodyPr/>
                    <a:lstStyle/>
                    <a:p>
                      <a:pPr algn="ctr" fontAlgn="ctr"/>
                      <a:r>
                        <a:rPr lang="es-CO" sz="2800" b="1" u="none" strike="noStrike" dirty="0">
                          <a:effectLst/>
                          <a:highlight>
                            <a:srgbClr val="FBCC32"/>
                          </a:highlight>
                        </a:rPr>
                        <a:t>2024</a:t>
                      </a:r>
                      <a:endParaRPr lang="es-CO" sz="2800" b="1" i="0" u="none" strike="noStrike" dirty="0">
                        <a:solidFill>
                          <a:srgbClr val="000000"/>
                        </a:solidFill>
                        <a:effectLst/>
                        <a:highlight>
                          <a:srgbClr val="FBCC32"/>
                        </a:highlight>
                        <a:latin typeface="Verdana" panose="020B0604030504040204" pitchFamily="34" charset="0"/>
                      </a:endParaRPr>
                    </a:p>
                  </a:txBody>
                  <a:tcPr marL="0" marR="0" marT="0" marB="0" anchor="ctr">
                    <a:solidFill>
                      <a:srgbClr val="FCCC31"/>
                    </a:solidFill>
                  </a:tcPr>
                </a:tc>
                <a:tc rowSpan="2">
                  <a:txBody>
                    <a:bodyPr/>
                    <a:lstStyle/>
                    <a:p>
                      <a:pPr algn="ctr" fontAlgn="ctr"/>
                      <a:r>
                        <a:rPr lang="es-CO" sz="2800" b="1" u="none" strike="noStrike" dirty="0">
                          <a:effectLst/>
                          <a:highlight>
                            <a:srgbClr val="FBCC32"/>
                          </a:highlight>
                        </a:rPr>
                        <a:t>2025</a:t>
                      </a:r>
                      <a:endParaRPr lang="es-CO" sz="2800" b="1" i="0" u="none" strike="noStrike" dirty="0">
                        <a:solidFill>
                          <a:srgbClr val="000000"/>
                        </a:solidFill>
                        <a:effectLst/>
                        <a:highlight>
                          <a:srgbClr val="FBCC32"/>
                        </a:highlight>
                        <a:latin typeface="Verdana" panose="020B0604030504040204" pitchFamily="34" charset="0"/>
                      </a:endParaRPr>
                    </a:p>
                  </a:txBody>
                  <a:tcPr marL="0" marR="0" marT="0" marB="0" anchor="ctr">
                    <a:solidFill>
                      <a:srgbClr val="FCCC31"/>
                    </a:solidFill>
                  </a:tcPr>
                </a:tc>
                <a:tc rowSpan="2">
                  <a:txBody>
                    <a:bodyPr/>
                    <a:lstStyle/>
                    <a:p>
                      <a:pPr algn="ctr" fontAlgn="ctr"/>
                      <a:r>
                        <a:rPr lang="es-CO" sz="2800" b="1" u="none" strike="noStrike" dirty="0">
                          <a:effectLst/>
                          <a:highlight>
                            <a:srgbClr val="FBCC32"/>
                          </a:highlight>
                        </a:rPr>
                        <a:t>2026</a:t>
                      </a:r>
                      <a:endParaRPr lang="es-CO" sz="2800" b="1" i="0" u="none" strike="noStrike" dirty="0">
                        <a:solidFill>
                          <a:srgbClr val="000000"/>
                        </a:solidFill>
                        <a:effectLst/>
                        <a:highlight>
                          <a:srgbClr val="FBCC32"/>
                        </a:highlight>
                        <a:latin typeface="Verdana" panose="020B0604030504040204" pitchFamily="34" charset="0"/>
                      </a:endParaRPr>
                    </a:p>
                  </a:txBody>
                  <a:tcPr marL="0" marR="0" marT="0" marB="0" anchor="ctr">
                    <a:solidFill>
                      <a:srgbClr val="FCCC31"/>
                    </a:solidFill>
                  </a:tcPr>
                </a:tc>
                <a:tc rowSpan="2">
                  <a:txBody>
                    <a:bodyPr/>
                    <a:lstStyle/>
                    <a:p>
                      <a:pPr algn="ctr" fontAlgn="ctr"/>
                      <a:r>
                        <a:rPr lang="es-CO" sz="2800" b="1" u="none" strike="noStrike" dirty="0">
                          <a:effectLst/>
                          <a:highlight>
                            <a:srgbClr val="FBCC32"/>
                          </a:highlight>
                        </a:rPr>
                        <a:t>2027</a:t>
                      </a:r>
                      <a:endParaRPr lang="es-CO" sz="2800" b="1" i="0" u="none" strike="noStrike" dirty="0">
                        <a:solidFill>
                          <a:srgbClr val="000000"/>
                        </a:solidFill>
                        <a:effectLst/>
                        <a:highlight>
                          <a:srgbClr val="FBCC32"/>
                        </a:highlight>
                        <a:latin typeface="Verdana" panose="020B0604030504040204" pitchFamily="34" charset="0"/>
                      </a:endParaRPr>
                    </a:p>
                  </a:txBody>
                  <a:tcPr marL="0" marR="0" marT="0" marB="0" anchor="ctr">
                    <a:solidFill>
                      <a:srgbClr val="FCCC31"/>
                    </a:solidFill>
                  </a:tcPr>
                </a:tc>
                <a:tc rowSpan="2">
                  <a:txBody>
                    <a:bodyPr/>
                    <a:lstStyle/>
                    <a:p>
                      <a:pPr algn="ctr" fontAlgn="ctr"/>
                      <a:r>
                        <a:rPr lang="es-CO" sz="2800" b="1" u="none" strike="noStrike" dirty="0">
                          <a:effectLst/>
                          <a:highlight>
                            <a:srgbClr val="FBCC32"/>
                          </a:highlight>
                        </a:rPr>
                        <a:t>2028</a:t>
                      </a:r>
                      <a:endParaRPr lang="es-CO" sz="2800" b="1" i="0" u="none" strike="noStrike" dirty="0">
                        <a:solidFill>
                          <a:srgbClr val="000000"/>
                        </a:solidFill>
                        <a:effectLst/>
                        <a:highlight>
                          <a:srgbClr val="FBCC32"/>
                        </a:highlight>
                        <a:latin typeface="Verdana" panose="020B0604030504040204" pitchFamily="34" charset="0"/>
                      </a:endParaRPr>
                    </a:p>
                  </a:txBody>
                  <a:tcPr marL="0" marR="0" marT="0" marB="0" anchor="ctr">
                    <a:solidFill>
                      <a:srgbClr val="FCCC31"/>
                    </a:solidFill>
                  </a:tcPr>
                </a:tc>
                <a:tc>
                  <a:txBody>
                    <a:bodyPr/>
                    <a:lstStyle/>
                    <a:p>
                      <a:pPr algn="ctr" fontAlgn="ctr"/>
                      <a:r>
                        <a:rPr lang="es-CO" sz="2800" b="1" u="none" strike="noStrike" dirty="0">
                          <a:effectLst/>
                          <a:highlight>
                            <a:srgbClr val="FBCC32"/>
                          </a:highlight>
                        </a:rPr>
                        <a:t>Var %</a:t>
                      </a:r>
                      <a:endParaRPr lang="es-CO" sz="2800" b="1" i="0" u="none" strike="noStrike" dirty="0">
                        <a:solidFill>
                          <a:srgbClr val="000000"/>
                        </a:solidFill>
                        <a:effectLst/>
                        <a:highlight>
                          <a:srgbClr val="FBCC32"/>
                        </a:highlight>
                        <a:latin typeface="Verdana" panose="020B0604030504040204" pitchFamily="34" charset="0"/>
                      </a:endParaRPr>
                    </a:p>
                  </a:txBody>
                  <a:tcPr marL="0" marR="0" marT="0" marB="0" anchor="ctr">
                    <a:solidFill>
                      <a:srgbClr val="FCCC31"/>
                    </a:solidFill>
                  </a:tcPr>
                </a:tc>
                <a:extLst>
                  <a:ext uri="{0D108BD9-81ED-4DB2-BD59-A6C34878D82A}">
                    <a16:rowId xmlns:a16="http://schemas.microsoft.com/office/drawing/2014/main" val="437451270"/>
                  </a:ext>
                </a:extLst>
              </a:tr>
              <a:tr h="500575">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2800" b="1" u="none" strike="noStrike" dirty="0">
                          <a:effectLst/>
                          <a:highlight>
                            <a:srgbClr val="FBCC32"/>
                          </a:highlight>
                        </a:rPr>
                        <a:t>24/25 </a:t>
                      </a:r>
                      <a:endParaRPr lang="es-CO" sz="2800" b="1" i="0" u="none" strike="noStrike" dirty="0">
                        <a:solidFill>
                          <a:srgbClr val="000000"/>
                        </a:solidFill>
                        <a:effectLst/>
                        <a:highlight>
                          <a:srgbClr val="FBCC32"/>
                        </a:highlight>
                        <a:latin typeface="Verdana" panose="020B0604030504040204" pitchFamily="34" charset="0"/>
                      </a:endParaRPr>
                    </a:p>
                  </a:txBody>
                  <a:tcPr marL="0" marR="0" marT="0" marB="0" anchor="ctr">
                    <a:solidFill>
                      <a:srgbClr val="FCCC31"/>
                    </a:solidFill>
                  </a:tcPr>
                </a:tc>
                <a:extLst>
                  <a:ext uri="{0D108BD9-81ED-4DB2-BD59-A6C34878D82A}">
                    <a16:rowId xmlns:a16="http://schemas.microsoft.com/office/drawing/2014/main" val="1994233981"/>
                  </a:ext>
                </a:extLst>
              </a:tr>
              <a:tr h="770284">
                <a:tc>
                  <a:txBody>
                    <a:bodyPr/>
                    <a:lstStyle/>
                    <a:p>
                      <a:pPr lvl="1" algn="l" fontAlgn="ctr"/>
                      <a:r>
                        <a:rPr lang="es-CO" sz="2800" u="none" strike="noStrike" dirty="0">
                          <a:effectLst/>
                        </a:rPr>
                        <a:t>IDEAM</a:t>
                      </a:r>
                      <a:endParaRPr lang="es-CO" sz="2800" b="1" i="0" u="none" strike="noStrike" dirty="0">
                        <a:solidFill>
                          <a:srgbClr val="000000"/>
                        </a:solidFill>
                        <a:effectLst/>
                        <a:latin typeface="Verdana" panose="020B0604030504040204" pitchFamily="34" charset="0"/>
                      </a:endParaRPr>
                    </a:p>
                  </a:txBody>
                  <a:tcPr marL="45720" marR="45720" anchor="ctr"/>
                </a:tc>
                <a:tc>
                  <a:txBody>
                    <a:bodyPr/>
                    <a:lstStyle/>
                    <a:p>
                      <a:pPr algn="ctr" fontAlgn="ctr"/>
                      <a:r>
                        <a:rPr lang="es-CO" sz="2600" u="none" strike="noStrike" dirty="0">
                          <a:effectLst/>
                        </a:rPr>
                        <a:t>$ 6.251</a:t>
                      </a:r>
                      <a:endParaRPr lang="es-CO" sz="2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2600" u="none" strike="noStrike" dirty="0">
                          <a:effectLst/>
                        </a:rPr>
                        <a:t>$ 6.936</a:t>
                      </a:r>
                      <a:endParaRPr lang="es-CO" sz="2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2600" u="none" strike="noStrike" dirty="0">
                          <a:effectLst/>
                        </a:rPr>
                        <a:t>$ 6.718</a:t>
                      </a:r>
                      <a:endParaRPr lang="es-CO" sz="2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2600" u="none" strike="noStrike" dirty="0">
                          <a:effectLst/>
                        </a:rPr>
                        <a:t>$ 7.058</a:t>
                      </a:r>
                      <a:endParaRPr lang="es-CO" sz="2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2600" u="none" strike="noStrike" dirty="0">
                          <a:effectLst/>
                        </a:rPr>
                        <a:t>$ 7.356</a:t>
                      </a:r>
                      <a:endParaRPr lang="es-CO" sz="2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2600" u="none" strike="noStrike" dirty="0">
                          <a:effectLst/>
                        </a:rPr>
                        <a:t>$ 7.670</a:t>
                      </a:r>
                      <a:endParaRPr lang="es-CO" sz="2600" b="0" i="0" u="none" strike="noStrike" dirty="0">
                        <a:solidFill>
                          <a:srgbClr val="000000"/>
                        </a:solidFill>
                        <a:effectLst/>
                        <a:latin typeface="Arial" panose="020B0604020202020204" pitchFamily="34" charset="0"/>
                      </a:endParaRPr>
                    </a:p>
                  </a:txBody>
                  <a:tcPr marL="0" marR="0" marT="0" marB="0" anchor="ctr"/>
                </a:tc>
                <a:tc>
                  <a:txBody>
                    <a:bodyPr/>
                    <a:lstStyle/>
                    <a:p>
                      <a:pPr algn="ctr" rtl="0" fontAlgn="ctr"/>
                      <a:r>
                        <a:rPr lang="es-CO" sz="2600" u="none" strike="noStrike" dirty="0">
                          <a:effectLst/>
                        </a:rPr>
                        <a:t>-3%</a:t>
                      </a:r>
                      <a:endParaRPr lang="es-CO" sz="2600" b="1"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636078500"/>
                  </a:ext>
                </a:extLst>
              </a:tr>
              <a:tr h="770284">
                <a:tc>
                  <a:txBody>
                    <a:bodyPr/>
                    <a:lstStyle/>
                    <a:p>
                      <a:pPr lvl="1" algn="l" fontAlgn="ctr"/>
                      <a:r>
                        <a:rPr lang="es-CO" sz="2800" u="none" strike="noStrike" dirty="0">
                          <a:effectLst/>
                        </a:rPr>
                        <a:t>FONAM ANLA</a:t>
                      </a:r>
                      <a:endParaRPr lang="es-CO" sz="2800" b="1" i="0" u="none" strike="noStrike" dirty="0">
                        <a:solidFill>
                          <a:srgbClr val="000000"/>
                        </a:solidFill>
                        <a:effectLst/>
                        <a:latin typeface="Verdana" panose="020B0604030504040204" pitchFamily="34" charset="0"/>
                      </a:endParaRPr>
                    </a:p>
                  </a:txBody>
                  <a:tcPr marL="45720" marR="45720" anchor="ctr"/>
                </a:tc>
                <a:tc>
                  <a:txBody>
                    <a:bodyPr/>
                    <a:lstStyle/>
                    <a:p>
                      <a:pPr algn="ctr" fontAlgn="ctr"/>
                      <a:r>
                        <a:rPr lang="es-CO" sz="2600" u="none" strike="noStrike" dirty="0">
                          <a:effectLst/>
                        </a:rPr>
                        <a:t>$ 184.182</a:t>
                      </a:r>
                      <a:endParaRPr lang="es-CO" sz="2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2600" u="none" strike="noStrike" dirty="0">
                          <a:effectLst/>
                        </a:rPr>
                        <a:t>$ 200.829</a:t>
                      </a:r>
                      <a:endParaRPr lang="es-CO" sz="2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2600" u="none" strike="noStrike" dirty="0">
                          <a:effectLst/>
                        </a:rPr>
                        <a:t>$ 208.096</a:t>
                      </a:r>
                      <a:endParaRPr lang="es-CO" sz="2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2600" u="none" strike="noStrike" dirty="0">
                          <a:effectLst/>
                        </a:rPr>
                        <a:t>$ 201.856</a:t>
                      </a:r>
                      <a:endParaRPr lang="es-CO" sz="2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2600" u="none" strike="noStrike" dirty="0">
                          <a:effectLst/>
                        </a:rPr>
                        <a:t>$ 199.166</a:t>
                      </a:r>
                      <a:endParaRPr lang="es-CO" sz="2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2600" u="none" strike="noStrike" dirty="0">
                          <a:effectLst/>
                        </a:rPr>
                        <a:t>$ 190.380</a:t>
                      </a:r>
                      <a:endParaRPr lang="es-CO" sz="2600" b="0" i="0" u="none" strike="noStrike" dirty="0">
                        <a:solidFill>
                          <a:srgbClr val="000000"/>
                        </a:solidFill>
                        <a:effectLst/>
                        <a:latin typeface="Arial" panose="020B0604020202020204" pitchFamily="34" charset="0"/>
                      </a:endParaRPr>
                    </a:p>
                  </a:txBody>
                  <a:tcPr marL="0" marR="0" marT="0" marB="0" anchor="ctr"/>
                </a:tc>
                <a:tc>
                  <a:txBody>
                    <a:bodyPr/>
                    <a:lstStyle/>
                    <a:p>
                      <a:pPr algn="ctr" rtl="0" fontAlgn="ctr"/>
                      <a:r>
                        <a:rPr lang="es-CO" sz="2600" u="none" strike="noStrike" dirty="0">
                          <a:effectLst/>
                        </a:rPr>
                        <a:t>4%</a:t>
                      </a:r>
                      <a:endParaRPr lang="es-CO" sz="2600" b="1"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763104634"/>
                  </a:ext>
                </a:extLst>
              </a:tr>
              <a:tr h="770284">
                <a:tc>
                  <a:txBody>
                    <a:bodyPr/>
                    <a:lstStyle/>
                    <a:p>
                      <a:pPr lvl="1" algn="l" fontAlgn="ctr"/>
                      <a:r>
                        <a:rPr lang="es-CO" sz="2800" u="none" strike="noStrike" dirty="0">
                          <a:effectLst/>
                        </a:rPr>
                        <a:t>FONAM PARQUES</a:t>
                      </a:r>
                      <a:endParaRPr lang="es-CO" sz="2800" b="1" i="0" u="none" strike="noStrike" dirty="0">
                        <a:solidFill>
                          <a:srgbClr val="000000"/>
                        </a:solidFill>
                        <a:effectLst/>
                        <a:latin typeface="Verdana" panose="020B0604030504040204" pitchFamily="34" charset="0"/>
                      </a:endParaRPr>
                    </a:p>
                  </a:txBody>
                  <a:tcPr marL="45720" marR="45720" anchor="ctr"/>
                </a:tc>
                <a:tc>
                  <a:txBody>
                    <a:bodyPr/>
                    <a:lstStyle/>
                    <a:p>
                      <a:pPr algn="ctr" fontAlgn="ctr"/>
                      <a:r>
                        <a:rPr lang="es-CO" sz="2600" u="none" strike="noStrike" dirty="0">
                          <a:effectLst/>
                        </a:rPr>
                        <a:t>$ 60.910</a:t>
                      </a:r>
                      <a:endParaRPr lang="es-CO" sz="2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2600" u="none" strike="noStrike" dirty="0">
                          <a:effectLst/>
                        </a:rPr>
                        <a:t>$ 80.173</a:t>
                      </a:r>
                      <a:endParaRPr lang="es-CO" sz="2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2600" u="none" strike="noStrike" dirty="0">
                          <a:effectLst/>
                        </a:rPr>
                        <a:t>$ 79.358</a:t>
                      </a:r>
                      <a:endParaRPr lang="es-CO" sz="2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2600" u="none" strike="noStrike" dirty="0">
                          <a:effectLst/>
                        </a:rPr>
                        <a:t>$ 81.737</a:t>
                      </a:r>
                      <a:endParaRPr lang="es-CO" sz="2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2600" u="none" strike="noStrike" dirty="0">
                          <a:effectLst/>
                        </a:rPr>
                        <a:t>$ 84.190</a:t>
                      </a:r>
                      <a:endParaRPr lang="es-CO" sz="2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2600" u="none" strike="noStrike" dirty="0">
                          <a:effectLst/>
                        </a:rPr>
                        <a:t>$ 86.715</a:t>
                      </a:r>
                      <a:endParaRPr lang="es-CO" sz="2600" b="0" i="0" u="none" strike="noStrike" dirty="0">
                        <a:solidFill>
                          <a:srgbClr val="000000"/>
                        </a:solidFill>
                        <a:effectLst/>
                        <a:latin typeface="Arial" panose="020B0604020202020204" pitchFamily="34" charset="0"/>
                      </a:endParaRPr>
                    </a:p>
                  </a:txBody>
                  <a:tcPr marL="0" marR="0" marT="0" marB="0" anchor="ctr"/>
                </a:tc>
                <a:tc>
                  <a:txBody>
                    <a:bodyPr/>
                    <a:lstStyle/>
                    <a:p>
                      <a:pPr algn="ctr" rtl="0" fontAlgn="ctr"/>
                      <a:r>
                        <a:rPr lang="es-CO" sz="2600" u="none" strike="noStrike" dirty="0">
                          <a:effectLst/>
                        </a:rPr>
                        <a:t>-1%</a:t>
                      </a:r>
                      <a:endParaRPr lang="es-CO" sz="2600" b="1"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978581636"/>
                  </a:ext>
                </a:extLst>
              </a:tr>
              <a:tr h="770284">
                <a:tc>
                  <a:txBody>
                    <a:bodyPr/>
                    <a:lstStyle/>
                    <a:p>
                      <a:pPr lvl="1" algn="l" fontAlgn="ctr"/>
                      <a:r>
                        <a:rPr lang="es-CO" sz="2800" u="none" strike="noStrike" dirty="0">
                          <a:effectLst/>
                        </a:rPr>
                        <a:t>FONAM MINAMBIENTE</a:t>
                      </a:r>
                      <a:endParaRPr lang="es-CO" sz="2800" b="1" i="0" u="none" strike="noStrike" dirty="0">
                        <a:solidFill>
                          <a:srgbClr val="000000"/>
                        </a:solidFill>
                        <a:effectLst/>
                        <a:latin typeface="Verdana" panose="020B0604030504040204" pitchFamily="34" charset="0"/>
                      </a:endParaRPr>
                    </a:p>
                  </a:txBody>
                  <a:tcPr marL="45720" marR="45720" anchor="ctr"/>
                </a:tc>
                <a:tc>
                  <a:txBody>
                    <a:bodyPr/>
                    <a:lstStyle/>
                    <a:p>
                      <a:pPr algn="ctr" fontAlgn="ctr"/>
                      <a:r>
                        <a:rPr lang="es-CO" sz="2600" u="none" strike="noStrike" dirty="0">
                          <a:effectLst/>
                        </a:rPr>
                        <a:t>$ 3.411</a:t>
                      </a:r>
                      <a:endParaRPr lang="es-CO" sz="2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2600" u="none" strike="noStrike" dirty="0">
                          <a:effectLst/>
                        </a:rPr>
                        <a:t>$ 3.365</a:t>
                      </a:r>
                      <a:endParaRPr lang="es-CO" sz="2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2600" u="none" strike="noStrike" dirty="0">
                          <a:effectLst/>
                        </a:rPr>
                        <a:t>$ 2.612</a:t>
                      </a:r>
                      <a:endParaRPr lang="es-CO" sz="2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2600" u="none" strike="noStrike" dirty="0">
                          <a:effectLst/>
                        </a:rPr>
                        <a:t>$ 1.165</a:t>
                      </a:r>
                      <a:endParaRPr lang="es-CO" sz="2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2600" u="none" strike="noStrike" dirty="0">
                          <a:effectLst/>
                        </a:rPr>
                        <a:t>$ 170</a:t>
                      </a:r>
                      <a:endParaRPr lang="es-CO" sz="2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2600" u="none" strike="noStrike" dirty="0">
                          <a:effectLst/>
                        </a:rPr>
                        <a:t>$ 175</a:t>
                      </a:r>
                      <a:endParaRPr lang="es-CO" sz="2600" b="0" i="0" u="none" strike="noStrike" dirty="0">
                        <a:solidFill>
                          <a:srgbClr val="000000"/>
                        </a:solidFill>
                        <a:effectLst/>
                        <a:latin typeface="Arial" panose="020B0604020202020204" pitchFamily="34" charset="0"/>
                      </a:endParaRPr>
                    </a:p>
                  </a:txBody>
                  <a:tcPr marL="0" marR="0" marT="0" marB="0" anchor="ctr"/>
                </a:tc>
                <a:tc>
                  <a:txBody>
                    <a:bodyPr/>
                    <a:lstStyle/>
                    <a:p>
                      <a:pPr algn="ctr" rtl="0" fontAlgn="ctr"/>
                      <a:r>
                        <a:rPr lang="es-CO" sz="2600" u="none" strike="noStrike" dirty="0">
                          <a:effectLst/>
                        </a:rPr>
                        <a:t>-22%</a:t>
                      </a:r>
                      <a:endParaRPr lang="es-CO" sz="2600" b="1"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436385702"/>
                  </a:ext>
                </a:extLst>
              </a:tr>
              <a:tr h="770284">
                <a:tc>
                  <a:txBody>
                    <a:bodyPr/>
                    <a:lstStyle/>
                    <a:p>
                      <a:pPr lvl="1" algn="l" fontAlgn="ctr"/>
                      <a:r>
                        <a:rPr lang="es-CO" sz="2800" u="none" strike="noStrike" dirty="0">
                          <a:effectLst/>
                        </a:rPr>
                        <a:t>FCA</a:t>
                      </a:r>
                      <a:endParaRPr lang="es-CO" sz="2800" b="1" i="0" u="none" strike="noStrike" dirty="0">
                        <a:solidFill>
                          <a:srgbClr val="000000"/>
                        </a:solidFill>
                        <a:effectLst/>
                        <a:latin typeface="Verdana" panose="020B0604030504040204" pitchFamily="34" charset="0"/>
                      </a:endParaRPr>
                    </a:p>
                  </a:txBody>
                  <a:tcPr marL="45720" marR="45720" anchor="ctr"/>
                </a:tc>
                <a:tc>
                  <a:txBody>
                    <a:bodyPr/>
                    <a:lstStyle/>
                    <a:p>
                      <a:pPr algn="ctr" fontAlgn="ctr"/>
                      <a:r>
                        <a:rPr lang="es-CO" sz="2600" u="none" strike="noStrike" dirty="0">
                          <a:effectLst/>
                        </a:rPr>
                        <a:t>$ 56.559</a:t>
                      </a:r>
                      <a:endParaRPr lang="es-CO" sz="2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2600" u="none" strike="noStrike" dirty="0">
                          <a:effectLst/>
                        </a:rPr>
                        <a:t>$ 87.945</a:t>
                      </a:r>
                      <a:endParaRPr lang="es-CO" sz="2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2600" u="none" strike="noStrike" dirty="0">
                          <a:effectLst/>
                        </a:rPr>
                        <a:t>$ 90.583</a:t>
                      </a:r>
                      <a:endParaRPr lang="es-CO" sz="2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2600" u="none" strike="noStrike" dirty="0">
                          <a:effectLst/>
                        </a:rPr>
                        <a:t>$ 93.301</a:t>
                      </a:r>
                      <a:endParaRPr lang="es-CO" sz="2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2600" u="none" strike="noStrike" dirty="0">
                          <a:effectLst/>
                        </a:rPr>
                        <a:t>$ 96.100</a:t>
                      </a:r>
                      <a:endParaRPr lang="es-CO" sz="2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2600" u="none" strike="noStrike" dirty="0">
                          <a:effectLst/>
                        </a:rPr>
                        <a:t>$ 98.983</a:t>
                      </a:r>
                      <a:endParaRPr lang="es-CO" sz="2600" b="0" i="0" u="none" strike="noStrike" dirty="0">
                        <a:solidFill>
                          <a:srgbClr val="000000"/>
                        </a:solidFill>
                        <a:effectLst/>
                        <a:latin typeface="Arial" panose="020B0604020202020204" pitchFamily="34" charset="0"/>
                      </a:endParaRPr>
                    </a:p>
                  </a:txBody>
                  <a:tcPr marL="0" marR="0" marT="0" marB="0" anchor="ctr"/>
                </a:tc>
                <a:tc>
                  <a:txBody>
                    <a:bodyPr/>
                    <a:lstStyle/>
                    <a:p>
                      <a:pPr algn="ctr" rtl="0" fontAlgn="ctr"/>
                      <a:r>
                        <a:rPr lang="es-CO" sz="2600" u="none" strike="noStrike" dirty="0">
                          <a:effectLst/>
                        </a:rPr>
                        <a:t>3%</a:t>
                      </a:r>
                      <a:endParaRPr lang="es-CO" sz="2600" b="1"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206274857"/>
                  </a:ext>
                </a:extLst>
              </a:tr>
              <a:tr h="770284">
                <a:tc>
                  <a:txBody>
                    <a:bodyPr/>
                    <a:lstStyle/>
                    <a:p>
                      <a:pPr algn="ctr" fontAlgn="ctr"/>
                      <a:r>
                        <a:rPr lang="es-CO" sz="2800" b="1" u="none" strike="noStrike" dirty="0">
                          <a:effectLst/>
                        </a:rPr>
                        <a:t>TOTAL INGRESOS SECTOR</a:t>
                      </a:r>
                      <a:endParaRPr lang="es-CO" sz="2800" b="1" i="0" u="none" strike="noStrike" dirty="0">
                        <a:solidFill>
                          <a:srgbClr val="000000"/>
                        </a:solidFill>
                        <a:effectLst/>
                        <a:latin typeface="Verdana" panose="020B0604030504040204" pitchFamily="34" charset="0"/>
                      </a:endParaRPr>
                    </a:p>
                  </a:txBody>
                  <a:tcPr marL="0" marR="0" marT="0" marB="0" anchor="ctr">
                    <a:solidFill>
                      <a:srgbClr val="FCCC31"/>
                    </a:solidFill>
                  </a:tcPr>
                </a:tc>
                <a:tc>
                  <a:txBody>
                    <a:bodyPr/>
                    <a:lstStyle/>
                    <a:p>
                      <a:pPr algn="ctr" fontAlgn="ctr"/>
                      <a:r>
                        <a:rPr lang="es-CO" sz="2600" b="1" u="none" strike="noStrike" dirty="0">
                          <a:effectLst/>
                        </a:rPr>
                        <a:t>$ 311.313</a:t>
                      </a:r>
                      <a:endParaRPr lang="es-CO" sz="2600" b="1" i="0" u="none" strike="noStrike" dirty="0">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fontAlgn="ctr"/>
                      <a:r>
                        <a:rPr lang="es-CO" sz="2600" b="1" u="none" strike="noStrike" dirty="0">
                          <a:effectLst/>
                        </a:rPr>
                        <a:t>$ 379.248</a:t>
                      </a:r>
                      <a:endParaRPr lang="es-CO" sz="2600" b="1" i="0" u="none" strike="noStrike" dirty="0">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fontAlgn="ctr"/>
                      <a:r>
                        <a:rPr lang="es-CO" sz="2600" b="1" u="none" strike="noStrike" dirty="0">
                          <a:effectLst/>
                        </a:rPr>
                        <a:t>$ 387.367</a:t>
                      </a:r>
                      <a:endParaRPr lang="es-CO" sz="2600" b="1" i="0" u="none" strike="noStrike" dirty="0">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fontAlgn="ctr"/>
                      <a:r>
                        <a:rPr lang="es-CO" sz="2600" b="1" u="none" strike="noStrike" dirty="0">
                          <a:effectLst/>
                        </a:rPr>
                        <a:t>$ 385.117</a:t>
                      </a:r>
                      <a:endParaRPr lang="es-CO" sz="2600" b="1" i="0" u="none" strike="noStrike" dirty="0">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fontAlgn="ctr"/>
                      <a:r>
                        <a:rPr lang="es-CO" sz="2600" b="1" u="none" strike="noStrike" dirty="0">
                          <a:effectLst/>
                        </a:rPr>
                        <a:t>$ 386.982</a:t>
                      </a:r>
                      <a:endParaRPr lang="es-CO" sz="2600" b="1" i="0" u="none" strike="noStrike" dirty="0">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fontAlgn="ctr"/>
                      <a:r>
                        <a:rPr lang="es-CO" sz="2600" b="1" u="none" strike="noStrike" dirty="0">
                          <a:effectLst/>
                        </a:rPr>
                        <a:t>$ 383.922</a:t>
                      </a:r>
                      <a:endParaRPr lang="es-CO" sz="2600" b="1" i="0" u="none" strike="noStrike" dirty="0">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2600" b="1" u="none" strike="noStrike" dirty="0">
                          <a:effectLst/>
                        </a:rPr>
                        <a:t>2%</a:t>
                      </a:r>
                      <a:endParaRPr lang="es-CO" sz="2600" b="1" i="0" u="none" strike="noStrike" dirty="0">
                        <a:solidFill>
                          <a:srgbClr val="000000"/>
                        </a:solidFill>
                        <a:effectLst/>
                        <a:latin typeface="Arial" panose="020B0604020202020204" pitchFamily="34" charset="0"/>
                      </a:endParaRPr>
                    </a:p>
                  </a:txBody>
                  <a:tcPr marL="0" marR="0" marT="0" marB="0" anchor="ctr">
                    <a:solidFill>
                      <a:srgbClr val="FCCC31"/>
                    </a:solidFill>
                  </a:tcPr>
                </a:tc>
                <a:extLst>
                  <a:ext uri="{0D108BD9-81ED-4DB2-BD59-A6C34878D82A}">
                    <a16:rowId xmlns:a16="http://schemas.microsoft.com/office/drawing/2014/main" val="786418993"/>
                  </a:ext>
                </a:extLst>
              </a:tr>
              <a:tr h="924331">
                <a:tc gridSpan="8">
                  <a:txBody>
                    <a:bodyPr/>
                    <a:lstStyle/>
                    <a:p>
                      <a:pPr algn="l" rtl="0" fontAlgn="ctr"/>
                      <a:r>
                        <a:rPr lang="es-CO" sz="2800" u="none" strike="noStrike" dirty="0">
                          <a:effectLst/>
                        </a:rPr>
                        <a:t>* Asignación  Cierre SIIF  a 31 de Diciembre del 2023 Rec. 20 y 21</a:t>
                      </a:r>
                      <a:endParaRPr lang="es-CO" sz="28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944182354"/>
                  </a:ext>
                </a:extLst>
              </a:tr>
            </a:tbl>
          </a:graphicData>
        </a:graphic>
      </p:graphicFrame>
      <p:grpSp>
        <p:nvGrpSpPr>
          <p:cNvPr id="4" name="Grupo 3">
            <a:extLst>
              <a:ext uri="{FF2B5EF4-FFF2-40B4-BE49-F238E27FC236}">
                <a16:creationId xmlns:a16="http://schemas.microsoft.com/office/drawing/2014/main" id="{781B2F25-605C-7BF2-96F6-E255E1EBDEE6}"/>
              </a:ext>
            </a:extLst>
          </p:cNvPr>
          <p:cNvGrpSpPr/>
          <p:nvPr/>
        </p:nvGrpSpPr>
        <p:grpSpPr>
          <a:xfrm>
            <a:off x="16613736" y="203541"/>
            <a:ext cx="3000375" cy="2020113"/>
            <a:chOff x="16072703" y="22290"/>
            <a:chExt cx="3000375" cy="2020113"/>
          </a:xfrm>
        </p:grpSpPr>
        <p:pic>
          <p:nvPicPr>
            <p:cNvPr id="5" name="Imagen 4">
              <a:extLst>
                <a:ext uri="{FF2B5EF4-FFF2-40B4-BE49-F238E27FC236}">
                  <a16:creationId xmlns:a16="http://schemas.microsoft.com/office/drawing/2014/main" id="{7F5203C2-7515-53E9-5AFC-126D28091B6C}"/>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6" name="Picture 4" descr="Ministerio de Ambiente y Desarrollo Sostenible - Wikipedia ...">
              <a:extLst>
                <a:ext uri="{FF2B5EF4-FFF2-40B4-BE49-F238E27FC236}">
                  <a16:creationId xmlns:a16="http://schemas.microsoft.com/office/drawing/2014/main" id="{938E6859-F477-AB13-E7F6-092E0C410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1423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95011EB-ECEA-D57A-F118-3E4925925DA3}"/>
              </a:ext>
            </a:extLst>
          </p:cNvPr>
          <p:cNvSpPr txBox="1">
            <a:spLocks/>
          </p:cNvSpPr>
          <p:nvPr/>
        </p:nvSpPr>
        <p:spPr>
          <a:xfrm>
            <a:off x="3516923" y="596821"/>
            <a:ext cx="12942278" cy="1325946"/>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a:lnSpc>
                <a:spcPct val="150000"/>
              </a:lnSpc>
            </a:pPr>
            <a:r>
              <a:rPr lang="es-CO" sz="2800" b="1" spc="60" dirty="0">
                <a:solidFill>
                  <a:srgbClr val="454546"/>
                </a:solidFill>
                <a:latin typeface="Montserrat Regular"/>
              </a:rPr>
              <a:t>PROYECTOS PRESENTADOS AL FONDO PARA LA VIDA Y LA BIODIVERSIDAD</a:t>
            </a:r>
          </a:p>
        </p:txBody>
      </p:sp>
      <p:grpSp>
        <p:nvGrpSpPr>
          <p:cNvPr id="3" name="Grupo 2">
            <a:extLst>
              <a:ext uri="{FF2B5EF4-FFF2-40B4-BE49-F238E27FC236}">
                <a16:creationId xmlns:a16="http://schemas.microsoft.com/office/drawing/2014/main" id="{5AFE8BD3-4B7C-3E51-C7E9-913046F4650B}"/>
              </a:ext>
            </a:extLst>
          </p:cNvPr>
          <p:cNvGrpSpPr/>
          <p:nvPr/>
        </p:nvGrpSpPr>
        <p:grpSpPr>
          <a:xfrm>
            <a:off x="16613736" y="203543"/>
            <a:ext cx="3000376" cy="2020114"/>
            <a:chOff x="16072703" y="22290"/>
            <a:chExt cx="3000375" cy="2020113"/>
          </a:xfrm>
        </p:grpSpPr>
        <p:pic>
          <p:nvPicPr>
            <p:cNvPr id="4" name="Imagen 3">
              <a:extLst>
                <a:ext uri="{FF2B5EF4-FFF2-40B4-BE49-F238E27FC236}">
                  <a16:creationId xmlns:a16="http://schemas.microsoft.com/office/drawing/2014/main" id="{C05DC48F-1C72-A453-5CDA-DA1891CE5C81}"/>
                </a:ext>
              </a:extLst>
            </p:cNvPr>
            <p:cNvPicPr>
              <a:picLocks noChangeAspect="1"/>
            </p:cNvPicPr>
            <p:nvPr/>
          </p:nvPicPr>
          <p:blipFill>
            <a:blip r:embed="rId3"/>
            <a:stretch>
              <a:fillRect/>
            </a:stretch>
          </p:blipFill>
          <p:spPr>
            <a:xfrm>
              <a:off x="16072703" y="22290"/>
              <a:ext cx="3000375" cy="1000125"/>
            </a:xfrm>
            <a:prstGeom prst="rect">
              <a:avLst/>
            </a:prstGeom>
          </p:spPr>
        </p:pic>
        <p:pic>
          <p:nvPicPr>
            <p:cNvPr id="5" name="Picture 4" descr="Ministerio de Ambiente y Desarrollo Sostenible - Wikipedia ...">
              <a:extLst>
                <a:ext uri="{FF2B5EF4-FFF2-40B4-BE49-F238E27FC236}">
                  <a16:creationId xmlns:a16="http://schemas.microsoft.com/office/drawing/2014/main" id="{0F1741FB-8762-C0B2-3A3C-FFEDF124E3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Tabla 1">
            <a:extLst>
              <a:ext uri="{FF2B5EF4-FFF2-40B4-BE49-F238E27FC236}">
                <a16:creationId xmlns:a16="http://schemas.microsoft.com/office/drawing/2014/main" id="{39831D4B-7511-4400-8EA1-5B50DCA882AB}"/>
              </a:ext>
            </a:extLst>
          </p:cNvPr>
          <p:cNvGraphicFramePr>
            <a:graphicFrameLocks noGrp="1"/>
          </p:cNvGraphicFramePr>
          <p:nvPr/>
        </p:nvGraphicFramePr>
        <p:xfrm>
          <a:off x="948691" y="2491741"/>
          <a:ext cx="11007094" cy="10249790"/>
        </p:xfrm>
        <a:graphic>
          <a:graphicData uri="http://schemas.openxmlformats.org/drawingml/2006/table">
            <a:tbl>
              <a:tblPr>
                <a:tableStyleId>{5940675A-B579-460E-94D1-54222C63F5DA}</a:tableStyleId>
              </a:tblPr>
              <a:tblGrid>
                <a:gridCol w="3106832">
                  <a:extLst>
                    <a:ext uri="{9D8B030D-6E8A-4147-A177-3AD203B41FA5}">
                      <a16:colId xmlns:a16="http://schemas.microsoft.com/office/drawing/2014/main" val="3846080943"/>
                    </a:ext>
                  </a:extLst>
                </a:gridCol>
                <a:gridCol w="1597810">
                  <a:extLst>
                    <a:ext uri="{9D8B030D-6E8A-4147-A177-3AD203B41FA5}">
                      <a16:colId xmlns:a16="http://schemas.microsoft.com/office/drawing/2014/main" val="2943036800"/>
                    </a:ext>
                  </a:extLst>
                </a:gridCol>
                <a:gridCol w="3106832">
                  <a:extLst>
                    <a:ext uri="{9D8B030D-6E8A-4147-A177-3AD203B41FA5}">
                      <a16:colId xmlns:a16="http://schemas.microsoft.com/office/drawing/2014/main" val="1512240322"/>
                    </a:ext>
                  </a:extLst>
                </a:gridCol>
                <a:gridCol w="1597810">
                  <a:extLst>
                    <a:ext uri="{9D8B030D-6E8A-4147-A177-3AD203B41FA5}">
                      <a16:colId xmlns:a16="http://schemas.microsoft.com/office/drawing/2014/main" val="2178506245"/>
                    </a:ext>
                  </a:extLst>
                </a:gridCol>
                <a:gridCol w="1597810">
                  <a:extLst>
                    <a:ext uri="{9D8B030D-6E8A-4147-A177-3AD203B41FA5}">
                      <a16:colId xmlns:a16="http://schemas.microsoft.com/office/drawing/2014/main" val="1700942636"/>
                    </a:ext>
                  </a:extLst>
                </a:gridCol>
              </a:tblGrid>
              <a:tr h="917498">
                <a:tc>
                  <a:txBody>
                    <a:bodyPr/>
                    <a:lstStyle/>
                    <a:p>
                      <a:pPr algn="ctr" rtl="0" fontAlgn="ctr"/>
                      <a:r>
                        <a:rPr lang="es-CO" sz="1800" b="1" u="none" strike="noStrike" dirty="0">
                          <a:effectLst/>
                        </a:rPr>
                        <a:t>PROGRAMAS</a:t>
                      </a:r>
                      <a:endParaRPr lang="es-CO" sz="1800" b="1" i="0" u="none" strike="noStrike" dirty="0">
                        <a:solidFill>
                          <a:srgbClr val="000000"/>
                        </a:solidFill>
                        <a:effectLst/>
                        <a:latin typeface="Verdana" panose="020B0604030504040204" pitchFamily="34" charset="0"/>
                      </a:endParaRPr>
                    </a:p>
                  </a:txBody>
                  <a:tcPr marL="288" marR="288" marT="288" marB="0" anchor="ctr">
                    <a:solidFill>
                      <a:srgbClr val="FCCC31"/>
                    </a:solidFill>
                  </a:tcPr>
                </a:tc>
                <a:tc>
                  <a:txBody>
                    <a:bodyPr/>
                    <a:lstStyle/>
                    <a:p>
                      <a:pPr algn="ctr" rtl="0" fontAlgn="ctr"/>
                      <a:r>
                        <a:rPr lang="es-CO" sz="1800" b="1" u="none" strike="noStrike" dirty="0">
                          <a:effectLst/>
                        </a:rPr>
                        <a:t>PRESUPUESTO PROGRAMA</a:t>
                      </a:r>
                      <a:endParaRPr lang="es-CO" sz="1800" b="1" i="0" u="none" strike="noStrike" dirty="0">
                        <a:solidFill>
                          <a:srgbClr val="000000"/>
                        </a:solidFill>
                        <a:effectLst/>
                        <a:latin typeface="Verdana" panose="020B0604030504040204" pitchFamily="34" charset="0"/>
                      </a:endParaRPr>
                    </a:p>
                  </a:txBody>
                  <a:tcPr marL="288" marR="288" marT="288" marB="0" anchor="ctr">
                    <a:solidFill>
                      <a:srgbClr val="FCCC31"/>
                    </a:solidFill>
                  </a:tcPr>
                </a:tc>
                <a:tc>
                  <a:txBody>
                    <a:bodyPr/>
                    <a:lstStyle/>
                    <a:p>
                      <a:pPr algn="ctr" rtl="0" fontAlgn="ctr"/>
                      <a:r>
                        <a:rPr lang="es-CO" sz="1800" b="1" u="none" strike="noStrike" dirty="0">
                          <a:effectLst/>
                        </a:rPr>
                        <a:t>PROYECTO</a:t>
                      </a:r>
                      <a:endParaRPr lang="es-CO" sz="1800" b="1" i="0" u="none" strike="noStrike" dirty="0">
                        <a:solidFill>
                          <a:srgbClr val="000000"/>
                        </a:solidFill>
                        <a:effectLst/>
                        <a:latin typeface="Verdana" panose="020B0604030504040204" pitchFamily="34" charset="0"/>
                      </a:endParaRPr>
                    </a:p>
                  </a:txBody>
                  <a:tcPr marL="288" marR="288" marT="288" marB="0" anchor="ctr">
                    <a:solidFill>
                      <a:srgbClr val="FCCC31"/>
                    </a:solidFill>
                  </a:tcPr>
                </a:tc>
                <a:tc>
                  <a:txBody>
                    <a:bodyPr/>
                    <a:lstStyle/>
                    <a:p>
                      <a:pPr algn="ctr" rtl="0" fontAlgn="ctr"/>
                      <a:r>
                        <a:rPr lang="es-CO" sz="1800" b="1" u="none" strike="noStrike" dirty="0">
                          <a:effectLst/>
                        </a:rPr>
                        <a:t>VALOR TOTAL PROYECTO</a:t>
                      </a:r>
                      <a:endParaRPr lang="es-CO" sz="1800" b="1" i="0" u="none" strike="noStrike" dirty="0">
                        <a:solidFill>
                          <a:srgbClr val="000000"/>
                        </a:solidFill>
                        <a:effectLst/>
                        <a:latin typeface="Verdana" panose="020B0604030504040204" pitchFamily="34" charset="0"/>
                      </a:endParaRPr>
                    </a:p>
                  </a:txBody>
                  <a:tcPr marL="288" marR="288" marT="288" marB="0" anchor="ctr">
                    <a:solidFill>
                      <a:srgbClr val="FCCC31"/>
                    </a:solidFill>
                  </a:tcPr>
                </a:tc>
                <a:tc>
                  <a:txBody>
                    <a:bodyPr/>
                    <a:lstStyle/>
                    <a:p>
                      <a:pPr algn="ctr" rtl="0" fontAlgn="ctr"/>
                      <a:r>
                        <a:rPr lang="es-CO" sz="1800" b="1" u="none" strike="noStrike" dirty="0">
                          <a:effectLst/>
                        </a:rPr>
                        <a:t>ASIGNADO PRESUPUESTO 2024</a:t>
                      </a:r>
                      <a:endParaRPr lang="es-CO" sz="1800" b="1" i="0" u="none" strike="noStrike" dirty="0">
                        <a:solidFill>
                          <a:srgbClr val="000000"/>
                        </a:solidFill>
                        <a:effectLst/>
                        <a:latin typeface="Verdana" panose="020B0604030504040204" pitchFamily="34" charset="0"/>
                      </a:endParaRPr>
                    </a:p>
                  </a:txBody>
                  <a:tcPr marL="288" marR="288" marT="288" marB="0" anchor="ctr">
                    <a:solidFill>
                      <a:srgbClr val="FCCC31"/>
                    </a:solidFill>
                  </a:tcPr>
                </a:tc>
                <a:extLst>
                  <a:ext uri="{0D108BD9-81ED-4DB2-BD59-A6C34878D82A}">
                    <a16:rowId xmlns:a16="http://schemas.microsoft.com/office/drawing/2014/main" val="357798774"/>
                  </a:ext>
                </a:extLst>
              </a:tr>
              <a:tr h="1834674">
                <a:tc rowSpan="9">
                  <a:txBody>
                    <a:bodyPr/>
                    <a:lstStyle/>
                    <a:p>
                      <a:pPr algn="ctr" rtl="0" fontAlgn="ctr"/>
                      <a:r>
                        <a:rPr lang="es-CO" sz="1800" b="1" u="none" strike="noStrike" dirty="0">
                          <a:effectLst/>
                        </a:rPr>
                        <a:t>Amazonía</a:t>
                      </a:r>
                      <a:endParaRPr lang="es-CO" sz="1800" b="1" i="0" u="none" strike="noStrike" dirty="0">
                        <a:solidFill>
                          <a:srgbClr val="000000"/>
                        </a:solidFill>
                        <a:effectLst/>
                        <a:latin typeface="Verdana" panose="020B0604030504040204" pitchFamily="34" charset="0"/>
                      </a:endParaRPr>
                    </a:p>
                  </a:txBody>
                  <a:tcPr marL="288" marR="288" marT="288" marB="0" anchor="ctr"/>
                </a:tc>
                <a:tc rowSpan="9">
                  <a:txBody>
                    <a:bodyPr/>
                    <a:lstStyle/>
                    <a:p>
                      <a:pPr algn="ctr" rtl="0" fontAlgn="ctr"/>
                      <a:r>
                        <a:rPr lang="es-CO" sz="1800" b="1" u="none" strike="noStrike">
                          <a:effectLst/>
                        </a:rPr>
                        <a:t>$ 2.042.551</a:t>
                      </a:r>
                      <a:endParaRPr lang="es-CO" sz="1800" b="1" i="0" u="none" strike="noStrike">
                        <a:solidFill>
                          <a:srgbClr val="000000"/>
                        </a:solidFill>
                        <a:effectLst/>
                        <a:latin typeface="Verdana" panose="020B0604030504040204" pitchFamily="34" charset="0"/>
                      </a:endParaRPr>
                    </a:p>
                  </a:txBody>
                  <a:tcPr marL="288" marR="288" marT="288" marB="0" anchor="ctr"/>
                </a:tc>
                <a:tc>
                  <a:txBody>
                    <a:bodyPr/>
                    <a:lstStyle/>
                    <a:p>
                      <a:pPr algn="ctr" rtl="0" fontAlgn="ctr"/>
                      <a:r>
                        <a:rPr lang="es-ES" sz="1800" b="1" u="none" strike="noStrike">
                          <a:effectLst/>
                        </a:rPr>
                        <a:t>Extensión y desarrollo forestal (Zasca biodiversidad y la conservación, apoyo núcleos, bioeconomía, articulación)</a:t>
                      </a:r>
                      <a:endParaRPr lang="es-ES" sz="1800" b="1" i="0" u="none" strike="noStrike">
                        <a:solidFill>
                          <a:srgbClr val="000000"/>
                        </a:solidFill>
                        <a:effectLst/>
                        <a:latin typeface="Verdana" panose="020B0604030504040204" pitchFamily="34" charset="0"/>
                      </a:endParaRPr>
                    </a:p>
                  </a:txBody>
                  <a:tcPr marL="288" marR="288" marT="288" marB="0" anchor="ctr"/>
                </a:tc>
                <a:tc>
                  <a:txBody>
                    <a:bodyPr/>
                    <a:lstStyle/>
                    <a:p>
                      <a:pPr algn="ctr" rtl="0" fontAlgn="ctr"/>
                      <a:r>
                        <a:rPr lang="es-CO" sz="1800" b="1" u="none" strike="noStrike">
                          <a:effectLst/>
                        </a:rPr>
                        <a:t>$ 120.000</a:t>
                      </a:r>
                      <a:endParaRPr lang="es-CO" sz="1800" b="1" i="0" u="none" strike="noStrike">
                        <a:solidFill>
                          <a:srgbClr val="000000"/>
                        </a:solidFill>
                        <a:effectLst/>
                        <a:latin typeface="Verdana" panose="020B0604030504040204" pitchFamily="34" charset="0"/>
                      </a:endParaRPr>
                    </a:p>
                  </a:txBody>
                  <a:tcPr marL="288" marR="288" marT="288" marB="0" anchor="ctr"/>
                </a:tc>
                <a:tc>
                  <a:txBody>
                    <a:bodyPr/>
                    <a:lstStyle/>
                    <a:p>
                      <a:pPr algn="ctr" rtl="0" fontAlgn="ctr"/>
                      <a:r>
                        <a:rPr lang="es-CO" sz="1800" b="1" u="none" strike="noStrike" dirty="0">
                          <a:effectLst/>
                        </a:rPr>
                        <a:t>$ 60.000</a:t>
                      </a:r>
                      <a:endParaRPr lang="es-CO" sz="1800" b="1" i="0" u="none" strike="noStrike" dirty="0">
                        <a:solidFill>
                          <a:srgbClr val="000000"/>
                        </a:solidFill>
                        <a:effectLst/>
                        <a:latin typeface="Verdana" panose="020B0604030504040204" pitchFamily="34" charset="0"/>
                      </a:endParaRPr>
                    </a:p>
                  </a:txBody>
                  <a:tcPr marL="288" marR="288" marT="288" marB="0" anchor="ctr"/>
                </a:tc>
                <a:extLst>
                  <a:ext uri="{0D108BD9-81ED-4DB2-BD59-A6C34878D82A}">
                    <a16:rowId xmlns:a16="http://schemas.microsoft.com/office/drawing/2014/main" val="1439810299"/>
                  </a:ext>
                </a:extLst>
              </a:tr>
              <a:tr h="472434">
                <a:tc vMerge="1">
                  <a:txBody>
                    <a:bodyPr/>
                    <a:lstStyle/>
                    <a:p>
                      <a:endParaRPr lang="es-CO"/>
                    </a:p>
                  </a:txBody>
                  <a:tcPr/>
                </a:tc>
                <a:tc vMerge="1">
                  <a:txBody>
                    <a:bodyPr/>
                    <a:lstStyle/>
                    <a:p>
                      <a:endParaRPr lang="es-CO"/>
                    </a:p>
                  </a:txBody>
                  <a:tcPr/>
                </a:tc>
                <a:tc>
                  <a:txBody>
                    <a:bodyPr/>
                    <a:lstStyle/>
                    <a:p>
                      <a:pPr algn="ctr" rtl="0" fontAlgn="ctr"/>
                      <a:r>
                        <a:rPr lang="es-CO" sz="1800" b="1" u="none" strike="noStrike">
                          <a:effectLst/>
                        </a:rPr>
                        <a:t>PSA</a:t>
                      </a:r>
                      <a:endParaRPr lang="es-CO" sz="1800" b="1" i="0" u="none" strike="noStrike">
                        <a:solidFill>
                          <a:srgbClr val="000000"/>
                        </a:solidFill>
                        <a:effectLst/>
                        <a:latin typeface="Verdana" panose="020B0604030504040204" pitchFamily="34" charset="0"/>
                      </a:endParaRPr>
                    </a:p>
                  </a:txBody>
                  <a:tcPr marL="288" marR="288" marT="288" marB="0" anchor="ctr"/>
                </a:tc>
                <a:tc>
                  <a:txBody>
                    <a:bodyPr/>
                    <a:lstStyle/>
                    <a:p>
                      <a:pPr algn="ctr" rtl="0" fontAlgn="ctr"/>
                      <a:r>
                        <a:rPr lang="es-CO" sz="1800" b="1" u="none" strike="noStrike">
                          <a:effectLst/>
                        </a:rPr>
                        <a:t>$ 510.000</a:t>
                      </a:r>
                      <a:endParaRPr lang="es-CO" sz="1800" b="1" i="0" u="none" strike="noStrike">
                        <a:solidFill>
                          <a:srgbClr val="000000"/>
                        </a:solidFill>
                        <a:effectLst/>
                        <a:latin typeface="Verdana" panose="020B0604030504040204" pitchFamily="34" charset="0"/>
                      </a:endParaRPr>
                    </a:p>
                  </a:txBody>
                  <a:tcPr marL="288" marR="288" marT="288" marB="0" anchor="ctr"/>
                </a:tc>
                <a:tc>
                  <a:txBody>
                    <a:bodyPr/>
                    <a:lstStyle/>
                    <a:p>
                      <a:pPr algn="ctr" rtl="0" fontAlgn="ctr"/>
                      <a:r>
                        <a:rPr lang="es-CO" sz="1800" b="1" u="none" strike="noStrike">
                          <a:effectLst/>
                        </a:rPr>
                        <a:t>$ 170.000</a:t>
                      </a:r>
                      <a:endParaRPr lang="es-CO" sz="1800" b="1" i="0" u="none" strike="noStrike">
                        <a:solidFill>
                          <a:srgbClr val="000000"/>
                        </a:solidFill>
                        <a:effectLst/>
                        <a:latin typeface="Verdana" panose="020B0604030504040204" pitchFamily="34" charset="0"/>
                      </a:endParaRPr>
                    </a:p>
                  </a:txBody>
                  <a:tcPr marL="288" marR="288" marT="288" marB="0" anchor="ctr"/>
                </a:tc>
                <a:extLst>
                  <a:ext uri="{0D108BD9-81ED-4DB2-BD59-A6C34878D82A}">
                    <a16:rowId xmlns:a16="http://schemas.microsoft.com/office/drawing/2014/main" val="250342997"/>
                  </a:ext>
                </a:extLst>
              </a:tr>
              <a:tr h="472434">
                <a:tc vMerge="1">
                  <a:txBody>
                    <a:bodyPr/>
                    <a:lstStyle/>
                    <a:p>
                      <a:endParaRPr lang="es-CO"/>
                    </a:p>
                  </a:txBody>
                  <a:tcPr/>
                </a:tc>
                <a:tc vMerge="1">
                  <a:txBody>
                    <a:bodyPr/>
                    <a:lstStyle/>
                    <a:p>
                      <a:endParaRPr lang="es-CO"/>
                    </a:p>
                  </a:txBody>
                  <a:tcPr/>
                </a:tc>
                <a:tc>
                  <a:txBody>
                    <a:bodyPr/>
                    <a:lstStyle/>
                    <a:p>
                      <a:pPr algn="ctr" rtl="0" fontAlgn="ctr"/>
                      <a:r>
                        <a:rPr lang="es-CO" sz="1800" b="1" u="none" strike="noStrike">
                          <a:effectLst/>
                        </a:rPr>
                        <a:t>Indígenas</a:t>
                      </a:r>
                      <a:endParaRPr lang="es-CO" sz="1800" b="1" i="0" u="none" strike="noStrike">
                        <a:solidFill>
                          <a:srgbClr val="000000"/>
                        </a:solidFill>
                        <a:effectLst/>
                        <a:latin typeface="Verdana" panose="020B0604030504040204" pitchFamily="34" charset="0"/>
                      </a:endParaRPr>
                    </a:p>
                  </a:txBody>
                  <a:tcPr marL="288" marR="288" marT="288" marB="0" anchor="ctr"/>
                </a:tc>
                <a:tc>
                  <a:txBody>
                    <a:bodyPr/>
                    <a:lstStyle/>
                    <a:p>
                      <a:pPr algn="ctr" rtl="0" fontAlgn="ctr"/>
                      <a:r>
                        <a:rPr lang="es-CO" sz="1800" b="1" u="none" strike="noStrike">
                          <a:effectLst/>
                        </a:rPr>
                        <a:t>$ 120.000</a:t>
                      </a:r>
                      <a:endParaRPr lang="es-CO" sz="1800" b="1" i="0" u="none" strike="noStrike">
                        <a:solidFill>
                          <a:srgbClr val="000000"/>
                        </a:solidFill>
                        <a:effectLst/>
                        <a:latin typeface="Verdana" panose="020B0604030504040204" pitchFamily="34" charset="0"/>
                      </a:endParaRPr>
                    </a:p>
                  </a:txBody>
                  <a:tcPr marL="288" marR="288" marT="288" marB="0" anchor="ctr"/>
                </a:tc>
                <a:tc>
                  <a:txBody>
                    <a:bodyPr/>
                    <a:lstStyle/>
                    <a:p>
                      <a:pPr algn="ctr" rtl="0" fontAlgn="ctr"/>
                      <a:r>
                        <a:rPr lang="es-CO" sz="1800" b="1" u="none" strike="noStrike">
                          <a:effectLst/>
                        </a:rPr>
                        <a:t>$ 40.000</a:t>
                      </a:r>
                      <a:endParaRPr lang="es-CO" sz="1800" b="1" i="0" u="none" strike="noStrike">
                        <a:solidFill>
                          <a:srgbClr val="000000"/>
                        </a:solidFill>
                        <a:effectLst/>
                        <a:latin typeface="Verdana" panose="020B0604030504040204" pitchFamily="34" charset="0"/>
                      </a:endParaRPr>
                    </a:p>
                  </a:txBody>
                  <a:tcPr marL="288" marR="288" marT="288" marB="0" anchor="ctr"/>
                </a:tc>
                <a:extLst>
                  <a:ext uri="{0D108BD9-81ED-4DB2-BD59-A6C34878D82A}">
                    <a16:rowId xmlns:a16="http://schemas.microsoft.com/office/drawing/2014/main" val="3810226847"/>
                  </a:ext>
                </a:extLst>
              </a:tr>
              <a:tr h="565860">
                <a:tc vMerge="1">
                  <a:txBody>
                    <a:bodyPr/>
                    <a:lstStyle/>
                    <a:p>
                      <a:endParaRPr lang="es-CO"/>
                    </a:p>
                  </a:txBody>
                  <a:tcPr/>
                </a:tc>
                <a:tc vMerge="1">
                  <a:txBody>
                    <a:bodyPr/>
                    <a:lstStyle/>
                    <a:p>
                      <a:endParaRPr lang="es-CO"/>
                    </a:p>
                  </a:txBody>
                  <a:tcPr/>
                </a:tc>
                <a:tc>
                  <a:txBody>
                    <a:bodyPr/>
                    <a:lstStyle/>
                    <a:p>
                      <a:pPr algn="ctr" rtl="0" fontAlgn="ctr"/>
                      <a:r>
                        <a:rPr lang="es-CO" sz="1800" b="1" u="none" strike="noStrike">
                          <a:effectLst/>
                        </a:rPr>
                        <a:t>Negros y afrodescendientes</a:t>
                      </a:r>
                      <a:endParaRPr lang="es-CO" sz="1800" b="1" i="0" u="none" strike="noStrike">
                        <a:solidFill>
                          <a:srgbClr val="000000"/>
                        </a:solidFill>
                        <a:effectLst/>
                        <a:latin typeface="Verdana" panose="020B0604030504040204" pitchFamily="34" charset="0"/>
                      </a:endParaRPr>
                    </a:p>
                  </a:txBody>
                  <a:tcPr marL="288" marR="288" marT="288" marB="0" anchor="ctr"/>
                </a:tc>
                <a:tc>
                  <a:txBody>
                    <a:bodyPr/>
                    <a:lstStyle/>
                    <a:p>
                      <a:pPr algn="ctr" rtl="0" fontAlgn="ctr"/>
                      <a:r>
                        <a:rPr lang="es-CO" sz="1800" b="1" u="none" strike="noStrike">
                          <a:effectLst/>
                        </a:rPr>
                        <a:t>$ 90.000</a:t>
                      </a:r>
                      <a:endParaRPr lang="es-CO" sz="1800" b="1" i="0" u="none" strike="noStrike">
                        <a:solidFill>
                          <a:srgbClr val="000000"/>
                        </a:solidFill>
                        <a:effectLst/>
                        <a:latin typeface="Verdana" panose="020B0604030504040204" pitchFamily="34" charset="0"/>
                      </a:endParaRPr>
                    </a:p>
                  </a:txBody>
                  <a:tcPr marL="288" marR="288" marT="288" marB="0" anchor="ctr"/>
                </a:tc>
                <a:tc>
                  <a:txBody>
                    <a:bodyPr/>
                    <a:lstStyle/>
                    <a:p>
                      <a:pPr algn="ctr" rtl="0" fontAlgn="ctr"/>
                      <a:r>
                        <a:rPr lang="es-CO" sz="1800" b="1" u="none" strike="noStrike">
                          <a:effectLst/>
                        </a:rPr>
                        <a:t>$ 30.000</a:t>
                      </a:r>
                      <a:endParaRPr lang="es-CO" sz="1800" b="1" i="0" u="none" strike="noStrike">
                        <a:solidFill>
                          <a:srgbClr val="000000"/>
                        </a:solidFill>
                        <a:effectLst/>
                        <a:latin typeface="Verdana" panose="020B0604030504040204" pitchFamily="34" charset="0"/>
                      </a:endParaRPr>
                    </a:p>
                  </a:txBody>
                  <a:tcPr marL="288" marR="288" marT="288" marB="0" anchor="ctr"/>
                </a:tc>
                <a:extLst>
                  <a:ext uri="{0D108BD9-81ED-4DB2-BD59-A6C34878D82A}">
                    <a16:rowId xmlns:a16="http://schemas.microsoft.com/office/drawing/2014/main" val="423870379"/>
                  </a:ext>
                </a:extLst>
              </a:tr>
              <a:tr h="611772">
                <a:tc vMerge="1">
                  <a:txBody>
                    <a:bodyPr/>
                    <a:lstStyle/>
                    <a:p>
                      <a:endParaRPr lang="es-CO"/>
                    </a:p>
                  </a:txBody>
                  <a:tcPr/>
                </a:tc>
                <a:tc vMerge="1">
                  <a:txBody>
                    <a:bodyPr/>
                    <a:lstStyle/>
                    <a:p>
                      <a:endParaRPr lang="es-CO"/>
                    </a:p>
                  </a:txBody>
                  <a:tcPr/>
                </a:tc>
                <a:tc>
                  <a:txBody>
                    <a:bodyPr/>
                    <a:lstStyle/>
                    <a:p>
                      <a:pPr algn="ctr" rtl="0" fontAlgn="ctr"/>
                      <a:r>
                        <a:rPr lang="es-CO" sz="1800" b="1" u="none" strike="noStrike">
                          <a:effectLst/>
                        </a:rPr>
                        <a:t>Ordenamiento territorial (zonificación ambiental)</a:t>
                      </a:r>
                      <a:endParaRPr lang="es-CO" sz="1800" b="1" i="0" u="none" strike="noStrike">
                        <a:solidFill>
                          <a:srgbClr val="000000"/>
                        </a:solidFill>
                        <a:effectLst/>
                        <a:latin typeface="Verdana" panose="020B0604030504040204" pitchFamily="34" charset="0"/>
                      </a:endParaRPr>
                    </a:p>
                  </a:txBody>
                  <a:tcPr marL="288" marR="288" marT="288" marB="0" anchor="ctr"/>
                </a:tc>
                <a:tc>
                  <a:txBody>
                    <a:bodyPr/>
                    <a:lstStyle/>
                    <a:p>
                      <a:pPr algn="ctr" rtl="0" fontAlgn="ctr"/>
                      <a:r>
                        <a:rPr lang="es-CO" sz="1800" b="1" u="none" strike="noStrike">
                          <a:effectLst/>
                        </a:rPr>
                        <a:t>$ 90.000</a:t>
                      </a:r>
                      <a:endParaRPr lang="es-CO" sz="1800" b="1" i="0" u="none" strike="noStrike">
                        <a:solidFill>
                          <a:srgbClr val="000000"/>
                        </a:solidFill>
                        <a:effectLst/>
                        <a:latin typeface="Verdana" panose="020B0604030504040204" pitchFamily="34" charset="0"/>
                      </a:endParaRPr>
                    </a:p>
                  </a:txBody>
                  <a:tcPr marL="288" marR="288" marT="288" marB="0" anchor="ctr"/>
                </a:tc>
                <a:tc>
                  <a:txBody>
                    <a:bodyPr/>
                    <a:lstStyle/>
                    <a:p>
                      <a:pPr algn="ctr" rtl="0" fontAlgn="ctr"/>
                      <a:r>
                        <a:rPr lang="es-CO" sz="1800" b="1" u="none" strike="noStrike" dirty="0">
                          <a:effectLst/>
                        </a:rPr>
                        <a:t>$ 30.000</a:t>
                      </a:r>
                      <a:endParaRPr lang="es-CO" sz="1800" b="1" i="0" u="none" strike="noStrike" dirty="0">
                        <a:solidFill>
                          <a:srgbClr val="000000"/>
                        </a:solidFill>
                        <a:effectLst/>
                        <a:latin typeface="Verdana" panose="020B0604030504040204" pitchFamily="34" charset="0"/>
                      </a:endParaRPr>
                    </a:p>
                  </a:txBody>
                  <a:tcPr marL="288" marR="288" marT="288" marB="0" anchor="ctr"/>
                </a:tc>
                <a:extLst>
                  <a:ext uri="{0D108BD9-81ED-4DB2-BD59-A6C34878D82A}">
                    <a16:rowId xmlns:a16="http://schemas.microsoft.com/office/drawing/2014/main" val="736045529"/>
                  </a:ext>
                </a:extLst>
              </a:tr>
              <a:tr h="472434">
                <a:tc vMerge="1">
                  <a:txBody>
                    <a:bodyPr/>
                    <a:lstStyle/>
                    <a:p>
                      <a:endParaRPr lang="es-CO"/>
                    </a:p>
                  </a:txBody>
                  <a:tcPr/>
                </a:tc>
                <a:tc vMerge="1">
                  <a:txBody>
                    <a:bodyPr/>
                    <a:lstStyle/>
                    <a:p>
                      <a:endParaRPr lang="es-CO"/>
                    </a:p>
                  </a:txBody>
                  <a:tcPr/>
                </a:tc>
                <a:tc>
                  <a:txBody>
                    <a:bodyPr/>
                    <a:lstStyle/>
                    <a:p>
                      <a:pPr algn="ctr" rtl="0" fontAlgn="ctr"/>
                      <a:r>
                        <a:rPr lang="es-CO" sz="1800" b="1" u="none" strike="noStrike">
                          <a:effectLst/>
                        </a:rPr>
                        <a:t>Mosaicos amazonicos</a:t>
                      </a:r>
                      <a:endParaRPr lang="es-CO" sz="1800" b="1" i="0" u="none" strike="noStrike">
                        <a:solidFill>
                          <a:srgbClr val="000000"/>
                        </a:solidFill>
                        <a:effectLst/>
                        <a:latin typeface="Verdana" panose="020B0604030504040204" pitchFamily="34" charset="0"/>
                      </a:endParaRPr>
                    </a:p>
                  </a:txBody>
                  <a:tcPr marL="288" marR="288" marT="288" marB="0" anchor="ctr"/>
                </a:tc>
                <a:tc>
                  <a:txBody>
                    <a:bodyPr/>
                    <a:lstStyle/>
                    <a:p>
                      <a:pPr algn="ctr" rtl="0" fontAlgn="ctr"/>
                      <a:r>
                        <a:rPr lang="es-CO" sz="1800" b="1" u="none" strike="noStrike">
                          <a:effectLst/>
                        </a:rPr>
                        <a:t>$ 712.490</a:t>
                      </a:r>
                      <a:endParaRPr lang="es-CO" sz="1800" b="1" i="0" u="none" strike="noStrike">
                        <a:solidFill>
                          <a:srgbClr val="000000"/>
                        </a:solidFill>
                        <a:effectLst/>
                        <a:latin typeface="Verdana" panose="020B0604030504040204" pitchFamily="34" charset="0"/>
                      </a:endParaRPr>
                    </a:p>
                  </a:txBody>
                  <a:tcPr marL="288" marR="288" marT="288" marB="0" anchor="ctr"/>
                </a:tc>
                <a:tc>
                  <a:txBody>
                    <a:bodyPr/>
                    <a:lstStyle/>
                    <a:p>
                      <a:pPr algn="ctr" rtl="0" fontAlgn="ctr"/>
                      <a:r>
                        <a:rPr lang="es-CO" sz="1800" b="1" u="none" strike="noStrike">
                          <a:effectLst/>
                        </a:rPr>
                        <a:t> </a:t>
                      </a:r>
                      <a:endParaRPr lang="es-CO" sz="1800" b="1" i="0" u="none" strike="noStrike">
                        <a:solidFill>
                          <a:srgbClr val="000000"/>
                        </a:solidFill>
                        <a:effectLst/>
                        <a:latin typeface="Verdana" panose="020B0604030504040204" pitchFamily="34" charset="0"/>
                      </a:endParaRPr>
                    </a:p>
                  </a:txBody>
                  <a:tcPr marL="288" marR="288" marT="288" marB="0" anchor="ctr"/>
                </a:tc>
                <a:extLst>
                  <a:ext uri="{0D108BD9-81ED-4DB2-BD59-A6C34878D82A}">
                    <a16:rowId xmlns:a16="http://schemas.microsoft.com/office/drawing/2014/main" val="218179895"/>
                  </a:ext>
                </a:extLst>
              </a:tr>
              <a:tr h="611772">
                <a:tc vMerge="1">
                  <a:txBody>
                    <a:bodyPr/>
                    <a:lstStyle/>
                    <a:p>
                      <a:endParaRPr lang="es-CO"/>
                    </a:p>
                  </a:txBody>
                  <a:tcPr/>
                </a:tc>
                <a:tc vMerge="1">
                  <a:txBody>
                    <a:bodyPr/>
                    <a:lstStyle/>
                    <a:p>
                      <a:endParaRPr lang="es-CO"/>
                    </a:p>
                  </a:txBody>
                  <a:tcPr/>
                </a:tc>
                <a:tc>
                  <a:txBody>
                    <a:bodyPr/>
                    <a:lstStyle/>
                    <a:p>
                      <a:pPr algn="ctr" rtl="0" fontAlgn="ctr"/>
                      <a:r>
                        <a:rPr lang="es-CO" sz="1800" b="1" u="none" strike="noStrike">
                          <a:effectLst/>
                        </a:rPr>
                        <a:t>Amazonia Biocultural-Integridad Ecológica</a:t>
                      </a:r>
                      <a:endParaRPr lang="es-CO" sz="1800" b="1" i="0" u="none" strike="noStrike">
                        <a:solidFill>
                          <a:srgbClr val="000000"/>
                        </a:solidFill>
                        <a:effectLst/>
                        <a:latin typeface="Verdana" panose="020B0604030504040204" pitchFamily="34" charset="0"/>
                      </a:endParaRPr>
                    </a:p>
                  </a:txBody>
                  <a:tcPr marL="288" marR="288" marT="288" marB="0" anchor="ctr"/>
                </a:tc>
                <a:tc>
                  <a:txBody>
                    <a:bodyPr/>
                    <a:lstStyle/>
                    <a:p>
                      <a:pPr algn="ctr" rtl="0" fontAlgn="ctr"/>
                      <a:r>
                        <a:rPr lang="es-CO" sz="1800" b="1" u="none" strike="noStrike">
                          <a:effectLst/>
                        </a:rPr>
                        <a:t>$ 280.061</a:t>
                      </a:r>
                      <a:endParaRPr lang="es-CO" sz="1800" b="1" i="0" u="none" strike="noStrike">
                        <a:solidFill>
                          <a:srgbClr val="000000"/>
                        </a:solidFill>
                        <a:effectLst/>
                        <a:latin typeface="Verdana" panose="020B0604030504040204" pitchFamily="34" charset="0"/>
                      </a:endParaRPr>
                    </a:p>
                  </a:txBody>
                  <a:tcPr marL="288" marR="288" marT="288" marB="0" anchor="ctr"/>
                </a:tc>
                <a:tc>
                  <a:txBody>
                    <a:bodyPr/>
                    <a:lstStyle/>
                    <a:p>
                      <a:pPr algn="ctr" rtl="0" fontAlgn="ctr"/>
                      <a:r>
                        <a:rPr lang="es-CO" sz="1800" b="1" u="none" strike="noStrike">
                          <a:effectLst/>
                        </a:rPr>
                        <a:t> </a:t>
                      </a:r>
                      <a:endParaRPr lang="es-CO" sz="1800" b="1" i="0" u="none" strike="noStrike">
                        <a:solidFill>
                          <a:srgbClr val="000000"/>
                        </a:solidFill>
                        <a:effectLst/>
                        <a:latin typeface="Verdana" panose="020B0604030504040204" pitchFamily="34" charset="0"/>
                      </a:endParaRPr>
                    </a:p>
                  </a:txBody>
                  <a:tcPr marL="288" marR="288" marT="288" marB="0" anchor="ctr"/>
                </a:tc>
                <a:extLst>
                  <a:ext uri="{0D108BD9-81ED-4DB2-BD59-A6C34878D82A}">
                    <a16:rowId xmlns:a16="http://schemas.microsoft.com/office/drawing/2014/main" val="3517230160"/>
                  </a:ext>
                </a:extLst>
              </a:tr>
              <a:tr h="611772">
                <a:tc vMerge="1">
                  <a:txBody>
                    <a:bodyPr/>
                    <a:lstStyle/>
                    <a:p>
                      <a:endParaRPr lang="es-CO"/>
                    </a:p>
                  </a:txBody>
                  <a:tcPr/>
                </a:tc>
                <a:tc vMerge="1">
                  <a:txBody>
                    <a:bodyPr/>
                    <a:lstStyle/>
                    <a:p>
                      <a:endParaRPr lang="es-CO"/>
                    </a:p>
                  </a:txBody>
                  <a:tcPr/>
                </a:tc>
                <a:tc>
                  <a:txBody>
                    <a:bodyPr/>
                    <a:lstStyle/>
                    <a:p>
                      <a:pPr algn="ctr" rtl="0" fontAlgn="ctr"/>
                      <a:r>
                        <a:rPr lang="es-CO" sz="1800" b="1" u="none" strike="noStrike">
                          <a:effectLst/>
                        </a:rPr>
                        <a:t>Recuperación minería Guainía</a:t>
                      </a:r>
                      <a:endParaRPr lang="es-CO" sz="1800" b="1" i="0" u="none" strike="noStrike">
                        <a:solidFill>
                          <a:srgbClr val="000000"/>
                        </a:solidFill>
                        <a:effectLst/>
                        <a:latin typeface="Verdana" panose="020B0604030504040204" pitchFamily="34" charset="0"/>
                      </a:endParaRPr>
                    </a:p>
                  </a:txBody>
                  <a:tcPr marL="288" marR="288" marT="288" marB="0" anchor="ctr"/>
                </a:tc>
                <a:tc>
                  <a:txBody>
                    <a:bodyPr/>
                    <a:lstStyle/>
                    <a:p>
                      <a:pPr algn="ctr" rtl="0" fontAlgn="ctr"/>
                      <a:r>
                        <a:rPr lang="es-CO" sz="1800" b="1" u="none" strike="noStrike">
                          <a:effectLst/>
                        </a:rPr>
                        <a:t>$ 100.000</a:t>
                      </a:r>
                      <a:endParaRPr lang="es-CO" sz="1800" b="1" i="0" u="none" strike="noStrike">
                        <a:solidFill>
                          <a:srgbClr val="000000"/>
                        </a:solidFill>
                        <a:effectLst/>
                        <a:latin typeface="Verdana" panose="020B0604030504040204" pitchFamily="34" charset="0"/>
                      </a:endParaRPr>
                    </a:p>
                  </a:txBody>
                  <a:tcPr marL="288" marR="288" marT="288" marB="0" anchor="ctr"/>
                </a:tc>
                <a:tc>
                  <a:txBody>
                    <a:bodyPr/>
                    <a:lstStyle/>
                    <a:p>
                      <a:pPr algn="ctr" rtl="0" fontAlgn="ctr"/>
                      <a:r>
                        <a:rPr lang="es-CO" sz="1800" b="1" u="none" strike="noStrike">
                          <a:effectLst/>
                        </a:rPr>
                        <a:t>$ 20.000</a:t>
                      </a:r>
                      <a:endParaRPr lang="es-CO" sz="1800" b="1" i="0" u="none" strike="noStrike">
                        <a:solidFill>
                          <a:srgbClr val="000000"/>
                        </a:solidFill>
                        <a:effectLst/>
                        <a:latin typeface="Verdana" panose="020B0604030504040204" pitchFamily="34" charset="0"/>
                      </a:endParaRPr>
                    </a:p>
                  </a:txBody>
                  <a:tcPr marL="288" marR="288" marT="288" marB="0" anchor="ctr"/>
                </a:tc>
                <a:extLst>
                  <a:ext uri="{0D108BD9-81ED-4DB2-BD59-A6C34878D82A}">
                    <a16:rowId xmlns:a16="http://schemas.microsoft.com/office/drawing/2014/main" val="1715957255"/>
                  </a:ext>
                </a:extLst>
              </a:tr>
              <a:tr h="472434">
                <a:tc vMerge="1">
                  <a:txBody>
                    <a:bodyPr/>
                    <a:lstStyle/>
                    <a:p>
                      <a:endParaRPr lang="es-CO"/>
                    </a:p>
                  </a:txBody>
                  <a:tcPr/>
                </a:tc>
                <a:tc vMerge="1">
                  <a:txBody>
                    <a:bodyPr/>
                    <a:lstStyle/>
                    <a:p>
                      <a:endParaRPr lang="es-CO"/>
                    </a:p>
                  </a:txBody>
                  <a:tcPr/>
                </a:tc>
                <a:tc>
                  <a:txBody>
                    <a:bodyPr/>
                    <a:lstStyle/>
                    <a:p>
                      <a:pPr algn="ctr" rtl="0" fontAlgn="ctr"/>
                      <a:r>
                        <a:rPr lang="es-CO" sz="1800" b="1" u="none" strike="noStrike">
                          <a:effectLst/>
                        </a:rPr>
                        <a:t>Red de derechos humanos</a:t>
                      </a:r>
                      <a:endParaRPr lang="es-CO" sz="1800" b="1" i="0" u="none" strike="noStrike">
                        <a:solidFill>
                          <a:srgbClr val="000000"/>
                        </a:solidFill>
                        <a:effectLst/>
                        <a:latin typeface="Verdana" panose="020B0604030504040204" pitchFamily="34" charset="0"/>
                      </a:endParaRPr>
                    </a:p>
                  </a:txBody>
                  <a:tcPr marL="288" marR="288" marT="288" marB="0" anchor="ctr"/>
                </a:tc>
                <a:tc>
                  <a:txBody>
                    <a:bodyPr/>
                    <a:lstStyle/>
                    <a:p>
                      <a:pPr algn="ctr" rtl="0" fontAlgn="ctr"/>
                      <a:r>
                        <a:rPr lang="es-CO" sz="1800" b="1" u="none" strike="noStrike">
                          <a:effectLst/>
                        </a:rPr>
                        <a:t>$ 20.000</a:t>
                      </a:r>
                      <a:endParaRPr lang="es-CO" sz="1800" b="1" i="0" u="none" strike="noStrike">
                        <a:solidFill>
                          <a:srgbClr val="000000"/>
                        </a:solidFill>
                        <a:effectLst/>
                        <a:latin typeface="Verdana" panose="020B0604030504040204" pitchFamily="34" charset="0"/>
                      </a:endParaRPr>
                    </a:p>
                  </a:txBody>
                  <a:tcPr marL="288" marR="288" marT="288" marB="0" anchor="ctr"/>
                </a:tc>
                <a:tc>
                  <a:txBody>
                    <a:bodyPr/>
                    <a:lstStyle/>
                    <a:p>
                      <a:pPr algn="ctr" rtl="0" fontAlgn="ctr"/>
                      <a:r>
                        <a:rPr lang="es-CO" sz="1800" b="1" u="none" strike="noStrike">
                          <a:effectLst/>
                        </a:rPr>
                        <a:t>$ 10.000</a:t>
                      </a:r>
                      <a:endParaRPr lang="es-CO" sz="1800" b="1" i="0" u="none" strike="noStrike">
                        <a:solidFill>
                          <a:srgbClr val="000000"/>
                        </a:solidFill>
                        <a:effectLst/>
                        <a:latin typeface="Verdana" panose="020B0604030504040204" pitchFamily="34" charset="0"/>
                      </a:endParaRPr>
                    </a:p>
                  </a:txBody>
                  <a:tcPr marL="288" marR="288" marT="288" marB="0" anchor="ctr"/>
                </a:tc>
                <a:extLst>
                  <a:ext uri="{0D108BD9-81ED-4DB2-BD59-A6C34878D82A}">
                    <a16:rowId xmlns:a16="http://schemas.microsoft.com/office/drawing/2014/main" val="654464739"/>
                  </a:ext>
                </a:extLst>
              </a:tr>
              <a:tr h="472434">
                <a:tc rowSpan="2">
                  <a:txBody>
                    <a:bodyPr/>
                    <a:lstStyle/>
                    <a:p>
                      <a:pPr algn="ctr" rtl="0" fontAlgn="ctr"/>
                      <a:r>
                        <a:rPr lang="es-CO" sz="1800" b="1" u="none" strike="noStrike" dirty="0">
                          <a:effectLst/>
                        </a:rPr>
                        <a:t>Mojana</a:t>
                      </a:r>
                      <a:endParaRPr lang="es-CO" sz="1800" b="1" i="0" u="none" strike="noStrike" dirty="0">
                        <a:solidFill>
                          <a:srgbClr val="000000"/>
                        </a:solidFill>
                        <a:effectLst/>
                        <a:latin typeface="Verdana" panose="020B0604030504040204" pitchFamily="34" charset="0"/>
                      </a:endParaRPr>
                    </a:p>
                  </a:txBody>
                  <a:tcPr marL="288" marR="288" marT="288" marB="0" anchor="ctr"/>
                </a:tc>
                <a:tc rowSpan="2">
                  <a:txBody>
                    <a:bodyPr/>
                    <a:lstStyle/>
                    <a:p>
                      <a:pPr algn="ctr" rtl="0" fontAlgn="ctr"/>
                      <a:r>
                        <a:rPr lang="es-CO" sz="1800" b="1" u="none" strike="noStrike">
                          <a:effectLst/>
                        </a:rPr>
                        <a:t>$ 514.000</a:t>
                      </a:r>
                      <a:endParaRPr lang="es-CO" sz="1800" b="1" i="0" u="none" strike="noStrike">
                        <a:solidFill>
                          <a:srgbClr val="000000"/>
                        </a:solidFill>
                        <a:effectLst/>
                        <a:latin typeface="Verdana" panose="020B0604030504040204" pitchFamily="34" charset="0"/>
                      </a:endParaRPr>
                    </a:p>
                  </a:txBody>
                  <a:tcPr marL="288" marR="288" marT="288" marB="0" anchor="ctr"/>
                </a:tc>
                <a:tc>
                  <a:txBody>
                    <a:bodyPr/>
                    <a:lstStyle/>
                    <a:p>
                      <a:pPr algn="ctr" rtl="0" fontAlgn="ctr"/>
                      <a:r>
                        <a:rPr lang="es-CO" sz="1800" b="1" u="none" strike="noStrike">
                          <a:effectLst/>
                        </a:rPr>
                        <a:t>Monitoreo </a:t>
                      </a:r>
                      <a:endParaRPr lang="es-CO" sz="1800" b="1" i="0" u="none" strike="noStrike">
                        <a:solidFill>
                          <a:srgbClr val="000000"/>
                        </a:solidFill>
                        <a:effectLst/>
                        <a:latin typeface="Verdana" panose="020B0604030504040204" pitchFamily="34" charset="0"/>
                      </a:endParaRPr>
                    </a:p>
                  </a:txBody>
                  <a:tcPr marL="288" marR="288" marT="288" marB="0" anchor="ctr"/>
                </a:tc>
                <a:tc>
                  <a:txBody>
                    <a:bodyPr/>
                    <a:lstStyle/>
                    <a:p>
                      <a:pPr algn="ctr" rtl="0" fontAlgn="ctr"/>
                      <a:r>
                        <a:rPr lang="es-CO" sz="1800" b="1" u="none" strike="noStrike">
                          <a:effectLst/>
                        </a:rPr>
                        <a:t>$ 18.000</a:t>
                      </a:r>
                      <a:endParaRPr lang="es-CO" sz="1800" b="1" i="0" u="none" strike="noStrike">
                        <a:solidFill>
                          <a:srgbClr val="000000"/>
                        </a:solidFill>
                        <a:effectLst/>
                        <a:latin typeface="Verdana" panose="020B0604030504040204" pitchFamily="34" charset="0"/>
                      </a:endParaRPr>
                    </a:p>
                  </a:txBody>
                  <a:tcPr marL="288" marR="288" marT="288" marB="0" anchor="ctr"/>
                </a:tc>
                <a:tc>
                  <a:txBody>
                    <a:bodyPr/>
                    <a:lstStyle/>
                    <a:p>
                      <a:pPr algn="ctr" rtl="0" fontAlgn="ctr"/>
                      <a:r>
                        <a:rPr lang="es-CO" sz="1800" b="1" u="none" strike="noStrike">
                          <a:effectLst/>
                        </a:rPr>
                        <a:t>$ 18.000</a:t>
                      </a:r>
                      <a:endParaRPr lang="es-CO" sz="1800" b="1" i="0" u="none" strike="noStrike">
                        <a:solidFill>
                          <a:srgbClr val="000000"/>
                        </a:solidFill>
                        <a:effectLst/>
                        <a:latin typeface="Verdana" panose="020B0604030504040204" pitchFamily="34" charset="0"/>
                      </a:endParaRPr>
                    </a:p>
                  </a:txBody>
                  <a:tcPr marL="288" marR="288" marT="288" marB="0" anchor="ctr"/>
                </a:tc>
                <a:extLst>
                  <a:ext uri="{0D108BD9-81ED-4DB2-BD59-A6C34878D82A}">
                    <a16:rowId xmlns:a16="http://schemas.microsoft.com/office/drawing/2014/main" val="2975803824"/>
                  </a:ext>
                </a:extLst>
              </a:tr>
              <a:tr h="611772">
                <a:tc vMerge="1">
                  <a:txBody>
                    <a:bodyPr/>
                    <a:lstStyle/>
                    <a:p>
                      <a:endParaRPr lang="es-CO"/>
                    </a:p>
                  </a:txBody>
                  <a:tcPr/>
                </a:tc>
                <a:tc vMerge="1">
                  <a:txBody>
                    <a:bodyPr/>
                    <a:lstStyle/>
                    <a:p>
                      <a:endParaRPr lang="es-CO"/>
                    </a:p>
                  </a:txBody>
                  <a:tcPr/>
                </a:tc>
                <a:tc>
                  <a:txBody>
                    <a:bodyPr/>
                    <a:lstStyle/>
                    <a:p>
                      <a:pPr algn="ctr" rtl="0" fontAlgn="ctr"/>
                      <a:r>
                        <a:rPr lang="es-ES" sz="1800" b="1" u="none" strike="noStrike">
                          <a:effectLst/>
                        </a:rPr>
                        <a:t>Restauración ecológica y rehabilitación de caños</a:t>
                      </a:r>
                      <a:endParaRPr lang="es-ES" sz="1800" b="1" i="0" u="none" strike="noStrike">
                        <a:solidFill>
                          <a:srgbClr val="000000"/>
                        </a:solidFill>
                        <a:effectLst/>
                        <a:latin typeface="Verdana" panose="020B0604030504040204" pitchFamily="34" charset="0"/>
                      </a:endParaRPr>
                    </a:p>
                  </a:txBody>
                  <a:tcPr marL="288" marR="288" marT="288" marB="0" anchor="ctr"/>
                </a:tc>
                <a:tc>
                  <a:txBody>
                    <a:bodyPr/>
                    <a:lstStyle/>
                    <a:p>
                      <a:pPr algn="ctr" rtl="0" fontAlgn="ctr"/>
                      <a:r>
                        <a:rPr lang="es-CO" sz="1800" b="1" u="none" strike="noStrike">
                          <a:effectLst/>
                        </a:rPr>
                        <a:t>$ 496.000</a:t>
                      </a:r>
                      <a:endParaRPr lang="es-CO" sz="1800" b="1" i="0" u="none" strike="noStrike">
                        <a:solidFill>
                          <a:srgbClr val="000000"/>
                        </a:solidFill>
                        <a:effectLst/>
                        <a:latin typeface="Verdana" panose="020B0604030504040204" pitchFamily="34" charset="0"/>
                      </a:endParaRPr>
                    </a:p>
                  </a:txBody>
                  <a:tcPr marL="288" marR="288" marT="288" marB="0" anchor="ctr"/>
                </a:tc>
                <a:tc>
                  <a:txBody>
                    <a:bodyPr/>
                    <a:lstStyle/>
                    <a:p>
                      <a:pPr algn="ctr" rtl="0" fontAlgn="ctr"/>
                      <a:r>
                        <a:rPr lang="es-CO" sz="1800" b="1" u="none" strike="noStrike">
                          <a:effectLst/>
                        </a:rPr>
                        <a:t>$ 116.000</a:t>
                      </a:r>
                      <a:endParaRPr lang="es-CO" sz="1800" b="1" i="0" u="none" strike="noStrike">
                        <a:solidFill>
                          <a:srgbClr val="000000"/>
                        </a:solidFill>
                        <a:effectLst/>
                        <a:latin typeface="Verdana" panose="020B0604030504040204" pitchFamily="34" charset="0"/>
                      </a:endParaRPr>
                    </a:p>
                  </a:txBody>
                  <a:tcPr marL="288" marR="288" marT="288" marB="0" anchor="ctr"/>
                </a:tc>
                <a:extLst>
                  <a:ext uri="{0D108BD9-81ED-4DB2-BD59-A6C34878D82A}">
                    <a16:rowId xmlns:a16="http://schemas.microsoft.com/office/drawing/2014/main" val="111017362"/>
                  </a:ext>
                </a:extLst>
              </a:tr>
              <a:tr h="565860">
                <a:tc rowSpan="2">
                  <a:txBody>
                    <a:bodyPr/>
                    <a:lstStyle/>
                    <a:p>
                      <a:pPr algn="ctr" rtl="0" fontAlgn="ctr"/>
                      <a:r>
                        <a:rPr lang="es-CO" sz="1800" b="1" u="none" strike="noStrike" dirty="0">
                          <a:effectLst/>
                        </a:rPr>
                        <a:t>Guajira</a:t>
                      </a:r>
                      <a:endParaRPr lang="es-CO" sz="1800" b="1" i="0" u="none" strike="noStrike" dirty="0">
                        <a:solidFill>
                          <a:srgbClr val="000000"/>
                        </a:solidFill>
                        <a:effectLst/>
                        <a:latin typeface="Verdana" panose="020B0604030504040204" pitchFamily="34" charset="0"/>
                      </a:endParaRPr>
                    </a:p>
                  </a:txBody>
                  <a:tcPr marL="288" marR="288" marT="288" marB="0" anchor="ctr"/>
                </a:tc>
                <a:tc rowSpan="2">
                  <a:txBody>
                    <a:bodyPr/>
                    <a:lstStyle/>
                    <a:p>
                      <a:pPr algn="ctr" rtl="0" fontAlgn="ctr"/>
                      <a:r>
                        <a:rPr lang="es-CO" sz="1800" b="1" u="none" strike="noStrike" dirty="0">
                          <a:effectLst/>
                        </a:rPr>
                        <a:t>$ 170.000</a:t>
                      </a:r>
                      <a:endParaRPr lang="es-CO" sz="1800" b="1" i="0" u="none" strike="noStrike" dirty="0">
                        <a:solidFill>
                          <a:srgbClr val="000000"/>
                        </a:solidFill>
                        <a:effectLst/>
                        <a:latin typeface="Verdana" panose="020B0604030504040204" pitchFamily="34" charset="0"/>
                      </a:endParaRPr>
                    </a:p>
                  </a:txBody>
                  <a:tcPr marL="288" marR="288" marT="288" marB="0" anchor="ctr"/>
                </a:tc>
                <a:tc>
                  <a:txBody>
                    <a:bodyPr/>
                    <a:lstStyle/>
                    <a:p>
                      <a:pPr algn="ctr" rtl="0" fontAlgn="ctr"/>
                      <a:r>
                        <a:rPr lang="es-CO" sz="1800" b="1" u="none" strike="noStrike">
                          <a:effectLst/>
                        </a:rPr>
                        <a:t>Parques Nacionales – Áreas  </a:t>
                      </a:r>
                      <a:endParaRPr lang="es-CO" sz="1800" b="1" i="0" u="none" strike="noStrike">
                        <a:solidFill>
                          <a:srgbClr val="000000"/>
                        </a:solidFill>
                        <a:effectLst/>
                        <a:latin typeface="Verdana" panose="020B0604030504040204" pitchFamily="34" charset="0"/>
                      </a:endParaRPr>
                    </a:p>
                  </a:txBody>
                  <a:tcPr marL="288" marR="288" marT="288" marB="0" anchor="ctr"/>
                </a:tc>
                <a:tc>
                  <a:txBody>
                    <a:bodyPr/>
                    <a:lstStyle/>
                    <a:p>
                      <a:pPr algn="ctr" rtl="0" fontAlgn="ctr"/>
                      <a:r>
                        <a:rPr lang="es-CO" sz="1800" b="1" u="none" strike="noStrike">
                          <a:effectLst/>
                        </a:rPr>
                        <a:t>$ 158.000</a:t>
                      </a:r>
                      <a:endParaRPr lang="es-CO" sz="1800" b="1" i="0" u="none" strike="noStrike">
                        <a:solidFill>
                          <a:srgbClr val="000000"/>
                        </a:solidFill>
                        <a:effectLst/>
                        <a:latin typeface="Verdana" panose="020B0604030504040204" pitchFamily="34" charset="0"/>
                      </a:endParaRPr>
                    </a:p>
                  </a:txBody>
                  <a:tcPr marL="288" marR="288" marT="288" marB="0" anchor="ctr"/>
                </a:tc>
                <a:tc>
                  <a:txBody>
                    <a:bodyPr/>
                    <a:lstStyle/>
                    <a:p>
                      <a:pPr algn="ctr" rtl="0" fontAlgn="ctr"/>
                      <a:r>
                        <a:rPr lang="es-CO" sz="1800" b="1" u="none" strike="noStrike">
                          <a:effectLst/>
                        </a:rPr>
                        <a:t>$ 37.000</a:t>
                      </a:r>
                      <a:endParaRPr lang="es-CO" sz="1800" b="1" i="0" u="none" strike="noStrike">
                        <a:solidFill>
                          <a:srgbClr val="000000"/>
                        </a:solidFill>
                        <a:effectLst/>
                        <a:latin typeface="Verdana" panose="020B0604030504040204" pitchFamily="34" charset="0"/>
                      </a:endParaRPr>
                    </a:p>
                  </a:txBody>
                  <a:tcPr marL="288" marR="288" marT="288" marB="0" anchor="ctr"/>
                </a:tc>
                <a:extLst>
                  <a:ext uri="{0D108BD9-81ED-4DB2-BD59-A6C34878D82A}">
                    <a16:rowId xmlns:a16="http://schemas.microsoft.com/office/drawing/2014/main" val="1443211483"/>
                  </a:ext>
                </a:extLst>
              </a:tr>
              <a:tr h="472434">
                <a:tc vMerge="1">
                  <a:txBody>
                    <a:bodyPr/>
                    <a:lstStyle/>
                    <a:p>
                      <a:endParaRPr lang="es-CO"/>
                    </a:p>
                  </a:txBody>
                  <a:tcPr/>
                </a:tc>
                <a:tc vMerge="1">
                  <a:txBody>
                    <a:bodyPr/>
                    <a:lstStyle/>
                    <a:p>
                      <a:endParaRPr lang="es-CO"/>
                    </a:p>
                  </a:txBody>
                  <a:tcPr/>
                </a:tc>
                <a:tc>
                  <a:txBody>
                    <a:bodyPr/>
                    <a:lstStyle/>
                    <a:p>
                      <a:pPr algn="ctr" rtl="0" fontAlgn="ctr"/>
                      <a:r>
                        <a:rPr lang="es-CO" sz="1800" b="1" u="none" strike="noStrike">
                          <a:effectLst/>
                        </a:rPr>
                        <a:t>EIA y Monitoreo</a:t>
                      </a:r>
                      <a:endParaRPr lang="es-CO" sz="1800" b="1" i="0" u="none" strike="noStrike">
                        <a:solidFill>
                          <a:srgbClr val="000000"/>
                        </a:solidFill>
                        <a:effectLst/>
                        <a:latin typeface="Verdana" panose="020B0604030504040204" pitchFamily="34" charset="0"/>
                      </a:endParaRPr>
                    </a:p>
                  </a:txBody>
                  <a:tcPr marL="288" marR="288" marT="288" marB="0" anchor="ctr"/>
                </a:tc>
                <a:tc>
                  <a:txBody>
                    <a:bodyPr/>
                    <a:lstStyle/>
                    <a:p>
                      <a:pPr algn="ctr" rtl="0" fontAlgn="ctr"/>
                      <a:r>
                        <a:rPr lang="es-CO" sz="1800" b="1" u="none" strike="noStrike">
                          <a:effectLst/>
                        </a:rPr>
                        <a:t>$ 12.000</a:t>
                      </a:r>
                      <a:endParaRPr lang="es-CO" sz="1800" b="1" i="0" u="none" strike="noStrike">
                        <a:solidFill>
                          <a:srgbClr val="000000"/>
                        </a:solidFill>
                        <a:effectLst/>
                        <a:latin typeface="Verdana" panose="020B0604030504040204" pitchFamily="34" charset="0"/>
                      </a:endParaRPr>
                    </a:p>
                  </a:txBody>
                  <a:tcPr marL="288" marR="288" marT="288" marB="0" anchor="ctr"/>
                </a:tc>
                <a:tc>
                  <a:txBody>
                    <a:bodyPr/>
                    <a:lstStyle/>
                    <a:p>
                      <a:pPr algn="ctr" rtl="0" fontAlgn="ctr"/>
                      <a:r>
                        <a:rPr lang="es-CO" sz="1800" b="1" u="none" strike="noStrike">
                          <a:effectLst/>
                        </a:rPr>
                        <a:t>$ 12.000</a:t>
                      </a:r>
                      <a:endParaRPr lang="es-CO" sz="1800" b="1" i="0" u="none" strike="noStrike">
                        <a:solidFill>
                          <a:srgbClr val="000000"/>
                        </a:solidFill>
                        <a:effectLst/>
                        <a:latin typeface="Verdana" panose="020B0604030504040204" pitchFamily="34" charset="0"/>
                      </a:endParaRPr>
                    </a:p>
                  </a:txBody>
                  <a:tcPr marL="288" marR="288" marT="288" marB="0" anchor="ctr"/>
                </a:tc>
                <a:extLst>
                  <a:ext uri="{0D108BD9-81ED-4DB2-BD59-A6C34878D82A}">
                    <a16:rowId xmlns:a16="http://schemas.microsoft.com/office/drawing/2014/main" val="2100425568"/>
                  </a:ext>
                </a:extLst>
              </a:tr>
              <a:tr h="472434">
                <a:tc rowSpan="2">
                  <a:txBody>
                    <a:bodyPr/>
                    <a:lstStyle/>
                    <a:p>
                      <a:pPr algn="ctr" rtl="0" fontAlgn="ctr"/>
                      <a:r>
                        <a:rPr lang="es-CO" sz="1800" b="1" u="none" strike="noStrike" dirty="0">
                          <a:effectLst/>
                        </a:rPr>
                        <a:t>Corredor de Vida del Cesar</a:t>
                      </a:r>
                      <a:endParaRPr lang="es-CO" sz="1800" b="1" i="0" u="none" strike="noStrike" dirty="0">
                        <a:solidFill>
                          <a:srgbClr val="000000"/>
                        </a:solidFill>
                        <a:effectLst/>
                        <a:latin typeface="Verdana" panose="020B0604030504040204" pitchFamily="34" charset="0"/>
                      </a:endParaRPr>
                    </a:p>
                  </a:txBody>
                  <a:tcPr marL="288" marR="288" marT="288" marB="0" anchor="ctr"/>
                </a:tc>
                <a:tc rowSpan="2">
                  <a:txBody>
                    <a:bodyPr/>
                    <a:lstStyle/>
                    <a:p>
                      <a:pPr algn="ctr" rtl="0" fontAlgn="ctr"/>
                      <a:r>
                        <a:rPr lang="es-CO" sz="1800" b="1" u="none" strike="noStrike">
                          <a:effectLst/>
                        </a:rPr>
                        <a:t>$ 116.454</a:t>
                      </a:r>
                      <a:endParaRPr lang="es-CO" sz="1800" b="1" i="0" u="none" strike="noStrike">
                        <a:solidFill>
                          <a:srgbClr val="000000"/>
                        </a:solidFill>
                        <a:effectLst/>
                        <a:latin typeface="Verdana" panose="020B0604030504040204" pitchFamily="34" charset="0"/>
                      </a:endParaRPr>
                    </a:p>
                  </a:txBody>
                  <a:tcPr marL="288" marR="288" marT="288" marB="0" anchor="ctr"/>
                </a:tc>
                <a:tc>
                  <a:txBody>
                    <a:bodyPr/>
                    <a:lstStyle/>
                    <a:p>
                      <a:pPr algn="ctr" rtl="0" fontAlgn="ctr"/>
                      <a:r>
                        <a:rPr lang="es-CO" sz="1800" b="1" u="none" strike="noStrike">
                          <a:effectLst/>
                        </a:rPr>
                        <a:t>Restauración ecológica </a:t>
                      </a:r>
                      <a:endParaRPr lang="es-CO" sz="1800" b="1" i="0" u="none" strike="noStrike">
                        <a:solidFill>
                          <a:srgbClr val="000000"/>
                        </a:solidFill>
                        <a:effectLst/>
                        <a:latin typeface="Verdana" panose="020B0604030504040204" pitchFamily="34" charset="0"/>
                      </a:endParaRPr>
                    </a:p>
                  </a:txBody>
                  <a:tcPr marL="288" marR="288" marT="288" marB="0" anchor="ctr"/>
                </a:tc>
                <a:tc>
                  <a:txBody>
                    <a:bodyPr/>
                    <a:lstStyle/>
                    <a:p>
                      <a:pPr algn="ctr" rtl="0" fontAlgn="ctr"/>
                      <a:r>
                        <a:rPr lang="es-CO" sz="1800" b="1" u="none" strike="noStrike">
                          <a:effectLst/>
                        </a:rPr>
                        <a:t>$ 80.000</a:t>
                      </a:r>
                      <a:endParaRPr lang="es-CO" sz="1800" b="1" i="0" u="none" strike="noStrike">
                        <a:solidFill>
                          <a:srgbClr val="000000"/>
                        </a:solidFill>
                        <a:effectLst/>
                        <a:latin typeface="Verdana" panose="020B0604030504040204" pitchFamily="34" charset="0"/>
                      </a:endParaRPr>
                    </a:p>
                  </a:txBody>
                  <a:tcPr marL="288" marR="288" marT="288" marB="0" anchor="ctr"/>
                </a:tc>
                <a:tc>
                  <a:txBody>
                    <a:bodyPr/>
                    <a:lstStyle/>
                    <a:p>
                      <a:pPr algn="ctr" rtl="0" fontAlgn="ctr"/>
                      <a:r>
                        <a:rPr lang="es-CO" sz="1800" b="1" u="none" strike="noStrike">
                          <a:effectLst/>
                        </a:rPr>
                        <a:t>$ 40.000</a:t>
                      </a:r>
                      <a:endParaRPr lang="es-CO" sz="1800" b="1" i="0" u="none" strike="noStrike">
                        <a:solidFill>
                          <a:srgbClr val="000000"/>
                        </a:solidFill>
                        <a:effectLst/>
                        <a:latin typeface="Verdana" panose="020B0604030504040204" pitchFamily="34" charset="0"/>
                      </a:endParaRPr>
                    </a:p>
                  </a:txBody>
                  <a:tcPr marL="288" marR="288" marT="288" marB="0" anchor="ctr"/>
                </a:tc>
                <a:extLst>
                  <a:ext uri="{0D108BD9-81ED-4DB2-BD59-A6C34878D82A}">
                    <a16:rowId xmlns:a16="http://schemas.microsoft.com/office/drawing/2014/main" val="1458925492"/>
                  </a:ext>
                </a:extLst>
              </a:tr>
              <a:tr h="611772">
                <a:tc vMerge="1">
                  <a:txBody>
                    <a:bodyPr/>
                    <a:lstStyle/>
                    <a:p>
                      <a:endParaRPr lang="es-CO"/>
                    </a:p>
                  </a:txBody>
                  <a:tcPr/>
                </a:tc>
                <a:tc vMerge="1">
                  <a:txBody>
                    <a:bodyPr/>
                    <a:lstStyle/>
                    <a:p>
                      <a:endParaRPr lang="es-CO"/>
                    </a:p>
                  </a:txBody>
                  <a:tcPr/>
                </a:tc>
                <a:tc>
                  <a:txBody>
                    <a:bodyPr/>
                    <a:lstStyle/>
                    <a:p>
                      <a:pPr algn="ctr" rtl="0" fontAlgn="ctr"/>
                      <a:r>
                        <a:rPr lang="es-ES" sz="1800" b="1" u="none" strike="noStrike">
                          <a:effectLst/>
                        </a:rPr>
                        <a:t>Seguimiento y monitoreo programa Cesar</a:t>
                      </a:r>
                      <a:endParaRPr lang="es-ES" sz="1800" b="1" i="0" u="none" strike="noStrike">
                        <a:solidFill>
                          <a:srgbClr val="000000"/>
                        </a:solidFill>
                        <a:effectLst/>
                        <a:latin typeface="Verdana" panose="020B0604030504040204" pitchFamily="34" charset="0"/>
                      </a:endParaRPr>
                    </a:p>
                  </a:txBody>
                  <a:tcPr marL="288" marR="288" marT="288" marB="0" anchor="ctr"/>
                </a:tc>
                <a:tc>
                  <a:txBody>
                    <a:bodyPr/>
                    <a:lstStyle/>
                    <a:p>
                      <a:pPr algn="ctr" rtl="0" fontAlgn="ctr"/>
                      <a:r>
                        <a:rPr lang="es-CO" sz="1800" b="1" u="none" strike="noStrike">
                          <a:effectLst/>
                        </a:rPr>
                        <a:t>$ 36.454</a:t>
                      </a:r>
                      <a:endParaRPr lang="es-CO" sz="1800" b="1" i="0" u="none" strike="noStrike">
                        <a:solidFill>
                          <a:srgbClr val="000000"/>
                        </a:solidFill>
                        <a:effectLst/>
                        <a:latin typeface="Verdana" panose="020B0604030504040204" pitchFamily="34" charset="0"/>
                      </a:endParaRPr>
                    </a:p>
                  </a:txBody>
                  <a:tcPr marL="288" marR="288" marT="288" marB="0" anchor="ctr"/>
                </a:tc>
                <a:tc>
                  <a:txBody>
                    <a:bodyPr/>
                    <a:lstStyle/>
                    <a:p>
                      <a:pPr algn="ctr" rtl="0" fontAlgn="ctr"/>
                      <a:r>
                        <a:rPr lang="es-CO" sz="1800" b="1" u="none" strike="noStrike" dirty="0">
                          <a:effectLst/>
                        </a:rPr>
                        <a:t>$ 36.454</a:t>
                      </a:r>
                      <a:endParaRPr lang="es-CO" sz="1800" b="1" i="0" u="none" strike="noStrike" dirty="0">
                        <a:solidFill>
                          <a:srgbClr val="000000"/>
                        </a:solidFill>
                        <a:effectLst/>
                        <a:latin typeface="Verdana" panose="020B0604030504040204" pitchFamily="34" charset="0"/>
                      </a:endParaRPr>
                    </a:p>
                  </a:txBody>
                  <a:tcPr marL="288" marR="288" marT="288" marB="0" anchor="ctr"/>
                </a:tc>
                <a:extLst>
                  <a:ext uri="{0D108BD9-81ED-4DB2-BD59-A6C34878D82A}">
                    <a16:rowId xmlns:a16="http://schemas.microsoft.com/office/drawing/2014/main" val="2818068482"/>
                  </a:ext>
                </a:extLst>
              </a:tr>
            </a:tbl>
          </a:graphicData>
        </a:graphic>
      </p:graphicFrame>
      <p:graphicFrame>
        <p:nvGraphicFramePr>
          <p:cNvPr id="8" name="Tabla 7">
            <a:extLst>
              <a:ext uri="{FF2B5EF4-FFF2-40B4-BE49-F238E27FC236}">
                <a16:creationId xmlns:a16="http://schemas.microsoft.com/office/drawing/2014/main" id="{2F1B4750-92FB-4429-8311-D43EF8FD0B27}"/>
              </a:ext>
            </a:extLst>
          </p:cNvPr>
          <p:cNvGraphicFramePr>
            <a:graphicFrameLocks noGrp="1"/>
          </p:cNvGraphicFramePr>
          <p:nvPr/>
        </p:nvGraphicFramePr>
        <p:xfrm>
          <a:off x="12192000" y="2491740"/>
          <a:ext cx="11490960" cy="9729556"/>
        </p:xfrm>
        <a:graphic>
          <a:graphicData uri="http://schemas.openxmlformats.org/drawingml/2006/table">
            <a:tbl>
              <a:tblPr>
                <a:tableStyleId>{5940675A-B579-460E-94D1-54222C63F5DA}</a:tableStyleId>
              </a:tblPr>
              <a:tblGrid>
                <a:gridCol w="3243420">
                  <a:extLst>
                    <a:ext uri="{9D8B030D-6E8A-4147-A177-3AD203B41FA5}">
                      <a16:colId xmlns:a16="http://schemas.microsoft.com/office/drawing/2014/main" val="3214618544"/>
                    </a:ext>
                  </a:extLst>
                </a:gridCol>
                <a:gridCol w="1668040">
                  <a:extLst>
                    <a:ext uri="{9D8B030D-6E8A-4147-A177-3AD203B41FA5}">
                      <a16:colId xmlns:a16="http://schemas.microsoft.com/office/drawing/2014/main" val="379897999"/>
                    </a:ext>
                  </a:extLst>
                </a:gridCol>
                <a:gridCol w="3243420">
                  <a:extLst>
                    <a:ext uri="{9D8B030D-6E8A-4147-A177-3AD203B41FA5}">
                      <a16:colId xmlns:a16="http://schemas.microsoft.com/office/drawing/2014/main" val="3057635828"/>
                    </a:ext>
                  </a:extLst>
                </a:gridCol>
                <a:gridCol w="1668040">
                  <a:extLst>
                    <a:ext uri="{9D8B030D-6E8A-4147-A177-3AD203B41FA5}">
                      <a16:colId xmlns:a16="http://schemas.microsoft.com/office/drawing/2014/main" val="3547685236"/>
                    </a:ext>
                  </a:extLst>
                </a:gridCol>
                <a:gridCol w="1668040">
                  <a:extLst>
                    <a:ext uri="{9D8B030D-6E8A-4147-A177-3AD203B41FA5}">
                      <a16:colId xmlns:a16="http://schemas.microsoft.com/office/drawing/2014/main" val="194714365"/>
                    </a:ext>
                  </a:extLst>
                </a:gridCol>
              </a:tblGrid>
              <a:tr h="914678">
                <a:tc>
                  <a:txBody>
                    <a:bodyPr/>
                    <a:lstStyle/>
                    <a:p>
                      <a:pPr algn="ctr" rtl="0" fontAlgn="ctr"/>
                      <a:r>
                        <a:rPr lang="es-CO" sz="2000" b="1" u="none" strike="noStrike" dirty="0">
                          <a:effectLst/>
                        </a:rPr>
                        <a:t>PROGRAMAS</a:t>
                      </a:r>
                      <a:endParaRPr lang="es-CO" sz="2000" b="1" i="0" u="none" strike="noStrike" dirty="0">
                        <a:solidFill>
                          <a:srgbClr val="000000"/>
                        </a:solidFill>
                        <a:effectLst/>
                        <a:latin typeface="Verdana" panose="020B0604030504040204" pitchFamily="34" charset="0"/>
                      </a:endParaRPr>
                    </a:p>
                  </a:txBody>
                  <a:tcPr marL="278" marR="278" marT="278" marB="0" anchor="ctr">
                    <a:solidFill>
                      <a:srgbClr val="FCCC31"/>
                    </a:solidFill>
                  </a:tcPr>
                </a:tc>
                <a:tc>
                  <a:txBody>
                    <a:bodyPr/>
                    <a:lstStyle/>
                    <a:p>
                      <a:pPr algn="ctr" rtl="0" fontAlgn="ctr"/>
                      <a:r>
                        <a:rPr lang="es-CO" sz="2000" b="1" u="none" strike="noStrike" dirty="0">
                          <a:effectLst/>
                        </a:rPr>
                        <a:t>PRESUPUESTO PROGRAMA</a:t>
                      </a:r>
                      <a:endParaRPr lang="es-CO" sz="2000" b="1" i="0" u="none" strike="noStrike" dirty="0">
                        <a:solidFill>
                          <a:srgbClr val="000000"/>
                        </a:solidFill>
                        <a:effectLst/>
                        <a:latin typeface="Verdana" panose="020B0604030504040204" pitchFamily="34" charset="0"/>
                      </a:endParaRPr>
                    </a:p>
                  </a:txBody>
                  <a:tcPr marL="278" marR="278" marT="278" marB="0" anchor="ctr">
                    <a:solidFill>
                      <a:srgbClr val="FCCC31"/>
                    </a:solidFill>
                  </a:tcPr>
                </a:tc>
                <a:tc>
                  <a:txBody>
                    <a:bodyPr/>
                    <a:lstStyle/>
                    <a:p>
                      <a:pPr algn="ctr" rtl="0" fontAlgn="ctr"/>
                      <a:r>
                        <a:rPr lang="es-CO" sz="2000" b="1" u="none" strike="noStrike" dirty="0">
                          <a:effectLst/>
                        </a:rPr>
                        <a:t>PROYECTO</a:t>
                      </a:r>
                      <a:endParaRPr lang="es-CO" sz="2000" b="1" i="0" u="none" strike="noStrike" dirty="0">
                        <a:solidFill>
                          <a:srgbClr val="000000"/>
                        </a:solidFill>
                        <a:effectLst/>
                        <a:latin typeface="Verdana" panose="020B0604030504040204" pitchFamily="34" charset="0"/>
                      </a:endParaRPr>
                    </a:p>
                  </a:txBody>
                  <a:tcPr marL="278" marR="278" marT="278" marB="0" anchor="ctr">
                    <a:solidFill>
                      <a:srgbClr val="FCCC31"/>
                    </a:solidFill>
                  </a:tcPr>
                </a:tc>
                <a:tc>
                  <a:txBody>
                    <a:bodyPr/>
                    <a:lstStyle/>
                    <a:p>
                      <a:pPr algn="ctr" rtl="0" fontAlgn="ctr"/>
                      <a:r>
                        <a:rPr lang="es-CO" sz="2000" b="1" u="none" strike="noStrike" dirty="0">
                          <a:effectLst/>
                        </a:rPr>
                        <a:t>VALOR TOTAL PROYECTO</a:t>
                      </a:r>
                      <a:endParaRPr lang="es-CO" sz="2000" b="1" i="0" u="none" strike="noStrike" dirty="0">
                        <a:solidFill>
                          <a:srgbClr val="000000"/>
                        </a:solidFill>
                        <a:effectLst/>
                        <a:latin typeface="Verdana" panose="020B0604030504040204" pitchFamily="34" charset="0"/>
                      </a:endParaRPr>
                    </a:p>
                  </a:txBody>
                  <a:tcPr marL="278" marR="278" marT="278" marB="0" anchor="ctr">
                    <a:solidFill>
                      <a:srgbClr val="FCCC31"/>
                    </a:solidFill>
                  </a:tcPr>
                </a:tc>
                <a:tc>
                  <a:txBody>
                    <a:bodyPr/>
                    <a:lstStyle/>
                    <a:p>
                      <a:pPr algn="ctr" rtl="0" fontAlgn="ctr"/>
                      <a:r>
                        <a:rPr lang="es-CO" sz="2000" b="1" u="none" strike="noStrike" dirty="0">
                          <a:effectLst/>
                        </a:rPr>
                        <a:t>ASIGNADO PRESUPUESTO 2024</a:t>
                      </a:r>
                      <a:endParaRPr lang="es-CO" sz="2000" b="1" i="0" u="none" strike="noStrike" dirty="0">
                        <a:solidFill>
                          <a:srgbClr val="000000"/>
                        </a:solidFill>
                        <a:effectLst/>
                        <a:latin typeface="Verdana" panose="020B0604030504040204" pitchFamily="34" charset="0"/>
                      </a:endParaRPr>
                    </a:p>
                  </a:txBody>
                  <a:tcPr marL="278" marR="278" marT="278" marB="0" anchor="ctr">
                    <a:solidFill>
                      <a:srgbClr val="FCCC31"/>
                    </a:solidFill>
                  </a:tcPr>
                </a:tc>
                <a:extLst>
                  <a:ext uri="{0D108BD9-81ED-4DB2-BD59-A6C34878D82A}">
                    <a16:rowId xmlns:a16="http://schemas.microsoft.com/office/drawing/2014/main" val="3373420305"/>
                  </a:ext>
                </a:extLst>
              </a:tr>
              <a:tr h="480026">
                <a:tc rowSpan="2">
                  <a:txBody>
                    <a:bodyPr/>
                    <a:lstStyle/>
                    <a:p>
                      <a:pPr algn="ctr" rtl="0" fontAlgn="ctr"/>
                      <a:r>
                        <a:rPr lang="es-CO" sz="1800" b="1" u="none" strike="noStrike" dirty="0">
                          <a:effectLst/>
                        </a:rPr>
                        <a:t>COP 16 y Biodiversidad</a:t>
                      </a:r>
                      <a:endParaRPr lang="es-CO" sz="1800" b="1" i="0" u="none" strike="noStrike" dirty="0">
                        <a:solidFill>
                          <a:srgbClr val="000000"/>
                        </a:solidFill>
                        <a:effectLst/>
                        <a:latin typeface="Verdana" panose="020B0604030504040204" pitchFamily="34" charset="0"/>
                      </a:endParaRPr>
                    </a:p>
                  </a:txBody>
                  <a:tcPr marL="278" marR="278" marT="278" marB="0" anchor="ctr"/>
                </a:tc>
                <a:tc rowSpan="2">
                  <a:txBody>
                    <a:bodyPr/>
                    <a:lstStyle/>
                    <a:p>
                      <a:pPr algn="ctr" rtl="0" fontAlgn="ctr"/>
                      <a:r>
                        <a:rPr lang="es-CO" sz="1800" b="1" u="none" strike="noStrike">
                          <a:effectLst/>
                        </a:rPr>
                        <a:t>$ 153.866</a:t>
                      </a:r>
                      <a:endParaRPr lang="es-CO" sz="1800" b="1" i="0" u="none" strike="noStrike">
                        <a:solidFill>
                          <a:srgbClr val="000000"/>
                        </a:solidFill>
                        <a:effectLst/>
                        <a:latin typeface="Verdana" panose="020B0604030504040204" pitchFamily="34" charset="0"/>
                      </a:endParaRPr>
                    </a:p>
                  </a:txBody>
                  <a:tcPr marL="278" marR="278" marT="278" marB="0" anchor="ctr"/>
                </a:tc>
                <a:tc>
                  <a:txBody>
                    <a:bodyPr/>
                    <a:lstStyle/>
                    <a:p>
                      <a:pPr algn="ctr" rtl="0" fontAlgn="ctr"/>
                      <a:r>
                        <a:rPr lang="es-CO" sz="1800" b="1" u="none" strike="noStrike">
                          <a:effectLst/>
                        </a:rPr>
                        <a:t>COP 16</a:t>
                      </a:r>
                      <a:endParaRPr lang="es-CO" sz="1800" b="1" i="0" u="none" strike="noStrike">
                        <a:solidFill>
                          <a:srgbClr val="000000"/>
                        </a:solidFill>
                        <a:effectLst/>
                        <a:latin typeface="Verdana" panose="020B0604030504040204" pitchFamily="34" charset="0"/>
                      </a:endParaRPr>
                    </a:p>
                  </a:txBody>
                  <a:tcPr marL="278" marR="278" marT="278" marB="0" anchor="ctr"/>
                </a:tc>
                <a:tc>
                  <a:txBody>
                    <a:bodyPr/>
                    <a:lstStyle/>
                    <a:p>
                      <a:pPr algn="ctr" rtl="0" fontAlgn="ctr"/>
                      <a:r>
                        <a:rPr lang="es-CO" sz="1800" b="1" u="none" strike="noStrike">
                          <a:effectLst/>
                        </a:rPr>
                        <a:t>$ 97.866</a:t>
                      </a:r>
                      <a:endParaRPr lang="es-CO" sz="1800" b="1" i="0" u="none" strike="noStrike">
                        <a:solidFill>
                          <a:srgbClr val="000000"/>
                        </a:solidFill>
                        <a:effectLst/>
                        <a:latin typeface="Verdana" panose="020B0604030504040204" pitchFamily="34" charset="0"/>
                      </a:endParaRPr>
                    </a:p>
                  </a:txBody>
                  <a:tcPr marL="278" marR="278" marT="278" marB="0" anchor="ctr"/>
                </a:tc>
                <a:tc>
                  <a:txBody>
                    <a:bodyPr/>
                    <a:lstStyle/>
                    <a:p>
                      <a:pPr algn="ctr" rtl="0" fontAlgn="ctr"/>
                      <a:r>
                        <a:rPr lang="es-CO" sz="1800" b="1" u="none" strike="noStrike">
                          <a:effectLst/>
                        </a:rPr>
                        <a:t>$ 97.866</a:t>
                      </a:r>
                      <a:endParaRPr lang="es-CO" sz="1800" b="1" i="0" u="none" strike="noStrike">
                        <a:solidFill>
                          <a:srgbClr val="000000"/>
                        </a:solidFill>
                        <a:effectLst/>
                        <a:latin typeface="Verdana" panose="020B0604030504040204" pitchFamily="34" charset="0"/>
                      </a:endParaRPr>
                    </a:p>
                  </a:txBody>
                  <a:tcPr marL="278" marR="278" marT="278" marB="0" anchor="ctr"/>
                </a:tc>
                <a:extLst>
                  <a:ext uri="{0D108BD9-81ED-4DB2-BD59-A6C34878D82A}">
                    <a16:rowId xmlns:a16="http://schemas.microsoft.com/office/drawing/2014/main" val="3166075631"/>
                  </a:ext>
                </a:extLst>
              </a:tr>
              <a:tr h="859906">
                <a:tc vMerge="1">
                  <a:txBody>
                    <a:bodyPr/>
                    <a:lstStyle/>
                    <a:p>
                      <a:endParaRPr lang="es-CO"/>
                    </a:p>
                  </a:txBody>
                  <a:tcPr/>
                </a:tc>
                <a:tc vMerge="1">
                  <a:txBody>
                    <a:bodyPr/>
                    <a:lstStyle/>
                    <a:p>
                      <a:endParaRPr lang="es-CO"/>
                    </a:p>
                  </a:txBody>
                  <a:tcPr/>
                </a:tc>
                <a:tc>
                  <a:txBody>
                    <a:bodyPr/>
                    <a:lstStyle/>
                    <a:p>
                      <a:pPr algn="ctr" rtl="0" fontAlgn="ctr"/>
                      <a:r>
                        <a:rPr lang="es-ES" sz="1800" b="1" u="none" strike="noStrike" dirty="0">
                          <a:effectLst/>
                        </a:rPr>
                        <a:t>Colección del herbario Instituto Ciencias Naturales</a:t>
                      </a:r>
                      <a:endParaRPr lang="es-ES" sz="1800" b="1" i="0" u="none" strike="noStrike" dirty="0">
                        <a:solidFill>
                          <a:srgbClr val="000000"/>
                        </a:solidFill>
                        <a:effectLst/>
                        <a:latin typeface="Verdana" panose="020B0604030504040204" pitchFamily="34" charset="0"/>
                      </a:endParaRPr>
                    </a:p>
                  </a:txBody>
                  <a:tcPr marL="278" marR="278" marT="278" marB="0" anchor="ctr"/>
                </a:tc>
                <a:tc>
                  <a:txBody>
                    <a:bodyPr/>
                    <a:lstStyle/>
                    <a:p>
                      <a:pPr algn="ctr" rtl="0" fontAlgn="ctr"/>
                      <a:r>
                        <a:rPr lang="es-CO" sz="1800" b="1" u="none" strike="noStrike" dirty="0">
                          <a:effectLst/>
                        </a:rPr>
                        <a:t>$ 56.000</a:t>
                      </a:r>
                      <a:endParaRPr lang="es-CO" sz="1800" b="1" i="0" u="none" strike="noStrike" dirty="0">
                        <a:solidFill>
                          <a:srgbClr val="000000"/>
                        </a:solidFill>
                        <a:effectLst/>
                        <a:latin typeface="Verdana" panose="020B0604030504040204" pitchFamily="34" charset="0"/>
                      </a:endParaRPr>
                    </a:p>
                  </a:txBody>
                  <a:tcPr marL="278" marR="278" marT="278" marB="0" anchor="ctr"/>
                </a:tc>
                <a:tc>
                  <a:txBody>
                    <a:bodyPr/>
                    <a:lstStyle/>
                    <a:p>
                      <a:pPr algn="ctr" rtl="0" fontAlgn="ctr"/>
                      <a:r>
                        <a:rPr lang="es-CO" sz="1800" b="1" u="none" strike="noStrike">
                          <a:effectLst/>
                        </a:rPr>
                        <a:t>$ 56.000</a:t>
                      </a:r>
                      <a:endParaRPr lang="es-CO" sz="1800" b="1" i="0" u="none" strike="noStrike">
                        <a:solidFill>
                          <a:srgbClr val="000000"/>
                        </a:solidFill>
                        <a:effectLst/>
                        <a:latin typeface="Verdana" panose="020B0604030504040204" pitchFamily="34" charset="0"/>
                      </a:endParaRPr>
                    </a:p>
                  </a:txBody>
                  <a:tcPr marL="278" marR="278" marT="278" marB="0" anchor="ctr"/>
                </a:tc>
                <a:extLst>
                  <a:ext uri="{0D108BD9-81ED-4DB2-BD59-A6C34878D82A}">
                    <a16:rowId xmlns:a16="http://schemas.microsoft.com/office/drawing/2014/main" val="1085937879"/>
                  </a:ext>
                </a:extLst>
              </a:tr>
              <a:tr h="574996">
                <a:tc rowSpan="3">
                  <a:txBody>
                    <a:bodyPr/>
                    <a:lstStyle/>
                    <a:p>
                      <a:pPr algn="ctr" rtl="0" fontAlgn="ctr"/>
                      <a:r>
                        <a:rPr lang="es-CO" sz="1800" b="1" u="none" strike="noStrike" dirty="0">
                          <a:effectLst/>
                        </a:rPr>
                        <a:t>Pacífico</a:t>
                      </a:r>
                      <a:endParaRPr lang="es-CO" sz="1800" b="1" i="0" u="none" strike="noStrike" dirty="0">
                        <a:solidFill>
                          <a:srgbClr val="000000"/>
                        </a:solidFill>
                        <a:effectLst/>
                        <a:latin typeface="Verdana" panose="020B0604030504040204" pitchFamily="34" charset="0"/>
                      </a:endParaRPr>
                    </a:p>
                  </a:txBody>
                  <a:tcPr marL="278" marR="278" marT="278" marB="0" anchor="ctr"/>
                </a:tc>
                <a:tc rowSpan="3">
                  <a:txBody>
                    <a:bodyPr/>
                    <a:lstStyle/>
                    <a:p>
                      <a:pPr algn="ctr" rtl="0" fontAlgn="ctr"/>
                      <a:r>
                        <a:rPr lang="es-CO" sz="1800" b="1" u="none" strike="noStrike">
                          <a:effectLst/>
                        </a:rPr>
                        <a:t>$ 283.000</a:t>
                      </a:r>
                      <a:endParaRPr lang="es-CO" sz="1800" b="1" i="0" u="none" strike="noStrike">
                        <a:solidFill>
                          <a:srgbClr val="000000"/>
                        </a:solidFill>
                        <a:effectLst/>
                        <a:latin typeface="Verdana" panose="020B0604030504040204" pitchFamily="34" charset="0"/>
                      </a:endParaRPr>
                    </a:p>
                  </a:txBody>
                  <a:tcPr marL="278" marR="278" marT="278" marB="0" anchor="ctr"/>
                </a:tc>
                <a:tc>
                  <a:txBody>
                    <a:bodyPr/>
                    <a:lstStyle/>
                    <a:p>
                      <a:pPr algn="ctr" rtl="0" fontAlgn="ctr"/>
                      <a:r>
                        <a:rPr lang="es-ES" sz="1800" b="1" u="none" strike="noStrike">
                          <a:effectLst/>
                        </a:rPr>
                        <a:t>Atrato, restauración y minería responsable</a:t>
                      </a:r>
                      <a:endParaRPr lang="es-ES" sz="1800" b="1" i="0" u="none" strike="noStrike">
                        <a:solidFill>
                          <a:srgbClr val="000000"/>
                        </a:solidFill>
                        <a:effectLst/>
                        <a:latin typeface="Verdana" panose="020B0604030504040204" pitchFamily="34" charset="0"/>
                      </a:endParaRPr>
                    </a:p>
                  </a:txBody>
                  <a:tcPr marL="278" marR="278" marT="278" marB="0" anchor="ctr"/>
                </a:tc>
                <a:tc>
                  <a:txBody>
                    <a:bodyPr/>
                    <a:lstStyle/>
                    <a:p>
                      <a:pPr algn="ctr" rtl="0" fontAlgn="ctr"/>
                      <a:r>
                        <a:rPr lang="es-CO" sz="1800" b="1" u="none" strike="noStrike" dirty="0">
                          <a:effectLst/>
                        </a:rPr>
                        <a:t>$ 90.000</a:t>
                      </a:r>
                      <a:endParaRPr lang="es-CO" sz="1800" b="1" i="0" u="none" strike="noStrike" dirty="0">
                        <a:solidFill>
                          <a:srgbClr val="000000"/>
                        </a:solidFill>
                        <a:effectLst/>
                        <a:latin typeface="Verdana" panose="020B0604030504040204" pitchFamily="34" charset="0"/>
                      </a:endParaRPr>
                    </a:p>
                  </a:txBody>
                  <a:tcPr marL="278" marR="278" marT="278" marB="0" anchor="ctr"/>
                </a:tc>
                <a:tc>
                  <a:txBody>
                    <a:bodyPr/>
                    <a:lstStyle/>
                    <a:p>
                      <a:pPr algn="ctr" rtl="0" fontAlgn="ctr"/>
                      <a:r>
                        <a:rPr lang="es-CO" sz="1800" b="1" u="none" strike="noStrike" dirty="0">
                          <a:effectLst/>
                        </a:rPr>
                        <a:t>$ 30.000</a:t>
                      </a:r>
                      <a:endParaRPr lang="es-CO" sz="1800" b="1" i="0" u="none" strike="noStrike" dirty="0">
                        <a:solidFill>
                          <a:srgbClr val="000000"/>
                        </a:solidFill>
                        <a:effectLst/>
                        <a:latin typeface="Verdana" panose="020B0604030504040204" pitchFamily="34" charset="0"/>
                      </a:endParaRPr>
                    </a:p>
                  </a:txBody>
                  <a:tcPr marL="278" marR="278" marT="278" marB="0" anchor="ctr"/>
                </a:tc>
                <a:extLst>
                  <a:ext uri="{0D108BD9-81ED-4DB2-BD59-A6C34878D82A}">
                    <a16:rowId xmlns:a16="http://schemas.microsoft.com/office/drawing/2014/main" val="1996590703"/>
                  </a:ext>
                </a:extLst>
              </a:tr>
              <a:tr h="480026">
                <a:tc vMerge="1">
                  <a:txBody>
                    <a:bodyPr/>
                    <a:lstStyle/>
                    <a:p>
                      <a:endParaRPr lang="es-CO"/>
                    </a:p>
                  </a:txBody>
                  <a:tcPr/>
                </a:tc>
                <a:tc vMerge="1">
                  <a:txBody>
                    <a:bodyPr/>
                    <a:lstStyle/>
                    <a:p>
                      <a:endParaRPr lang="es-CO"/>
                    </a:p>
                  </a:txBody>
                  <a:tcPr/>
                </a:tc>
                <a:tc>
                  <a:txBody>
                    <a:bodyPr/>
                    <a:lstStyle/>
                    <a:p>
                      <a:pPr algn="ctr" rtl="0" fontAlgn="ctr"/>
                      <a:r>
                        <a:rPr lang="es-CO" sz="1800" b="1" u="none" strike="noStrike">
                          <a:effectLst/>
                        </a:rPr>
                        <a:t>Biosur</a:t>
                      </a:r>
                      <a:endParaRPr lang="es-CO" sz="1800" b="1" i="0" u="none" strike="noStrike">
                        <a:solidFill>
                          <a:srgbClr val="000000"/>
                        </a:solidFill>
                        <a:effectLst/>
                        <a:latin typeface="Verdana" panose="020B0604030504040204" pitchFamily="34" charset="0"/>
                      </a:endParaRPr>
                    </a:p>
                  </a:txBody>
                  <a:tcPr marL="278" marR="278" marT="278" marB="0" anchor="ctr"/>
                </a:tc>
                <a:tc>
                  <a:txBody>
                    <a:bodyPr/>
                    <a:lstStyle/>
                    <a:p>
                      <a:pPr algn="ctr" rtl="0" fontAlgn="ctr"/>
                      <a:r>
                        <a:rPr lang="es-CO" sz="1800" b="1" u="none" strike="noStrike">
                          <a:effectLst/>
                        </a:rPr>
                        <a:t>$ 56.000</a:t>
                      </a:r>
                      <a:endParaRPr lang="es-CO" sz="1800" b="1" i="0" u="none" strike="noStrike">
                        <a:solidFill>
                          <a:srgbClr val="000000"/>
                        </a:solidFill>
                        <a:effectLst/>
                        <a:latin typeface="Verdana" panose="020B0604030504040204" pitchFamily="34" charset="0"/>
                      </a:endParaRPr>
                    </a:p>
                  </a:txBody>
                  <a:tcPr marL="278" marR="278" marT="278" marB="0" anchor="ctr"/>
                </a:tc>
                <a:tc>
                  <a:txBody>
                    <a:bodyPr/>
                    <a:lstStyle/>
                    <a:p>
                      <a:pPr algn="ctr" rtl="0" fontAlgn="ctr"/>
                      <a:r>
                        <a:rPr lang="es-CO" sz="1800" b="1" u="none" strike="noStrike" dirty="0">
                          <a:effectLst/>
                        </a:rPr>
                        <a:t>$ 56.000</a:t>
                      </a:r>
                      <a:endParaRPr lang="es-CO" sz="1800" b="1" i="0" u="none" strike="noStrike" dirty="0">
                        <a:solidFill>
                          <a:srgbClr val="000000"/>
                        </a:solidFill>
                        <a:effectLst/>
                        <a:latin typeface="Verdana" panose="020B0604030504040204" pitchFamily="34" charset="0"/>
                      </a:endParaRPr>
                    </a:p>
                  </a:txBody>
                  <a:tcPr marL="278" marR="278" marT="278" marB="0" anchor="ctr"/>
                </a:tc>
                <a:extLst>
                  <a:ext uri="{0D108BD9-81ED-4DB2-BD59-A6C34878D82A}">
                    <a16:rowId xmlns:a16="http://schemas.microsoft.com/office/drawing/2014/main" val="3696398322"/>
                  </a:ext>
                </a:extLst>
              </a:tr>
              <a:tr h="574996">
                <a:tc vMerge="1">
                  <a:txBody>
                    <a:bodyPr/>
                    <a:lstStyle/>
                    <a:p>
                      <a:endParaRPr lang="es-CO"/>
                    </a:p>
                  </a:txBody>
                  <a:tcPr/>
                </a:tc>
                <a:tc vMerge="1">
                  <a:txBody>
                    <a:bodyPr/>
                    <a:lstStyle/>
                    <a:p>
                      <a:endParaRPr lang="es-CO"/>
                    </a:p>
                  </a:txBody>
                  <a:tcPr/>
                </a:tc>
                <a:tc>
                  <a:txBody>
                    <a:bodyPr/>
                    <a:lstStyle/>
                    <a:p>
                      <a:pPr algn="ctr" rtl="0" fontAlgn="ctr"/>
                      <a:r>
                        <a:rPr lang="es-ES" sz="1800" b="1" u="none" strike="noStrike">
                          <a:effectLst/>
                        </a:rPr>
                        <a:t>Plan de restauración de manglares</a:t>
                      </a:r>
                      <a:endParaRPr lang="es-ES" sz="1800" b="1" i="0" u="none" strike="noStrike">
                        <a:solidFill>
                          <a:srgbClr val="000000"/>
                        </a:solidFill>
                        <a:effectLst/>
                        <a:latin typeface="Verdana" panose="020B0604030504040204" pitchFamily="34" charset="0"/>
                      </a:endParaRPr>
                    </a:p>
                  </a:txBody>
                  <a:tcPr marL="278" marR="278" marT="278" marB="0" anchor="ctr"/>
                </a:tc>
                <a:tc>
                  <a:txBody>
                    <a:bodyPr/>
                    <a:lstStyle/>
                    <a:p>
                      <a:pPr algn="ctr" rtl="0" fontAlgn="ctr"/>
                      <a:r>
                        <a:rPr lang="es-CO" sz="1800" b="1" u="none" strike="noStrike">
                          <a:effectLst/>
                        </a:rPr>
                        <a:t>$ 137.000</a:t>
                      </a:r>
                      <a:endParaRPr lang="es-CO" sz="1800" b="1" i="0" u="none" strike="noStrike">
                        <a:solidFill>
                          <a:srgbClr val="000000"/>
                        </a:solidFill>
                        <a:effectLst/>
                        <a:latin typeface="Verdana" panose="020B0604030504040204" pitchFamily="34" charset="0"/>
                      </a:endParaRPr>
                    </a:p>
                  </a:txBody>
                  <a:tcPr marL="278" marR="278" marT="278" marB="0" anchor="ctr"/>
                </a:tc>
                <a:tc>
                  <a:txBody>
                    <a:bodyPr/>
                    <a:lstStyle/>
                    <a:p>
                      <a:pPr algn="ctr" rtl="0" fontAlgn="ctr"/>
                      <a:r>
                        <a:rPr lang="es-CO" sz="1800" b="1" u="none" strike="noStrike" dirty="0">
                          <a:effectLst/>
                        </a:rPr>
                        <a:t>$ 60.000</a:t>
                      </a:r>
                      <a:endParaRPr lang="es-CO" sz="1800" b="1" i="0" u="none" strike="noStrike" dirty="0">
                        <a:solidFill>
                          <a:srgbClr val="000000"/>
                        </a:solidFill>
                        <a:effectLst/>
                        <a:latin typeface="Verdana" panose="020B0604030504040204" pitchFamily="34" charset="0"/>
                      </a:endParaRPr>
                    </a:p>
                  </a:txBody>
                  <a:tcPr marL="278" marR="278" marT="278" marB="0" anchor="ctr"/>
                </a:tc>
                <a:extLst>
                  <a:ext uri="{0D108BD9-81ED-4DB2-BD59-A6C34878D82A}">
                    <a16:rowId xmlns:a16="http://schemas.microsoft.com/office/drawing/2014/main" val="4120889253"/>
                  </a:ext>
                </a:extLst>
              </a:tr>
              <a:tr h="480026">
                <a:tc>
                  <a:txBody>
                    <a:bodyPr/>
                    <a:lstStyle/>
                    <a:p>
                      <a:pPr algn="ctr" rtl="0" fontAlgn="ctr"/>
                      <a:r>
                        <a:rPr lang="es-CO" sz="1800" b="1" u="none" strike="noStrike" dirty="0">
                          <a:effectLst/>
                        </a:rPr>
                        <a:t>Indígena</a:t>
                      </a:r>
                      <a:endParaRPr lang="es-CO" sz="1800" b="1" i="0" u="none" strike="noStrike" dirty="0">
                        <a:solidFill>
                          <a:srgbClr val="000000"/>
                        </a:solidFill>
                        <a:effectLst/>
                        <a:latin typeface="Verdana" panose="020B0604030504040204" pitchFamily="34" charset="0"/>
                      </a:endParaRPr>
                    </a:p>
                  </a:txBody>
                  <a:tcPr marL="278" marR="278" marT="278" marB="0" anchor="ctr"/>
                </a:tc>
                <a:tc rowSpan="2">
                  <a:txBody>
                    <a:bodyPr/>
                    <a:lstStyle/>
                    <a:p>
                      <a:pPr algn="ctr" rtl="0" fontAlgn="ctr"/>
                      <a:r>
                        <a:rPr lang="es-CO" sz="1800" b="1" u="none" strike="noStrike">
                          <a:effectLst/>
                        </a:rPr>
                        <a:t>$ 77.070</a:t>
                      </a:r>
                      <a:endParaRPr lang="es-CO" sz="1800" b="1" i="0" u="none" strike="noStrike">
                        <a:solidFill>
                          <a:srgbClr val="000000"/>
                        </a:solidFill>
                        <a:effectLst/>
                        <a:latin typeface="Verdana" panose="020B0604030504040204" pitchFamily="34" charset="0"/>
                      </a:endParaRPr>
                    </a:p>
                  </a:txBody>
                  <a:tcPr marL="278" marR="278" marT="278" marB="0" anchor="ctr"/>
                </a:tc>
                <a:tc rowSpan="2">
                  <a:txBody>
                    <a:bodyPr/>
                    <a:lstStyle/>
                    <a:p>
                      <a:pPr algn="ctr" rtl="0" fontAlgn="ctr"/>
                      <a:r>
                        <a:rPr lang="es-CO" sz="1800" b="1" u="none" strike="noStrike">
                          <a:effectLst/>
                        </a:rPr>
                        <a:t>Compromisos MPC, CRIC, ENCP</a:t>
                      </a:r>
                      <a:endParaRPr lang="es-CO" sz="1800" b="1" i="0" u="none" strike="noStrike">
                        <a:solidFill>
                          <a:srgbClr val="000000"/>
                        </a:solidFill>
                        <a:effectLst/>
                        <a:latin typeface="Verdana" panose="020B0604030504040204" pitchFamily="34" charset="0"/>
                      </a:endParaRPr>
                    </a:p>
                  </a:txBody>
                  <a:tcPr marL="278" marR="278" marT="278" marB="0" anchor="ctr"/>
                </a:tc>
                <a:tc rowSpan="2">
                  <a:txBody>
                    <a:bodyPr/>
                    <a:lstStyle/>
                    <a:p>
                      <a:pPr algn="ctr" rtl="0" fontAlgn="ctr"/>
                      <a:r>
                        <a:rPr lang="es-CO" sz="1800" b="1" u="none" strike="noStrike">
                          <a:effectLst/>
                        </a:rPr>
                        <a:t>$ 77.070</a:t>
                      </a:r>
                      <a:endParaRPr lang="es-CO" sz="1800" b="1" i="0" u="none" strike="noStrike">
                        <a:solidFill>
                          <a:srgbClr val="000000"/>
                        </a:solidFill>
                        <a:effectLst/>
                        <a:latin typeface="Verdana" panose="020B0604030504040204" pitchFamily="34" charset="0"/>
                      </a:endParaRPr>
                    </a:p>
                  </a:txBody>
                  <a:tcPr marL="278" marR="278" marT="278" marB="0" anchor="ctr"/>
                </a:tc>
                <a:tc rowSpan="2">
                  <a:txBody>
                    <a:bodyPr/>
                    <a:lstStyle/>
                    <a:p>
                      <a:pPr algn="ctr" rtl="0" fontAlgn="ctr"/>
                      <a:r>
                        <a:rPr lang="es-CO" sz="1800" b="1" u="none" strike="noStrike">
                          <a:effectLst/>
                        </a:rPr>
                        <a:t>$ 77.070</a:t>
                      </a:r>
                      <a:endParaRPr lang="es-CO" sz="1800" b="1" i="0" u="none" strike="noStrike">
                        <a:solidFill>
                          <a:srgbClr val="000000"/>
                        </a:solidFill>
                        <a:effectLst/>
                        <a:latin typeface="Verdana" panose="020B0604030504040204" pitchFamily="34" charset="0"/>
                      </a:endParaRPr>
                    </a:p>
                  </a:txBody>
                  <a:tcPr marL="278" marR="278" marT="278" marB="0" anchor="ctr"/>
                </a:tc>
                <a:extLst>
                  <a:ext uri="{0D108BD9-81ED-4DB2-BD59-A6C34878D82A}">
                    <a16:rowId xmlns:a16="http://schemas.microsoft.com/office/drawing/2014/main" val="3327932255"/>
                  </a:ext>
                </a:extLst>
              </a:tr>
              <a:tr h="480026">
                <a:tc>
                  <a:txBody>
                    <a:bodyPr/>
                    <a:lstStyle/>
                    <a:p>
                      <a:pPr algn="ctr" rtl="0" fontAlgn="ctr"/>
                      <a:r>
                        <a:rPr lang="es-CO" sz="1800" b="1" u="none" strike="noStrike" dirty="0">
                          <a:effectLst/>
                        </a:rPr>
                        <a:t>NARP</a:t>
                      </a:r>
                      <a:endParaRPr lang="es-CO" sz="1800" b="1" i="0" u="none" strike="noStrike" dirty="0">
                        <a:solidFill>
                          <a:srgbClr val="000000"/>
                        </a:solidFill>
                        <a:effectLst/>
                        <a:latin typeface="Verdana" panose="020B0604030504040204" pitchFamily="34" charset="0"/>
                      </a:endParaRPr>
                    </a:p>
                  </a:txBody>
                  <a:tcPr marL="278" marR="278" marT="278" marB="0" anchor="ct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896414667"/>
                  </a:ext>
                </a:extLst>
              </a:tr>
              <a:tr h="1144814">
                <a:tc rowSpan="2">
                  <a:txBody>
                    <a:bodyPr/>
                    <a:lstStyle/>
                    <a:p>
                      <a:pPr algn="ctr" rtl="0" fontAlgn="ctr"/>
                      <a:r>
                        <a:rPr lang="es-CO" sz="1800" b="1" u="none" strike="noStrike" dirty="0">
                          <a:effectLst/>
                        </a:rPr>
                        <a:t>Páramos</a:t>
                      </a:r>
                      <a:endParaRPr lang="es-CO" sz="1800" b="1" i="0" u="none" strike="noStrike" dirty="0">
                        <a:solidFill>
                          <a:srgbClr val="000000"/>
                        </a:solidFill>
                        <a:effectLst/>
                        <a:latin typeface="Verdana" panose="020B0604030504040204" pitchFamily="34" charset="0"/>
                      </a:endParaRPr>
                    </a:p>
                  </a:txBody>
                  <a:tcPr marL="278" marR="278" marT="278" marB="0" anchor="ctr"/>
                </a:tc>
                <a:tc rowSpan="2">
                  <a:txBody>
                    <a:bodyPr/>
                    <a:lstStyle/>
                    <a:p>
                      <a:pPr algn="ctr" rtl="0" fontAlgn="ctr"/>
                      <a:r>
                        <a:rPr lang="es-CO" sz="1800" b="1" u="none" strike="noStrike">
                          <a:effectLst/>
                        </a:rPr>
                        <a:t>$ 170.000</a:t>
                      </a:r>
                      <a:endParaRPr lang="es-CO" sz="1800" b="1" i="0" u="none" strike="noStrike">
                        <a:solidFill>
                          <a:srgbClr val="000000"/>
                        </a:solidFill>
                        <a:effectLst/>
                        <a:latin typeface="Verdana" panose="020B0604030504040204" pitchFamily="34" charset="0"/>
                      </a:endParaRPr>
                    </a:p>
                  </a:txBody>
                  <a:tcPr marL="278" marR="278" marT="278" marB="0" anchor="ctr"/>
                </a:tc>
                <a:tc>
                  <a:txBody>
                    <a:bodyPr/>
                    <a:lstStyle/>
                    <a:p>
                      <a:pPr algn="ctr" rtl="0" fontAlgn="ctr"/>
                      <a:r>
                        <a:rPr lang="es-ES" sz="1800" b="1" u="none" strike="noStrike">
                          <a:effectLst/>
                        </a:rPr>
                        <a:t>Conservación de ecosistemas de Alta montaña (Chingaza, Sumapaz, Guerrero)</a:t>
                      </a:r>
                      <a:endParaRPr lang="es-ES" sz="1800" b="1" i="0" u="none" strike="noStrike">
                        <a:solidFill>
                          <a:srgbClr val="000000"/>
                        </a:solidFill>
                        <a:effectLst/>
                        <a:latin typeface="Verdana" panose="020B0604030504040204" pitchFamily="34" charset="0"/>
                      </a:endParaRPr>
                    </a:p>
                  </a:txBody>
                  <a:tcPr marL="278" marR="278" marT="278" marB="0" anchor="ctr"/>
                </a:tc>
                <a:tc>
                  <a:txBody>
                    <a:bodyPr/>
                    <a:lstStyle/>
                    <a:p>
                      <a:pPr algn="ctr" rtl="0" fontAlgn="ctr"/>
                      <a:r>
                        <a:rPr lang="es-CO" sz="1800" b="1" u="none" strike="noStrike">
                          <a:effectLst/>
                        </a:rPr>
                        <a:t>$ 90.000</a:t>
                      </a:r>
                      <a:endParaRPr lang="es-CO" sz="1800" b="1" i="0" u="none" strike="noStrike">
                        <a:solidFill>
                          <a:srgbClr val="000000"/>
                        </a:solidFill>
                        <a:effectLst/>
                        <a:latin typeface="Verdana" panose="020B0604030504040204" pitchFamily="34" charset="0"/>
                      </a:endParaRPr>
                    </a:p>
                  </a:txBody>
                  <a:tcPr marL="278" marR="278" marT="278" marB="0" anchor="ctr"/>
                </a:tc>
                <a:tc>
                  <a:txBody>
                    <a:bodyPr/>
                    <a:lstStyle/>
                    <a:p>
                      <a:pPr algn="ctr" rtl="0" fontAlgn="ctr"/>
                      <a:r>
                        <a:rPr lang="es-CO" sz="1800" b="1" u="none" strike="noStrike">
                          <a:effectLst/>
                        </a:rPr>
                        <a:t>$ 60.000</a:t>
                      </a:r>
                      <a:endParaRPr lang="es-CO" sz="1800" b="1" i="0" u="none" strike="noStrike">
                        <a:solidFill>
                          <a:srgbClr val="000000"/>
                        </a:solidFill>
                        <a:effectLst/>
                        <a:latin typeface="Verdana" panose="020B0604030504040204" pitchFamily="34" charset="0"/>
                      </a:endParaRPr>
                    </a:p>
                  </a:txBody>
                  <a:tcPr marL="278" marR="278" marT="278" marB="0" anchor="ctr"/>
                </a:tc>
                <a:extLst>
                  <a:ext uri="{0D108BD9-81ED-4DB2-BD59-A6C34878D82A}">
                    <a16:rowId xmlns:a16="http://schemas.microsoft.com/office/drawing/2014/main" val="219093350"/>
                  </a:ext>
                </a:extLst>
              </a:tr>
              <a:tr h="574996">
                <a:tc vMerge="1">
                  <a:txBody>
                    <a:bodyPr/>
                    <a:lstStyle/>
                    <a:p>
                      <a:endParaRPr lang="es-CO"/>
                    </a:p>
                  </a:txBody>
                  <a:tcPr/>
                </a:tc>
                <a:tc vMerge="1">
                  <a:txBody>
                    <a:bodyPr/>
                    <a:lstStyle/>
                    <a:p>
                      <a:endParaRPr lang="es-CO"/>
                    </a:p>
                  </a:txBody>
                  <a:tcPr/>
                </a:tc>
                <a:tc>
                  <a:txBody>
                    <a:bodyPr/>
                    <a:lstStyle/>
                    <a:p>
                      <a:pPr algn="ctr" rtl="0" fontAlgn="ctr"/>
                      <a:r>
                        <a:rPr lang="es-CO" sz="1800" b="1" u="none" strike="noStrike">
                          <a:effectLst/>
                        </a:rPr>
                        <a:t>Monitoreo de cuencas - SGC</a:t>
                      </a:r>
                      <a:endParaRPr lang="es-CO" sz="1800" b="1" i="0" u="none" strike="noStrike">
                        <a:solidFill>
                          <a:srgbClr val="000000"/>
                        </a:solidFill>
                        <a:effectLst/>
                        <a:latin typeface="Verdana" panose="020B0604030504040204" pitchFamily="34" charset="0"/>
                      </a:endParaRPr>
                    </a:p>
                  </a:txBody>
                  <a:tcPr marL="278" marR="278" marT="278" marB="0" anchor="ctr"/>
                </a:tc>
                <a:tc>
                  <a:txBody>
                    <a:bodyPr/>
                    <a:lstStyle/>
                    <a:p>
                      <a:pPr algn="ctr" rtl="0" fontAlgn="ctr"/>
                      <a:r>
                        <a:rPr lang="es-CO" sz="1800" b="1" u="none" strike="noStrike">
                          <a:effectLst/>
                        </a:rPr>
                        <a:t>$ 80.000</a:t>
                      </a:r>
                      <a:endParaRPr lang="es-CO" sz="1800" b="1" i="0" u="none" strike="noStrike">
                        <a:solidFill>
                          <a:srgbClr val="000000"/>
                        </a:solidFill>
                        <a:effectLst/>
                        <a:latin typeface="Verdana" panose="020B0604030504040204" pitchFamily="34" charset="0"/>
                      </a:endParaRPr>
                    </a:p>
                  </a:txBody>
                  <a:tcPr marL="278" marR="278" marT="278" marB="0" anchor="ctr"/>
                </a:tc>
                <a:tc>
                  <a:txBody>
                    <a:bodyPr/>
                    <a:lstStyle/>
                    <a:p>
                      <a:pPr algn="ctr" rtl="0" fontAlgn="ctr"/>
                      <a:r>
                        <a:rPr lang="es-CO" sz="1800" b="1" u="none" strike="noStrike" dirty="0">
                          <a:effectLst/>
                        </a:rPr>
                        <a:t>$ 28.000</a:t>
                      </a:r>
                      <a:endParaRPr lang="es-CO" sz="1800" b="1" i="0" u="none" strike="noStrike" dirty="0">
                        <a:solidFill>
                          <a:srgbClr val="000000"/>
                        </a:solidFill>
                        <a:effectLst/>
                        <a:latin typeface="Verdana" panose="020B0604030504040204" pitchFamily="34" charset="0"/>
                      </a:endParaRPr>
                    </a:p>
                  </a:txBody>
                  <a:tcPr marL="278" marR="278" marT="278" marB="0" anchor="ctr"/>
                </a:tc>
                <a:extLst>
                  <a:ext uri="{0D108BD9-81ED-4DB2-BD59-A6C34878D82A}">
                    <a16:rowId xmlns:a16="http://schemas.microsoft.com/office/drawing/2014/main" val="3696097841"/>
                  </a:ext>
                </a:extLst>
              </a:tr>
              <a:tr h="574996">
                <a:tc rowSpan="3">
                  <a:txBody>
                    <a:bodyPr/>
                    <a:lstStyle/>
                    <a:p>
                      <a:pPr algn="ctr" rtl="0" fontAlgn="ctr"/>
                      <a:r>
                        <a:rPr lang="es-CO" sz="1800" b="1" u="none" strike="noStrike" dirty="0">
                          <a:effectLst/>
                        </a:rPr>
                        <a:t>Cartagena</a:t>
                      </a:r>
                      <a:endParaRPr lang="es-CO" sz="1800" b="1" i="0" u="none" strike="noStrike" dirty="0">
                        <a:solidFill>
                          <a:srgbClr val="000000"/>
                        </a:solidFill>
                        <a:effectLst/>
                        <a:latin typeface="Verdana" panose="020B0604030504040204" pitchFamily="34" charset="0"/>
                      </a:endParaRPr>
                    </a:p>
                  </a:txBody>
                  <a:tcPr marL="278" marR="278" marT="278" marB="0" anchor="ctr"/>
                </a:tc>
                <a:tc rowSpan="3">
                  <a:txBody>
                    <a:bodyPr/>
                    <a:lstStyle/>
                    <a:p>
                      <a:pPr algn="ctr" rtl="0" fontAlgn="ctr"/>
                      <a:r>
                        <a:rPr lang="es-CO" sz="1800" b="1" u="none" strike="noStrike" dirty="0">
                          <a:effectLst/>
                        </a:rPr>
                        <a:t>$ 101.000</a:t>
                      </a:r>
                      <a:endParaRPr lang="es-CO" sz="1800" b="1" i="0" u="none" strike="noStrike" dirty="0">
                        <a:solidFill>
                          <a:srgbClr val="000000"/>
                        </a:solidFill>
                        <a:effectLst/>
                        <a:latin typeface="Verdana" panose="020B0604030504040204" pitchFamily="34" charset="0"/>
                      </a:endParaRPr>
                    </a:p>
                  </a:txBody>
                  <a:tcPr marL="278" marR="278" marT="278" marB="0" anchor="ctr"/>
                </a:tc>
                <a:tc>
                  <a:txBody>
                    <a:bodyPr/>
                    <a:lstStyle/>
                    <a:p>
                      <a:pPr algn="ctr" rtl="0" fontAlgn="ctr"/>
                      <a:r>
                        <a:rPr lang="es-CO" sz="1800" b="1" u="none" strike="noStrike">
                          <a:effectLst/>
                        </a:rPr>
                        <a:t>Ampliación del monitoreo - EAFIT</a:t>
                      </a:r>
                      <a:endParaRPr lang="es-CO" sz="1800" b="1" i="0" u="none" strike="noStrike">
                        <a:solidFill>
                          <a:srgbClr val="000000"/>
                        </a:solidFill>
                        <a:effectLst/>
                        <a:latin typeface="Verdana" panose="020B0604030504040204" pitchFamily="34" charset="0"/>
                      </a:endParaRPr>
                    </a:p>
                  </a:txBody>
                  <a:tcPr marL="278" marR="278" marT="278" marB="0" anchor="ctr"/>
                </a:tc>
                <a:tc>
                  <a:txBody>
                    <a:bodyPr/>
                    <a:lstStyle/>
                    <a:p>
                      <a:pPr algn="ctr" rtl="0" fontAlgn="ctr"/>
                      <a:r>
                        <a:rPr lang="es-CO" sz="1800" b="1" u="none" strike="noStrike">
                          <a:effectLst/>
                        </a:rPr>
                        <a:t>$ 15.000</a:t>
                      </a:r>
                      <a:endParaRPr lang="es-CO" sz="1800" b="1" i="0" u="none" strike="noStrike">
                        <a:solidFill>
                          <a:srgbClr val="000000"/>
                        </a:solidFill>
                        <a:effectLst/>
                        <a:latin typeface="Verdana" panose="020B0604030504040204" pitchFamily="34" charset="0"/>
                      </a:endParaRPr>
                    </a:p>
                  </a:txBody>
                  <a:tcPr marL="278" marR="278" marT="278" marB="0" anchor="ctr"/>
                </a:tc>
                <a:tc>
                  <a:txBody>
                    <a:bodyPr/>
                    <a:lstStyle/>
                    <a:p>
                      <a:pPr algn="ctr" rtl="0" fontAlgn="ctr"/>
                      <a:r>
                        <a:rPr lang="es-CO" sz="1800" b="1" u="none" strike="noStrike">
                          <a:effectLst/>
                        </a:rPr>
                        <a:t>$ 8.000</a:t>
                      </a:r>
                      <a:endParaRPr lang="es-CO" sz="1800" b="1" i="0" u="none" strike="noStrike">
                        <a:solidFill>
                          <a:srgbClr val="000000"/>
                        </a:solidFill>
                        <a:effectLst/>
                        <a:latin typeface="Verdana" panose="020B0604030504040204" pitchFamily="34" charset="0"/>
                      </a:endParaRPr>
                    </a:p>
                  </a:txBody>
                  <a:tcPr marL="278" marR="278" marT="278" marB="0" anchor="ctr"/>
                </a:tc>
                <a:extLst>
                  <a:ext uri="{0D108BD9-81ED-4DB2-BD59-A6C34878D82A}">
                    <a16:rowId xmlns:a16="http://schemas.microsoft.com/office/drawing/2014/main" val="4191569439"/>
                  </a:ext>
                </a:extLst>
              </a:tr>
              <a:tr h="574996">
                <a:tc vMerge="1">
                  <a:txBody>
                    <a:bodyPr/>
                    <a:lstStyle/>
                    <a:p>
                      <a:endParaRPr lang="es-CO"/>
                    </a:p>
                  </a:txBody>
                  <a:tcPr/>
                </a:tc>
                <a:tc vMerge="1">
                  <a:txBody>
                    <a:bodyPr/>
                    <a:lstStyle/>
                    <a:p>
                      <a:endParaRPr lang="es-CO"/>
                    </a:p>
                  </a:txBody>
                  <a:tcPr/>
                </a:tc>
                <a:tc>
                  <a:txBody>
                    <a:bodyPr/>
                    <a:lstStyle/>
                    <a:p>
                      <a:pPr algn="ctr" rtl="0" fontAlgn="ctr"/>
                      <a:r>
                        <a:rPr lang="es-CO" sz="1800" b="1" u="none" strike="noStrike">
                          <a:effectLst/>
                        </a:rPr>
                        <a:t>Fortalecimiento monitoreo Cardique</a:t>
                      </a:r>
                      <a:endParaRPr lang="es-CO" sz="1800" b="1" i="0" u="none" strike="noStrike">
                        <a:solidFill>
                          <a:srgbClr val="000000"/>
                        </a:solidFill>
                        <a:effectLst/>
                        <a:latin typeface="Verdana" panose="020B0604030504040204" pitchFamily="34" charset="0"/>
                      </a:endParaRPr>
                    </a:p>
                  </a:txBody>
                  <a:tcPr marL="278" marR="278" marT="278" marB="0" anchor="ctr"/>
                </a:tc>
                <a:tc>
                  <a:txBody>
                    <a:bodyPr/>
                    <a:lstStyle/>
                    <a:p>
                      <a:pPr algn="ctr" rtl="0" fontAlgn="ctr"/>
                      <a:r>
                        <a:rPr lang="es-CO" sz="1800" b="1" u="none" strike="noStrike">
                          <a:effectLst/>
                        </a:rPr>
                        <a:t>$ 80.000</a:t>
                      </a:r>
                      <a:endParaRPr lang="es-CO" sz="1800" b="1" i="0" u="none" strike="noStrike">
                        <a:solidFill>
                          <a:srgbClr val="000000"/>
                        </a:solidFill>
                        <a:effectLst/>
                        <a:latin typeface="Verdana" panose="020B0604030504040204" pitchFamily="34" charset="0"/>
                      </a:endParaRPr>
                    </a:p>
                  </a:txBody>
                  <a:tcPr marL="278" marR="278" marT="278" marB="0" anchor="ctr"/>
                </a:tc>
                <a:tc>
                  <a:txBody>
                    <a:bodyPr/>
                    <a:lstStyle/>
                    <a:p>
                      <a:pPr algn="ctr" rtl="0" fontAlgn="ctr"/>
                      <a:r>
                        <a:rPr lang="es-CO" sz="1800" b="1" u="none" strike="noStrike" dirty="0">
                          <a:effectLst/>
                        </a:rPr>
                        <a:t>$ 40.000</a:t>
                      </a:r>
                      <a:endParaRPr lang="es-CO" sz="1800" b="1" i="0" u="none" strike="noStrike" dirty="0">
                        <a:solidFill>
                          <a:srgbClr val="000000"/>
                        </a:solidFill>
                        <a:effectLst/>
                        <a:latin typeface="Verdana" panose="020B0604030504040204" pitchFamily="34" charset="0"/>
                      </a:endParaRPr>
                    </a:p>
                  </a:txBody>
                  <a:tcPr marL="278" marR="278" marT="278" marB="0" anchor="ctr"/>
                </a:tc>
                <a:extLst>
                  <a:ext uri="{0D108BD9-81ED-4DB2-BD59-A6C34878D82A}">
                    <a16:rowId xmlns:a16="http://schemas.microsoft.com/office/drawing/2014/main" val="1224343114"/>
                  </a:ext>
                </a:extLst>
              </a:tr>
              <a:tr h="574996">
                <a:tc vMerge="1">
                  <a:txBody>
                    <a:bodyPr/>
                    <a:lstStyle/>
                    <a:p>
                      <a:endParaRPr lang="es-CO"/>
                    </a:p>
                  </a:txBody>
                  <a:tcPr/>
                </a:tc>
                <a:tc vMerge="1">
                  <a:txBody>
                    <a:bodyPr/>
                    <a:lstStyle/>
                    <a:p>
                      <a:endParaRPr lang="es-CO"/>
                    </a:p>
                  </a:txBody>
                  <a:tcPr/>
                </a:tc>
                <a:tc>
                  <a:txBody>
                    <a:bodyPr/>
                    <a:lstStyle/>
                    <a:p>
                      <a:pPr algn="ctr" rtl="0" fontAlgn="ctr"/>
                      <a:r>
                        <a:rPr lang="es-ES" sz="1800" b="1" u="none" strike="noStrike">
                          <a:effectLst/>
                        </a:rPr>
                        <a:t>Vigilancia y educación ambiental - guardianes</a:t>
                      </a:r>
                      <a:endParaRPr lang="es-ES" sz="1800" b="1" i="0" u="none" strike="noStrike">
                        <a:solidFill>
                          <a:srgbClr val="000000"/>
                        </a:solidFill>
                        <a:effectLst/>
                        <a:latin typeface="Verdana" panose="020B0604030504040204" pitchFamily="34" charset="0"/>
                      </a:endParaRPr>
                    </a:p>
                  </a:txBody>
                  <a:tcPr marL="278" marR="278" marT="278" marB="0" anchor="ctr"/>
                </a:tc>
                <a:tc>
                  <a:txBody>
                    <a:bodyPr/>
                    <a:lstStyle/>
                    <a:p>
                      <a:pPr algn="ctr" rtl="0" fontAlgn="ctr"/>
                      <a:r>
                        <a:rPr lang="es-CO" sz="1800" b="1" u="none" strike="noStrike">
                          <a:effectLst/>
                        </a:rPr>
                        <a:t>$ 6.000</a:t>
                      </a:r>
                      <a:endParaRPr lang="es-CO" sz="1800" b="1" i="0" u="none" strike="noStrike">
                        <a:solidFill>
                          <a:srgbClr val="000000"/>
                        </a:solidFill>
                        <a:effectLst/>
                        <a:latin typeface="Verdana" panose="020B0604030504040204" pitchFamily="34" charset="0"/>
                      </a:endParaRPr>
                    </a:p>
                  </a:txBody>
                  <a:tcPr marL="278" marR="278" marT="278" marB="0" anchor="ctr"/>
                </a:tc>
                <a:tc>
                  <a:txBody>
                    <a:bodyPr/>
                    <a:lstStyle/>
                    <a:p>
                      <a:pPr algn="ctr" rtl="0" fontAlgn="ctr"/>
                      <a:r>
                        <a:rPr lang="es-CO" sz="1800" b="1" u="none" strike="noStrike" dirty="0">
                          <a:effectLst/>
                        </a:rPr>
                        <a:t>$ 6.000</a:t>
                      </a:r>
                      <a:endParaRPr lang="es-CO" sz="1800" b="1" i="0" u="none" strike="noStrike" dirty="0">
                        <a:solidFill>
                          <a:srgbClr val="000000"/>
                        </a:solidFill>
                        <a:effectLst/>
                        <a:latin typeface="Verdana" panose="020B0604030504040204" pitchFamily="34" charset="0"/>
                      </a:endParaRPr>
                    </a:p>
                  </a:txBody>
                  <a:tcPr marL="278" marR="278" marT="278" marB="0" anchor="ctr"/>
                </a:tc>
                <a:extLst>
                  <a:ext uri="{0D108BD9-81ED-4DB2-BD59-A6C34878D82A}">
                    <a16:rowId xmlns:a16="http://schemas.microsoft.com/office/drawing/2014/main" val="53033854"/>
                  </a:ext>
                </a:extLst>
              </a:tr>
              <a:tr h="480026">
                <a:tc rowSpan="2">
                  <a:txBody>
                    <a:bodyPr/>
                    <a:lstStyle/>
                    <a:p>
                      <a:pPr algn="ctr" rtl="0" fontAlgn="ctr"/>
                      <a:r>
                        <a:rPr lang="es-CO" sz="1800" b="1" u="none" strike="noStrike" dirty="0">
                          <a:effectLst/>
                        </a:rPr>
                        <a:t>Sábana</a:t>
                      </a:r>
                      <a:endParaRPr lang="es-CO" sz="1800" b="1" i="0" u="none" strike="noStrike" dirty="0">
                        <a:solidFill>
                          <a:srgbClr val="000000"/>
                        </a:solidFill>
                        <a:effectLst/>
                        <a:latin typeface="Verdana" panose="020B0604030504040204" pitchFamily="34" charset="0"/>
                      </a:endParaRPr>
                    </a:p>
                  </a:txBody>
                  <a:tcPr marL="278" marR="278" marT="278" marB="0" anchor="ctr"/>
                </a:tc>
                <a:tc rowSpan="2">
                  <a:txBody>
                    <a:bodyPr/>
                    <a:lstStyle/>
                    <a:p>
                      <a:pPr algn="ctr" rtl="0" fontAlgn="ctr"/>
                      <a:r>
                        <a:rPr lang="es-CO" sz="1800" b="1" u="none" strike="noStrike">
                          <a:effectLst/>
                        </a:rPr>
                        <a:t>$ 132.000</a:t>
                      </a:r>
                      <a:endParaRPr lang="es-CO" sz="1800" b="1" i="0" u="none" strike="noStrike">
                        <a:solidFill>
                          <a:srgbClr val="000000"/>
                        </a:solidFill>
                        <a:effectLst/>
                        <a:latin typeface="Verdana" panose="020B0604030504040204" pitchFamily="34" charset="0"/>
                      </a:endParaRPr>
                    </a:p>
                  </a:txBody>
                  <a:tcPr marL="278" marR="278" marT="278" marB="0" anchor="ctr"/>
                </a:tc>
                <a:tc>
                  <a:txBody>
                    <a:bodyPr/>
                    <a:lstStyle/>
                    <a:p>
                      <a:pPr algn="ctr" rtl="0" fontAlgn="ctr"/>
                      <a:r>
                        <a:rPr lang="es-CO" sz="1800" b="1" u="none" strike="noStrike" dirty="0">
                          <a:effectLst/>
                        </a:rPr>
                        <a:t>Monitoreo ambiental</a:t>
                      </a:r>
                      <a:endParaRPr lang="es-CO" sz="1800" b="1" i="0" u="none" strike="noStrike" dirty="0">
                        <a:solidFill>
                          <a:srgbClr val="000000"/>
                        </a:solidFill>
                        <a:effectLst/>
                        <a:latin typeface="Verdana" panose="020B0604030504040204" pitchFamily="34" charset="0"/>
                      </a:endParaRPr>
                    </a:p>
                  </a:txBody>
                  <a:tcPr marL="278" marR="278" marT="278" marB="0" anchor="ctr"/>
                </a:tc>
                <a:tc>
                  <a:txBody>
                    <a:bodyPr/>
                    <a:lstStyle/>
                    <a:p>
                      <a:pPr algn="ctr" rtl="0" fontAlgn="ctr"/>
                      <a:r>
                        <a:rPr lang="es-CO" sz="1800" b="1" u="none" strike="noStrike">
                          <a:effectLst/>
                        </a:rPr>
                        <a:t>$ 37.000</a:t>
                      </a:r>
                      <a:endParaRPr lang="es-CO" sz="1800" b="1" i="0" u="none" strike="noStrike">
                        <a:solidFill>
                          <a:srgbClr val="000000"/>
                        </a:solidFill>
                        <a:effectLst/>
                        <a:latin typeface="Verdana" panose="020B0604030504040204" pitchFamily="34" charset="0"/>
                      </a:endParaRPr>
                    </a:p>
                  </a:txBody>
                  <a:tcPr marL="278" marR="278" marT="278" marB="0" anchor="ctr"/>
                </a:tc>
                <a:tc>
                  <a:txBody>
                    <a:bodyPr/>
                    <a:lstStyle/>
                    <a:p>
                      <a:pPr algn="ctr" fontAlgn="ctr"/>
                      <a:r>
                        <a:rPr lang="es-CO" sz="1800" b="1" u="none" strike="noStrike" dirty="0">
                          <a:effectLst/>
                        </a:rPr>
                        <a:t> </a:t>
                      </a:r>
                      <a:endParaRPr lang="es-CO" sz="1800" b="1" i="0" u="none" strike="noStrike" dirty="0">
                        <a:solidFill>
                          <a:srgbClr val="000000"/>
                        </a:solidFill>
                        <a:effectLst/>
                        <a:latin typeface="Arial" panose="020B0604020202020204" pitchFamily="34" charset="0"/>
                      </a:endParaRPr>
                    </a:p>
                  </a:txBody>
                  <a:tcPr marL="278" marR="278" marT="278" marB="0" anchor="ctr"/>
                </a:tc>
                <a:extLst>
                  <a:ext uri="{0D108BD9-81ED-4DB2-BD59-A6C34878D82A}">
                    <a16:rowId xmlns:a16="http://schemas.microsoft.com/office/drawing/2014/main" val="2802503814"/>
                  </a:ext>
                </a:extLst>
              </a:tr>
              <a:tr h="480026">
                <a:tc vMerge="1">
                  <a:txBody>
                    <a:bodyPr/>
                    <a:lstStyle/>
                    <a:p>
                      <a:endParaRPr lang="es-CO"/>
                    </a:p>
                  </a:txBody>
                  <a:tcPr/>
                </a:tc>
                <a:tc vMerge="1">
                  <a:txBody>
                    <a:bodyPr/>
                    <a:lstStyle/>
                    <a:p>
                      <a:endParaRPr lang="es-CO"/>
                    </a:p>
                  </a:txBody>
                  <a:tcPr/>
                </a:tc>
                <a:tc>
                  <a:txBody>
                    <a:bodyPr/>
                    <a:lstStyle/>
                    <a:p>
                      <a:pPr algn="ctr" rtl="0" fontAlgn="ctr"/>
                      <a:r>
                        <a:rPr lang="es-CO" sz="1800" b="1" u="none" strike="noStrike">
                          <a:effectLst/>
                        </a:rPr>
                        <a:t>Restauración </a:t>
                      </a:r>
                      <a:endParaRPr lang="es-CO" sz="1800" b="1" i="0" u="none" strike="noStrike">
                        <a:solidFill>
                          <a:srgbClr val="000000"/>
                        </a:solidFill>
                        <a:effectLst/>
                        <a:latin typeface="Verdana" panose="020B0604030504040204" pitchFamily="34" charset="0"/>
                      </a:endParaRPr>
                    </a:p>
                  </a:txBody>
                  <a:tcPr marL="278" marR="278" marT="278" marB="0" anchor="ctr"/>
                </a:tc>
                <a:tc>
                  <a:txBody>
                    <a:bodyPr/>
                    <a:lstStyle/>
                    <a:p>
                      <a:pPr algn="ctr" rtl="0" fontAlgn="ctr"/>
                      <a:r>
                        <a:rPr lang="es-CO" sz="1800" b="1" u="none" strike="noStrike" dirty="0">
                          <a:effectLst/>
                        </a:rPr>
                        <a:t>$ 95.000</a:t>
                      </a:r>
                      <a:endParaRPr lang="es-CO" sz="1800" b="1" i="0" u="none" strike="noStrike" dirty="0">
                        <a:solidFill>
                          <a:srgbClr val="000000"/>
                        </a:solidFill>
                        <a:effectLst/>
                        <a:latin typeface="Verdana" panose="020B0604030504040204" pitchFamily="34" charset="0"/>
                      </a:endParaRPr>
                    </a:p>
                  </a:txBody>
                  <a:tcPr marL="278" marR="278" marT="278" marB="0" anchor="ctr"/>
                </a:tc>
                <a:tc>
                  <a:txBody>
                    <a:bodyPr/>
                    <a:lstStyle/>
                    <a:p>
                      <a:pPr algn="ctr" fontAlgn="ctr"/>
                      <a:r>
                        <a:rPr lang="es-CO" sz="1800" b="1" u="none" strike="noStrike" dirty="0">
                          <a:effectLst/>
                        </a:rPr>
                        <a:t> </a:t>
                      </a:r>
                      <a:endParaRPr lang="es-CO" sz="1800" b="1" i="0" u="none" strike="noStrike" dirty="0">
                        <a:solidFill>
                          <a:srgbClr val="000000"/>
                        </a:solidFill>
                        <a:effectLst/>
                        <a:latin typeface="Arial" panose="020B0604020202020204" pitchFamily="34" charset="0"/>
                      </a:endParaRPr>
                    </a:p>
                  </a:txBody>
                  <a:tcPr marL="278" marR="278" marT="278" marB="0" anchor="ctr"/>
                </a:tc>
                <a:extLst>
                  <a:ext uri="{0D108BD9-81ED-4DB2-BD59-A6C34878D82A}">
                    <a16:rowId xmlns:a16="http://schemas.microsoft.com/office/drawing/2014/main" val="3584297763"/>
                  </a:ext>
                </a:extLst>
              </a:tr>
              <a:tr h="480026">
                <a:tc>
                  <a:txBody>
                    <a:bodyPr/>
                    <a:lstStyle/>
                    <a:p>
                      <a:pPr algn="ctr" rtl="0" fontAlgn="ctr"/>
                      <a:r>
                        <a:rPr lang="es-CO" sz="2400" b="1" u="none" strike="noStrike" dirty="0">
                          <a:effectLst/>
                        </a:rPr>
                        <a:t>Total</a:t>
                      </a:r>
                      <a:endParaRPr lang="es-CO" sz="2400" b="1" i="0" u="none" strike="noStrike" dirty="0">
                        <a:solidFill>
                          <a:srgbClr val="000000"/>
                        </a:solidFill>
                        <a:effectLst/>
                        <a:latin typeface="Verdana" panose="020B0604030504040204" pitchFamily="34" charset="0"/>
                      </a:endParaRPr>
                    </a:p>
                  </a:txBody>
                  <a:tcPr marL="278" marR="278" marT="278" marB="0" anchor="ctr">
                    <a:solidFill>
                      <a:srgbClr val="FCCC31"/>
                    </a:solidFill>
                  </a:tcPr>
                </a:tc>
                <a:tc>
                  <a:txBody>
                    <a:bodyPr/>
                    <a:lstStyle/>
                    <a:p>
                      <a:pPr algn="ctr" rtl="0" fontAlgn="ctr"/>
                      <a:r>
                        <a:rPr lang="es-CO" sz="2400" b="1" u="none" strike="noStrike" dirty="0">
                          <a:effectLst/>
                        </a:rPr>
                        <a:t>$ 3.759.941</a:t>
                      </a:r>
                      <a:endParaRPr lang="es-CO" sz="2400" b="1" i="0" u="none" strike="noStrike" dirty="0">
                        <a:solidFill>
                          <a:srgbClr val="000000"/>
                        </a:solidFill>
                        <a:effectLst/>
                        <a:latin typeface="Verdana" panose="020B0604030504040204" pitchFamily="34" charset="0"/>
                      </a:endParaRPr>
                    </a:p>
                  </a:txBody>
                  <a:tcPr marL="278" marR="278" marT="278" marB="0" anchor="ctr">
                    <a:solidFill>
                      <a:srgbClr val="FCCC31"/>
                    </a:solidFill>
                  </a:tcPr>
                </a:tc>
                <a:tc>
                  <a:txBody>
                    <a:bodyPr/>
                    <a:lstStyle/>
                    <a:p>
                      <a:pPr algn="ctr" fontAlgn="ctr"/>
                      <a:r>
                        <a:rPr lang="es-CO" sz="2400" b="1" u="none" strike="noStrike" dirty="0">
                          <a:effectLst/>
                        </a:rPr>
                        <a:t> </a:t>
                      </a:r>
                      <a:endParaRPr lang="es-CO" sz="2400" b="1" i="0" u="none" strike="noStrike" dirty="0">
                        <a:solidFill>
                          <a:srgbClr val="000000"/>
                        </a:solidFill>
                        <a:effectLst/>
                        <a:latin typeface="Arial" panose="020B0604020202020204" pitchFamily="34" charset="0"/>
                      </a:endParaRPr>
                    </a:p>
                  </a:txBody>
                  <a:tcPr marL="278" marR="278" marT="278" marB="0" anchor="ctr">
                    <a:solidFill>
                      <a:srgbClr val="FCCC31"/>
                    </a:solidFill>
                  </a:tcPr>
                </a:tc>
                <a:tc>
                  <a:txBody>
                    <a:bodyPr/>
                    <a:lstStyle/>
                    <a:p>
                      <a:pPr algn="ctr" rtl="0" fontAlgn="ctr"/>
                      <a:r>
                        <a:rPr lang="es-CO" sz="2400" b="1" u="none" strike="noStrike" dirty="0">
                          <a:effectLst/>
                        </a:rPr>
                        <a:t>$ 3.759.941</a:t>
                      </a:r>
                      <a:endParaRPr lang="es-CO" sz="2400" b="1" i="0" u="none" strike="noStrike" dirty="0">
                        <a:solidFill>
                          <a:srgbClr val="000000"/>
                        </a:solidFill>
                        <a:effectLst/>
                        <a:latin typeface="Verdana" panose="020B0604030504040204" pitchFamily="34" charset="0"/>
                      </a:endParaRPr>
                    </a:p>
                  </a:txBody>
                  <a:tcPr marL="278" marR="278" marT="278" marB="0" anchor="ctr">
                    <a:solidFill>
                      <a:srgbClr val="FCCC31"/>
                    </a:solidFill>
                  </a:tcPr>
                </a:tc>
                <a:tc>
                  <a:txBody>
                    <a:bodyPr/>
                    <a:lstStyle/>
                    <a:p>
                      <a:pPr algn="ctr" rtl="0" fontAlgn="ctr"/>
                      <a:r>
                        <a:rPr lang="es-CO" sz="2400" b="1" u="none" strike="noStrike" dirty="0">
                          <a:effectLst/>
                        </a:rPr>
                        <a:t>$ 1.138.390</a:t>
                      </a:r>
                      <a:endParaRPr lang="es-CO" sz="2400" b="1" i="0" u="none" strike="noStrike" dirty="0">
                        <a:solidFill>
                          <a:srgbClr val="000000"/>
                        </a:solidFill>
                        <a:effectLst/>
                        <a:latin typeface="Verdana" panose="020B0604030504040204" pitchFamily="34" charset="0"/>
                      </a:endParaRPr>
                    </a:p>
                  </a:txBody>
                  <a:tcPr marL="278" marR="278" marT="278" marB="0" anchor="ctr">
                    <a:solidFill>
                      <a:srgbClr val="FCCC31"/>
                    </a:solidFill>
                  </a:tcPr>
                </a:tc>
                <a:extLst>
                  <a:ext uri="{0D108BD9-81ED-4DB2-BD59-A6C34878D82A}">
                    <a16:rowId xmlns:a16="http://schemas.microsoft.com/office/drawing/2014/main" val="1508416152"/>
                  </a:ext>
                </a:extLst>
              </a:tr>
            </a:tbl>
          </a:graphicData>
        </a:graphic>
      </p:graphicFrame>
    </p:spTree>
    <p:extLst>
      <p:ext uri="{BB962C8B-B14F-4D97-AF65-F5344CB8AC3E}">
        <p14:creationId xmlns:p14="http://schemas.microsoft.com/office/powerpoint/2010/main" val="51542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5">
            <a:extLst>
              <a:ext uri="{FF2B5EF4-FFF2-40B4-BE49-F238E27FC236}">
                <a16:creationId xmlns:a16="http://schemas.microsoft.com/office/drawing/2014/main" id="{F66C1925-0EE6-933A-63BB-D88F9BB7FF57}"/>
              </a:ext>
            </a:extLst>
          </p:cNvPr>
          <p:cNvSpPr txBox="1">
            <a:spLocks/>
          </p:cNvSpPr>
          <p:nvPr/>
        </p:nvSpPr>
        <p:spPr>
          <a:xfrm>
            <a:off x="1156808" y="2296668"/>
            <a:ext cx="23227192" cy="644339"/>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defTabSz="914400" hangingPunct="1"/>
            <a:r>
              <a:rPr lang="es-CO" sz="4000" dirty="0">
                <a:latin typeface="Work Sans"/>
              </a:rPr>
              <a:t>4. Prioridades Sector</a:t>
            </a:r>
          </a:p>
        </p:txBody>
      </p:sp>
      <p:sp>
        <p:nvSpPr>
          <p:cNvPr id="4" name="Título 1">
            <a:extLst>
              <a:ext uri="{FF2B5EF4-FFF2-40B4-BE49-F238E27FC236}">
                <a16:creationId xmlns:a16="http://schemas.microsoft.com/office/drawing/2014/main" id="{1EFFBFE6-6002-3DAC-40ED-F328B702CEE5}"/>
              </a:ext>
            </a:extLst>
          </p:cNvPr>
          <p:cNvSpPr txBox="1">
            <a:spLocks/>
          </p:cNvSpPr>
          <p:nvPr/>
        </p:nvSpPr>
        <p:spPr>
          <a:xfrm>
            <a:off x="1155232" y="485269"/>
            <a:ext cx="18476464"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a:lnSpc>
                <a:spcPct val="100000"/>
              </a:lnSpc>
            </a:pPr>
            <a:r>
              <a:rPr lang="es-CO" sz="4400" b="1" dirty="0">
                <a:solidFill>
                  <a:schemeClr val="tx1"/>
                </a:solidFill>
                <a:latin typeface="Verdana" panose="020B0604030504040204" pitchFamily="34" charset="0"/>
                <a:ea typeface="Verdana" panose="020B0604030504040204" pitchFamily="34" charset="0"/>
              </a:rPr>
              <a:t>Solicitud MGMP 2025-2028 </a:t>
            </a:r>
          </a:p>
          <a:p>
            <a:pPr algn="ctr">
              <a:lnSpc>
                <a:spcPct val="100000"/>
              </a:lnSpc>
            </a:pPr>
            <a:r>
              <a:rPr lang="es-CO" sz="4400" b="1" dirty="0">
                <a:latin typeface="Verdana" panose="020B0604030504040204" pitchFamily="34" charset="0"/>
                <a:ea typeface="Verdana" panose="020B0604030504040204" pitchFamily="34" charset="0"/>
              </a:rPr>
              <a:t>Inversión</a:t>
            </a:r>
            <a:endParaRPr lang="es-CO" sz="4400" b="1" dirty="0">
              <a:solidFill>
                <a:schemeClr val="tx1"/>
              </a:solidFill>
              <a:latin typeface="Verdana" panose="020B0604030504040204" pitchFamily="34" charset="0"/>
              <a:ea typeface="Verdana" panose="020B0604030504040204" pitchFamily="34" charset="0"/>
            </a:endParaRPr>
          </a:p>
        </p:txBody>
      </p:sp>
      <p:graphicFrame>
        <p:nvGraphicFramePr>
          <p:cNvPr id="5" name="Tabla 4">
            <a:extLst>
              <a:ext uri="{FF2B5EF4-FFF2-40B4-BE49-F238E27FC236}">
                <a16:creationId xmlns:a16="http://schemas.microsoft.com/office/drawing/2014/main" id="{A00DDC8E-167F-D980-EC14-8D541FA38E6F}"/>
              </a:ext>
            </a:extLst>
          </p:cNvPr>
          <p:cNvGraphicFramePr>
            <a:graphicFrameLocks noGrp="1"/>
          </p:cNvGraphicFramePr>
          <p:nvPr/>
        </p:nvGraphicFramePr>
        <p:xfrm>
          <a:off x="3921367" y="3235569"/>
          <a:ext cx="15710329" cy="9055985"/>
        </p:xfrm>
        <a:graphic>
          <a:graphicData uri="http://schemas.openxmlformats.org/drawingml/2006/table">
            <a:tbl>
              <a:tblPr>
                <a:tableStyleId>{5940675A-B579-460E-94D1-54222C63F5DA}</a:tableStyleId>
              </a:tblPr>
              <a:tblGrid>
                <a:gridCol w="7694364">
                  <a:extLst>
                    <a:ext uri="{9D8B030D-6E8A-4147-A177-3AD203B41FA5}">
                      <a16:colId xmlns:a16="http://schemas.microsoft.com/office/drawing/2014/main" val="759986232"/>
                    </a:ext>
                  </a:extLst>
                </a:gridCol>
                <a:gridCol w="4856200">
                  <a:extLst>
                    <a:ext uri="{9D8B030D-6E8A-4147-A177-3AD203B41FA5}">
                      <a16:colId xmlns:a16="http://schemas.microsoft.com/office/drawing/2014/main" val="4073487608"/>
                    </a:ext>
                  </a:extLst>
                </a:gridCol>
                <a:gridCol w="3159765">
                  <a:extLst>
                    <a:ext uri="{9D8B030D-6E8A-4147-A177-3AD203B41FA5}">
                      <a16:colId xmlns:a16="http://schemas.microsoft.com/office/drawing/2014/main" val="2143805916"/>
                    </a:ext>
                  </a:extLst>
                </a:gridCol>
              </a:tblGrid>
              <a:tr h="569225">
                <a:tc>
                  <a:txBody>
                    <a:bodyPr/>
                    <a:lstStyle/>
                    <a:p>
                      <a:pPr algn="ctr" fontAlgn="b"/>
                      <a:r>
                        <a:rPr lang="es-CO" sz="2400" b="1" u="none" strike="noStrike" dirty="0">
                          <a:effectLst/>
                          <a:highlight>
                            <a:srgbClr val="FCCC31"/>
                          </a:highlight>
                        </a:rPr>
                        <a:t>PRIORIDAD</a:t>
                      </a:r>
                      <a:endParaRPr lang="es-CO" sz="2400" b="1" i="0" u="none" strike="noStrike" dirty="0">
                        <a:solidFill>
                          <a:srgbClr val="203664"/>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fontAlgn="b"/>
                      <a:r>
                        <a:rPr lang="es-CO" sz="2400" b="1" u="none" strike="noStrike" dirty="0">
                          <a:effectLst/>
                          <a:highlight>
                            <a:srgbClr val="FCCC31"/>
                          </a:highlight>
                        </a:rPr>
                        <a:t>HORIZONTE (INICIO - FIN)</a:t>
                      </a:r>
                      <a:endParaRPr lang="es-CO" sz="2400" b="1" i="0" u="none" strike="noStrike" dirty="0">
                        <a:solidFill>
                          <a:srgbClr val="203664"/>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fontAlgn="b"/>
                      <a:r>
                        <a:rPr lang="es-CO" sz="2400" b="1" u="none" strike="noStrike" dirty="0">
                          <a:effectLst/>
                          <a:highlight>
                            <a:srgbClr val="FCCC31"/>
                          </a:highlight>
                        </a:rPr>
                        <a:t>VALOR</a:t>
                      </a:r>
                      <a:endParaRPr lang="es-CO" sz="2400" b="1" i="0" u="none" strike="noStrike" dirty="0">
                        <a:solidFill>
                          <a:srgbClr val="203664"/>
                        </a:solidFill>
                        <a:effectLst/>
                        <a:highlight>
                          <a:srgbClr val="FCCC31"/>
                        </a:highlight>
                        <a:latin typeface="Calibri" panose="020F0502020204030204" pitchFamily="34" charset="0"/>
                      </a:endParaRPr>
                    </a:p>
                  </a:txBody>
                  <a:tcPr marL="0" marR="0" marT="0" marB="0" anchor="ctr">
                    <a:solidFill>
                      <a:srgbClr val="FCCC31"/>
                    </a:solidFill>
                  </a:tcPr>
                </a:tc>
                <a:extLst>
                  <a:ext uri="{0D108BD9-81ED-4DB2-BD59-A6C34878D82A}">
                    <a16:rowId xmlns:a16="http://schemas.microsoft.com/office/drawing/2014/main" val="3271570220"/>
                  </a:ext>
                </a:extLst>
              </a:tr>
              <a:tr h="472056">
                <a:tc>
                  <a:txBody>
                    <a:bodyPr/>
                    <a:lstStyle/>
                    <a:p>
                      <a:pPr algn="l" fontAlgn="ctr"/>
                      <a:r>
                        <a:rPr lang="es-CO" sz="2400" u="none" strike="noStrike" dirty="0">
                          <a:effectLst/>
                        </a:rPr>
                        <a:t> Restaurar 100.000 Hectáreas (áreas de parques) </a:t>
                      </a:r>
                      <a:endParaRPr lang="es-CO" sz="2400" b="0"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s-CO" sz="2400" u="none" strike="noStrike" dirty="0">
                          <a:effectLst/>
                        </a:rPr>
                        <a:t> 2025 - 2028 </a:t>
                      </a:r>
                      <a:endParaRPr lang="es-CO"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2400" u="none" strike="noStrike" dirty="0">
                          <a:effectLst/>
                        </a:rPr>
                        <a:t>$ 962.862</a:t>
                      </a:r>
                      <a:endParaRPr lang="es-CO"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54734315"/>
                  </a:ext>
                </a:extLst>
              </a:tr>
              <a:tr h="472056">
                <a:tc>
                  <a:txBody>
                    <a:bodyPr/>
                    <a:lstStyle/>
                    <a:p>
                      <a:pPr algn="l" fontAlgn="ctr"/>
                      <a:r>
                        <a:rPr lang="es-CO" sz="2400" u="none" strike="noStrike" dirty="0">
                          <a:effectLst/>
                        </a:rPr>
                        <a:t> Nuevas áreas declaradas protegidas (1.000.000) </a:t>
                      </a:r>
                      <a:endParaRPr lang="es-CO" sz="2400" b="0"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s-CO" sz="2400" u="none" strike="noStrike" dirty="0">
                          <a:effectLst/>
                        </a:rPr>
                        <a:t> 2025 - 2028 </a:t>
                      </a:r>
                      <a:endParaRPr lang="es-CO"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2400" u="none" strike="noStrike" dirty="0">
                          <a:effectLst/>
                        </a:rPr>
                        <a:t>$ 9.708</a:t>
                      </a:r>
                      <a:endParaRPr lang="es-CO"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890945064"/>
                  </a:ext>
                </a:extLst>
              </a:tr>
              <a:tr h="472056">
                <a:tc>
                  <a:txBody>
                    <a:bodyPr/>
                    <a:lstStyle/>
                    <a:p>
                      <a:pPr algn="l" fontAlgn="ctr"/>
                      <a:r>
                        <a:rPr lang="es-CO" sz="2400" u="none" strike="noStrike" dirty="0">
                          <a:effectLst/>
                        </a:rPr>
                        <a:t> Áreas protegidas ampliadas (30.000 Ha) </a:t>
                      </a:r>
                      <a:endParaRPr lang="es-CO" sz="2400" b="0"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s-CO" sz="2400" u="none" strike="noStrike" dirty="0">
                          <a:effectLst/>
                        </a:rPr>
                        <a:t> 2025 - 2028 </a:t>
                      </a:r>
                      <a:endParaRPr lang="es-CO"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2400" u="none" strike="noStrike" dirty="0">
                          <a:effectLst/>
                        </a:rPr>
                        <a:t>$ 1.054</a:t>
                      </a:r>
                      <a:endParaRPr lang="es-CO"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734667100"/>
                  </a:ext>
                </a:extLst>
              </a:tr>
              <a:tr h="708084">
                <a:tc>
                  <a:txBody>
                    <a:bodyPr/>
                    <a:lstStyle/>
                    <a:p>
                      <a:pPr algn="l" fontAlgn="ctr"/>
                      <a:r>
                        <a:rPr lang="es-CO" sz="2400" u="none" strike="noStrike" dirty="0">
                          <a:effectLst/>
                        </a:rPr>
                        <a:t> 1.000 Acuerdos de conservación con familias campesinas que usan o habitan las áreas protegidas  </a:t>
                      </a:r>
                      <a:endParaRPr lang="es-CO" sz="2400" b="0"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s-CO" sz="2400" u="none" strike="noStrike" dirty="0">
                          <a:effectLst/>
                        </a:rPr>
                        <a:t> 2025 - 2028 </a:t>
                      </a:r>
                      <a:endParaRPr lang="es-CO"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2400" u="none" strike="noStrike" dirty="0">
                          <a:effectLst/>
                        </a:rPr>
                        <a:t>$ 61.750</a:t>
                      </a:r>
                      <a:endParaRPr lang="es-CO"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7571729"/>
                  </a:ext>
                </a:extLst>
              </a:tr>
              <a:tr h="472056">
                <a:tc>
                  <a:txBody>
                    <a:bodyPr/>
                    <a:lstStyle/>
                    <a:p>
                      <a:pPr algn="l" fontAlgn="ctr"/>
                      <a:r>
                        <a:rPr lang="es-CO" sz="2400" u="none" strike="noStrike" dirty="0">
                          <a:effectLst/>
                        </a:rPr>
                        <a:t>Recuperación y protección de la selva amazónica </a:t>
                      </a:r>
                      <a:endParaRPr lang="es-CO" sz="2400" b="0"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s-CO" sz="2400" u="none" strike="noStrike" dirty="0">
                          <a:effectLst/>
                        </a:rPr>
                        <a:t> 2025 - 2028 </a:t>
                      </a:r>
                      <a:endParaRPr lang="es-CO"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2400" u="none" strike="noStrike" dirty="0">
                          <a:effectLst/>
                        </a:rPr>
                        <a:t>$ 2.400.000</a:t>
                      </a:r>
                      <a:endParaRPr lang="es-CO"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56864045"/>
                  </a:ext>
                </a:extLst>
              </a:tr>
              <a:tr h="0">
                <a:tc>
                  <a:txBody>
                    <a:bodyPr/>
                    <a:lstStyle/>
                    <a:p>
                      <a:pPr algn="l" fontAlgn="ctr"/>
                      <a:r>
                        <a:rPr lang="es-CO" sz="2400" u="none" strike="noStrike" dirty="0">
                          <a:effectLst/>
                        </a:rPr>
                        <a:t>Implementación de acciones en gobernanza ambiental para la gestión integral del agua como base del ordenamiento territorial sostenible en La Mojana</a:t>
                      </a:r>
                      <a:endParaRPr lang="es-CO" sz="2400" b="0"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s-CO" sz="2400" u="none" strike="noStrike" dirty="0">
                          <a:effectLst/>
                        </a:rPr>
                        <a:t> 2025 - 2028 </a:t>
                      </a:r>
                      <a:endParaRPr lang="es-CO"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2400" u="none" strike="noStrike" dirty="0">
                          <a:effectLst/>
                        </a:rPr>
                        <a:t>$ 732.346</a:t>
                      </a:r>
                      <a:endParaRPr lang="es-CO"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908619863"/>
                  </a:ext>
                </a:extLst>
              </a:tr>
              <a:tr h="0">
                <a:tc>
                  <a:txBody>
                    <a:bodyPr/>
                    <a:lstStyle/>
                    <a:p>
                      <a:pPr algn="l" fontAlgn="ctr"/>
                      <a:r>
                        <a:rPr lang="es-CO" sz="2400" u="none" strike="noStrike" dirty="0">
                          <a:effectLst/>
                        </a:rPr>
                        <a:t>Restauración socioecológica y promoción de la bioeconomía sostenible en el Corredor de Vida del Cesar</a:t>
                      </a:r>
                      <a:endParaRPr lang="es-CO" sz="2400" b="0"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s-CO" sz="2400" u="none" strike="noStrike" dirty="0">
                          <a:effectLst/>
                        </a:rPr>
                        <a:t> 2025 - 2028 </a:t>
                      </a:r>
                      <a:endParaRPr lang="es-CO"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2400" u="none" strike="noStrike" dirty="0">
                          <a:effectLst/>
                        </a:rPr>
                        <a:t>$ 440.000</a:t>
                      </a:r>
                      <a:endParaRPr lang="es-CO"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860237379"/>
                  </a:ext>
                </a:extLst>
              </a:tr>
              <a:tr h="0">
                <a:tc>
                  <a:txBody>
                    <a:bodyPr/>
                    <a:lstStyle/>
                    <a:p>
                      <a:pPr algn="l" fontAlgn="ctr"/>
                      <a:r>
                        <a:rPr lang="es-CO" sz="2400" u="none" strike="noStrike" dirty="0">
                          <a:effectLst/>
                        </a:rPr>
                        <a:t>Conservación para la adaptación y resiliencia de la Ecorregión Guajira</a:t>
                      </a:r>
                      <a:endParaRPr lang="es-CO" sz="2400" b="0"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s-CO" sz="2400" u="none" strike="noStrike" dirty="0">
                          <a:effectLst/>
                        </a:rPr>
                        <a:t> 2025 - 2028 </a:t>
                      </a:r>
                      <a:endParaRPr lang="es-CO"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2400" u="none" strike="noStrike" dirty="0">
                          <a:effectLst/>
                        </a:rPr>
                        <a:t>$ 272.387</a:t>
                      </a:r>
                      <a:endParaRPr lang="es-CO"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005970953"/>
                  </a:ext>
                </a:extLst>
              </a:tr>
              <a:tr h="0">
                <a:tc>
                  <a:txBody>
                    <a:bodyPr/>
                    <a:lstStyle/>
                    <a:p>
                      <a:pPr algn="l" fontAlgn="ctr"/>
                      <a:r>
                        <a:rPr lang="es-CO" sz="2400" u="none" strike="noStrike" dirty="0">
                          <a:effectLst/>
                        </a:rPr>
                        <a:t>Implementación de alternativas productivas sostenibles para la transformación socioecológica del Chocó Biogeográfico </a:t>
                      </a:r>
                      <a:endParaRPr lang="es-CO" sz="2400" b="0"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s-CO" sz="2400" u="none" strike="noStrike" dirty="0">
                          <a:effectLst/>
                        </a:rPr>
                        <a:t> 2025 - 2028 </a:t>
                      </a:r>
                      <a:endParaRPr lang="es-CO"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2400" u="none" strike="noStrike" dirty="0">
                          <a:effectLst/>
                        </a:rPr>
                        <a:t>$ 600.000</a:t>
                      </a:r>
                      <a:endParaRPr lang="es-CO"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215695448"/>
                  </a:ext>
                </a:extLst>
              </a:tr>
              <a:tr h="0">
                <a:tc>
                  <a:txBody>
                    <a:bodyPr/>
                    <a:lstStyle/>
                    <a:p>
                      <a:pPr algn="l" fontAlgn="ctr"/>
                      <a:r>
                        <a:rPr lang="es-CO" sz="2400" u="none" strike="noStrike" dirty="0">
                          <a:effectLst/>
                        </a:rPr>
                        <a:t>Gestión integral de páramos en delimitación para el ordenamiento alrededor del agua</a:t>
                      </a:r>
                      <a:endParaRPr lang="es-CO" sz="2400" b="0"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s-CO" sz="2400" u="none" strike="noStrike" dirty="0">
                          <a:effectLst/>
                        </a:rPr>
                        <a:t> 2025 - 2028 </a:t>
                      </a:r>
                      <a:endParaRPr lang="es-CO"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2400" u="none" strike="noStrike" dirty="0">
                          <a:effectLst/>
                        </a:rPr>
                        <a:t>$ 400.000</a:t>
                      </a:r>
                      <a:endParaRPr lang="es-CO"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394073111"/>
                  </a:ext>
                </a:extLst>
              </a:tr>
              <a:tr h="472056">
                <a:tc>
                  <a:txBody>
                    <a:bodyPr/>
                    <a:lstStyle/>
                    <a:p>
                      <a:pPr algn="l" fontAlgn="ctr"/>
                      <a:r>
                        <a:rPr lang="es-CO" sz="2400" u="none" strike="noStrike" dirty="0">
                          <a:effectLst/>
                        </a:rPr>
                        <a:t>Islas resilientes frente al cambio climático </a:t>
                      </a:r>
                      <a:endParaRPr lang="es-CO" sz="2400" b="0"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s-CO" sz="2400" u="none" strike="noStrike" dirty="0">
                          <a:effectLst/>
                        </a:rPr>
                        <a:t> 2025 - 2028 </a:t>
                      </a:r>
                      <a:endParaRPr lang="es-CO"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2400" u="none" strike="noStrike" dirty="0">
                          <a:effectLst/>
                        </a:rPr>
                        <a:t>$ 320.000</a:t>
                      </a:r>
                      <a:endParaRPr lang="es-CO"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348523770"/>
                  </a:ext>
                </a:extLst>
              </a:tr>
              <a:tr h="708084">
                <a:tc>
                  <a:txBody>
                    <a:bodyPr/>
                    <a:lstStyle/>
                    <a:p>
                      <a:pPr algn="l" fontAlgn="ctr"/>
                      <a:r>
                        <a:rPr lang="es-CO" sz="2400" u="none" strike="noStrike" dirty="0">
                          <a:effectLst/>
                        </a:rPr>
                        <a:t>Restauración de los ecosistemas en la Ecorregión Sierra Nevada y Ciénaga Grande de Santa Marta</a:t>
                      </a:r>
                      <a:endParaRPr lang="es-CO" sz="2400" b="0"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s-CO" sz="2400" u="none" strike="noStrike" dirty="0">
                          <a:effectLst/>
                        </a:rPr>
                        <a:t> 2025 - 2028 </a:t>
                      </a:r>
                      <a:endParaRPr lang="es-CO"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2400" u="none" strike="noStrike" dirty="0">
                          <a:effectLst/>
                        </a:rPr>
                        <a:t>$ 835.268</a:t>
                      </a:r>
                      <a:endParaRPr lang="es-CO"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774249019"/>
                  </a:ext>
                </a:extLst>
              </a:tr>
            </a:tbl>
          </a:graphicData>
        </a:graphic>
      </p:graphicFrame>
      <p:grpSp>
        <p:nvGrpSpPr>
          <p:cNvPr id="6" name="Grupo 5">
            <a:extLst>
              <a:ext uri="{FF2B5EF4-FFF2-40B4-BE49-F238E27FC236}">
                <a16:creationId xmlns:a16="http://schemas.microsoft.com/office/drawing/2014/main" id="{1273432F-461C-A645-91B3-4B122749D313}"/>
              </a:ext>
            </a:extLst>
          </p:cNvPr>
          <p:cNvGrpSpPr/>
          <p:nvPr/>
        </p:nvGrpSpPr>
        <p:grpSpPr>
          <a:xfrm>
            <a:off x="16613736" y="203541"/>
            <a:ext cx="3000375" cy="2020113"/>
            <a:chOff x="16072703" y="22290"/>
            <a:chExt cx="3000375" cy="2020113"/>
          </a:xfrm>
        </p:grpSpPr>
        <p:pic>
          <p:nvPicPr>
            <p:cNvPr id="7" name="Imagen 6">
              <a:extLst>
                <a:ext uri="{FF2B5EF4-FFF2-40B4-BE49-F238E27FC236}">
                  <a16:creationId xmlns:a16="http://schemas.microsoft.com/office/drawing/2014/main" id="{22F7BCEF-BA6A-324A-E29F-552C6A775ED6}"/>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8" name="Picture 4" descr="Ministerio de Ambiente y Desarrollo Sostenible - Wikipedia ...">
              <a:extLst>
                <a:ext uri="{FF2B5EF4-FFF2-40B4-BE49-F238E27FC236}">
                  <a16:creationId xmlns:a16="http://schemas.microsoft.com/office/drawing/2014/main" id="{554C84CD-A02A-C614-7969-9924932C25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6093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E4B8952-4385-BE5C-C9E5-0D40C17D12D4}"/>
              </a:ext>
            </a:extLst>
          </p:cNvPr>
          <p:cNvSpPr txBox="1">
            <a:spLocks/>
          </p:cNvSpPr>
          <p:nvPr/>
        </p:nvSpPr>
        <p:spPr>
          <a:xfrm>
            <a:off x="1776047" y="5907826"/>
            <a:ext cx="17619785" cy="2462213"/>
          </a:xfrm>
          <a:prstGeom prst="rect">
            <a:avLst/>
          </a:prstGeom>
        </p:spPr>
        <p:txBody>
          <a:bodyPr wrap="square" lIns="0" tIns="0" rIns="0" bIns="0" anchor="b">
            <a:spAutoFit/>
          </a:bodyPr>
          <a:lstStyle>
            <a:lvl1pPr algn="l">
              <a:defRPr sz="12000" b="1" i="0">
                <a:solidFill>
                  <a:schemeClr val="tx1">
                    <a:lumMod val="85000"/>
                    <a:lumOff val="15000"/>
                  </a:schemeClr>
                </a:solidFill>
                <a:latin typeface="Verdana" panose="020B0604030504040204" pitchFamily="34" charset="0"/>
                <a:ea typeface="+mj-ea"/>
                <a:cs typeface="Verdana"/>
              </a:defRPr>
            </a:lvl1pPr>
          </a:lstStyle>
          <a:p>
            <a:pPr defTabSz="914400" hangingPunct="1">
              <a:lnSpc>
                <a:spcPct val="100000"/>
              </a:lnSpc>
            </a:pPr>
            <a:r>
              <a:rPr lang="es-CO" sz="8000" spc="0" dirty="0">
                <a:solidFill>
                  <a:srgbClr val="000000"/>
                </a:solidFill>
              </a:rPr>
              <a:t>Solicitudes MGMP 2025-2028 </a:t>
            </a:r>
            <a:br>
              <a:rPr lang="es-CO" sz="8000" spc="0" dirty="0">
                <a:solidFill>
                  <a:srgbClr val="000000"/>
                </a:solidFill>
              </a:rPr>
            </a:br>
            <a:r>
              <a:rPr lang="es-CO" sz="8000" spc="0" dirty="0">
                <a:solidFill>
                  <a:srgbClr val="000000"/>
                </a:solidFill>
              </a:rPr>
              <a:t>Inversión</a:t>
            </a:r>
          </a:p>
        </p:txBody>
      </p:sp>
    </p:spTree>
    <p:extLst>
      <p:ext uri="{BB962C8B-B14F-4D97-AF65-F5344CB8AC3E}">
        <p14:creationId xmlns:p14="http://schemas.microsoft.com/office/powerpoint/2010/main" val="13231727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5">
            <a:extLst>
              <a:ext uri="{FF2B5EF4-FFF2-40B4-BE49-F238E27FC236}">
                <a16:creationId xmlns:a16="http://schemas.microsoft.com/office/drawing/2014/main" id="{F66C1925-0EE6-933A-63BB-D88F9BB7FF57}"/>
              </a:ext>
            </a:extLst>
          </p:cNvPr>
          <p:cNvSpPr txBox="1">
            <a:spLocks/>
          </p:cNvSpPr>
          <p:nvPr/>
        </p:nvSpPr>
        <p:spPr>
          <a:xfrm>
            <a:off x="1385408" y="2319998"/>
            <a:ext cx="23227192" cy="644339"/>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defTabSz="914400" hangingPunct="1"/>
            <a:r>
              <a:rPr lang="es-CO" sz="4000" dirty="0">
                <a:latin typeface="Work Sans"/>
              </a:rPr>
              <a:t>5. Solicitud MGMP Inversión por entidad</a:t>
            </a:r>
          </a:p>
        </p:txBody>
      </p:sp>
      <p:graphicFrame>
        <p:nvGraphicFramePr>
          <p:cNvPr id="7" name="Tabla 6">
            <a:extLst>
              <a:ext uri="{FF2B5EF4-FFF2-40B4-BE49-F238E27FC236}">
                <a16:creationId xmlns:a16="http://schemas.microsoft.com/office/drawing/2014/main" id="{B28D12EC-20D7-CFD3-57B1-83419DD329F1}"/>
              </a:ext>
            </a:extLst>
          </p:cNvPr>
          <p:cNvGraphicFramePr>
            <a:graphicFrameLocks noGrp="1"/>
          </p:cNvGraphicFramePr>
          <p:nvPr>
            <p:extLst>
              <p:ext uri="{D42A27DB-BD31-4B8C-83A1-F6EECF244321}">
                <p14:modId xmlns:p14="http://schemas.microsoft.com/office/powerpoint/2010/main" val="2051146612"/>
              </p:ext>
            </p:extLst>
          </p:nvPr>
        </p:nvGraphicFramePr>
        <p:xfrm>
          <a:off x="1598194" y="3096447"/>
          <a:ext cx="20576007" cy="8761907"/>
        </p:xfrm>
        <a:graphic>
          <a:graphicData uri="http://schemas.openxmlformats.org/drawingml/2006/table">
            <a:tbl>
              <a:tblPr bandRow="1">
                <a:tableStyleId>{5940675A-B579-460E-94D1-54222C63F5DA}</a:tableStyleId>
              </a:tblPr>
              <a:tblGrid>
                <a:gridCol w="3144401">
                  <a:extLst>
                    <a:ext uri="{9D8B030D-6E8A-4147-A177-3AD203B41FA5}">
                      <a16:colId xmlns:a16="http://schemas.microsoft.com/office/drawing/2014/main" val="3934386968"/>
                    </a:ext>
                  </a:extLst>
                </a:gridCol>
                <a:gridCol w="1801162">
                  <a:extLst>
                    <a:ext uri="{9D8B030D-6E8A-4147-A177-3AD203B41FA5}">
                      <a16:colId xmlns:a16="http://schemas.microsoft.com/office/drawing/2014/main" val="4030248099"/>
                    </a:ext>
                  </a:extLst>
                </a:gridCol>
                <a:gridCol w="1663785">
                  <a:extLst>
                    <a:ext uri="{9D8B030D-6E8A-4147-A177-3AD203B41FA5}">
                      <a16:colId xmlns:a16="http://schemas.microsoft.com/office/drawing/2014/main" val="1046567544"/>
                    </a:ext>
                  </a:extLst>
                </a:gridCol>
                <a:gridCol w="1785899">
                  <a:extLst>
                    <a:ext uri="{9D8B030D-6E8A-4147-A177-3AD203B41FA5}">
                      <a16:colId xmlns:a16="http://schemas.microsoft.com/office/drawing/2014/main" val="4042379718"/>
                    </a:ext>
                  </a:extLst>
                </a:gridCol>
                <a:gridCol w="1562260">
                  <a:extLst>
                    <a:ext uri="{9D8B030D-6E8A-4147-A177-3AD203B41FA5}">
                      <a16:colId xmlns:a16="http://schemas.microsoft.com/office/drawing/2014/main" val="2130164459"/>
                    </a:ext>
                  </a:extLst>
                </a:gridCol>
                <a:gridCol w="1908010">
                  <a:extLst>
                    <a:ext uri="{9D8B030D-6E8A-4147-A177-3AD203B41FA5}">
                      <a16:colId xmlns:a16="http://schemas.microsoft.com/office/drawing/2014/main" val="1030856758"/>
                    </a:ext>
                  </a:extLst>
                </a:gridCol>
                <a:gridCol w="1631490">
                  <a:extLst>
                    <a:ext uri="{9D8B030D-6E8A-4147-A177-3AD203B41FA5}">
                      <a16:colId xmlns:a16="http://schemas.microsoft.com/office/drawing/2014/main" val="1509818894"/>
                    </a:ext>
                  </a:extLst>
                </a:gridCol>
                <a:gridCol w="1769750">
                  <a:extLst>
                    <a:ext uri="{9D8B030D-6E8A-4147-A177-3AD203B41FA5}">
                      <a16:colId xmlns:a16="http://schemas.microsoft.com/office/drawing/2014/main" val="3633840282"/>
                    </a:ext>
                  </a:extLst>
                </a:gridCol>
                <a:gridCol w="1769750">
                  <a:extLst>
                    <a:ext uri="{9D8B030D-6E8A-4147-A177-3AD203B41FA5}">
                      <a16:colId xmlns:a16="http://schemas.microsoft.com/office/drawing/2014/main" val="3643908590"/>
                    </a:ext>
                  </a:extLst>
                </a:gridCol>
                <a:gridCol w="1769750">
                  <a:extLst>
                    <a:ext uri="{9D8B030D-6E8A-4147-A177-3AD203B41FA5}">
                      <a16:colId xmlns:a16="http://schemas.microsoft.com/office/drawing/2014/main" val="1540633795"/>
                    </a:ext>
                  </a:extLst>
                </a:gridCol>
                <a:gridCol w="1769750">
                  <a:extLst>
                    <a:ext uri="{9D8B030D-6E8A-4147-A177-3AD203B41FA5}">
                      <a16:colId xmlns:a16="http://schemas.microsoft.com/office/drawing/2014/main" val="2078323724"/>
                    </a:ext>
                  </a:extLst>
                </a:gridCol>
              </a:tblGrid>
              <a:tr h="476675">
                <a:tc gridSpan="3">
                  <a:txBody>
                    <a:bodyPr/>
                    <a:lstStyle/>
                    <a:p>
                      <a:pPr algn="ctr" rtl="0" fontAlgn="ctr"/>
                      <a:endParaRPr lang="es-ES" sz="2000" b="1" i="0" u="none" strike="noStrike" dirty="0">
                        <a:solidFill>
                          <a:srgbClr val="000000"/>
                        </a:solidFill>
                        <a:effectLst/>
                        <a:latin typeface="Work Sans"/>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lang="es-ES"/>
                    </a:p>
                  </a:txBody>
                  <a:tcPr/>
                </a:tc>
                <a:tc hMerge="1">
                  <a:txBody>
                    <a:bodyPr/>
                    <a:lstStyle/>
                    <a:p>
                      <a:endParaRPr lang="es-ES"/>
                    </a:p>
                  </a:txBody>
                  <a:tcPr/>
                </a:tc>
                <a:tc gridSpan="8">
                  <a:txBody>
                    <a:bodyPr/>
                    <a:lstStyle/>
                    <a:p>
                      <a:pPr algn="ctr" rtl="0" fontAlgn="ctr"/>
                      <a:r>
                        <a:rPr lang="es-ES" sz="2000" b="1" i="0" u="none" strike="noStrike" dirty="0">
                          <a:solidFill>
                            <a:srgbClr val="000000"/>
                          </a:solidFill>
                          <a:effectLst/>
                          <a:highlight>
                            <a:srgbClr val="FCCC31"/>
                          </a:highlight>
                          <a:latin typeface="Work Sans"/>
                        </a:rPr>
                        <a:t>MGMP 2025-2028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800371319"/>
                  </a:ext>
                </a:extLst>
              </a:tr>
              <a:tr h="405174">
                <a:tc rowSpan="2">
                  <a:txBody>
                    <a:bodyPr/>
                    <a:lstStyle/>
                    <a:p>
                      <a:pPr algn="ctr" rtl="0" fontAlgn="ctr"/>
                      <a:r>
                        <a:rPr lang="es-ES" sz="2000" b="1" i="0" u="none" strike="noStrike" dirty="0">
                          <a:solidFill>
                            <a:srgbClr val="000000"/>
                          </a:solidFill>
                          <a:effectLst/>
                          <a:highlight>
                            <a:srgbClr val="FCCC31"/>
                          </a:highlight>
                          <a:latin typeface="Work Sans"/>
                        </a:rPr>
                        <a:t>ENTIDAD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gridSpan="2">
                  <a:txBody>
                    <a:bodyPr/>
                    <a:lstStyle/>
                    <a:p>
                      <a:pPr algn="ctr" rtl="0" fontAlgn="ctr"/>
                      <a:r>
                        <a:rPr lang="es-ES" sz="2000" b="1" i="0" u="none" strike="noStrike" dirty="0">
                          <a:solidFill>
                            <a:srgbClr val="000000"/>
                          </a:solidFill>
                          <a:effectLst/>
                          <a:highlight>
                            <a:srgbClr val="FCCC31"/>
                          </a:highlight>
                          <a:latin typeface="Work Sans"/>
                        </a:rPr>
                        <a:t>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hMerge="1">
                  <a:txBody>
                    <a:bodyPr/>
                    <a:lstStyle/>
                    <a:p>
                      <a:endParaRPr lang="es-ES"/>
                    </a:p>
                  </a:txBody>
                  <a:tcPr/>
                </a:tc>
                <a:tc gridSpan="2">
                  <a:txBody>
                    <a:bodyPr/>
                    <a:lstStyle/>
                    <a:p>
                      <a:pPr algn="ctr" rtl="0" fontAlgn="ctr"/>
                      <a:r>
                        <a:rPr lang="es-ES" sz="2000" b="1" i="0" u="none" strike="noStrike" dirty="0">
                          <a:solidFill>
                            <a:srgbClr val="000000"/>
                          </a:solidFill>
                          <a:effectLst/>
                          <a:highlight>
                            <a:srgbClr val="FCCC31"/>
                          </a:highlight>
                          <a:latin typeface="Work Sans"/>
                        </a:rPr>
                        <a:t>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hMerge="1">
                  <a:txBody>
                    <a:bodyPr/>
                    <a:lstStyle/>
                    <a:p>
                      <a:endParaRPr lang="es-ES"/>
                    </a:p>
                  </a:txBody>
                  <a:tcPr/>
                </a:tc>
                <a:tc gridSpan="2">
                  <a:txBody>
                    <a:bodyPr/>
                    <a:lstStyle/>
                    <a:p>
                      <a:pPr algn="ctr" rtl="0" fontAlgn="ctr"/>
                      <a:r>
                        <a:rPr lang="es-ES" sz="2000" b="1" i="0" u="none" strike="noStrike" dirty="0">
                          <a:solidFill>
                            <a:srgbClr val="000000"/>
                          </a:solidFill>
                          <a:effectLst/>
                          <a:highlight>
                            <a:srgbClr val="FCCC31"/>
                          </a:highlight>
                          <a:latin typeface="Work Sans"/>
                        </a:rPr>
                        <a:t>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hMerge="1">
                  <a:txBody>
                    <a:bodyPr/>
                    <a:lstStyle/>
                    <a:p>
                      <a:endParaRPr lang="es-ES"/>
                    </a:p>
                  </a:txBody>
                  <a:tcPr/>
                </a:tc>
                <a:tc gridSpan="2">
                  <a:txBody>
                    <a:bodyPr/>
                    <a:lstStyle/>
                    <a:p>
                      <a:pPr algn="ctr" rtl="0" fontAlgn="ctr"/>
                      <a:r>
                        <a:rPr lang="es-ES" sz="2000" b="1" i="0" u="none" strike="noStrike" dirty="0">
                          <a:solidFill>
                            <a:srgbClr val="000000"/>
                          </a:solidFill>
                          <a:effectLst/>
                          <a:highlight>
                            <a:srgbClr val="FCCC31"/>
                          </a:highlight>
                          <a:latin typeface="Work Sans"/>
                        </a:rPr>
                        <a:t>2027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hMerge="1">
                  <a:txBody>
                    <a:bodyPr/>
                    <a:lstStyle/>
                    <a:p>
                      <a:endParaRPr lang="es-ES"/>
                    </a:p>
                  </a:txBody>
                  <a:tcPr/>
                </a:tc>
                <a:tc gridSpan="2">
                  <a:txBody>
                    <a:bodyPr/>
                    <a:lstStyle/>
                    <a:p>
                      <a:pPr algn="ctr" rtl="0" fontAlgn="ctr"/>
                      <a:r>
                        <a:rPr lang="es-ES" sz="2000" b="1" i="0" u="none" strike="noStrike" dirty="0">
                          <a:solidFill>
                            <a:srgbClr val="000000"/>
                          </a:solidFill>
                          <a:effectLst/>
                          <a:highlight>
                            <a:srgbClr val="FCCC31"/>
                          </a:highlight>
                          <a:latin typeface="Work Sans"/>
                        </a:rPr>
                        <a:t>2028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hMerge="1">
                  <a:txBody>
                    <a:bodyPr/>
                    <a:lstStyle/>
                    <a:p>
                      <a:endParaRPr lang="es-ES"/>
                    </a:p>
                  </a:txBody>
                  <a:tcPr/>
                </a:tc>
                <a:extLst>
                  <a:ext uri="{0D108BD9-81ED-4DB2-BD59-A6C34878D82A}">
                    <a16:rowId xmlns:a16="http://schemas.microsoft.com/office/drawing/2014/main" val="3791142247"/>
                  </a:ext>
                </a:extLst>
              </a:tr>
              <a:tr h="810347">
                <a:tc vMerge="1">
                  <a:txBody>
                    <a:bodyPr/>
                    <a:lstStyle/>
                    <a:p>
                      <a:endParaRPr lang="es-ES"/>
                    </a:p>
                  </a:txBody>
                  <a:tcPr/>
                </a:tc>
                <a:tc>
                  <a:txBody>
                    <a:bodyPr/>
                    <a:lstStyle/>
                    <a:p>
                      <a:pPr algn="ctr" rtl="0" fontAlgn="ctr"/>
                      <a:r>
                        <a:rPr lang="es-ES" sz="2000" b="1" i="0" u="none" strike="noStrike" dirty="0">
                          <a:solidFill>
                            <a:srgbClr val="000000"/>
                          </a:solidFill>
                          <a:effectLst/>
                          <a:highlight>
                            <a:srgbClr val="FCCC31"/>
                          </a:highlight>
                          <a:latin typeface="Work Sans"/>
                        </a:rPr>
                        <a:t>Nación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000" b="1" i="0" u="none" strike="noStrike" dirty="0">
                          <a:solidFill>
                            <a:srgbClr val="000000"/>
                          </a:solidFill>
                          <a:effectLst/>
                          <a:highlight>
                            <a:srgbClr val="FCCC31"/>
                          </a:highlight>
                          <a:latin typeface="Work Sans"/>
                        </a:rPr>
                        <a:t>Propios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000" b="1" i="0" u="none" strike="noStrike" dirty="0">
                          <a:solidFill>
                            <a:srgbClr val="000000"/>
                          </a:solidFill>
                          <a:effectLst/>
                          <a:highlight>
                            <a:srgbClr val="FCCC31"/>
                          </a:highlight>
                          <a:latin typeface="Work Sans"/>
                        </a:rPr>
                        <a:t>Nación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000" b="1" i="0" u="none" strike="noStrike" dirty="0">
                          <a:solidFill>
                            <a:srgbClr val="000000"/>
                          </a:solidFill>
                          <a:effectLst/>
                          <a:highlight>
                            <a:srgbClr val="FCCC31"/>
                          </a:highlight>
                          <a:latin typeface="Work Sans"/>
                        </a:rPr>
                        <a:t>Propios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000" b="1" i="0" u="none" strike="noStrike" dirty="0">
                          <a:solidFill>
                            <a:srgbClr val="000000"/>
                          </a:solidFill>
                          <a:effectLst/>
                          <a:highlight>
                            <a:srgbClr val="FCCC31"/>
                          </a:highlight>
                          <a:latin typeface="Work Sans"/>
                        </a:rPr>
                        <a:t>Nación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000" b="1" i="0" u="none" strike="noStrike" dirty="0">
                          <a:solidFill>
                            <a:srgbClr val="000000"/>
                          </a:solidFill>
                          <a:effectLst/>
                          <a:highlight>
                            <a:srgbClr val="FCCC31"/>
                          </a:highlight>
                          <a:latin typeface="Work Sans"/>
                        </a:rPr>
                        <a:t>Propios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000" b="1" i="0" u="none" strike="noStrike" dirty="0">
                          <a:solidFill>
                            <a:srgbClr val="000000"/>
                          </a:solidFill>
                          <a:effectLst/>
                          <a:highlight>
                            <a:srgbClr val="FCCC31"/>
                          </a:highlight>
                          <a:latin typeface="Work Sans"/>
                        </a:rPr>
                        <a:t>Nación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000" b="1" i="0" u="none" strike="noStrike" dirty="0">
                          <a:solidFill>
                            <a:srgbClr val="000000"/>
                          </a:solidFill>
                          <a:effectLst/>
                          <a:highlight>
                            <a:srgbClr val="FCCC31"/>
                          </a:highlight>
                          <a:latin typeface="Work Sans"/>
                        </a:rPr>
                        <a:t>Propios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000" b="1" i="0" u="none" strike="noStrike" dirty="0">
                          <a:solidFill>
                            <a:srgbClr val="000000"/>
                          </a:solidFill>
                          <a:effectLst/>
                          <a:highlight>
                            <a:srgbClr val="FCCC31"/>
                          </a:highlight>
                          <a:latin typeface="Work Sans"/>
                        </a:rPr>
                        <a:t>Nación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tc>
                  <a:txBody>
                    <a:bodyPr/>
                    <a:lstStyle/>
                    <a:p>
                      <a:pPr algn="ctr" rtl="0" fontAlgn="ctr"/>
                      <a:r>
                        <a:rPr lang="es-ES" sz="2000" b="1" i="0" u="none" strike="noStrike" dirty="0">
                          <a:solidFill>
                            <a:srgbClr val="000000"/>
                          </a:solidFill>
                          <a:effectLst/>
                          <a:highlight>
                            <a:srgbClr val="FCCC31"/>
                          </a:highlight>
                          <a:latin typeface="Work Sans"/>
                        </a:rPr>
                        <a:t>Propios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C31"/>
                    </a:solidFill>
                  </a:tcPr>
                </a:tc>
                <a:extLst>
                  <a:ext uri="{0D108BD9-81ED-4DB2-BD59-A6C34878D82A}">
                    <a16:rowId xmlns:a16="http://schemas.microsoft.com/office/drawing/2014/main" val="3947399245"/>
                  </a:ext>
                </a:extLst>
              </a:tr>
              <a:tr h="405174">
                <a:tc>
                  <a:txBody>
                    <a:bodyPr/>
                    <a:lstStyle/>
                    <a:p>
                      <a:pPr algn="ctr" rtl="0" fontAlgn="ctr"/>
                      <a:r>
                        <a:rPr lang="es-ES" sz="2000" b="1" i="0" u="none" strike="noStrike" dirty="0">
                          <a:solidFill>
                            <a:srgbClr val="000000"/>
                          </a:solidFill>
                          <a:effectLst/>
                          <a:highlight>
                            <a:srgbClr val="F2F2F2"/>
                          </a:highlight>
                          <a:latin typeface="Work Sans"/>
                        </a:rPr>
                        <a:t>ANLA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92191834"/>
                  </a:ext>
                </a:extLst>
              </a:tr>
              <a:tr h="405174">
                <a:tc>
                  <a:txBody>
                    <a:bodyPr/>
                    <a:lstStyle/>
                    <a:p>
                      <a:pPr algn="ctr" rtl="0" fontAlgn="ctr"/>
                      <a:r>
                        <a:rPr lang="es-ES" sz="2000" b="0" i="0" u="none" strike="noStrike" dirty="0">
                          <a:solidFill>
                            <a:srgbClr val="000000"/>
                          </a:solidFill>
                          <a:effectLst/>
                          <a:latin typeface="Work Sans"/>
                        </a:rPr>
                        <a:t>SOLICITADO INVERSIÓN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$ 33.653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$ 43.500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$ 44.805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$ 46.149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$ 47.534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6429913"/>
                  </a:ext>
                </a:extLst>
              </a:tr>
              <a:tr h="405174">
                <a:tc>
                  <a:txBody>
                    <a:bodyPr/>
                    <a:lstStyle/>
                    <a:p>
                      <a:pPr algn="ctr" rtl="0" fontAlgn="ctr"/>
                      <a:r>
                        <a:rPr lang="es-ES" sz="2000" b="1" i="0" u="none" strike="noStrike" dirty="0">
                          <a:solidFill>
                            <a:srgbClr val="000000"/>
                          </a:solidFill>
                          <a:effectLst/>
                          <a:highlight>
                            <a:srgbClr val="F2F2F2"/>
                          </a:highlight>
                          <a:latin typeface="Work Sans"/>
                        </a:rPr>
                        <a:t>IDEAM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47373051"/>
                  </a:ext>
                </a:extLst>
              </a:tr>
              <a:tr h="405174">
                <a:tc>
                  <a:txBody>
                    <a:bodyPr/>
                    <a:lstStyle/>
                    <a:p>
                      <a:pPr algn="ctr" rtl="0" fontAlgn="ctr"/>
                      <a:r>
                        <a:rPr lang="es-ES" sz="2000" b="0" i="0" u="none" strike="noStrike" dirty="0">
                          <a:solidFill>
                            <a:srgbClr val="000000"/>
                          </a:solidFill>
                          <a:effectLst/>
                          <a:latin typeface="Work Sans"/>
                        </a:rPr>
                        <a:t>SOLICITADO </a:t>
                      </a:r>
                      <a:r>
                        <a:rPr lang="es-ES" sz="2000" b="0" i="0" u="none" strike="noStrike" noProof="0" dirty="0">
                          <a:solidFill>
                            <a:srgbClr val="000000"/>
                          </a:solidFill>
                          <a:effectLst/>
                          <a:latin typeface="Work Sans"/>
                        </a:rPr>
                        <a:t>INVERSIÓN</a:t>
                      </a:r>
                      <a:endParaRPr lang="es-ES" sz="20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$29.225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$6.936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$184.562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$6.718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$193.606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$7.058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$199.414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$7.356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$205.396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$7.670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686258"/>
                  </a:ext>
                </a:extLst>
              </a:tr>
              <a:tr h="429008">
                <a:tc>
                  <a:txBody>
                    <a:bodyPr/>
                    <a:lstStyle/>
                    <a:p>
                      <a:pPr algn="ctr" rtl="0" fontAlgn="ctr"/>
                      <a:r>
                        <a:rPr lang="es-ES" sz="2000" b="1" i="0" u="none" strike="noStrike" dirty="0">
                          <a:solidFill>
                            <a:srgbClr val="000000"/>
                          </a:solidFill>
                          <a:effectLst/>
                          <a:highlight>
                            <a:srgbClr val="F2F2F2"/>
                          </a:highlight>
                          <a:latin typeface="Work Sans"/>
                        </a:rPr>
                        <a:t>MINAMBIENTE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58817413"/>
                  </a:ext>
                </a:extLst>
              </a:tr>
              <a:tr h="476675">
                <a:tc>
                  <a:txBody>
                    <a:bodyPr/>
                    <a:lstStyle/>
                    <a:p>
                      <a:pPr algn="ctr" rtl="0" fontAlgn="ctr"/>
                      <a:r>
                        <a:rPr lang="es-ES" sz="2000" b="0" i="0" u="none" strike="noStrike" dirty="0">
                          <a:solidFill>
                            <a:srgbClr val="000000"/>
                          </a:solidFill>
                          <a:effectLst/>
                          <a:latin typeface="Work Sans"/>
                        </a:rPr>
                        <a:t>SOLICITADO </a:t>
                      </a:r>
                      <a:r>
                        <a:rPr lang="es-ES" sz="2000" b="0" i="0" u="none" strike="noStrike" noProof="0" dirty="0">
                          <a:solidFill>
                            <a:srgbClr val="000000"/>
                          </a:solidFill>
                          <a:effectLst/>
                          <a:latin typeface="Work Sans"/>
                        </a:rPr>
                        <a:t>INVERSIÓN</a:t>
                      </a:r>
                      <a:endParaRPr lang="es-ES" sz="20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$ 161.271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$ 299.373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$ 326.797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$ 325.720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$ 348.589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6638808"/>
                  </a:ext>
                </a:extLst>
              </a:tr>
              <a:tr h="405174">
                <a:tc>
                  <a:txBody>
                    <a:bodyPr/>
                    <a:lstStyle/>
                    <a:p>
                      <a:pPr algn="ctr" rtl="0" fontAlgn="ctr"/>
                      <a:r>
                        <a:rPr lang="es-ES" sz="2000" b="1" i="0" u="none" strike="noStrike" dirty="0">
                          <a:solidFill>
                            <a:srgbClr val="000000"/>
                          </a:solidFill>
                          <a:effectLst/>
                          <a:highlight>
                            <a:srgbClr val="F2F2F2"/>
                          </a:highlight>
                          <a:latin typeface="Work Sans"/>
                        </a:rPr>
                        <a:t>FONDO_PARA_LAVIDA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784545"/>
                  </a:ext>
                </a:extLst>
              </a:tr>
              <a:tr h="405174">
                <a:tc>
                  <a:txBody>
                    <a:bodyPr/>
                    <a:lstStyle/>
                    <a:p>
                      <a:pPr algn="ctr" rtl="0" fontAlgn="ctr"/>
                      <a:r>
                        <a:rPr lang="es-ES" sz="2000" b="0" i="0" u="none" strike="noStrike" dirty="0">
                          <a:solidFill>
                            <a:srgbClr val="000000"/>
                          </a:solidFill>
                          <a:effectLst/>
                          <a:latin typeface="Work Sans"/>
                        </a:rPr>
                        <a:t>SOLICITADO </a:t>
                      </a:r>
                      <a:r>
                        <a:rPr lang="es-ES" sz="2000" b="0" i="0" u="none" strike="noStrike" noProof="0" dirty="0">
                          <a:solidFill>
                            <a:srgbClr val="000000"/>
                          </a:solidFill>
                          <a:effectLst/>
                          <a:latin typeface="Work Sans"/>
                        </a:rPr>
                        <a:t>INVERSIÓN</a:t>
                      </a:r>
                      <a:endParaRPr lang="es-ES" sz="20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$ 878.612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$ 1.500.000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$ 1.545.000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$ 1.591.350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$ 1.639.091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6582652"/>
                  </a:ext>
                </a:extLst>
              </a:tr>
              <a:tr h="405174">
                <a:tc>
                  <a:txBody>
                    <a:bodyPr/>
                    <a:lstStyle/>
                    <a:p>
                      <a:pPr algn="ctr" rtl="0" fontAlgn="ctr"/>
                      <a:r>
                        <a:rPr lang="es-ES" sz="2000" b="1" i="0" u="none" strike="noStrike" dirty="0">
                          <a:solidFill>
                            <a:srgbClr val="000000"/>
                          </a:solidFill>
                          <a:effectLst/>
                          <a:highlight>
                            <a:srgbClr val="F2F2F2"/>
                          </a:highlight>
                          <a:latin typeface="Work Sans"/>
                        </a:rPr>
                        <a:t>PARQUES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80495795"/>
                  </a:ext>
                </a:extLst>
              </a:tr>
              <a:tr h="333672">
                <a:tc>
                  <a:txBody>
                    <a:bodyPr/>
                    <a:lstStyle/>
                    <a:p>
                      <a:pPr algn="ctr" rtl="0" fontAlgn="ctr"/>
                      <a:r>
                        <a:rPr lang="es-ES" sz="2000" b="0" i="0" u="none" strike="noStrike" dirty="0">
                          <a:solidFill>
                            <a:srgbClr val="000000"/>
                          </a:solidFill>
                          <a:effectLst/>
                          <a:latin typeface="Work Sans"/>
                        </a:rPr>
                        <a:t>SOLICITADO </a:t>
                      </a:r>
                      <a:r>
                        <a:rPr lang="es-ES" sz="2000" b="0" i="0" u="none" strike="noStrike" noProof="0" dirty="0">
                          <a:solidFill>
                            <a:srgbClr val="000000"/>
                          </a:solidFill>
                          <a:effectLst/>
                          <a:latin typeface="Work Sans"/>
                        </a:rPr>
                        <a:t>INVERSIÓN</a:t>
                      </a:r>
                      <a:endParaRPr lang="es-ES" sz="20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$90.011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$660.024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$584.351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$560.407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$577.220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172817"/>
                  </a:ext>
                </a:extLst>
              </a:tr>
              <a:tr h="333672">
                <a:tc>
                  <a:txBody>
                    <a:bodyPr/>
                    <a:lstStyle/>
                    <a:p>
                      <a:pPr algn="ctr" rtl="0" fontAlgn="ctr"/>
                      <a:r>
                        <a:rPr lang="es-ES" sz="2000" b="1" i="0" u="none" strike="noStrike" dirty="0">
                          <a:solidFill>
                            <a:srgbClr val="000000"/>
                          </a:solidFill>
                          <a:effectLst/>
                          <a:highlight>
                            <a:srgbClr val="F2F2F2"/>
                          </a:highlight>
                          <a:latin typeface="Work Sans"/>
                        </a:rPr>
                        <a:t>FCA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48945933"/>
                  </a:ext>
                </a:extLst>
              </a:tr>
              <a:tr h="333672">
                <a:tc>
                  <a:txBody>
                    <a:bodyPr/>
                    <a:lstStyle/>
                    <a:p>
                      <a:pPr algn="ctr" rtl="0" fontAlgn="ctr"/>
                      <a:r>
                        <a:rPr lang="es-ES" sz="2000" b="0" i="0" u="none" strike="noStrike" dirty="0">
                          <a:solidFill>
                            <a:srgbClr val="000000"/>
                          </a:solidFill>
                          <a:effectLst/>
                          <a:latin typeface="Work Sans"/>
                        </a:rPr>
                        <a:t>SOLICITADO </a:t>
                      </a:r>
                      <a:r>
                        <a:rPr lang="es-ES" sz="2000" b="0" i="0" u="none" strike="noStrike" noProof="0" dirty="0">
                          <a:solidFill>
                            <a:srgbClr val="000000"/>
                          </a:solidFill>
                          <a:effectLst/>
                          <a:latin typeface="Work Sans"/>
                        </a:rPr>
                        <a:t>INVERSIÓN</a:t>
                      </a:r>
                      <a:endParaRPr lang="es-ES" sz="20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$ 84.838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$ 104.576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$ 107.713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$ 110.945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$ 114.273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8045143"/>
                  </a:ext>
                </a:extLst>
              </a:tr>
              <a:tr h="333672">
                <a:tc>
                  <a:txBody>
                    <a:bodyPr/>
                    <a:lstStyle/>
                    <a:p>
                      <a:pPr algn="ctr" rtl="0" fontAlgn="ctr"/>
                      <a:r>
                        <a:rPr lang="es-ES" sz="2000" b="1" i="0" u="none" strike="noStrike" dirty="0">
                          <a:solidFill>
                            <a:srgbClr val="000000"/>
                          </a:solidFill>
                          <a:effectLst/>
                          <a:highlight>
                            <a:srgbClr val="F2F2F2"/>
                          </a:highlight>
                          <a:latin typeface="Work Sans"/>
                        </a:rPr>
                        <a:t>*FONAM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s-ES" sz="1800" b="0" i="0" u="none" strike="noStrike" dirty="0">
                        <a:solidFill>
                          <a:srgbClr val="000000"/>
                        </a:solidFill>
                        <a:effectLst/>
                        <a:highlight>
                          <a:srgbClr val="F2F2F2"/>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58616290"/>
                  </a:ext>
                </a:extLst>
              </a:tr>
              <a:tr h="475083">
                <a:tc>
                  <a:txBody>
                    <a:bodyPr/>
                    <a:lstStyle/>
                    <a:p>
                      <a:pPr algn="ctr" rtl="0" fontAlgn="ctr"/>
                      <a:r>
                        <a:rPr lang="es-ES" sz="2000" b="0" i="0" u="none" strike="noStrike" dirty="0">
                          <a:solidFill>
                            <a:srgbClr val="000000"/>
                          </a:solidFill>
                          <a:effectLst/>
                          <a:latin typeface="Work Sans"/>
                        </a:rPr>
                        <a:t>SOLICITADO </a:t>
                      </a:r>
                      <a:r>
                        <a:rPr lang="es-ES" sz="2000" b="0" i="0" u="none" strike="noStrike" noProof="0" dirty="0">
                          <a:solidFill>
                            <a:srgbClr val="000000"/>
                          </a:solidFill>
                          <a:effectLst/>
                          <a:latin typeface="Work Sans"/>
                        </a:rPr>
                        <a:t>INVERSIÓN</a:t>
                      </a:r>
                      <a:endParaRPr lang="es-ES" sz="20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$ 179.089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$ 176.261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$ 182.047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$ 186.641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800" b="0" i="0" u="none" strike="noStrike" dirty="0">
                        <a:solidFill>
                          <a:srgbClr val="000000"/>
                        </a:solidFill>
                        <a:effectLs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800" b="0" i="0" u="none" strike="noStrike" dirty="0">
                          <a:solidFill>
                            <a:srgbClr val="000000"/>
                          </a:solidFill>
                          <a:effectLst/>
                          <a:latin typeface="Work Sans"/>
                        </a:rPr>
                        <a:t>$ 192.302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7338967"/>
                  </a:ext>
                </a:extLst>
              </a:tr>
              <a:tr h="603276">
                <a:tc>
                  <a:txBody>
                    <a:bodyPr/>
                    <a:lstStyle/>
                    <a:p>
                      <a:pPr algn="ctr" rtl="0" fontAlgn="ctr"/>
                      <a:r>
                        <a:rPr lang="es-ES" sz="2000" b="1" i="0" u="none" strike="noStrike" dirty="0">
                          <a:solidFill>
                            <a:srgbClr val="000000"/>
                          </a:solidFill>
                          <a:effectLst/>
                          <a:highlight>
                            <a:srgbClr val="FCCC31"/>
                          </a:highlight>
                          <a:latin typeface="Work Sans"/>
                        </a:rPr>
                        <a:t>TOTAL NACIÓN SOLICITADO 2025 -2028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4"/>
                    </a:solidFill>
                  </a:tcPr>
                </a:tc>
                <a:tc>
                  <a:txBody>
                    <a:bodyPr/>
                    <a:lstStyle/>
                    <a:p>
                      <a:pPr algn="ctr" fontAlgn="ctr"/>
                      <a:r>
                        <a:rPr lang="es-ES" sz="1800" b="1" i="0" u="none" strike="noStrike" dirty="0">
                          <a:solidFill>
                            <a:srgbClr val="000000"/>
                          </a:solidFill>
                          <a:effectLst/>
                          <a:highlight>
                            <a:srgbClr val="FCCC31"/>
                          </a:highlight>
                          <a:latin typeface="Work Sans"/>
                        </a:rPr>
                        <a:t>$ 1.277.609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4"/>
                    </a:solidFill>
                  </a:tcPr>
                </a:tc>
                <a:tc>
                  <a:txBody>
                    <a:bodyPr/>
                    <a:lstStyle/>
                    <a:p>
                      <a:pPr algn="ctr" fontAlgn="ctr"/>
                      <a:r>
                        <a:rPr lang="es-ES" sz="1800" b="1" i="0" u="none" strike="noStrike" dirty="0">
                          <a:solidFill>
                            <a:srgbClr val="000000"/>
                          </a:solidFill>
                          <a:effectLst/>
                          <a:highlight>
                            <a:srgbClr val="FCCC31"/>
                          </a:highlight>
                          <a:latin typeface="Work Sans"/>
                        </a:rPr>
                        <a:t>$ 186.025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4"/>
                    </a:solidFill>
                  </a:tcPr>
                </a:tc>
                <a:tc>
                  <a:txBody>
                    <a:bodyPr/>
                    <a:lstStyle/>
                    <a:p>
                      <a:pPr algn="ctr" fontAlgn="ctr"/>
                      <a:r>
                        <a:rPr lang="es-ES" sz="1800" b="1" i="0" u="none" strike="noStrike" dirty="0">
                          <a:solidFill>
                            <a:srgbClr val="000000"/>
                          </a:solidFill>
                          <a:effectLst/>
                          <a:highlight>
                            <a:srgbClr val="FCCC31"/>
                          </a:highlight>
                          <a:latin typeface="Work Sans"/>
                        </a:rPr>
                        <a:t>$ 2.792.035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4"/>
                    </a:solidFill>
                  </a:tcPr>
                </a:tc>
                <a:tc>
                  <a:txBody>
                    <a:bodyPr/>
                    <a:lstStyle/>
                    <a:p>
                      <a:pPr algn="ctr" fontAlgn="ctr"/>
                      <a:r>
                        <a:rPr lang="es-ES" sz="1800" b="1" i="0" u="none" strike="noStrike" dirty="0">
                          <a:solidFill>
                            <a:srgbClr val="000000"/>
                          </a:solidFill>
                          <a:effectLst/>
                          <a:highlight>
                            <a:srgbClr val="FCCC31"/>
                          </a:highlight>
                          <a:latin typeface="Work Sans"/>
                        </a:rPr>
                        <a:t>$ 182.979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4"/>
                    </a:solidFill>
                  </a:tcPr>
                </a:tc>
                <a:tc>
                  <a:txBody>
                    <a:bodyPr/>
                    <a:lstStyle/>
                    <a:p>
                      <a:pPr algn="ctr" fontAlgn="ctr"/>
                      <a:r>
                        <a:rPr lang="es-ES" sz="1800" b="1" i="0" u="none" strike="noStrike" dirty="0">
                          <a:solidFill>
                            <a:srgbClr val="000000"/>
                          </a:solidFill>
                          <a:effectLst/>
                          <a:highlight>
                            <a:srgbClr val="FCCC31"/>
                          </a:highlight>
                          <a:latin typeface="Work Sans"/>
                        </a:rPr>
                        <a:t>$ 2.802.271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4"/>
                    </a:solidFill>
                  </a:tcPr>
                </a:tc>
                <a:tc>
                  <a:txBody>
                    <a:bodyPr/>
                    <a:lstStyle/>
                    <a:p>
                      <a:pPr algn="ctr" fontAlgn="ctr"/>
                      <a:r>
                        <a:rPr lang="es-ES" sz="1800" b="1" i="0" u="none" strike="noStrike" dirty="0">
                          <a:solidFill>
                            <a:srgbClr val="000000"/>
                          </a:solidFill>
                          <a:effectLst/>
                          <a:highlight>
                            <a:srgbClr val="FCCC31"/>
                          </a:highlight>
                          <a:latin typeface="Work Sans"/>
                        </a:rPr>
                        <a:t>$ 189.105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4"/>
                    </a:solidFill>
                  </a:tcPr>
                </a:tc>
                <a:tc>
                  <a:txBody>
                    <a:bodyPr/>
                    <a:lstStyle/>
                    <a:p>
                      <a:pPr algn="ctr" fontAlgn="ctr"/>
                      <a:r>
                        <a:rPr lang="es-ES" sz="1800" b="1" i="0" u="none" strike="noStrike" dirty="0">
                          <a:solidFill>
                            <a:srgbClr val="000000"/>
                          </a:solidFill>
                          <a:effectLst/>
                          <a:highlight>
                            <a:srgbClr val="FCCC31"/>
                          </a:highlight>
                          <a:latin typeface="Work Sans"/>
                        </a:rPr>
                        <a:t>$ 2.833.985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4"/>
                    </a:solidFill>
                  </a:tcPr>
                </a:tc>
                <a:tc>
                  <a:txBody>
                    <a:bodyPr/>
                    <a:lstStyle/>
                    <a:p>
                      <a:pPr algn="ctr" fontAlgn="ctr"/>
                      <a:r>
                        <a:rPr lang="es-ES" sz="1800" b="1" i="0" u="none" strike="noStrike" dirty="0">
                          <a:solidFill>
                            <a:srgbClr val="000000"/>
                          </a:solidFill>
                          <a:effectLst/>
                          <a:highlight>
                            <a:srgbClr val="FCCC31"/>
                          </a:highlight>
                          <a:latin typeface="Work Sans"/>
                        </a:rPr>
                        <a:t>$ 193.997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4"/>
                    </a:solidFill>
                  </a:tcPr>
                </a:tc>
                <a:tc>
                  <a:txBody>
                    <a:bodyPr/>
                    <a:lstStyle/>
                    <a:p>
                      <a:pPr algn="ctr" fontAlgn="ctr"/>
                      <a:r>
                        <a:rPr lang="es-ES" sz="1800" b="1" i="0" u="none" strike="noStrike" dirty="0">
                          <a:solidFill>
                            <a:srgbClr val="000000"/>
                          </a:solidFill>
                          <a:effectLst/>
                          <a:highlight>
                            <a:srgbClr val="FCCC31"/>
                          </a:highlight>
                          <a:latin typeface="Work Sans"/>
                        </a:rPr>
                        <a:t>$ 2.932.103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4"/>
                    </a:solidFill>
                  </a:tcPr>
                </a:tc>
                <a:tc>
                  <a:txBody>
                    <a:bodyPr/>
                    <a:lstStyle/>
                    <a:p>
                      <a:pPr algn="ctr" fontAlgn="ctr"/>
                      <a:r>
                        <a:rPr lang="es-ES" sz="1800" b="1" i="0" u="none" strike="noStrike" dirty="0">
                          <a:solidFill>
                            <a:srgbClr val="000000"/>
                          </a:solidFill>
                          <a:effectLst/>
                          <a:highlight>
                            <a:srgbClr val="FCCC31"/>
                          </a:highlight>
                          <a:latin typeface="Work Sans"/>
                        </a:rPr>
                        <a:t>$ 199.972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4"/>
                    </a:solidFill>
                  </a:tcPr>
                </a:tc>
                <a:extLst>
                  <a:ext uri="{0D108BD9-81ED-4DB2-BD59-A6C34878D82A}">
                    <a16:rowId xmlns:a16="http://schemas.microsoft.com/office/drawing/2014/main" val="346624939"/>
                  </a:ext>
                </a:extLst>
              </a:tr>
              <a:tr h="452840">
                <a:tc>
                  <a:txBody>
                    <a:bodyPr/>
                    <a:lstStyle/>
                    <a:p>
                      <a:pPr algn="ctr" rtl="0" fontAlgn="ctr"/>
                      <a:r>
                        <a:rPr lang="es-ES" sz="2000" b="1" i="0" u="none" strike="noStrike" dirty="0">
                          <a:solidFill>
                            <a:srgbClr val="000000"/>
                          </a:solidFill>
                          <a:effectLst/>
                          <a:highlight>
                            <a:srgbClr val="FCCC31"/>
                          </a:highlight>
                          <a:latin typeface="Work Sans"/>
                        </a:rPr>
                        <a:t>MGMP 2024-2027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4"/>
                    </a:solidFill>
                  </a:tcPr>
                </a:tc>
                <a:tc>
                  <a:txBody>
                    <a:bodyPr/>
                    <a:lstStyle/>
                    <a:p>
                      <a:pPr algn="ctr" fontAlgn="ctr"/>
                      <a:r>
                        <a:rPr lang="es-ES" sz="1800" b="1" i="0" u="none" strike="noStrike" dirty="0">
                          <a:solidFill>
                            <a:srgbClr val="000000"/>
                          </a:solidFill>
                          <a:effectLst/>
                          <a:highlight>
                            <a:srgbClr val="FCCC31"/>
                          </a:highlight>
                          <a:latin typeface="Work Sans"/>
                        </a:rPr>
                        <a:t>$ 815.622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4"/>
                    </a:solidFill>
                  </a:tcPr>
                </a:tc>
                <a:tc>
                  <a:txBody>
                    <a:bodyPr/>
                    <a:lstStyle/>
                    <a:p>
                      <a:pPr algn="ctr" fontAlgn="ctr"/>
                      <a:r>
                        <a:rPr lang="es-ES" sz="1800" b="1" i="0" u="none" strike="noStrike" dirty="0">
                          <a:solidFill>
                            <a:srgbClr val="000000"/>
                          </a:solidFill>
                          <a:effectLst/>
                          <a:highlight>
                            <a:srgbClr val="FCCC31"/>
                          </a:highlight>
                          <a:latin typeface="Work Sans"/>
                        </a:rPr>
                        <a:t>$ 186.025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4"/>
                    </a:solidFill>
                  </a:tcPr>
                </a:tc>
                <a:tc>
                  <a:txBody>
                    <a:bodyPr/>
                    <a:lstStyle/>
                    <a:p>
                      <a:pPr algn="ctr" rtl="0" fontAlgn="ctr"/>
                      <a:r>
                        <a:rPr lang="es-ES" sz="1800" b="1" i="0" u="none" strike="noStrike" dirty="0">
                          <a:solidFill>
                            <a:srgbClr val="000000"/>
                          </a:solidFill>
                          <a:effectLst/>
                          <a:highlight>
                            <a:srgbClr val="FCCC31"/>
                          </a:highlight>
                          <a:latin typeface="Work Sans"/>
                        </a:rPr>
                        <a:t>$ 466.608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4"/>
                    </a:solidFill>
                  </a:tcPr>
                </a:tc>
                <a:tc>
                  <a:txBody>
                    <a:bodyPr/>
                    <a:lstStyle/>
                    <a:p>
                      <a:pPr algn="ctr" rtl="0" fontAlgn="ctr"/>
                      <a:r>
                        <a:rPr lang="es-ES" sz="1800" b="1" i="0" u="none" strike="noStrike" dirty="0">
                          <a:solidFill>
                            <a:srgbClr val="000000"/>
                          </a:solidFill>
                          <a:effectLst/>
                          <a:highlight>
                            <a:srgbClr val="FCCC31"/>
                          </a:highlight>
                          <a:latin typeface="Work Sans"/>
                        </a:rPr>
                        <a:t>$ 182.670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4"/>
                    </a:solidFill>
                  </a:tcPr>
                </a:tc>
                <a:tc>
                  <a:txBody>
                    <a:bodyPr/>
                    <a:lstStyle/>
                    <a:p>
                      <a:pPr algn="ctr" rtl="0" fontAlgn="ctr"/>
                      <a:r>
                        <a:rPr lang="es-ES" sz="1800" b="1" i="0" u="none" strike="noStrike" dirty="0">
                          <a:solidFill>
                            <a:srgbClr val="000000"/>
                          </a:solidFill>
                          <a:effectLst/>
                          <a:highlight>
                            <a:srgbClr val="FCCC31"/>
                          </a:highlight>
                          <a:latin typeface="Work Sans"/>
                        </a:rPr>
                        <a:t>$ 465.868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4"/>
                    </a:solidFill>
                  </a:tcPr>
                </a:tc>
                <a:tc>
                  <a:txBody>
                    <a:bodyPr/>
                    <a:lstStyle/>
                    <a:p>
                      <a:pPr algn="ctr" rtl="0" fontAlgn="ctr"/>
                      <a:r>
                        <a:rPr lang="es-ES" sz="1800" b="1" i="0" u="none" strike="noStrike" dirty="0">
                          <a:solidFill>
                            <a:srgbClr val="000000"/>
                          </a:solidFill>
                          <a:effectLst/>
                          <a:highlight>
                            <a:srgbClr val="FCCC31"/>
                          </a:highlight>
                          <a:latin typeface="Work Sans"/>
                        </a:rPr>
                        <a:t>$ 188.140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4"/>
                    </a:solidFill>
                  </a:tcPr>
                </a:tc>
                <a:tc>
                  <a:txBody>
                    <a:bodyPr/>
                    <a:lstStyle/>
                    <a:p>
                      <a:pPr algn="ctr" rtl="0" fontAlgn="ctr"/>
                      <a:r>
                        <a:rPr lang="es-ES" sz="1800" b="1" i="0" u="none" strike="noStrike" dirty="0">
                          <a:solidFill>
                            <a:srgbClr val="000000"/>
                          </a:solidFill>
                          <a:effectLst/>
                          <a:highlight>
                            <a:srgbClr val="FCCC31"/>
                          </a:highlight>
                          <a:latin typeface="Work Sans"/>
                        </a:rPr>
                        <a:t>$ 198.110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4"/>
                    </a:solidFill>
                  </a:tcPr>
                </a:tc>
                <a:tc>
                  <a:txBody>
                    <a:bodyPr/>
                    <a:lstStyle/>
                    <a:p>
                      <a:pPr algn="ctr" rtl="0" fontAlgn="ctr"/>
                      <a:r>
                        <a:rPr lang="es-ES" sz="1800" b="1" i="0" u="none" strike="noStrike" dirty="0">
                          <a:solidFill>
                            <a:srgbClr val="000000"/>
                          </a:solidFill>
                          <a:effectLst/>
                          <a:highlight>
                            <a:srgbClr val="FCCC31"/>
                          </a:highlight>
                          <a:latin typeface="Work Sans"/>
                        </a:rPr>
                        <a:t>$ 193.781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4"/>
                    </a:solidFill>
                  </a:tcPr>
                </a:tc>
                <a:tc>
                  <a:txBody>
                    <a:bodyPr/>
                    <a:lstStyle/>
                    <a:p>
                      <a:pPr algn="ctr" rtl="0" fontAlgn="ctr"/>
                      <a:endParaRPr lang="es-ES" sz="1800" b="1" i="0" u="none" strike="noStrike" dirty="0">
                        <a:solidFill>
                          <a:srgbClr val="000000"/>
                        </a:solidFill>
                        <a:effectLst/>
                        <a:highlight>
                          <a:srgbClr val="FCCC31"/>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4"/>
                    </a:solidFill>
                  </a:tcPr>
                </a:tc>
                <a:tc>
                  <a:txBody>
                    <a:bodyPr/>
                    <a:lstStyle/>
                    <a:p>
                      <a:pPr algn="ctr" rtl="0" fontAlgn="ctr"/>
                      <a:endParaRPr lang="es-ES" sz="1800" b="1" i="0" u="none" strike="noStrike" dirty="0">
                        <a:solidFill>
                          <a:srgbClr val="000000"/>
                        </a:solidFill>
                        <a:effectLst/>
                        <a:highlight>
                          <a:srgbClr val="FCCC31"/>
                        </a:highlight>
                        <a:latin typeface="Work San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4"/>
                    </a:solidFill>
                  </a:tcPr>
                </a:tc>
                <a:extLst>
                  <a:ext uri="{0D108BD9-81ED-4DB2-BD59-A6C34878D82A}">
                    <a16:rowId xmlns:a16="http://schemas.microsoft.com/office/drawing/2014/main" val="4242464051"/>
                  </a:ext>
                </a:extLst>
              </a:tr>
              <a:tr h="455599">
                <a:tc>
                  <a:txBody>
                    <a:bodyPr/>
                    <a:lstStyle/>
                    <a:p>
                      <a:pPr algn="ctr" rtl="0" fontAlgn="ctr"/>
                      <a:r>
                        <a:rPr lang="es-ES" sz="2000" b="1" i="0" u="none" strike="noStrike" dirty="0">
                          <a:solidFill>
                            <a:srgbClr val="000000"/>
                          </a:solidFill>
                          <a:effectLst/>
                          <a:highlight>
                            <a:srgbClr val="FCCC31"/>
                          </a:highlight>
                          <a:latin typeface="Work Sans"/>
                        </a:rPr>
                        <a:t>DIFERENCIA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4"/>
                    </a:solidFill>
                  </a:tcPr>
                </a:tc>
                <a:tc>
                  <a:txBody>
                    <a:bodyPr/>
                    <a:lstStyle/>
                    <a:p>
                      <a:pPr algn="ctr" fontAlgn="ctr"/>
                      <a:r>
                        <a:rPr lang="es-ES" sz="1800" b="1" i="0" u="none" strike="noStrike" dirty="0">
                          <a:solidFill>
                            <a:srgbClr val="000000"/>
                          </a:solidFill>
                          <a:effectLst/>
                          <a:highlight>
                            <a:srgbClr val="FCCC31"/>
                          </a:highlight>
                          <a:latin typeface="Work Sans"/>
                        </a:rPr>
                        <a:t>$ 461.987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4"/>
                    </a:solidFill>
                  </a:tcPr>
                </a:tc>
                <a:tc>
                  <a:txBody>
                    <a:bodyPr/>
                    <a:lstStyle/>
                    <a:p>
                      <a:pPr algn="ctr" fontAlgn="ctr"/>
                      <a:r>
                        <a:rPr lang="es-ES" sz="1800" b="1" i="0" u="none" strike="noStrike" dirty="0">
                          <a:solidFill>
                            <a:srgbClr val="000000"/>
                          </a:solidFill>
                          <a:effectLst/>
                          <a:highlight>
                            <a:srgbClr val="FCCC31"/>
                          </a:highlight>
                          <a:latin typeface="Work Sans"/>
                        </a:rPr>
                        <a:t>$ 0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4"/>
                    </a:solidFill>
                  </a:tcPr>
                </a:tc>
                <a:tc>
                  <a:txBody>
                    <a:bodyPr/>
                    <a:lstStyle/>
                    <a:p>
                      <a:pPr algn="ctr" fontAlgn="ctr"/>
                      <a:r>
                        <a:rPr lang="es-ES" sz="1800" b="1" i="0" u="none" strike="noStrike" dirty="0">
                          <a:solidFill>
                            <a:srgbClr val="000000"/>
                          </a:solidFill>
                          <a:effectLst/>
                          <a:highlight>
                            <a:srgbClr val="FCCC31"/>
                          </a:highlight>
                          <a:latin typeface="Work Sans"/>
                        </a:rPr>
                        <a:t>$ 2.325.427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4"/>
                    </a:solidFill>
                  </a:tcPr>
                </a:tc>
                <a:tc>
                  <a:txBody>
                    <a:bodyPr/>
                    <a:lstStyle/>
                    <a:p>
                      <a:pPr algn="ctr" fontAlgn="ctr"/>
                      <a:r>
                        <a:rPr lang="es-ES" sz="1800" b="1" i="0" u="none" strike="noStrike" dirty="0">
                          <a:solidFill>
                            <a:srgbClr val="000000"/>
                          </a:solidFill>
                          <a:effectLst/>
                          <a:highlight>
                            <a:srgbClr val="FCCC31"/>
                          </a:highlight>
                          <a:latin typeface="Work Sans"/>
                        </a:rPr>
                        <a:t>$ 309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4"/>
                    </a:solidFill>
                  </a:tcPr>
                </a:tc>
                <a:tc>
                  <a:txBody>
                    <a:bodyPr/>
                    <a:lstStyle/>
                    <a:p>
                      <a:pPr algn="ctr" fontAlgn="ctr"/>
                      <a:r>
                        <a:rPr lang="es-ES" sz="1800" b="1" i="0" u="none" strike="noStrike" dirty="0">
                          <a:solidFill>
                            <a:srgbClr val="000000"/>
                          </a:solidFill>
                          <a:effectLst/>
                          <a:highlight>
                            <a:srgbClr val="FCCC31"/>
                          </a:highlight>
                          <a:latin typeface="Work Sans"/>
                        </a:rPr>
                        <a:t>$ 2.336.403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4"/>
                    </a:solidFill>
                  </a:tcPr>
                </a:tc>
                <a:tc>
                  <a:txBody>
                    <a:bodyPr/>
                    <a:lstStyle/>
                    <a:p>
                      <a:pPr algn="ctr" fontAlgn="ctr"/>
                      <a:r>
                        <a:rPr lang="es-ES" sz="1800" b="1" i="0" u="none" strike="noStrike" dirty="0">
                          <a:solidFill>
                            <a:srgbClr val="000000"/>
                          </a:solidFill>
                          <a:effectLst/>
                          <a:highlight>
                            <a:srgbClr val="FCCC31"/>
                          </a:highlight>
                          <a:latin typeface="Work Sans"/>
                        </a:rPr>
                        <a:t>$ 965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4"/>
                    </a:solidFill>
                  </a:tcPr>
                </a:tc>
                <a:tc>
                  <a:txBody>
                    <a:bodyPr/>
                    <a:lstStyle/>
                    <a:p>
                      <a:pPr algn="ctr" fontAlgn="ctr"/>
                      <a:r>
                        <a:rPr lang="es-ES" sz="1800" b="1" i="0" u="none" strike="noStrike" dirty="0">
                          <a:solidFill>
                            <a:srgbClr val="000000"/>
                          </a:solidFill>
                          <a:effectLst/>
                          <a:highlight>
                            <a:srgbClr val="FCCC31"/>
                          </a:highlight>
                          <a:latin typeface="Work Sans"/>
                        </a:rPr>
                        <a:t>$ 2.635.875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4"/>
                    </a:solidFill>
                  </a:tcPr>
                </a:tc>
                <a:tc>
                  <a:txBody>
                    <a:bodyPr/>
                    <a:lstStyle/>
                    <a:p>
                      <a:pPr algn="ctr" fontAlgn="ctr"/>
                      <a:r>
                        <a:rPr lang="es-ES" sz="1800" b="1" i="0" u="none" strike="noStrike" dirty="0">
                          <a:solidFill>
                            <a:srgbClr val="000000"/>
                          </a:solidFill>
                          <a:effectLst/>
                          <a:highlight>
                            <a:srgbClr val="FCCC31"/>
                          </a:highlight>
                          <a:latin typeface="Work Sans"/>
                        </a:rPr>
                        <a:t>$ 216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4"/>
                    </a:solidFill>
                  </a:tcPr>
                </a:tc>
                <a:tc>
                  <a:txBody>
                    <a:bodyPr/>
                    <a:lstStyle/>
                    <a:p>
                      <a:pPr algn="ctr" fontAlgn="ctr"/>
                      <a:r>
                        <a:rPr lang="es-ES" sz="1800" b="1" i="0" u="none" strike="noStrike" dirty="0">
                          <a:solidFill>
                            <a:srgbClr val="000000"/>
                          </a:solidFill>
                          <a:effectLst/>
                          <a:highlight>
                            <a:srgbClr val="FCCC31"/>
                          </a:highlight>
                          <a:latin typeface="Work Sans"/>
                        </a:rPr>
                        <a:t>$ 2.932.103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4"/>
                    </a:solidFill>
                  </a:tcPr>
                </a:tc>
                <a:tc>
                  <a:txBody>
                    <a:bodyPr/>
                    <a:lstStyle/>
                    <a:p>
                      <a:pPr algn="ctr" fontAlgn="ctr"/>
                      <a:r>
                        <a:rPr lang="es-ES" sz="1800" b="1" i="0" u="none" strike="noStrike" dirty="0">
                          <a:solidFill>
                            <a:srgbClr val="000000"/>
                          </a:solidFill>
                          <a:effectLst/>
                          <a:highlight>
                            <a:srgbClr val="FCCC31"/>
                          </a:highlight>
                          <a:latin typeface="Work Sans"/>
                        </a:rPr>
                        <a:t>$ 199.972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4"/>
                    </a:solidFill>
                  </a:tcPr>
                </a:tc>
                <a:extLst>
                  <a:ext uri="{0D108BD9-81ED-4DB2-BD59-A6C34878D82A}">
                    <a16:rowId xmlns:a16="http://schemas.microsoft.com/office/drawing/2014/main" val="50089213"/>
                  </a:ext>
                </a:extLst>
              </a:tr>
            </a:tbl>
          </a:graphicData>
        </a:graphic>
      </p:graphicFrame>
      <p:sp>
        <p:nvSpPr>
          <p:cNvPr id="2" name="Título 1">
            <a:extLst>
              <a:ext uri="{FF2B5EF4-FFF2-40B4-BE49-F238E27FC236}">
                <a16:creationId xmlns:a16="http://schemas.microsoft.com/office/drawing/2014/main" id="{4AB027DE-173D-F072-0340-E3603F5B409B}"/>
              </a:ext>
            </a:extLst>
          </p:cNvPr>
          <p:cNvSpPr txBox="1">
            <a:spLocks/>
          </p:cNvSpPr>
          <p:nvPr/>
        </p:nvSpPr>
        <p:spPr>
          <a:xfrm>
            <a:off x="1155232" y="544594"/>
            <a:ext cx="18476464"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a:lnSpc>
                <a:spcPct val="100000"/>
              </a:lnSpc>
            </a:pPr>
            <a:r>
              <a:rPr lang="es-CO" sz="4400" b="1" dirty="0">
                <a:solidFill>
                  <a:schemeClr val="tx1"/>
                </a:solidFill>
                <a:latin typeface="Verdana" panose="020B0604030504040204" pitchFamily="34" charset="0"/>
                <a:ea typeface="Verdana" panose="020B0604030504040204" pitchFamily="34" charset="0"/>
              </a:rPr>
              <a:t>Solicitud MGMP 2025-2028 </a:t>
            </a:r>
          </a:p>
          <a:p>
            <a:pPr algn="ctr">
              <a:lnSpc>
                <a:spcPct val="100000"/>
              </a:lnSpc>
            </a:pPr>
            <a:r>
              <a:rPr lang="es-CO" sz="4400" b="1" dirty="0">
                <a:latin typeface="Verdana" panose="020B0604030504040204" pitchFamily="34" charset="0"/>
                <a:ea typeface="Verdana" panose="020B0604030504040204" pitchFamily="34" charset="0"/>
              </a:rPr>
              <a:t>Inversión</a:t>
            </a:r>
            <a:endParaRPr lang="es-CO" sz="4400" b="1" dirty="0">
              <a:solidFill>
                <a:schemeClr val="tx1"/>
              </a:solidFill>
              <a:latin typeface="Verdana" panose="020B0604030504040204" pitchFamily="34" charset="0"/>
              <a:ea typeface="Verdana" panose="020B0604030504040204" pitchFamily="34" charset="0"/>
            </a:endParaRPr>
          </a:p>
        </p:txBody>
      </p:sp>
      <p:sp>
        <p:nvSpPr>
          <p:cNvPr id="5" name="CuadroTexto 4">
            <a:extLst>
              <a:ext uri="{FF2B5EF4-FFF2-40B4-BE49-F238E27FC236}">
                <a16:creationId xmlns:a16="http://schemas.microsoft.com/office/drawing/2014/main" id="{BF988410-044B-CBE6-6CBF-BD14B7C6C137}"/>
              </a:ext>
            </a:extLst>
          </p:cNvPr>
          <p:cNvSpPr txBox="1"/>
          <p:nvPr/>
        </p:nvSpPr>
        <p:spPr>
          <a:xfrm>
            <a:off x="1617785" y="12256477"/>
            <a:ext cx="14771077" cy="501997"/>
          </a:xfrm>
          <a:prstGeom prst="rect">
            <a:avLst/>
          </a:prstGeom>
          <a:noFill/>
        </p:spPr>
        <p:txBody>
          <a:bodyPr wrap="square" rtlCol="0">
            <a:spAutoFit/>
          </a:bodyPr>
          <a:lstStyle/>
          <a:p>
            <a:r>
              <a:rPr lang="es-ES" dirty="0"/>
              <a:t>*FONAM  Recursos propios: ANLA $95.613,  PNN $ 79.359, AMBIENTE $ 1.288</a:t>
            </a:r>
            <a:endParaRPr lang="es-CO" dirty="0"/>
          </a:p>
        </p:txBody>
      </p:sp>
      <p:grpSp>
        <p:nvGrpSpPr>
          <p:cNvPr id="6" name="Grupo 5">
            <a:extLst>
              <a:ext uri="{FF2B5EF4-FFF2-40B4-BE49-F238E27FC236}">
                <a16:creationId xmlns:a16="http://schemas.microsoft.com/office/drawing/2014/main" id="{26C4BAF4-FE3F-8B43-BBDA-B84C4FFCBB9D}"/>
              </a:ext>
            </a:extLst>
          </p:cNvPr>
          <p:cNvGrpSpPr/>
          <p:nvPr/>
        </p:nvGrpSpPr>
        <p:grpSpPr>
          <a:xfrm>
            <a:off x="16613736" y="203541"/>
            <a:ext cx="3000375" cy="2020113"/>
            <a:chOff x="16072703" y="22290"/>
            <a:chExt cx="3000375" cy="2020113"/>
          </a:xfrm>
        </p:grpSpPr>
        <p:pic>
          <p:nvPicPr>
            <p:cNvPr id="8" name="Imagen 7">
              <a:extLst>
                <a:ext uri="{FF2B5EF4-FFF2-40B4-BE49-F238E27FC236}">
                  <a16:creationId xmlns:a16="http://schemas.microsoft.com/office/drawing/2014/main" id="{A826F38D-C5AF-6D85-1B48-15ADF74AD2B6}"/>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9" name="Picture 4" descr="Ministerio de Ambiente y Desarrollo Sostenible - Wikipedia ...">
              <a:extLst>
                <a:ext uri="{FF2B5EF4-FFF2-40B4-BE49-F238E27FC236}">
                  <a16:creationId xmlns:a16="http://schemas.microsoft.com/office/drawing/2014/main" id="{B7983DD1-8745-9DDE-93A3-823FF1303F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2450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5">
            <a:extLst>
              <a:ext uri="{FF2B5EF4-FFF2-40B4-BE49-F238E27FC236}">
                <a16:creationId xmlns:a16="http://schemas.microsoft.com/office/drawing/2014/main" id="{F66C1925-0EE6-933A-63BB-D88F9BB7FF57}"/>
              </a:ext>
            </a:extLst>
          </p:cNvPr>
          <p:cNvSpPr txBox="1">
            <a:spLocks/>
          </p:cNvSpPr>
          <p:nvPr/>
        </p:nvSpPr>
        <p:spPr>
          <a:xfrm>
            <a:off x="578404" y="1691710"/>
            <a:ext cx="23227192" cy="644339"/>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defTabSz="914400" hangingPunct="1"/>
            <a:r>
              <a:rPr lang="es-CO" sz="4000" dirty="0">
                <a:latin typeface="Work Sans"/>
              </a:rPr>
              <a:t>5. Solicitud MGMP Inversión por proyectos – Minambiente</a:t>
            </a:r>
          </a:p>
        </p:txBody>
      </p:sp>
      <p:graphicFrame>
        <p:nvGraphicFramePr>
          <p:cNvPr id="6" name="Tabla 5">
            <a:extLst>
              <a:ext uri="{FF2B5EF4-FFF2-40B4-BE49-F238E27FC236}">
                <a16:creationId xmlns:a16="http://schemas.microsoft.com/office/drawing/2014/main" id="{E4240085-6D26-76C8-3AB1-89516673D3C4}"/>
              </a:ext>
            </a:extLst>
          </p:cNvPr>
          <p:cNvGraphicFramePr>
            <a:graphicFrameLocks noGrp="1"/>
          </p:cNvGraphicFramePr>
          <p:nvPr>
            <p:extLst>
              <p:ext uri="{D42A27DB-BD31-4B8C-83A1-F6EECF244321}">
                <p14:modId xmlns:p14="http://schemas.microsoft.com/office/powerpoint/2010/main" val="3623800507"/>
              </p:ext>
            </p:extLst>
          </p:nvPr>
        </p:nvGraphicFramePr>
        <p:xfrm>
          <a:off x="641685" y="2310061"/>
          <a:ext cx="22939283" cy="10702554"/>
        </p:xfrm>
        <a:graphic>
          <a:graphicData uri="http://schemas.openxmlformats.org/drawingml/2006/table">
            <a:tbl>
              <a:tblPr bandRow="1">
                <a:tableStyleId>{5940675A-B579-460E-94D1-54222C63F5DA}</a:tableStyleId>
              </a:tblPr>
              <a:tblGrid>
                <a:gridCol w="9799388">
                  <a:extLst>
                    <a:ext uri="{9D8B030D-6E8A-4147-A177-3AD203B41FA5}">
                      <a16:colId xmlns:a16="http://schemas.microsoft.com/office/drawing/2014/main" val="1747493720"/>
                    </a:ext>
                  </a:extLst>
                </a:gridCol>
                <a:gridCol w="1737616">
                  <a:extLst>
                    <a:ext uri="{9D8B030D-6E8A-4147-A177-3AD203B41FA5}">
                      <a16:colId xmlns:a16="http://schemas.microsoft.com/office/drawing/2014/main" val="1379690278"/>
                    </a:ext>
                  </a:extLst>
                </a:gridCol>
                <a:gridCol w="1951870">
                  <a:extLst>
                    <a:ext uri="{9D8B030D-6E8A-4147-A177-3AD203B41FA5}">
                      <a16:colId xmlns:a16="http://schemas.microsoft.com/office/drawing/2014/main" val="962229403"/>
                    </a:ext>
                  </a:extLst>
                </a:gridCol>
                <a:gridCol w="2176548">
                  <a:extLst>
                    <a:ext uri="{9D8B030D-6E8A-4147-A177-3AD203B41FA5}">
                      <a16:colId xmlns:a16="http://schemas.microsoft.com/office/drawing/2014/main" val="2726235903"/>
                    </a:ext>
                  </a:extLst>
                </a:gridCol>
                <a:gridCol w="1825491">
                  <a:extLst>
                    <a:ext uri="{9D8B030D-6E8A-4147-A177-3AD203B41FA5}">
                      <a16:colId xmlns:a16="http://schemas.microsoft.com/office/drawing/2014/main" val="2380491139"/>
                    </a:ext>
                  </a:extLst>
                </a:gridCol>
                <a:gridCol w="1825491">
                  <a:extLst>
                    <a:ext uri="{9D8B030D-6E8A-4147-A177-3AD203B41FA5}">
                      <a16:colId xmlns:a16="http://schemas.microsoft.com/office/drawing/2014/main" val="2247122113"/>
                    </a:ext>
                  </a:extLst>
                </a:gridCol>
                <a:gridCol w="1095289">
                  <a:extLst>
                    <a:ext uri="{9D8B030D-6E8A-4147-A177-3AD203B41FA5}">
                      <a16:colId xmlns:a16="http://schemas.microsoft.com/office/drawing/2014/main" val="2160420609"/>
                    </a:ext>
                  </a:extLst>
                </a:gridCol>
                <a:gridCol w="842530">
                  <a:extLst>
                    <a:ext uri="{9D8B030D-6E8A-4147-A177-3AD203B41FA5}">
                      <a16:colId xmlns:a16="http://schemas.microsoft.com/office/drawing/2014/main" val="2506374561"/>
                    </a:ext>
                  </a:extLst>
                </a:gridCol>
                <a:gridCol w="842530">
                  <a:extLst>
                    <a:ext uri="{9D8B030D-6E8A-4147-A177-3AD203B41FA5}">
                      <a16:colId xmlns:a16="http://schemas.microsoft.com/office/drawing/2014/main" val="3203399537"/>
                    </a:ext>
                  </a:extLst>
                </a:gridCol>
                <a:gridCol w="842530">
                  <a:extLst>
                    <a:ext uri="{9D8B030D-6E8A-4147-A177-3AD203B41FA5}">
                      <a16:colId xmlns:a16="http://schemas.microsoft.com/office/drawing/2014/main" val="1985371059"/>
                    </a:ext>
                  </a:extLst>
                </a:gridCol>
              </a:tblGrid>
              <a:tr h="334452">
                <a:tc rowSpan="2">
                  <a:txBody>
                    <a:bodyPr/>
                    <a:lstStyle/>
                    <a:p>
                      <a:pPr algn="ctr" rtl="0" fontAlgn="ctr"/>
                      <a:r>
                        <a:rPr lang="es-ES" sz="2000" b="1" i="0" u="none" strike="noStrike" dirty="0">
                          <a:solidFill>
                            <a:schemeClr val="tx1"/>
                          </a:solidFill>
                          <a:effectLst/>
                          <a:highlight>
                            <a:srgbClr val="FCCC31"/>
                          </a:highlight>
                          <a:latin typeface="Work Sans"/>
                        </a:rPr>
                        <a:t>INVERSIÓN/ENTIDAD</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1600" b="1" i="0" u="none" strike="noStrike" dirty="0">
                          <a:solidFill>
                            <a:schemeClr val="tx1"/>
                          </a:solidFill>
                          <a:effectLst/>
                          <a:highlight>
                            <a:srgbClr val="FCCC31"/>
                          </a:highlight>
                          <a:latin typeface="Work Sans"/>
                        </a:rPr>
                        <a:t>Var%</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1600" b="1" i="0" u="none" strike="noStrike" dirty="0">
                          <a:solidFill>
                            <a:schemeClr val="tx1"/>
                          </a:solidFill>
                          <a:effectLst/>
                          <a:highlight>
                            <a:srgbClr val="FCCC31"/>
                          </a:highlight>
                          <a:latin typeface="Work Sans"/>
                        </a:rPr>
                        <a:t>Var%</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1600" b="1" i="0" u="none" strike="noStrike" dirty="0">
                          <a:solidFill>
                            <a:schemeClr val="tx1"/>
                          </a:solidFill>
                          <a:effectLst/>
                          <a:highlight>
                            <a:srgbClr val="FCCC31"/>
                          </a:highlight>
                          <a:latin typeface="Work Sans"/>
                        </a:rPr>
                        <a:t>Var%</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1600" b="1" i="0" u="none" strike="noStrike" dirty="0">
                          <a:solidFill>
                            <a:schemeClr val="tx1"/>
                          </a:solidFill>
                          <a:effectLst/>
                          <a:highlight>
                            <a:srgbClr val="FCCC31"/>
                          </a:highlight>
                          <a:latin typeface="Work Sans"/>
                        </a:rPr>
                        <a:t>Var%</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extLst>
                  <a:ext uri="{0D108BD9-81ED-4DB2-BD59-A6C34878D82A}">
                    <a16:rowId xmlns:a16="http://schemas.microsoft.com/office/drawing/2014/main" val="3933226181"/>
                  </a:ext>
                </a:extLst>
              </a:tr>
              <a:tr h="33445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rtl="0" fontAlgn="ctr"/>
                      <a:r>
                        <a:rPr lang="es-ES" sz="1600" b="1" i="0" u="none" strike="noStrike" dirty="0">
                          <a:solidFill>
                            <a:schemeClr val="tx1"/>
                          </a:solidFill>
                          <a:effectLst/>
                          <a:highlight>
                            <a:srgbClr val="FCCC31"/>
                          </a:highlight>
                          <a:latin typeface="Work Sans"/>
                        </a:rPr>
                        <a:t>25/24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1600" b="1" i="0" u="none" strike="noStrike" dirty="0">
                          <a:solidFill>
                            <a:schemeClr val="tx1"/>
                          </a:solidFill>
                          <a:effectLst/>
                          <a:highlight>
                            <a:srgbClr val="FCCC31"/>
                          </a:highlight>
                          <a:latin typeface="Work Sans"/>
                        </a:rPr>
                        <a:t>26/25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1600" b="1" i="0" u="none" strike="noStrike" dirty="0">
                          <a:solidFill>
                            <a:schemeClr val="tx1"/>
                          </a:solidFill>
                          <a:effectLst/>
                          <a:highlight>
                            <a:srgbClr val="FCCC31"/>
                          </a:highlight>
                          <a:latin typeface="Work Sans"/>
                        </a:rPr>
                        <a:t>27/26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1600" b="1" i="0" u="none" strike="noStrike" dirty="0">
                          <a:solidFill>
                            <a:schemeClr val="tx1"/>
                          </a:solidFill>
                          <a:effectLst/>
                          <a:highlight>
                            <a:srgbClr val="FCCC31"/>
                          </a:highlight>
                          <a:latin typeface="Work Sans"/>
                        </a:rPr>
                        <a:t>28/27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extLst>
                  <a:ext uri="{0D108BD9-81ED-4DB2-BD59-A6C34878D82A}">
                    <a16:rowId xmlns:a16="http://schemas.microsoft.com/office/drawing/2014/main" val="2960764576"/>
                  </a:ext>
                </a:extLst>
              </a:tr>
              <a:tr h="418066">
                <a:tc>
                  <a:txBody>
                    <a:bodyPr/>
                    <a:lstStyle/>
                    <a:p>
                      <a:pPr algn="l" rtl="0" fontAlgn="ctr"/>
                      <a:r>
                        <a:rPr lang="es-ES" sz="2000" b="1" i="0" u="none" strike="noStrike" dirty="0">
                          <a:solidFill>
                            <a:schemeClr val="tx1"/>
                          </a:solidFill>
                          <a:effectLst/>
                          <a:latin typeface="Work Sans"/>
                        </a:rPr>
                        <a:t> MINISTERIO DE AMBIENTE Y DESARROLLO SOSTENIBLE</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2000" b="1" i="0" u="none" strike="noStrike" dirty="0">
                          <a:solidFill>
                            <a:schemeClr val="tx1"/>
                          </a:solidFill>
                          <a:effectLst/>
                          <a:latin typeface="Work Sans"/>
                        </a:rPr>
                        <a:t>$ 121.270,50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2000" b="1" i="0" u="none" strike="noStrike" dirty="0">
                          <a:solidFill>
                            <a:schemeClr val="tx1"/>
                          </a:solidFill>
                          <a:effectLst/>
                          <a:latin typeface="Work Sans"/>
                        </a:rPr>
                        <a:t>$ 233.909,54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2000" b="1" i="0" u="none" strike="noStrike" dirty="0">
                          <a:solidFill>
                            <a:schemeClr val="tx1"/>
                          </a:solidFill>
                          <a:effectLst/>
                          <a:latin typeface="Work Sans"/>
                        </a:rPr>
                        <a:t>$ 259.537,17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2000" b="1" i="0" u="none" strike="noStrike" dirty="0">
                          <a:solidFill>
                            <a:schemeClr val="tx1"/>
                          </a:solidFill>
                          <a:effectLst/>
                          <a:latin typeface="Work Sans"/>
                        </a:rPr>
                        <a:t>$ 250.638,12</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2000" b="1" i="0" u="none" strike="noStrike" dirty="0">
                          <a:solidFill>
                            <a:schemeClr val="tx1"/>
                          </a:solidFill>
                          <a:effectLst/>
                          <a:latin typeface="Work Sans"/>
                        </a:rPr>
                        <a:t>$ 264.810,45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CO" sz="1800" b="1" i="0" u="none" strike="noStrike" dirty="0">
                          <a:solidFill>
                            <a:srgbClr val="203764"/>
                          </a:solidFill>
                          <a:effectLst/>
                          <a:latin typeface="Work Sans" pitchFamily="2" charset="77"/>
                        </a:rPr>
                        <a:t>93%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CO" sz="1800" b="1" i="0" u="none" strike="noStrike" dirty="0">
                          <a:solidFill>
                            <a:srgbClr val="203764"/>
                          </a:solidFill>
                          <a:effectLst/>
                          <a:latin typeface="Work Sans" pitchFamily="2" charset="77"/>
                        </a:rPr>
                        <a:t>11%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CO" sz="1800" b="1" i="0" u="none" strike="noStrike" dirty="0">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CO" sz="1800" b="1" i="0" u="none" strike="noStrike" dirty="0">
                          <a:solidFill>
                            <a:srgbClr val="203764"/>
                          </a:solidFill>
                          <a:effectLst/>
                          <a:latin typeface="Work Sans" pitchFamily="2" charset="77"/>
                        </a:rPr>
                        <a:t>6%</a:t>
                      </a:r>
                    </a:p>
                  </a:txBody>
                  <a:tcPr marL="0" marR="0" marT="0" marB="0" anchor="ctr">
                    <a:lnL w="12700" cap="flat" cmpd="sng" algn="ctr">
                      <a:solidFill>
                        <a:srgbClr val="D9E1F2"/>
                      </a:solidFill>
                      <a:prstDash val="solid"/>
                      <a:round/>
                      <a:headEnd type="none" w="med" len="med"/>
                      <a:tailEnd type="none" w="med" len="med"/>
                    </a:lnL>
                    <a:lnR w="12700">
                      <a:solidFill>
                        <a:srgbClr val="D9E1F2"/>
                      </a:solidFill>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extLst>
                  <a:ext uri="{0D108BD9-81ED-4DB2-BD59-A6C34878D82A}">
                    <a16:rowId xmlns:a16="http://schemas.microsoft.com/office/drawing/2014/main" val="1995055"/>
                  </a:ext>
                </a:extLst>
              </a:tr>
              <a:tr h="376259">
                <a:tc>
                  <a:txBody>
                    <a:bodyPr/>
                    <a:lstStyle/>
                    <a:p>
                      <a:pPr algn="l" rtl="0" fontAlgn="ctr"/>
                      <a:r>
                        <a:rPr lang="es-ES" sz="1800" b="1" i="0" u="none" strike="noStrike" dirty="0">
                          <a:solidFill>
                            <a:schemeClr val="tx1"/>
                          </a:solidFill>
                          <a:effectLst/>
                          <a:latin typeface="Work Sans"/>
                        </a:rPr>
                        <a:t> 3201 – Fortalecimiento del desempeño ambiental de los sectores productivos </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$ 11.260,00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$ 27.964,35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$ 27.094,24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$ 28.220,53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$ 29.140,09</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148%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69606801"/>
                  </a:ext>
                </a:extLst>
              </a:tr>
              <a:tr h="376259">
                <a:tc>
                  <a:txBody>
                    <a:bodyPr/>
                    <a:lstStyle/>
                    <a:p>
                      <a:pPr lvl="1" algn="l" rtl="0" fontAlgn="ctr"/>
                      <a:r>
                        <a:rPr lang="es-ES" sz="1300" b="0" i="0" u="none" strike="noStrike" dirty="0">
                          <a:solidFill>
                            <a:schemeClr val="tx1"/>
                          </a:solidFill>
                          <a:effectLst/>
                          <a:latin typeface="Work Sans"/>
                        </a:rPr>
                        <a:t>FORTALECIMIENTO DE LA GESTIÓN AMBIENTAL SECTORIAL Y URBANA A NIVEL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$ 5.000,00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$ 12.799,80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$ 13.233,80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$ 13.630,81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$ 14.039,74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156%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dirty="0">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4214345949"/>
                  </a:ext>
                </a:extLst>
              </a:tr>
              <a:tr h="543486">
                <a:tc>
                  <a:txBody>
                    <a:bodyPr/>
                    <a:lstStyle/>
                    <a:p>
                      <a:pPr lvl="1" algn="l" rtl="0" fontAlgn="ctr"/>
                      <a:r>
                        <a:rPr lang="es-ES" sz="1300" b="0" i="0" u="none" strike="noStrike" dirty="0">
                          <a:solidFill>
                            <a:schemeClr val="tx1"/>
                          </a:solidFill>
                          <a:effectLst/>
                          <a:latin typeface="Work Sans"/>
                        </a:rPr>
                        <a:t>TRANSFORMACIÓN DE LA ESTRATEGIA PARA EL DESARROLLO DE LOS NEGOCIOS VERDES Y SOSTENIBLES, LOS INSTRUMENTOS ECONÓMICOS E INCENTIVOS AMBIENTALES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$ 6.260,00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$ 15.164,55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$ 13.860,44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$ 14.589,71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$ 15.100,35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dirty="0">
                          <a:solidFill>
                            <a:srgbClr val="203764"/>
                          </a:solidFill>
                          <a:effectLst/>
                          <a:latin typeface="Work Sans" pitchFamily="2" charset="77"/>
                        </a:rPr>
                        <a:t>142%</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dirty="0">
                          <a:solidFill>
                            <a:srgbClr val="203764"/>
                          </a:solidFill>
                          <a:effectLst/>
                          <a:latin typeface="Work Sans" pitchFamily="2" charset="77"/>
                        </a:rPr>
                        <a:t>-9%</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dirty="0">
                          <a:solidFill>
                            <a:srgbClr val="203764"/>
                          </a:solidFill>
                          <a:effectLst/>
                          <a:latin typeface="Work Sans" pitchFamily="2" charset="77"/>
                        </a:rPr>
                        <a:t>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2649388767"/>
                  </a:ext>
                </a:extLst>
              </a:tr>
              <a:tr h="376259">
                <a:tc>
                  <a:txBody>
                    <a:bodyPr/>
                    <a:lstStyle/>
                    <a:p>
                      <a:pPr marL="0" algn="l" rtl="0" fontAlgn="ctr"/>
                      <a:r>
                        <a:rPr lang="es-ES" sz="1800" b="1" i="0" u="none" strike="noStrike" dirty="0">
                          <a:solidFill>
                            <a:schemeClr val="tx1"/>
                          </a:solidFill>
                          <a:effectLst/>
                          <a:latin typeface="Work Sans"/>
                        </a:rPr>
                        <a:t> 3202 – Conservación de la biodiversidad y sus servicios ecosistémicos </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marL="0" algn="ctr" rtl="0" fontAlgn="ctr"/>
                      <a:r>
                        <a:rPr lang="es-ES" sz="1800" b="1" i="0" u="none" strike="noStrike" dirty="0">
                          <a:solidFill>
                            <a:schemeClr val="tx1"/>
                          </a:solidFill>
                          <a:effectLst/>
                          <a:latin typeface="Work Sans"/>
                        </a:rPr>
                        <a:t>$ 19.500,00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marL="0" algn="ctr" rtl="0" fontAlgn="ctr"/>
                      <a:r>
                        <a:rPr lang="es-ES" sz="1800" b="1" i="0" u="none" strike="noStrike" dirty="0">
                          <a:solidFill>
                            <a:schemeClr val="tx1"/>
                          </a:solidFill>
                          <a:effectLst/>
                          <a:latin typeface="Work Sans"/>
                        </a:rPr>
                        <a:t>$ 37.289,00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marL="0" algn="ctr" rtl="0" fontAlgn="ctr"/>
                      <a:r>
                        <a:rPr lang="es-ES" sz="1800" b="1" i="0" u="none" strike="noStrike" dirty="0">
                          <a:solidFill>
                            <a:schemeClr val="tx1"/>
                          </a:solidFill>
                          <a:effectLst/>
                          <a:latin typeface="Work Sans"/>
                        </a:rPr>
                        <a:t>$ 58.819,00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marL="0" algn="ctr" rtl="0" fontAlgn="ctr"/>
                      <a:r>
                        <a:rPr lang="es-ES" sz="1800" b="1" i="0" u="none" strike="noStrike" dirty="0">
                          <a:solidFill>
                            <a:schemeClr val="tx1"/>
                          </a:solidFill>
                          <a:effectLst/>
                          <a:latin typeface="Work Sans"/>
                        </a:rPr>
                        <a:t>$ 62.701,00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marL="0" algn="ctr" rtl="0" fontAlgn="ctr"/>
                      <a:r>
                        <a:rPr lang="es-ES" sz="1800" b="1" i="0" u="none" strike="noStrike" dirty="0">
                          <a:solidFill>
                            <a:schemeClr val="tx1"/>
                          </a:solidFill>
                          <a:effectLst/>
                          <a:latin typeface="Work Sans"/>
                        </a:rPr>
                        <a:t>$ 66.970,00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91%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58%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91207196"/>
                  </a:ext>
                </a:extLst>
              </a:tr>
              <a:tr h="543486">
                <a:tc>
                  <a:txBody>
                    <a:bodyPr/>
                    <a:lstStyle/>
                    <a:p>
                      <a:pPr lvl="1" algn="l" rtl="0" fontAlgn="ctr"/>
                      <a:r>
                        <a:rPr lang="es-ES" sz="1300" b="0" i="0" u="none" strike="noStrike" dirty="0">
                          <a:solidFill>
                            <a:schemeClr val="accent6">
                              <a:lumMod val="75000"/>
                            </a:schemeClr>
                          </a:solidFill>
                          <a:effectLst/>
                          <a:latin typeface="Work Sans"/>
                        </a:rPr>
                        <a:t>IMPLEMENTACION DE ESTRATEGIAS DE REDUCCION A LA DEFORESTACION Y ALTERNATIVAS SOSTENIBLES AMAZONAS, CAQUETA, PUTUMAYO, GUAVIARE, META</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$ 1.000,00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dirty="0">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1410731055"/>
                  </a:ext>
                </a:extLst>
              </a:tr>
              <a:tr h="403443">
                <a:tc>
                  <a:txBody>
                    <a:bodyPr/>
                    <a:lstStyle/>
                    <a:p>
                      <a:pPr lvl="1" algn="l" rtl="0" fontAlgn="ctr"/>
                      <a:r>
                        <a:rPr lang="es-ES" sz="1300" b="0" i="0" u="none" strike="noStrike" dirty="0">
                          <a:solidFill>
                            <a:schemeClr val="accent6">
                              <a:lumMod val="75000"/>
                            </a:schemeClr>
                          </a:solidFill>
                          <a:effectLst/>
                          <a:latin typeface="Work Sans"/>
                        </a:rPr>
                        <a:t>PROTECCIÓN DE LA BIODIVERSIDAD Y LOS SERVICIOS ECOSISTÉMICOS EN EL TERRITORIO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$ 18.500,00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dirty="0">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1420429202"/>
                  </a:ext>
                </a:extLst>
              </a:tr>
              <a:tr h="403443">
                <a:tc>
                  <a:txBody>
                    <a:bodyPr/>
                    <a:lstStyle/>
                    <a:p>
                      <a:pPr lvl="1" algn="l" rtl="0" fontAlgn="ctr"/>
                      <a:r>
                        <a:rPr lang="es-ES" sz="1300" b="0" i="0" u="none" strike="noStrike" dirty="0">
                          <a:solidFill>
                            <a:srgbClr val="00B050"/>
                          </a:solidFill>
                          <a:effectLst/>
                          <a:latin typeface="Work Sans"/>
                        </a:rPr>
                        <a:t>FORTALECIMIENTO A LA CONTENCIÓN DE LA DEFORESTACIÓN A NIVEL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$ 4.898,00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$ 5.388,00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$ 5.927,00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$ 6.519,00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dirty="0">
                          <a:solidFill>
                            <a:srgbClr val="203764"/>
                          </a:solidFill>
                          <a:effectLst/>
                          <a:latin typeface="Work Sans" pitchFamily="2" charset="77"/>
                        </a:rPr>
                        <a:t>100%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dirty="0">
                          <a:solidFill>
                            <a:srgbClr val="203764"/>
                          </a:solidFill>
                          <a:effectLst/>
                          <a:latin typeface="Work Sans" pitchFamily="2" charset="77"/>
                        </a:rPr>
                        <a:t>10%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3578052506"/>
                  </a:ext>
                </a:extLst>
              </a:tr>
              <a:tr h="403443">
                <a:tc>
                  <a:txBody>
                    <a:bodyPr/>
                    <a:lstStyle/>
                    <a:p>
                      <a:pPr lvl="1" algn="l" rtl="0" fontAlgn="ctr"/>
                      <a:r>
                        <a:rPr lang="es-ES" sz="1300" b="0" i="0" u="none" strike="noStrike" dirty="0">
                          <a:solidFill>
                            <a:srgbClr val="00B050"/>
                          </a:solidFill>
                          <a:effectLst/>
                          <a:latin typeface="Work Sans"/>
                        </a:rPr>
                        <a:t>CONSERVACIÓN Y USO SOSTENIBLE DE LA BIODIVERSIDAD EN EL TERRITORIO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$ 17.208,00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$ 18.929,00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$ 20.822,00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$ 22.904,00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dirty="0">
                          <a:solidFill>
                            <a:srgbClr val="203764"/>
                          </a:solidFill>
                          <a:effectLst/>
                          <a:latin typeface="Work Sans" pitchFamily="2" charset="77"/>
                        </a:rPr>
                        <a:t>10%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305971341"/>
                  </a:ext>
                </a:extLst>
              </a:tr>
              <a:tr h="436503">
                <a:tc>
                  <a:txBody>
                    <a:bodyPr/>
                    <a:lstStyle/>
                    <a:p>
                      <a:pPr lvl="1" algn="l" rtl="0" fontAlgn="ctr"/>
                      <a:r>
                        <a:rPr lang="es-ES" sz="1300" b="0" i="0" u="none" strike="noStrike" dirty="0">
                          <a:solidFill>
                            <a:srgbClr val="00B050"/>
                          </a:solidFill>
                          <a:effectLst/>
                          <a:latin typeface="Work Sans"/>
                        </a:rPr>
                        <a:t>RESTAURACIÓN , RECUPERACIÓN, Y REHABILITACIÓN DE ECOSISTEMAS DEGRADADOS A NIVEL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$ 15.183,00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$ 34.502,00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$ 35.952,00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$ 37.547,00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127%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dirty="0">
                          <a:solidFill>
                            <a:srgbClr val="203764"/>
                          </a:solidFill>
                          <a:effectLst/>
                          <a:latin typeface="Work Sans" pitchFamily="2" charset="77"/>
                        </a:rPr>
                        <a:t>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3240330343"/>
                  </a:ext>
                </a:extLst>
              </a:tr>
              <a:tr h="376259">
                <a:tc>
                  <a:txBody>
                    <a:bodyPr/>
                    <a:lstStyle/>
                    <a:p>
                      <a:pPr algn="l" rtl="0" fontAlgn="ctr"/>
                      <a:r>
                        <a:rPr lang="es-ES" sz="1800" b="1" i="0" u="none" strike="noStrike" dirty="0">
                          <a:solidFill>
                            <a:schemeClr val="tx1"/>
                          </a:solidFill>
                          <a:effectLst/>
                          <a:latin typeface="Work Sans"/>
                        </a:rPr>
                        <a:t> 3203 – Gestión integral del recurso hídrico </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$ 5.500,00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-100%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02527213"/>
                  </a:ext>
                </a:extLst>
              </a:tr>
              <a:tr h="504304">
                <a:tc>
                  <a:txBody>
                    <a:bodyPr/>
                    <a:lstStyle/>
                    <a:p>
                      <a:pPr lvl="1" algn="l" rtl="0" fontAlgn="ctr"/>
                      <a:r>
                        <a:rPr lang="es-ES" sz="1300" b="0" i="0" u="none" strike="noStrike" dirty="0">
                          <a:solidFill>
                            <a:schemeClr val="accent6">
                              <a:lumMod val="75000"/>
                            </a:schemeClr>
                          </a:solidFill>
                          <a:effectLst/>
                          <a:latin typeface="Work Sans"/>
                          <a:ea typeface="+mn-ea"/>
                          <a:cs typeface="+mn-cs"/>
                        </a:rPr>
                        <a:t>CONTRIBUCIÓN DE LA GESTIÓN EN EL CICLO DEL AGUA PARA EL ORDENAMIENTO AMBIENTAL TERRITORIAL.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$ 5.500,00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dirty="0">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2397369195"/>
                  </a:ext>
                </a:extLst>
              </a:tr>
              <a:tr h="376259">
                <a:tc>
                  <a:txBody>
                    <a:bodyPr/>
                    <a:lstStyle/>
                    <a:p>
                      <a:pPr algn="l" rtl="0" fontAlgn="ctr"/>
                      <a:r>
                        <a:rPr lang="es-ES" sz="1800" b="1" i="0" u="none" strike="noStrike" dirty="0">
                          <a:solidFill>
                            <a:schemeClr val="tx1"/>
                          </a:solidFill>
                          <a:effectLst/>
                          <a:latin typeface="Work Sans"/>
                        </a:rPr>
                        <a:t> 3205 – Ordenamiento ambiental territorial </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$ 7.300,00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$ 45.782,00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$ 50.361,00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$ 36.640,47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$ 37.517,73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527%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10%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-27%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2%</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51627093"/>
                  </a:ext>
                </a:extLst>
              </a:tr>
              <a:tr h="654821">
                <a:tc>
                  <a:txBody>
                    <a:bodyPr/>
                    <a:lstStyle/>
                    <a:p>
                      <a:pPr marL="914400" lvl="1" algn="l" rtl="0" fontAlgn="ctr"/>
                      <a:r>
                        <a:rPr lang="es-ES" sz="1300" b="0" i="0" u="none" strike="noStrike" dirty="0">
                          <a:solidFill>
                            <a:schemeClr val="accent6">
                              <a:lumMod val="75000"/>
                            </a:schemeClr>
                          </a:solidFill>
                          <a:effectLst/>
                          <a:latin typeface="Work Sans"/>
                          <a:ea typeface="+mn-ea"/>
                          <a:cs typeface="+mn-cs"/>
                        </a:rPr>
                        <a:t>GENERACIÓN DE CAPACIDADES PARA LA GOBERNANZA DEL SISTEMA NACIONAL AMBIENTAL Y EL ORDENAMIENTO AMBIENTAL TERRITORIAL ALREDEDOR DEL CICLO DEL AGUA EN EL TERRITORIO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$ 7.300,00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dirty="0">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3500614464"/>
                  </a:ext>
                </a:extLst>
              </a:tr>
              <a:tr h="543486">
                <a:tc>
                  <a:txBody>
                    <a:bodyPr/>
                    <a:lstStyle/>
                    <a:p>
                      <a:pPr marL="914400" lvl="1" algn="l" rtl="0" fontAlgn="ctr"/>
                      <a:r>
                        <a:rPr lang="es-ES" sz="1300" b="0" i="0" u="none" strike="noStrike" dirty="0">
                          <a:solidFill>
                            <a:srgbClr val="00B050"/>
                          </a:solidFill>
                          <a:effectLst/>
                          <a:latin typeface="Work Sans"/>
                          <a:ea typeface="+mn-ea"/>
                          <a:cs typeface="+mn-cs"/>
                        </a:rPr>
                        <a:t>FORTALECIMIENTO DE CAPACIDADES DE GOBERNANZA Y ORDENAMIENTO DEL TERRITORIO ALREDEDOR DEL CICLO DEL AGUA, A NIVEL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a:noFill/>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$ 45.782,00</a:t>
                      </a:r>
                    </a:p>
                  </a:txBody>
                  <a:tcPr marL="0" marR="0" marT="0" marB="0" anchor="ctr">
                    <a:lnL>
                      <a:noFill/>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$ 50.361,00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$ 36.640,47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$ 37.517,73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-27%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dirty="0">
                          <a:solidFill>
                            <a:srgbClr val="203764"/>
                          </a:solidFill>
                          <a:effectLst/>
                          <a:latin typeface="Work Sans" pitchFamily="2" charset="77"/>
                        </a:rPr>
                        <a:t>2%</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3181815057"/>
                  </a:ext>
                </a:extLst>
              </a:tr>
              <a:tr h="752518">
                <a:tc>
                  <a:txBody>
                    <a:bodyPr/>
                    <a:lstStyle/>
                    <a:p>
                      <a:pPr algn="l" rtl="0" fontAlgn="ctr"/>
                      <a:r>
                        <a:rPr lang="es-ES" sz="1800" b="1" i="0" u="none" strike="noStrike" dirty="0">
                          <a:solidFill>
                            <a:schemeClr val="tx1"/>
                          </a:solidFill>
                          <a:effectLst/>
                          <a:latin typeface="Work Sans"/>
                        </a:rPr>
                        <a:t>3206 – Gestión del cambio climático para un desarrollo bajo en carbono y resiliente al clima</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$ 14.500,00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$ 27.131,18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$ 21.440,90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$ 22.469,08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$ 25.862,89</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87%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a:solidFill>
                            <a:srgbClr val="203764"/>
                          </a:solidFill>
                          <a:effectLst/>
                          <a:latin typeface="Work Sans" pitchFamily="2" charset="77"/>
                        </a:rPr>
                        <a:t>-21%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15%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16360731"/>
                  </a:ext>
                </a:extLst>
              </a:tr>
              <a:tr h="376259">
                <a:tc>
                  <a:txBody>
                    <a:bodyPr/>
                    <a:lstStyle/>
                    <a:p>
                      <a:pPr lvl="1" algn="l" rtl="0" fontAlgn="ctr"/>
                      <a:r>
                        <a:rPr lang="es-ES" sz="1300" b="0" i="0" u="none" strike="noStrike" dirty="0">
                          <a:solidFill>
                            <a:schemeClr val="tx1"/>
                          </a:solidFill>
                          <a:effectLst/>
                          <a:latin typeface="Work Sans"/>
                        </a:rPr>
                        <a:t>FORTALECIMIENTO DE LA ACCIÓN CLIMÁTICA TERRITORIAL Y SECTORIAL DEL PAÍS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$ 14.500,00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$ 27.131,18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$ 21.440,90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$ 22.469,08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$ 25.862,89</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87%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-21%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dirty="0">
                          <a:solidFill>
                            <a:srgbClr val="203764"/>
                          </a:solidFill>
                          <a:effectLst/>
                          <a:latin typeface="Work Sans" pitchFamily="2" charset="77"/>
                        </a:rPr>
                        <a:t>15%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3398433556"/>
                  </a:ext>
                </a:extLst>
              </a:tr>
              <a:tr h="376259">
                <a:tc>
                  <a:txBody>
                    <a:bodyPr/>
                    <a:lstStyle/>
                    <a:p>
                      <a:pPr algn="l" rtl="0" fontAlgn="ctr"/>
                      <a:r>
                        <a:rPr lang="es-ES" sz="1800" b="1" i="0" u="none" strike="noStrike" dirty="0">
                          <a:solidFill>
                            <a:schemeClr val="tx1"/>
                          </a:solidFill>
                          <a:effectLst/>
                          <a:latin typeface="Work Sans"/>
                        </a:rPr>
                        <a:t>3207 – Gestión integral de mares, costas y recursos acuáticos </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$ 5.000,00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-100%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82953135"/>
                  </a:ext>
                </a:extLst>
              </a:tr>
              <a:tr h="543486">
                <a:tc>
                  <a:txBody>
                    <a:bodyPr/>
                    <a:lstStyle/>
                    <a:p>
                      <a:pPr lvl="1" algn="l" rtl="0" fontAlgn="ctr"/>
                      <a:r>
                        <a:rPr lang="es-ES" sz="1300" b="0" i="0" u="none" strike="noStrike" dirty="0">
                          <a:solidFill>
                            <a:schemeClr val="accent6">
                              <a:lumMod val="75000"/>
                            </a:schemeClr>
                          </a:solidFill>
                          <a:effectLst/>
                          <a:latin typeface="Work Sans"/>
                        </a:rPr>
                        <a:t>FORTALECIMIENTO DE LA GESTIÓN INTEGRAL DE LA BIODIVERSIDAD Y EL ORDENAMIENTO AMBIENTAL DE LAS ZONAS MARINAS, COSTERAS E INSULARES DE COLOMBIA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$ 5.000,00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dirty="0">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3678736128"/>
                  </a:ext>
                </a:extLst>
              </a:tr>
              <a:tr h="376259">
                <a:tc>
                  <a:txBody>
                    <a:bodyPr/>
                    <a:lstStyle/>
                    <a:p>
                      <a:pPr algn="l" rtl="0" fontAlgn="ctr"/>
                      <a:r>
                        <a:rPr lang="es-ES" sz="1800" b="1" i="0" u="none" strike="noStrike" dirty="0">
                          <a:solidFill>
                            <a:schemeClr val="tx1"/>
                          </a:solidFill>
                          <a:effectLst/>
                          <a:latin typeface="Work Sans"/>
                        </a:rPr>
                        <a:t>3208 – Educación Ambiental </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$ 10.000,00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$ 26.981,32</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$ 26.760,76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$ 27.563,58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$ 28.390,48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170%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42501771"/>
                  </a:ext>
                </a:extLst>
              </a:tr>
              <a:tr h="873093">
                <a:tc>
                  <a:txBody>
                    <a:bodyPr/>
                    <a:lstStyle/>
                    <a:p>
                      <a:pPr lvl="1" algn="l" rtl="0" fontAlgn="ctr"/>
                      <a:r>
                        <a:rPr lang="es-ES" sz="1300" b="0" i="0" u="none" strike="noStrike" dirty="0">
                          <a:solidFill>
                            <a:schemeClr val="tx1"/>
                          </a:solidFill>
                          <a:effectLst/>
                          <a:latin typeface="Work Sans"/>
                        </a:rPr>
                        <a:t>FORTALECIMIENTO DE LAS CAPACIDADES INSTITUCIONALES PARA IMPLEMENTAR PROCESOS INTERCULTURALES DE EDUCACIÓN Y PARTICIPACIÓN EN TORNO A LA PRESERVACIÓN DE LA NATURALEZA PARA LA VIDA, EL ORDENAMIENTO ALREDEDOR DEL AGUA Y GOBERNANZA AMBIENTAL NACIONAL</a:t>
                      </a:r>
                      <a:endParaRPr lang="es-ES" sz="1300" dirty="0"/>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$ 10.000,00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$ 26.981,32</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$ 26.760,76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$ 27.563,58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$ 28.390,48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170%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dirty="0">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243416043"/>
                  </a:ext>
                </a:extLst>
              </a:tr>
            </a:tbl>
          </a:graphicData>
        </a:graphic>
      </p:graphicFrame>
      <p:sp>
        <p:nvSpPr>
          <p:cNvPr id="4" name="Título 1">
            <a:extLst>
              <a:ext uri="{FF2B5EF4-FFF2-40B4-BE49-F238E27FC236}">
                <a16:creationId xmlns:a16="http://schemas.microsoft.com/office/drawing/2014/main" id="{9B8E4095-865D-DF14-2B6A-01CCE0C560A3}"/>
              </a:ext>
            </a:extLst>
          </p:cNvPr>
          <p:cNvSpPr txBox="1">
            <a:spLocks/>
          </p:cNvSpPr>
          <p:nvPr/>
        </p:nvSpPr>
        <p:spPr>
          <a:xfrm>
            <a:off x="1120063" y="508985"/>
            <a:ext cx="18476464"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a:lnSpc>
                <a:spcPct val="100000"/>
              </a:lnSpc>
            </a:pPr>
            <a:r>
              <a:rPr lang="es-CO" sz="3600" b="1" dirty="0">
                <a:solidFill>
                  <a:schemeClr val="tx1"/>
                </a:solidFill>
                <a:latin typeface="Verdana" panose="020B0604030504040204" pitchFamily="34" charset="0"/>
                <a:ea typeface="Verdana" panose="020B0604030504040204" pitchFamily="34" charset="0"/>
              </a:rPr>
              <a:t>Solicitud MGMP 2025-2028 </a:t>
            </a:r>
            <a:r>
              <a:rPr lang="es-CO" sz="3600" b="1" dirty="0">
                <a:latin typeface="Verdana" panose="020B0604030504040204" pitchFamily="34" charset="0"/>
                <a:ea typeface="Verdana" panose="020B0604030504040204" pitchFamily="34" charset="0"/>
              </a:rPr>
              <a:t>Inversión</a:t>
            </a:r>
            <a:endParaRPr lang="es-CO" sz="3600" b="1" dirty="0">
              <a:solidFill>
                <a:schemeClr val="tx1"/>
              </a:solidFill>
              <a:latin typeface="Verdana" panose="020B0604030504040204" pitchFamily="34" charset="0"/>
              <a:ea typeface="Verdana" panose="020B0604030504040204" pitchFamily="34" charset="0"/>
            </a:endParaRPr>
          </a:p>
        </p:txBody>
      </p:sp>
      <p:grpSp>
        <p:nvGrpSpPr>
          <p:cNvPr id="5" name="Grupo 4">
            <a:extLst>
              <a:ext uri="{FF2B5EF4-FFF2-40B4-BE49-F238E27FC236}">
                <a16:creationId xmlns:a16="http://schemas.microsoft.com/office/drawing/2014/main" id="{CC0E6F25-8074-3E2A-A8FA-16BA798A576A}"/>
              </a:ext>
            </a:extLst>
          </p:cNvPr>
          <p:cNvGrpSpPr/>
          <p:nvPr/>
        </p:nvGrpSpPr>
        <p:grpSpPr>
          <a:xfrm>
            <a:off x="16613736" y="203541"/>
            <a:ext cx="3000375" cy="2020113"/>
            <a:chOff x="16072703" y="22290"/>
            <a:chExt cx="3000375" cy="2020113"/>
          </a:xfrm>
        </p:grpSpPr>
        <p:pic>
          <p:nvPicPr>
            <p:cNvPr id="7" name="Imagen 6">
              <a:extLst>
                <a:ext uri="{FF2B5EF4-FFF2-40B4-BE49-F238E27FC236}">
                  <a16:creationId xmlns:a16="http://schemas.microsoft.com/office/drawing/2014/main" id="{6496E2EF-00E3-2D4C-D90C-63BF28ADA4DF}"/>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8" name="Picture 4" descr="Ministerio de Ambiente y Desarrollo Sostenible - Wikipedia ...">
              <a:extLst>
                <a:ext uri="{FF2B5EF4-FFF2-40B4-BE49-F238E27FC236}">
                  <a16:creationId xmlns:a16="http://schemas.microsoft.com/office/drawing/2014/main" id="{C71A5B02-3970-CCC3-06A1-BDCE0D92B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5732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5">
            <a:extLst>
              <a:ext uri="{FF2B5EF4-FFF2-40B4-BE49-F238E27FC236}">
                <a16:creationId xmlns:a16="http://schemas.microsoft.com/office/drawing/2014/main" id="{F66C1925-0EE6-933A-63BB-D88F9BB7FF57}"/>
              </a:ext>
            </a:extLst>
          </p:cNvPr>
          <p:cNvSpPr txBox="1">
            <a:spLocks/>
          </p:cNvSpPr>
          <p:nvPr/>
        </p:nvSpPr>
        <p:spPr>
          <a:xfrm>
            <a:off x="578404" y="1691710"/>
            <a:ext cx="23227192" cy="644339"/>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defTabSz="914400" hangingPunct="1"/>
            <a:r>
              <a:rPr lang="es-CO" sz="4000" dirty="0">
                <a:latin typeface="Work Sans"/>
              </a:rPr>
              <a:t>5. Solicitud MGMP Inversión por proyectos – Minambiente</a:t>
            </a:r>
          </a:p>
        </p:txBody>
      </p:sp>
      <p:graphicFrame>
        <p:nvGraphicFramePr>
          <p:cNvPr id="6" name="Tabla 5">
            <a:extLst>
              <a:ext uri="{FF2B5EF4-FFF2-40B4-BE49-F238E27FC236}">
                <a16:creationId xmlns:a16="http://schemas.microsoft.com/office/drawing/2014/main" id="{E4240085-6D26-76C8-3AB1-89516673D3C4}"/>
              </a:ext>
            </a:extLst>
          </p:cNvPr>
          <p:cNvGraphicFramePr>
            <a:graphicFrameLocks noGrp="1"/>
          </p:cNvGraphicFramePr>
          <p:nvPr>
            <p:extLst>
              <p:ext uri="{D42A27DB-BD31-4B8C-83A1-F6EECF244321}">
                <p14:modId xmlns:p14="http://schemas.microsoft.com/office/powerpoint/2010/main" val="3283104692"/>
              </p:ext>
            </p:extLst>
          </p:nvPr>
        </p:nvGraphicFramePr>
        <p:xfrm>
          <a:off x="578404" y="2336049"/>
          <a:ext cx="22129196" cy="10096272"/>
        </p:xfrm>
        <a:graphic>
          <a:graphicData uri="http://schemas.openxmlformats.org/drawingml/2006/table">
            <a:tbl>
              <a:tblPr bandRow="1">
                <a:tableStyleId>{5940675A-B579-460E-94D1-54222C63F5DA}</a:tableStyleId>
              </a:tblPr>
              <a:tblGrid>
                <a:gridCol w="9443312">
                  <a:extLst>
                    <a:ext uri="{9D8B030D-6E8A-4147-A177-3AD203B41FA5}">
                      <a16:colId xmlns:a16="http://schemas.microsoft.com/office/drawing/2014/main" val="1747493720"/>
                    </a:ext>
                  </a:extLst>
                </a:gridCol>
                <a:gridCol w="1674477">
                  <a:extLst>
                    <a:ext uri="{9D8B030D-6E8A-4147-A177-3AD203B41FA5}">
                      <a16:colId xmlns:a16="http://schemas.microsoft.com/office/drawing/2014/main" val="1379690278"/>
                    </a:ext>
                  </a:extLst>
                </a:gridCol>
                <a:gridCol w="1880946">
                  <a:extLst>
                    <a:ext uri="{9D8B030D-6E8A-4147-A177-3AD203B41FA5}">
                      <a16:colId xmlns:a16="http://schemas.microsoft.com/office/drawing/2014/main" val="962229403"/>
                    </a:ext>
                  </a:extLst>
                </a:gridCol>
                <a:gridCol w="2097459">
                  <a:extLst>
                    <a:ext uri="{9D8B030D-6E8A-4147-A177-3AD203B41FA5}">
                      <a16:colId xmlns:a16="http://schemas.microsoft.com/office/drawing/2014/main" val="2726235903"/>
                    </a:ext>
                  </a:extLst>
                </a:gridCol>
                <a:gridCol w="1759159">
                  <a:extLst>
                    <a:ext uri="{9D8B030D-6E8A-4147-A177-3AD203B41FA5}">
                      <a16:colId xmlns:a16="http://schemas.microsoft.com/office/drawing/2014/main" val="2380491139"/>
                    </a:ext>
                  </a:extLst>
                </a:gridCol>
                <a:gridCol w="1759159">
                  <a:extLst>
                    <a:ext uri="{9D8B030D-6E8A-4147-A177-3AD203B41FA5}">
                      <a16:colId xmlns:a16="http://schemas.microsoft.com/office/drawing/2014/main" val="2247122113"/>
                    </a:ext>
                  </a:extLst>
                </a:gridCol>
                <a:gridCol w="1055490">
                  <a:extLst>
                    <a:ext uri="{9D8B030D-6E8A-4147-A177-3AD203B41FA5}">
                      <a16:colId xmlns:a16="http://schemas.microsoft.com/office/drawing/2014/main" val="2160420609"/>
                    </a:ext>
                  </a:extLst>
                </a:gridCol>
                <a:gridCol w="811915">
                  <a:extLst>
                    <a:ext uri="{9D8B030D-6E8A-4147-A177-3AD203B41FA5}">
                      <a16:colId xmlns:a16="http://schemas.microsoft.com/office/drawing/2014/main" val="2506374561"/>
                    </a:ext>
                  </a:extLst>
                </a:gridCol>
                <a:gridCol w="811915">
                  <a:extLst>
                    <a:ext uri="{9D8B030D-6E8A-4147-A177-3AD203B41FA5}">
                      <a16:colId xmlns:a16="http://schemas.microsoft.com/office/drawing/2014/main" val="3203399537"/>
                    </a:ext>
                  </a:extLst>
                </a:gridCol>
                <a:gridCol w="835364">
                  <a:extLst>
                    <a:ext uri="{9D8B030D-6E8A-4147-A177-3AD203B41FA5}">
                      <a16:colId xmlns:a16="http://schemas.microsoft.com/office/drawing/2014/main" val="1985371059"/>
                    </a:ext>
                  </a:extLst>
                </a:gridCol>
              </a:tblGrid>
              <a:tr h="630278">
                <a:tc rowSpan="2">
                  <a:txBody>
                    <a:bodyPr/>
                    <a:lstStyle/>
                    <a:p>
                      <a:pPr algn="ctr" rtl="0" fontAlgn="ctr"/>
                      <a:r>
                        <a:rPr lang="es-ES" sz="2000" b="1" i="0" u="none" strike="noStrike" dirty="0">
                          <a:solidFill>
                            <a:schemeClr val="tx1"/>
                          </a:solidFill>
                          <a:effectLst/>
                          <a:highlight>
                            <a:srgbClr val="FCCC31"/>
                          </a:highlight>
                          <a:latin typeface="Work Sans"/>
                        </a:rPr>
                        <a:t>INVERSIÓN/ENTIDAD</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1600" b="1" i="0" u="none" strike="noStrike" dirty="0">
                          <a:solidFill>
                            <a:schemeClr val="tx1"/>
                          </a:solidFill>
                          <a:effectLst/>
                          <a:highlight>
                            <a:srgbClr val="FCCC31"/>
                          </a:highlight>
                          <a:latin typeface="Work Sans"/>
                        </a:rPr>
                        <a:t>Var%</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1600" b="1" i="0" u="none" strike="noStrike" dirty="0">
                          <a:solidFill>
                            <a:schemeClr val="tx1"/>
                          </a:solidFill>
                          <a:effectLst/>
                          <a:highlight>
                            <a:srgbClr val="FCCC31"/>
                          </a:highlight>
                          <a:latin typeface="Work Sans"/>
                        </a:rPr>
                        <a:t>Var%</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1600" b="1" i="0" u="none" strike="noStrike" dirty="0">
                          <a:solidFill>
                            <a:schemeClr val="tx1"/>
                          </a:solidFill>
                          <a:effectLst/>
                          <a:highlight>
                            <a:srgbClr val="FCCC31"/>
                          </a:highlight>
                          <a:latin typeface="Work Sans"/>
                        </a:rPr>
                        <a:t>Var%</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1600" b="1" i="0" u="none" strike="noStrike" dirty="0">
                          <a:solidFill>
                            <a:schemeClr val="tx1"/>
                          </a:solidFill>
                          <a:effectLst/>
                          <a:highlight>
                            <a:srgbClr val="FCCC31"/>
                          </a:highlight>
                          <a:latin typeface="Work Sans"/>
                        </a:rPr>
                        <a:t>Var%</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extLst>
                  <a:ext uri="{0D108BD9-81ED-4DB2-BD59-A6C34878D82A}">
                    <a16:rowId xmlns:a16="http://schemas.microsoft.com/office/drawing/2014/main" val="3933226181"/>
                  </a:ext>
                </a:extLst>
              </a:tr>
              <a:tr h="630278">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rtl="0" fontAlgn="ctr"/>
                      <a:r>
                        <a:rPr lang="es-ES" sz="1600" b="1" i="0" u="none" strike="noStrike" dirty="0">
                          <a:solidFill>
                            <a:schemeClr val="tx1"/>
                          </a:solidFill>
                          <a:effectLst/>
                          <a:highlight>
                            <a:srgbClr val="FCCC31"/>
                          </a:highlight>
                          <a:latin typeface="Work Sans"/>
                        </a:rPr>
                        <a:t>25/24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1600" b="1" i="0" u="none" strike="noStrike" dirty="0">
                          <a:solidFill>
                            <a:schemeClr val="tx1"/>
                          </a:solidFill>
                          <a:effectLst/>
                          <a:highlight>
                            <a:srgbClr val="FCCC31"/>
                          </a:highlight>
                          <a:latin typeface="Work Sans"/>
                        </a:rPr>
                        <a:t>26/25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1600" b="1" i="0" u="none" strike="noStrike" dirty="0">
                          <a:solidFill>
                            <a:schemeClr val="tx1"/>
                          </a:solidFill>
                          <a:effectLst/>
                          <a:highlight>
                            <a:srgbClr val="FCCC31"/>
                          </a:highlight>
                          <a:latin typeface="Work Sans"/>
                        </a:rPr>
                        <a:t>27/26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1600" b="1" i="0" u="none" strike="noStrike" dirty="0">
                          <a:solidFill>
                            <a:schemeClr val="tx1"/>
                          </a:solidFill>
                          <a:effectLst/>
                          <a:highlight>
                            <a:srgbClr val="FCCC31"/>
                          </a:highlight>
                          <a:latin typeface="Work Sans"/>
                        </a:rPr>
                        <a:t>28/27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extLst>
                  <a:ext uri="{0D108BD9-81ED-4DB2-BD59-A6C34878D82A}">
                    <a16:rowId xmlns:a16="http://schemas.microsoft.com/office/drawing/2014/main" val="2960764576"/>
                  </a:ext>
                </a:extLst>
              </a:tr>
              <a:tr h="1418123">
                <a:tc>
                  <a:txBody>
                    <a:bodyPr/>
                    <a:lstStyle/>
                    <a:p>
                      <a:pPr algn="l" rtl="0" fontAlgn="ctr"/>
                      <a:r>
                        <a:rPr lang="es-ES" sz="1800" b="1" i="0" u="none" strike="noStrike" dirty="0">
                          <a:solidFill>
                            <a:schemeClr val="tx1"/>
                          </a:solidFill>
                          <a:effectLst/>
                          <a:latin typeface="Work Sans"/>
                        </a:rPr>
                        <a:t>3299 – Fortalecimiento de la gestión y dirección del Sector Ambiente y Desarrollo Sostenible </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$ 48.210,50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$ 68.761,69</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$ 75.061,28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$ 73.043,47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$ 76.929,26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43%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9%</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59051299"/>
                  </a:ext>
                </a:extLst>
              </a:tr>
              <a:tr h="1536302">
                <a:tc>
                  <a:txBody>
                    <a:bodyPr/>
                    <a:lstStyle/>
                    <a:p>
                      <a:pPr marL="914400" lvl="1" algn="l" rtl="0" fontAlgn="ctr"/>
                      <a:r>
                        <a:rPr lang="es-ES" sz="1600" b="0" i="0" u="none" strike="noStrike" dirty="0">
                          <a:solidFill>
                            <a:schemeClr val="accent6">
                              <a:lumMod val="75000"/>
                            </a:schemeClr>
                          </a:solidFill>
                          <a:effectLst/>
                          <a:latin typeface="Work Sans"/>
                          <a:ea typeface="+mn-ea"/>
                          <a:cs typeface="+mn-cs"/>
                        </a:rPr>
                        <a:t>FORTALECIMIENTO INSTITUCIONAL PARA EL POSICIONAMIENTO DE COLOMBIA EN LOS ESCENARIOS INTERNACIONALES Y LA GESTIÓN DE RECURSOS DE COOPERACIÓN INTERNACIONAL PARA EL SECTOR AMBIENTAL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$ 4.500,00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709954073"/>
                  </a:ext>
                </a:extLst>
              </a:tr>
              <a:tr h="1024200">
                <a:tc>
                  <a:txBody>
                    <a:bodyPr/>
                    <a:lstStyle/>
                    <a:p>
                      <a:pPr marL="914400" lvl="1" algn="l" rtl="0" fontAlgn="ctr"/>
                      <a:r>
                        <a:rPr lang="es-ES" sz="1600" b="0" i="0" u="none" strike="noStrike" dirty="0">
                          <a:solidFill>
                            <a:schemeClr val="accent6">
                              <a:lumMod val="75000"/>
                            </a:schemeClr>
                          </a:solidFill>
                          <a:effectLst/>
                          <a:latin typeface="Work Sans"/>
                          <a:ea typeface="+mn-ea"/>
                          <a:cs typeface="+mn-cs"/>
                        </a:rPr>
                        <a:t>FORTALECIMIENTO DE LA PLANEACIÓN Y LA GESTIÓN ESTRATÉGICA DEL SECTOR AMBIENTE Y DESARROLLO SOSTENIBLE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$ 4.500,00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3576094577"/>
                  </a:ext>
                </a:extLst>
              </a:tr>
              <a:tr h="1024200">
                <a:tc>
                  <a:txBody>
                    <a:bodyPr/>
                    <a:lstStyle/>
                    <a:p>
                      <a:pPr marL="914400" lvl="1" algn="l" rtl="0" fontAlgn="ctr"/>
                      <a:r>
                        <a:rPr lang="es-ES" sz="1600" b="0" i="0" u="none" strike="noStrike" dirty="0">
                          <a:solidFill>
                            <a:schemeClr val="tx1"/>
                          </a:solidFill>
                          <a:effectLst/>
                          <a:latin typeface="Work Sans"/>
                          <a:ea typeface="+mn-ea"/>
                          <a:cs typeface="+mn-cs"/>
                        </a:rPr>
                        <a:t>*MODERNIZACIÓN INSTITUCIONAL PARA AUMENTAR LA EFICACIA DE LA GESTIÓN DEL MINISTERIO DE AMBIENTE Y DESARROLLO SOSTENIBLE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$ 19.210,50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$ 4.730,00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$ 6.671,00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-75%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41%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2961916137"/>
                  </a:ext>
                </a:extLst>
              </a:tr>
              <a:tr h="1024200">
                <a:tc>
                  <a:txBody>
                    <a:bodyPr/>
                    <a:lstStyle/>
                    <a:p>
                      <a:pPr marL="914400" lvl="1" algn="l" rtl="0" fontAlgn="ctr"/>
                      <a:r>
                        <a:rPr lang="es-ES" sz="1600" b="0" i="0" u="none" strike="noStrike" dirty="0">
                          <a:solidFill>
                            <a:schemeClr val="accent6">
                              <a:lumMod val="75000"/>
                            </a:schemeClr>
                          </a:solidFill>
                          <a:effectLst/>
                          <a:latin typeface="Work Sans"/>
                          <a:ea typeface="+mn-ea"/>
                          <a:cs typeface="+mn-cs"/>
                        </a:rPr>
                        <a:t>FORTALECIMIENTO DE LAS ESTRATEGIAS DE COMUNICACIÓN E INFORMACIÓN DE LA POLÍTICA DEL SECTOR AMBIENTAL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$ 6.000,00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86159592"/>
                  </a:ext>
                </a:extLst>
              </a:tr>
              <a:tr h="1024200">
                <a:tc>
                  <a:txBody>
                    <a:bodyPr/>
                    <a:lstStyle/>
                    <a:p>
                      <a:pPr marL="914400" lvl="1" algn="l" rtl="0" fontAlgn="ctr"/>
                      <a:r>
                        <a:rPr lang="es-ES" sz="1600" b="0" i="0" u="none" strike="noStrike" dirty="0">
                          <a:solidFill>
                            <a:schemeClr val="accent6">
                              <a:lumMod val="75000"/>
                            </a:schemeClr>
                          </a:solidFill>
                          <a:effectLst/>
                          <a:latin typeface="Work Sans"/>
                          <a:ea typeface="+mn-ea"/>
                          <a:cs typeface="+mn-cs"/>
                        </a:rPr>
                        <a:t>FORTALECIMIENTO DE LA EJECUCIÓN DE ACCIONES, POLÍTICAS, MEDIDAS Y DIRECTRICES JURÍDICAS DEL MINISTERIO DE AMBIENTE Y DESARROLLO SOSTENIBLE.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$ 3.500,00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2811720604"/>
                  </a:ext>
                </a:extLst>
              </a:tr>
              <a:tr h="1024200">
                <a:tc>
                  <a:txBody>
                    <a:bodyPr/>
                    <a:lstStyle/>
                    <a:p>
                      <a:pPr marL="914400" lvl="1" algn="l" rtl="0" fontAlgn="ctr"/>
                      <a:r>
                        <a:rPr lang="es-ES" sz="1600" b="0" i="0" u="none" strike="noStrike" dirty="0">
                          <a:solidFill>
                            <a:schemeClr val="accent6">
                              <a:lumMod val="75000"/>
                            </a:schemeClr>
                          </a:solidFill>
                          <a:effectLst/>
                          <a:latin typeface="Work Sans"/>
                          <a:ea typeface="+mn-ea"/>
                          <a:cs typeface="+mn-cs"/>
                        </a:rPr>
                        <a:t>FORTALECIMIENTO Y TRANSFORMACIÓN DIGITAL DE LA ESTRATEGIA DE LA TI EN EL MINISTERIO DE AMBIENTE Y DESARROLLO SOSTENIBLE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$ 10.500,00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109162853"/>
                  </a:ext>
                </a:extLst>
              </a:tr>
              <a:tr h="760291">
                <a:tc>
                  <a:txBody>
                    <a:bodyPr/>
                    <a:lstStyle/>
                    <a:p>
                      <a:pPr lvl="1" algn="l" rtl="0" fontAlgn="ctr"/>
                      <a:r>
                        <a:rPr lang="es-ES" sz="1600" b="0" i="0" u="none" strike="noStrike" dirty="0">
                          <a:solidFill>
                            <a:srgbClr val="00B050"/>
                          </a:solidFill>
                          <a:effectLst/>
                          <a:latin typeface="Work Sans"/>
                        </a:rPr>
                        <a:t>MODERNIZACIÓN INSTITUCIONAL PARA LA GESTIÓN Y TRANSFORMACIÓN AMBIENTAL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$ 64.031,69</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$ 68.390,28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$ 73.043,47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$ 76.929,26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dirty="0">
                          <a:solidFill>
                            <a:srgbClr val="203764"/>
                          </a:solidFill>
                          <a:effectLst/>
                          <a:latin typeface="Work Sans" pitchFamily="2" charset="77"/>
                        </a:rPr>
                        <a:t>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2457464227"/>
                  </a:ext>
                </a:extLst>
              </a:tr>
            </a:tbl>
          </a:graphicData>
        </a:graphic>
      </p:graphicFrame>
      <p:sp>
        <p:nvSpPr>
          <p:cNvPr id="4" name="Título 1">
            <a:extLst>
              <a:ext uri="{FF2B5EF4-FFF2-40B4-BE49-F238E27FC236}">
                <a16:creationId xmlns:a16="http://schemas.microsoft.com/office/drawing/2014/main" id="{9B8E4095-865D-DF14-2B6A-01CCE0C560A3}"/>
              </a:ext>
            </a:extLst>
          </p:cNvPr>
          <p:cNvSpPr txBox="1">
            <a:spLocks/>
          </p:cNvSpPr>
          <p:nvPr/>
        </p:nvSpPr>
        <p:spPr>
          <a:xfrm>
            <a:off x="1155232" y="334235"/>
            <a:ext cx="18476464"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a:lnSpc>
                <a:spcPct val="100000"/>
              </a:lnSpc>
            </a:pPr>
            <a:r>
              <a:rPr lang="es-CO" sz="4400" b="1" dirty="0">
                <a:solidFill>
                  <a:schemeClr val="tx1"/>
                </a:solidFill>
                <a:latin typeface="Verdana" panose="020B0604030504040204" pitchFamily="34" charset="0"/>
                <a:ea typeface="Verdana" panose="020B0604030504040204" pitchFamily="34" charset="0"/>
              </a:rPr>
              <a:t>Solicitud MGMP 2025-2028 </a:t>
            </a:r>
          </a:p>
          <a:p>
            <a:pPr algn="ctr">
              <a:lnSpc>
                <a:spcPct val="100000"/>
              </a:lnSpc>
            </a:pPr>
            <a:r>
              <a:rPr lang="es-CO" sz="4400" b="1" dirty="0">
                <a:latin typeface="Verdana" panose="020B0604030504040204" pitchFamily="34" charset="0"/>
                <a:ea typeface="Verdana" panose="020B0604030504040204" pitchFamily="34" charset="0"/>
              </a:rPr>
              <a:t>Inversión</a:t>
            </a:r>
            <a:endParaRPr lang="es-CO" sz="4400" b="1" dirty="0">
              <a:solidFill>
                <a:schemeClr val="tx1"/>
              </a:solidFill>
              <a:latin typeface="Verdana" panose="020B0604030504040204" pitchFamily="34" charset="0"/>
              <a:ea typeface="Verdana" panose="020B0604030504040204" pitchFamily="34" charset="0"/>
            </a:endParaRPr>
          </a:p>
        </p:txBody>
      </p:sp>
      <p:sp>
        <p:nvSpPr>
          <p:cNvPr id="5" name="CuadroTexto 4">
            <a:extLst>
              <a:ext uri="{FF2B5EF4-FFF2-40B4-BE49-F238E27FC236}">
                <a16:creationId xmlns:a16="http://schemas.microsoft.com/office/drawing/2014/main" id="{67F3E7CA-078E-72FC-C742-E39871759B73}"/>
              </a:ext>
            </a:extLst>
          </p:cNvPr>
          <p:cNvSpPr txBox="1"/>
          <p:nvPr/>
        </p:nvSpPr>
        <p:spPr>
          <a:xfrm>
            <a:off x="1336430" y="12574663"/>
            <a:ext cx="13927016" cy="501997"/>
          </a:xfrm>
          <a:prstGeom prst="rect">
            <a:avLst/>
          </a:prstGeom>
          <a:noFill/>
        </p:spPr>
        <p:txBody>
          <a:bodyPr wrap="square" rtlCol="0">
            <a:spAutoFit/>
          </a:bodyPr>
          <a:lstStyle/>
          <a:p>
            <a:r>
              <a:rPr lang="es-ES" dirty="0"/>
              <a:t>* El proyecto se mantiene por tramite de Vigencia Futura</a:t>
            </a:r>
            <a:endParaRPr lang="es-CO" dirty="0"/>
          </a:p>
        </p:txBody>
      </p:sp>
      <p:grpSp>
        <p:nvGrpSpPr>
          <p:cNvPr id="7" name="Grupo 6">
            <a:extLst>
              <a:ext uri="{FF2B5EF4-FFF2-40B4-BE49-F238E27FC236}">
                <a16:creationId xmlns:a16="http://schemas.microsoft.com/office/drawing/2014/main" id="{0EF079F4-1038-4035-84ED-C48B892B2F70}"/>
              </a:ext>
            </a:extLst>
          </p:cNvPr>
          <p:cNvGrpSpPr/>
          <p:nvPr/>
        </p:nvGrpSpPr>
        <p:grpSpPr>
          <a:xfrm>
            <a:off x="16613736" y="203541"/>
            <a:ext cx="3000375" cy="2020113"/>
            <a:chOff x="16072703" y="22290"/>
            <a:chExt cx="3000375" cy="2020113"/>
          </a:xfrm>
        </p:grpSpPr>
        <p:pic>
          <p:nvPicPr>
            <p:cNvPr id="8" name="Imagen 7">
              <a:extLst>
                <a:ext uri="{FF2B5EF4-FFF2-40B4-BE49-F238E27FC236}">
                  <a16:creationId xmlns:a16="http://schemas.microsoft.com/office/drawing/2014/main" id="{6C14BDF8-43C6-7093-E40C-B67541B40E36}"/>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9" name="Picture 4" descr="Ministerio de Ambiente y Desarrollo Sostenible - Wikipedia ...">
              <a:extLst>
                <a:ext uri="{FF2B5EF4-FFF2-40B4-BE49-F238E27FC236}">
                  <a16:creationId xmlns:a16="http://schemas.microsoft.com/office/drawing/2014/main" id="{0E954BE2-06AD-09D2-0569-CB8B3798B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5910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5">
            <a:extLst>
              <a:ext uri="{FF2B5EF4-FFF2-40B4-BE49-F238E27FC236}">
                <a16:creationId xmlns:a16="http://schemas.microsoft.com/office/drawing/2014/main" id="{F66C1925-0EE6-933A-63BB-D88F9BB7FF57}"/>
              </a:ext>
            </a:extLst>
          </p:cNvPr>
          <p:cNvSpPr txBox="1">
            <a:spLocks/>
          </p:cNvSpPr>
          <p:nvPr/>
        </p:nvSpPr>
        <p:spPr>
          <a:xfrm>
            <a:off x="1179412" y="2781734"/>
            <a:ext cx="23227192" cy="644339"/>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defTabSz="914400" hangingPunct="1"/>
            <a:r>
              <a:rPr lang="es-CO" sz="4000" dirty="0">
                <a:latin typeface="Work Sans"/>
              </a:rPr>
              <a:t>5. Solicitud MGMP Inversión por proyectos – Fondo para la Vida y Fondo  de Compensación Ambiental</a:t>
            </a:r>
          </a:p>
        </p:txBody>
      </p:sp>
      <p:graphicFrame>
        <p:nvGraphicFramePr>
          <p:cNvPr id="9" name="Tabla 8">
            <a:extLst>
              <a:ext uri="{FF2B5EF4-FFF2-40B4-BE49-F238E27FC236}">
                <a16:creationId xmlns:a16="http://schemas.microsoft.com/office/drawing/2014/main" id="{DB8C1A5E-E0FC-0E1B-F3B6-85F658175DB5}"/>
              </a:ext>
            </a:extLst>
          </p:cNvPr>
          <p:cNvGraphicFramePr>
            <a:graphicFrameLocks noGrp="1"/>
          </p:cNvGraphicFramePr>
          <p:nvPr>
            <p:extLst>
              <p:ext uri="{D42A27DB-BD31-4B8C-83A1-F6EECF244321}">
                <p14:modId xmlns:p14="http://schemas.microsoft.com/office/powerpoint/2010/main" val="3013345550"/>
              </p:ext>
            </p:extLst>
          </p:nvPr>
        </p:nvGraphicFramePr>
        <p:xfrm>
          <a:off x="1155232" y="4063112"/>
          <a:ext cx="21827861" cy="629742"/>
        </p:xfrm>
        <a:graphic>
          <a:graphicData uri="http://schemas.openxmlformats.org/drawingml/2006/table">
            <a:tbl>
              <a:tblPr bandRow="1">
                <a:tableStyleId>{5940675A-B579-460E-94D1-54222C63F5DA}</a:tableStyleId>
              </a:tblPr>
              <a:tblGrid>
                <a:gridCol w="9460345">
                  <a:extLst>
                    <a:ext uri="{9D8B030D-6E8A-4147-A177-3AD203B41FA5}">
                      <a16:colId xmlns:a16="http://schemas.microsoft.com/office/drawing/2014/main" val="1174342153"/>
                    </a:ext>
                  </a:extLst>
                </a:gridCol>
                <a:gridCol w="2731507">
                  <a:extLst>
                    <a:ext uri="{9D8B030D-6E8A-4147-A177-3AD203B41FA5}">
                      <a16:colId xmlns:a16="http://schemas.microsoft.com/office/drawing/2014/main" val="1744455836"/>
                    </a:ext>
                  </a:extLst>
                </a:gridCol>
                <a:gridCol w="1515652">
                  <a:extLst>
                    <a:ext uri="{9D8B030D-6E8A-4147-A177-3AD203B41FA5}">
                      <a16:colId xmlns:a16="http://schemas.microsoft.com/office/drawing/2014/main" val="1549622395"/>
                    </a:ext>
                  </a:extLst>
                </a:gridCol>
                <a:gridCol w="1482339">
                  <a:extLst>
                    <a:ext uri="{9D8B030D-6E8A-4147-A177-3AD203B41FA5}">
                      <a16:colId xmlns:a16="http://schemas.microsoft.com/office/drawing/2014/main" val="576527141"/>
                    </a:ext>
                  </a:extLst>
                </a:gridCol>
                <a:gridCol w="1548959">
                  <a:extLst>
                    <a:ext uri="{9D8B030D-6E8A-4147-A177-3AD203B41FA5}">
                      <a16:colId xmlns:a16="http://schemas.microsoft.com/office/drawing/2014/main" val="1746609145"/>
                    </a:ext>
                  </a:extLst>
                </a:gridCol>
                <a:gridCol w="1698863">
                  <a:extLst>
                    <a:ext uri="{9D8B030D-6E8A-4147-A177-3AD203B41FA5}">
                      <a16:colId xmlns:a16="http://schemas.microsoft.com/office/drawing/2014/main" val="945632447"/>
                    </a:ext>
                  </a:extLst>
                </a:gridCol>
                <a:gridCol w="902580">
                  <a:extLst>
                    <a:ext uri="{9D8B030D-6E8A-4147-A177-3AD203B41FA5}">
                      <a16:colId xmlns:a16="http://schemas.microsoft.com/office/drawing/2014/main" val="1556954332"/>
                    </a:ext>
                  </a:extLst>
                </a:gridCol>
                <a:gridCol w="772103">
                  <a:extLst>
                    <a:ext uri="{9D8B030D-6E8A-4147-A177-3AD203B41FA5}">
                      <a16:colId xmlns:a16="http://schemas.microsoft.com/office/drawing/2014/main" val="143657063"/>
                    </a:ext>
                  </a:extLst>
                </a:gridCol>
                <a:gridCol w="832775">
                  <a:extLst>
                    <a:ext uri="{9D8B030D-6E8A-4147-A177-3AD203B41FA5}">
                      <a16:colId xmlns:a16="http://schemas.microsoft.com/office/drawing/2014/main" val="3179612483"/>
                    </a:ext>
                  </a:extLst>
                </a:gridCol>
                <a:gridCol w="882738">
                  <a:extLst>
                    <a:ext uri="{9D8B030D-6E8A-4147-A177-3AD203B41FA5}">
                      <a16:colId xmlns:a16="http://schemas.microsoft.com/office/drawing/2014/main" val="1206252900"/>
                    </a:ext>
                  </a:extLst>
                </a:gridCol>
              </a:tblGrid>
              <a:tr h="314871">
                <a:tc rowSpan="2">
                  <a:txBody>
                    <a:bodyPr/>
                    <a:lstStyle/>
                    <a:p>
                      <a:pPr algn="ctr" rtl="0" fontAlgn="ctr"/>
                      <a:r>
                        <a:rPr lang="es-ES" sz="2000" b="1" i="0" u="none" strike="noStrike" dirty="0">
                          <a:solidFill>
                            <a:schemeClr val="tx1"/>
                          </a:solidFill>
                          <a:effectLst/>
                          <a:highlight>
                            <a:srgbClr val="FCCC31"/>
                          </a:highlight>
                          <a:latin typeface="Work Sans"/>
                        </a:rPr>
                        <a:t>INVERSIÓN/ENTIDAD</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a:solidFill>
                        <a:srgbClr val="D9E1F2"/>
                      </a:solidFill>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a:solidFill>
                        <a:srgbClr val="D9E1F2"/>
                      </a:solidFill>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a:solidFill>
                        <a:srgbClr val="D9E1F2"/>
                      </a:solidFill>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a:solidFill>
                        <a:srgbClr val="D9E1F2"/>
                      </a:solidFill>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a:solidFill>
                        <a:srgbClr val="D9E1F2"/>
                      </a:solidFill>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a:solidFill>
                        <a:srgbClr val="D9E1F2"/>
                      </a:solidFill>
                    </a:lnB>
                    <a:solidFill>
                      <a:srgbClr val="FCCC31"/>
                    </a:solidFill>
                  </a:tcPr>
                </a:tc>
                <a:tc>
                  <a:txBody>
                    <a:bodyPr/>
                    <a:lstStyle/>
                    <a:p>
                      <a:pPr algn="ctr" rtl="0" fontAlgn="ctr"/>
                      <a:r>
                        <a:rPr lang="es-ES" sz="2000" b="1" i="0" u="none" strike="noStrike" dirty="0">
                          <a:solidFill>
                            <a:schemeClr val="tx1"/>
                          </a:solidFill>
                          <a:effectLst/>
                          <a:highlight>
                            <a:srgbClr val="FCCC31"/>
                          </a:highlight>
                          <a:latin typeface="Work Sans"/>
                        </a:rPr>
                        <a:t>Var%</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2000" b="1" i="0" u="none" strike="noStrike" dirty="0">
                          <a:solidFill>
                            <a:schemeClr val="tx1"/>
                          </a:solidFill>
                          <a:effectLst/>
                          <a:highlight>
                            <a:srgbClr val="FCCC31"/>
                          </a:highlight>
                          <a:latin typeface="Work Sans"/>
                        </a:rPr>
                        <a:t>Var%</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2000" b="1" i="0" u="none" strike="noStrike" dirty="0">
                          <a:solidFill>
                            <a:schemeClr val="tx1"/>
                          </a:solidFill>
                          <a:effectLst/>
                          <a:highlight>
                            <a:srgbClr val="FCCC31"/>
                          </a:highlight>
                          <a:latin typeface="Work Sans"/>
                        </a:rPr>
                        <a:t>Var%</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2000" b="1" i="0" u="none" strike="noStrike" dirty="0">
                          <a:solidFill>
                            <a:schemeClr val="tx1"/>
                          </a:solidFill>
                          <a:effectLst/>
                          <a:highlight>
                            <a:srgbClr val="FCCC31"/>
                          </a:highlight>
                          <a:latin typeface="Work Sans"/>
                        </a:rPr>
                        <a:t>Var%</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extLst>
                  <a:ext uri="{0D108BD9-81ED-4DB2-BD59-A6C34878D82A}">
                    <a16:rowId xmlns:a16="http://schemas.microsoft.com/office/drawing/2014/main" val="536402694"/>
                  </a:ext>
                </a:extLst>
              </a:tr>
              <a:tr h="314871">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rtl="0" fontAlgn="ctr"/>
                      <a:r>
                        <a:rPr lang="es-ES" sz="2000" b="1" i="0" u="none" strike="noStrike" dirty="0">
                          <a:solidFill>
                            <a:schemeClr val="tx1"/>
                          </a:solidFill>
                          <a:effectLst/>
                          <a:highlight>
                            <a:srgbClr val="FCCC31"/>
                          </a:highlight>
                          <a:latin typeface="Work Sans"/>
                        </a:rPr>
                        <a:t>25/24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a:solidFill>
                        <a:srgbClr val="D9E1F2"/>
                      </a:solidFill>
                    </a:lnB>
                    <a:solidFill>
                      <a:srgbClr val="FCCC31"/>
                    </a:solidFill>
                  </a:tcPr>
                </a:tc>
                <a:tc>
                  <a:txBody>
                    <a:bodyPr/>
                    <a:lstStyle/>
                    <a:p>
                      <a:pPr algn="ctr" rtl="0" fontAlgn="ctr"/>
                      <a:r>
                        <a:rPr lang="es-ES" sz="2000" b="1" i="0" u="none" strike="noStrike" dirty="0">
                          <a:solidFill>
                            <a:schemeClr val="tx1"/>
                          </a:solidFill>
                          <a:effectLst/>
                          <a:highlight>
                            <a:srgbClr val="FCCC31"/>
                          </a:highlight>
                          <a:latin typeface="Work Sans"/>
                        </a:rPr>
                        <a:t>26/25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a:solidFill>
                        <a:srgbClr val="D9E1F2"/>
                      </a:solidFill>
                    </a:lnB>
                    <a:solidFill>
                      <a:srgbClr val="FCCC31"/>
                    </a:solidFill>
                  </a:tcPr>
                </a:tc>
                <a:tc>
                  <a:txBody>
                    <a:bodyPr/>
                    <a:lstStyle/>
                    <a:p>
                      <a:pPr algn="ctr" rtl="0" fontAlgn="ctr"/>
                      <a:r>
                        <a:rPr lang="es-ES" sz="2000" b="1" i="0" u="none" strike="noStrike" dirty="0">
                          <a:solidFill>
                            <a:schemeClr val="tx1"/>
                          </a:solidFill>
                          <a:effectLst/>
                          <a:highlight>
                            <a:srgbClr val="FCCC31"/>
                          </a:highlight>
                          <a:latin typeface="Work Sans"/>
                        </a:rPr>
                        <a:t>27/26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a:solidFill>
                        <a:srgbClr val="D9E1F2"/>
                      </a:solidFill>
                    </a:lnB>
                    <a:solidFill>
                      <a:srgbClr val="FCCC31"/>
                    </a:solidFill>
                  </a:tcPr>
                </a:tc>
                <a:tc>
                  <a:txBody>
                    <a:bodyPr/>
                    <a:lstStyle/>
                    <a:p>
                      <a:pPr algn="ctr" rtl="0" fontAlgn="ctr"/>
                      <a:r>
                        <a:rPr lang="es-ES" sz="2000" b="1" i="0" u="none" strike="noStrike" dirty="0">
                          <a:solidFill>
                            <a:schemeClr val="tx1"/>
                          </a:solidFill>
                          <a:effectLst/>
                          <a:highlight>
                            <a:srgbClr val="FCCC31"/>
                          </a:highlight>
                          <a:latin typeface="Work Sans"/>
                        </a:rPr>
                        <a:t>28/27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a:solidFill>
                        <a:srgbClr val="D9E1F2"/>
                      </a:solidFill>
                    </a:lnB>
                    <a:solidFill>
                      <a:srgbClr val="FCCC31"/>
                    </a:solidFill>
                  </a:tcPr>
                </a:tc>
                <a:extLst>
                  <a:ext uri="{0D108BD9-81ED-4DB2-BD59-A6C34878D82A}">
                    <a16:rowId xmlns:a16="http://schemas.microsoft.com/office/drawing/2014/main" val="3112804153"/>
                  </a:ext>
                </a:extLst>
              </a:tr>
            </a:tbl>
          </a:graphicData>
        </a:graphic>
      </p:graphicFrame>
      <p:graphicFrame>
        <p:nvGraphicFramePr>
          <p:cNvPr id="6" name="Tabla 5">
            <a:extLst>
              <a:ext uri="{FF2B5EF4-FFF2-40B4-BE49-F238E27FC236}">
                <a16:creationId xmlns:a16="http://schemas.microsoft.com/office/drawing/2014/main" id="{CBFA6A89-7CE1-A81D-161D-1FB4DC6077B7}"/>
              </a:ext>
            </a:extLst>
          </p:cNvPr>
          <p:cNvGraphicFramePr>
            <a:graphicFrameLocks noGrp="1"/>
          </p:cNvGraphicFramePr>
          <p:nvPr>
            <p:extLst>
              <p:ext uri="{D42A27DB-BD31-4B8C-83A1-F6EECF244321}">
                <p14:modId xmlns:p14="http://schemas.microsoft.com/office/powerpoint/2010/main" val="4104817568"/>
              </p:ext>
            </p:extLst>
          </p:nvPr>
        </p:nvGraphicFramePr>
        <p:xfrm>
          <a:off x="1155232" y="4692853"/>
          <a:ext cx="21827861" cy="7088839"/>
        </p:xfrm>
        <a:graphic>
          <a:graphicData uri="http://schemas.openxmlformats.org/drawingml/2006/table">
            <a:tbl>
              <a:tblPr bandRow="1">
                <a:tableStyleId>{5940675A-B579-460E-94D1-54222C63F5DA}</a:tableStyleId>
              </a:tblPr>
              <a:tblGrid>
                <a:gridCol w="9457152">
                  <a:extLst>
                    <a:ext uri="{9D8B030D-6E8A-4147-A177-3AD203B41FA5}">
                      <a16:colId xmlns:a16="http://schemas.microsoft.com/office/drawing/2014/main" val="3078859724"/>
                    </a:ext>
                  </a:extLst>
                </a:gridCol>
                <a:gridCol w="2728127">
                  <a:extLst>
                    <a:ext uri="{9D8B030D-6E8A-4147-A177-3AD203B41FA5}">
                      <a16:colId xmlns:a16="http://schemas.microsoft.com/office/drawing/2014/main" val="668275310"/>
                    </a:ext>
                  </a:extLst>
                </a:gridCol>
                <a:gridCol w="1513830">
                  <a:extLst>
                    <a:ext uri="{9D8B030D-6E8A-4147-A177-3AD203B41FA5}">
                      <a16:colId xmlns:a16="http://schemas.microsoft.com/office/drawing/2014/main" val="2328246393"/>
                    </a:ext>
                  </a:extLst>
                </a:gridCol>
                <a:gridCol w="1480728">
                  <a:extLst>
                    <a:ext uri="{9D8B030D-6E8A-4147-A177-3AD203B41FA5}">
                      <a16:colId xmlns:a16="http://schemas.microsoft.com/office/drawing/2014/main" val="1601425005"/>
                    </a:ext>
                  </a:extLst>
                </a:gridCol>
                <a:gridCol w="1535702">
                  <a:extLst>
                    <a:ext uri="{9D8B030D-6E8A-4147-A177-3AD203B41FA5}">
                      <a16:colId xmlns:a16="http://schemas.microsoft.com/office/drawing/2014/main" val="1397889407"/>
                    </a:ext>
                  </a:extLst>
                </a:gridCol>
                <a:gridCol w="1715657">
                  <a:extLst>
                    <a:ext uri="{9D8B030D-6E8A-4147-A177-3AD203B41FA5}">
                      <a16:colId xmlns:a16="http://schemas.microsoft.com/office/drawing/2014/main" val="1336360155"/>
                    </a:ext>
                  </a:extLst>
                </a:gridCol>
                <a:gridCol w="927386">
                  <a:extLst>
                    <a:ext uri="{9D8B030D-6E8A-4147-A177-3AD203B41FA5}">
                      <a16:colId xmlns:a16="http://schemas.microsoft.com/office/drawing/2014/main" val="2070108611"/>
                    </a:ext>
                  </a:extLst>
                </a:gridCol>
                <a:gridCol w="739321">
                  <a:extLst>
                    <a:ext uri="{9D8B030D-6E8A-4147-A177-3AD203B41FA5}">
                      <a16:colId xmlns:a16="http://schemas.microsoft.com/office/drawing/2014/main" val="4271604695"/>
                    </a:ext>
                  </a:extLst>
                </a:gridCol>
                <a:gridCol w="846609">
                  <a:extLst>
                    <a:ext uri="{9D8B030D-6E8A-4147-A177-3AD203B41FA5}">
                      <a16:colId xmlns:a16="http://schemas.microsoft.com/office/drawing/2014/main" val="1177391794"/>
                    </a:ext>
                  </a:extLst>
                </a:gridCol>
                <a:gridCol w="883349">
                  <a:extLst>
                    <a:ext uri="{9D8B030D-6E8A-4147-A177-3AD203B41FA5}">
                      <a16:colId xmlns:a16="http://schemas.microsoft.com/office/drawing/2014/main" val="2100104645"/>
                    </a:ext>
                  </a:extLst>
                </a:gridCol>
              </a:tblGrid>
              <a:tr h="1337992">
                <a:tc>
                  <a:txBody>
                    <a:bodyPr/>
                    <a:lstStyle/>
                    <a:p>
                      <a:pPr algn="l" rtl="0" fontAlgn="ctr"/>
                      <a:r>
                        <a:rPr lang="es-ES" sz="1800" b="1" i="0" u="none" strike="noStrike" dirty="0">
                          <a:solidFill>
                            <a:schemeClr val="tx1"/>
                          </a:solidFill>
                          <a:effectLst/>
                          <a:latin typeface="Work Sans"/>
                        </a:rPr>
                        <a:t>FONDO DE COMPENSACIÓN AMBIENTAL - FCA</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2000" b="1" i="0" u="none" strike="noStrike" dirty="0">
                          <a:solidFill>
                            <a:schemeClr val="tx1"/>
                          </a:solidFill>
                          <a:effectLst/>
                          <a:latin typeface="Work Sans"/>
                        </a:rPr>
                        <a:t>$ 62.415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2000" b="1" i="0" u="none" strike="noStrike" dirty="0">
                          <a:solidFill>
                            <a:schemeClr val="tx1"/>
                          </a:solidFill>
                          <a:effectLst/>
                          <a:latin typeface="Work Sans"/>
                        </a:rPr>
                        <a:t>$ 104.576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2000" b="1" i="0" u="none" strike="noStrike" dirty="0">
                          <a:solidFill>
                            <a:schemeClr val="tx1"/>
                          </a:solidFill>
                          <a:effectLst/>
                          <a:latin typeface="Work Sans"/>
                        </a:rPr>
                        <a:t>$ 107.713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2000" b="1" i="0" u="none" strike="noStrike" dirty="0">
                          <a:solidFill>
                            <a:schemeClr val="tx1"/>
                          </a:solidFill>
                          <a:effectLst/>
                          <a:latin typeface="Work Sans"/>
                        </a:rPr>
                        <a:t>$ 110.945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2000" b="1" i="0" u="none" strike="noStrike" dirty="0">
                          <a:solidFill>
                            <a:schemeClr val="tx1"/>
                          </a:solidFill>
                          <a:effectLst/>
                          <a:latin typeface="Work Sans"/>
                        </a:rPr>
                        <a:t>$ 114.273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1800" b="1" i="0" u="none" strike="noStrike" dirty="0">
                          <a:solidFill>
                            <a:schemeClr val="tx1"/>
                          </a:solidFill>
                          <a:effectLst/>
                          <a:latin typeface="Work Sans"/>
                        </a:rPr>
                        <a:t>68%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1800" b="1" i="0" u="none" strike="noStrike" dirty="0">
                          <a:solidFill>
                            <a:schemeClr val="tx1"/>
                          </a:solidFill>
                          <a:effectLst/>
                          <a:latin typeface="Work Sans"/>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1800" b="1" i="0" u="none" strike="noStrike" dirty="0">
                          <a:solidFill>
                            <a:schemeClr val="tx1"/>
                          </a:solidFill>
                          <a:effectLst/>
                          <a:latin typeface="Work Sans"/>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1800" b="1" i="0" u="none" strike="noStrike" dirty="0">
                          <a:solidFill>
                            <a:schemeClr val="tx1"/>
                          </a:solidFill>
                          <a:effectLst/>
                          <a:latin typeface="Work Sans"/>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extLst>
                  <a:ext uri="{0D108BD9-81ED-4DB2-BD59-A6C34878D82A}">
                    <a16:rowId xmlns:a16="http://schemas.microsoft.com/office/drawing/2014/main" val="963079472"/>
                  </a:ext>
                </a:extLst>
              </a:tr>
              <a:tr h="864852">
                <a:tc>
                  <a:txBody>
                    <a:bodyPr/>
                    <a:lstStyle/>
                    <a:p>
                      <a:pPr algn="l" rtl="0" fontAlgn="ctr"/>
                      <a:r>
                        <a:rPr lang="es-ES" sz="1800" b="1" i="0" u="none" strike="noStrike" dirty="0">
                          <a:solidFill>
                            <a:schemeClr val="tx1"/>
                          </a:solidFill>
                          <a:effectLst/>
                          <a:latin typeface="Work Sans"/>
                        </a:rPr>
                        <a:t>3201 – Fortalecimiento del desempeño ambiental de los sectores productivos </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$ 62.415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$ 104.576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$ 107.713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$ 110.945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$ 114.273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ES" sz="1800" b="1" i="0" u="none" strike="noStrike" dirty="0">
                          <a:solidFill>
                            <a:schemeClr val="tx1"/>
                          </a:solidFill>
                          <a:effectLst/>
                          <a:latin typeface="Work Sans"/>
                        </a:rPr>
                        <a:t>68%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ES" sz="1800" b="1" i="0" u="none" strike="noStrike" dirty="0">
                          <a:solidFill>
                            <a:schemeClr val="tx1"/>
                          </a:solidFill>
                          <a:effectLst/>
                          <a:latin typeface="Work Sans"/>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ES" sz="1800" b="1" i="0" u="none" strike="noStrike" dirty="0">
                          <a:solidFill>
                            <a:schemeClr val="tx1"/>
                          </a:solidFill>
                          <a:effectLst/>
                          <a:latin typeface="Work Sans"/>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ES" sz="1800" b="1" i="0" u="none" strike="noStrike" dirty="0">
                          <a:solidFill>
                            <a:schemeClr val="tx1"/>
                          </a:solidFill>
                          <a:effectLst/>
                          <a:latin typeface="Work Sans"/>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extLst>
                  <a:ext uri="{0D108BD9-81ED-4DB2-BD59-A6C34878D82A}">
                    <a16:rowId xmlns:a16="http://schemas.microsoft.com/office/drawing/2014/main" val="2848901298"/>
                  </a:ext>
                </a:extLst>
              </a:tr>
              <a:tr h="1267569">
                <a:tc>
                  <a:txBody>
                    <a:bodyPr/>
                    <a:lstStyle/>
                    <a:p>
                      <a:pPr lvl="1" algn="l" rtl="0" fontAlgn="ctr"/>
                      <a:r>
                        <a:rPr lang="es-ES" sz="1600" b="0" i="0" u="none" strike="noStrike" dirty="0">
                          <a:solidFill>
                            <a:schemeClr val="tx1"/>
                          </a:solidFill>
                          <a:effectLst/>
                          <a:latin typeface="Work Sans"/>
                        </a:rPr>
                        <a:t>APOYO A LAS CORPORACIONES AUTÓNOMAS REGIONALES Y DE DESARROLLO SOSTENIBLE, BENEFICIARIAS DEL FONDO DE COMPENSACIÓN AMBIENTAL – FCA,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marL="0" algn="ctr" rtl="0" fontAlgn="ctr"/>
                      <a:r>
                        <a:rPr lang="es-ES" sz="2000" b="0" i="0" u="none" strike="noStrike" dirty="0">
                          <a:solidFill>
                            <a:schemeClr val="tx1"/>
                          </a:solidFill>
                          <a:effectLst/>
                          <a:latin typeface="Work Sans"/>
                          <a:ea typeface="+mn-ea"/>
                          <a:cs typeface="+mn-cs"/>
                        </a:rPr>
                        <a:t>$ 62.415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marL="0" algn="ctr" rtl="0" fontAlgn="ctr"/>
                      <a:r>
                        <a:rPr lang="es-ES" sz="2000" b="0" i="0" u="none" strike="noStrike" dirty="0">
                          <a:solidFill>
                            <a:schemeClr val="tx1"/>
                          </a:solidFill>
                          <a:effectLst/>
                          <a:latin typeface="Work Sans"/>
                          <a:ea typeface="+mn-ea"/>
                          <a:cs typeface="+mn-cs"/>
                        </a:rPr>
                        <a:t>$ 104.576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marL="0" algn="ctr" rtl="0" fontAlgn="ctr"/>
                      <a:r>
                        <a:rPr lang="es-ES" sz="2000" b="0" i="0" u="none" strike="noStrike" dirty="0">
                          <a:solidFill>
                            <a:schemeClr val="tx1"/>
                          </a:solidFill>
                          <a:effectLst/>
                          <a:latin typeface="Work Sans"/>
                          <a:ea typeface="+mn-ea"/>
                          <a:cs typeface="+mn-cs"/>
                        </a:rPr>
                        <a:t>$ 107.713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marL="0" algn="ctr" rtl="0" fontAlgn="ctr"/>
                      <a:r>
                        <a:rPr lang="es-ES" sz="2000" b="0" i="0" u="none" strike="noStrike" dirty="0">
                          <a:solidFill>
                            <a:schemeClr val="tx1"/>
                          </a:solidFill>
                          <a:effectLst/>
                          <a:latin typeface="Work Sans"/>
                          <a:ea typeface="+mn-ea"/>
                          <a:cs typeface="+mn-cs"/>
                        </a:rPr>
                        <a:t>$ 110.945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marL="0" algn="ctr" rtl="0" fontAlgn="ctr"/>
                      <a:r>
                        <a:rPr lang="es-ES" sz="2000" b="0" i="0" u="none" strike="noStrike" dirty="0">
                          <a:solidFill>
                            <a:schemeClr val="tx1"/>
                          </a:solidFill>
                          <a:effectLst/>
                          <a:latin typeface="Work Sans"/>
                          <a:ea typeface="+mn-ea"/>
                          <a:cs typeface="+mn-cs"/>
                        </a:rPr>
                        <a:t>$ 114.273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marL="0" algn="ctr" rtl="0" fontAlgn="ctr"/>
                      <a:r>
                        <a:rPr lang="es-ES" sz="2000" b="0" i="0" u="none" strike="noStrike" dirty="0">
                          <a:solidFill>
                            <a:schemeClr val="tx1"/>
                          </a:solidFill>
                          <a:effectLst/>
                          <a:latin typeface="Work Sans"/>
                          <a:ea typeface="+mn-ea"/>
                          <a:cs typeface="+mn-cs"/>
                        </a:rPr>
                        <a:t>68%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marL="0" algn="ctr" rtl="0" fontAlgn="ctr"/>
                      <a:r>
                        <a:rPr lang="es-ES" sz="2000" b="0" i="0" u="none" strike="noStrike" dirty="0">
                          <a:solidFill>
                            <a:schemeClr val="tx1"/>
                          </a:solidFill>
                          <a:effectLst/>
                          <a:latin typeface="Work Sans"/>
                          <a:ea typeface="+mn-ea"/>
                          <a:cs typeface="+mn-cs"/>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marL="0" algn="ctr" rtl="0" fontAlgn="ctr"/>
                      <a:r>
                        <a:rPr lang="es-ES" sz="2000" b="0" i="0" u="none" strike="noStrike" dirty="0">
                          <a:solidFill>
                            <a:schemeClr val="tx1"/>
                          </a:solidFill>
                          <a:effectLst/>
                          <a:latin typeface="Work Sans"/>
                          <a:ea typeface="+mn-ea"/>
                          <a:cs typeface="+mn-cs"/>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marL="0" algn="ctr" rtl="0" fontAlgn="ctr"/>
                      <a:r>
                        <a:rPr lang="es-ES" sz="2000" b="0" i="0" u="none" strike="noStrike" dirty="0">
                          <a:solidFill>
                            <a:schemeClr val="tx1"/>
                          </a:solidFill>
                          <a:effectLst/>
                          <a:latin typeface="Work Sans"/>
                          <a:ea typeface="+mn-ea"/>
                          <a:cs typeface="+mn-cs"/>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4086446191"/>
                  </a:ext>
                </a:extLst>
              </a:tr>
              <a:tr h="1126725">
                <a:tc>
                  <a:txBody>
                    <a:bodyPr/>
                    <a:lstStyle/>
                    <a:p>
                      <a:pPr algn="l" rtl="0" fontAlgn="ctr"/>
                      <a:r>
                        <a:rPr lang="es-ES" sz="1800" b="1" i="0" u="none" strike="noStrike" dirty="0">
                          <a:solidFill>
                            <a:schemeClr val="tx1"/>
                          </a:solidFill>
                          <a:effectLst/>
                          <a:latin typeface="Work Sans"/>
                        </a:rPr>
                        <a:t>FONDO PARA LA VIDA Y LA BIODIVERSIDAD</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2000" b="1" i="0" u="none" strike="noStrike" dirty="0">
                          <a:solidFill>
                            <a:schemeClr val="tx1"/>
                          </a:solidFill>
                          <a:effectLst/>
                          <a:latin typeface="Work Sans"/>
                        </a:rPr>
                        <a:t>$ 878.611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2000" b="1" i="0" u="none" strike="noStrike" dirty="0">
                          <a:solidFill>
                            <a:schemeClr val="tx1"/>
                          </a:solidFill>
                          <a:effectLst/>
                          <a:latin typeface="Work Sans"/>
                        </a:rPr>
                        <a:t>$ 1.500.000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2000" b="1" i="0" u="none" strike="noStrike" dirty="0">
                          <a:solidFill>
                            <a:schemeClr val="tx1"/>
                          </a:solidFill>
                          <a:effectLst/>
                          <a:latin typeface="Work Sans"/>
                        </a:rPr>
                        <a:t>$ 1.545.000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2000" b="1" i="0" u="none" strike="noStrike" dirty="0">
                          <a:solidFill>
                            <a:schemeClr val="tx1"/>
                          </a:solidFill>
                          <a:effectLst/>
                          <a:latin typeface="Work Sans"/>
                        </a:rPr>
                        <a:t>$ 1.591.350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2000" b="1" i="0" u="none" strike="noStrike" dirty="0">
                          <a:solidFill>
                            <a:schemeClr val="tx1"/>
                          </a:solidFill>
                          <a:effectLst/>
                          <a:latin typeface="Work Sans"/>
                        </a:rPr>
                        <a:t>$ 1.639.090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1800" b="1" i="0" u="none" strike="noStrike" dirty="0">
                          <a:solidFill>
                            <a:schemeClr val="tx1"/>
                          </a:solidFill>
                          <a:effectLst/>
                          <a:latin typeface="Work Sans"/>
                        </a:rPr>
                        <a:t>71%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1800" b="1" i="0" u="none" strike="noStrike" dirty="0">
                          <a:solidFill>
                            <a:schemeClr val="tx1"/>
                          </a:solidFill>
                          <a:effectLst/>
                          <a:latin typeface="Work Sans"/>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1800" b="1" i="0" u="none" strike="noStrike" dirty="0">
                          <a:solidFill>
                            <a:schemeClr val="tx1"/>
                          </a:solidFill>
                          <a:effectLst/>
                          <a:latin typeface="Work Sans"/>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1800" b="1" i="0" u="none" strike="noStrike" dirty="0">
                          <a:solidFill>
                            <a:schemeClr val="tx1"/>
                          </a:solidFill>
                          <a:effectLst/>
                          <a:latin typeface="Work Sans"/>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extLst>
                  <a:ext uri="{0D108BD9-81ED-4DB2-BD59-A6C34878D82A}">
                    <a16:rowId xmlns:a16="http://schemas.microsoft.com/office/drawing/2014/main" val="1525009302"/>
                  </a:ext>
                </a:extLst>
              </a:tr>
              <a:tr h="977660">
                <a:tc>
                  <a:txBody>
                    <a:bodyPr/>
                    <a:lstStyle/>
                    <a:p>
                      <a:pPr algn="l" rtl="0" fontAlgn="ctr"/>
                      <a:r>
                        <a:rPr lang="es-ES" sz="1800" b="1" i="0" u="none" strike="noStrike" dirty="0">
                          <a:solidFill>
                            <a:schemeClr val="tx1"/>
                          </a:solidFill>
                          <a:effectLst/>
                          <a:latin typeface="Work Sans"/>
                        </a:rPr>
                        <a:t>3201 – Fortalecimiento del desempeño ambiental de los sectores productivos </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$ 878.611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$ 1.500.000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$ 1.545.000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$ 1.591.350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$ 1.639.090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ES" sz="1800" b="1" i="0" u="none" strike="noStrike" dirty="0">
                          <a:solidFill>
                            <a:schemeClr val="tx1"/>
                          </a:solidFill>
                          <a:effectLst/>
                          <a:latin typeface="Work Sans"/>
                        </a:rPr>
                        <a:t>71%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ES" sz="1800" b="1" i="0" u="none" strike="noStrike" dirty="0">
                          <a:solidFill>
                            <a:schemeClr val="tx1"/>
                          </a:solidFill>
                          <a:effectLst/>
                          <a:latin typeface="Work Sans"/>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ES" sz="1800" b="1" i="0" u="none" strike="noStrike" dirty="0">
                          <a:solidFill>
                            <a:schemeClr val="tx1"/>
                          </a:solidFill>
                          <a:effectLst/>
                          <a:latin typeface="Work Sans"/>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ES" sz="1800" b="1" i="0" u="none" strike="noStrike" dirty="0">
                          <a:solidFill>
                            <a:schemeClr val="tx1"/>
                          </a:solidFill>
                          <a:effectLst/>
                          <a:latin typeface="Work Sans"/>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extLst>
                  <a:ext uri="{0D108BD9-81ED-4DB2-BD59-A6C34878D82A}">
                    <a16:rowId xmlns:a16="http://schemas.microsoft.com/office/drawing/2014/main" val="1659936833"/>
                  </a:ext>
                </a:extLst>
              </a:tr>
              <a:tr h="1514041">
                <a:tc>
                  <a:txBody>
                    <a:bodyPr/>
                    <a:lstStyle/>
                    <a:p>
                      <a:pPr lvl="1" algn="l" rtl="0" fontAlgn="ctr"/>
                      <a:r>
                        <a:rPr lang="es-ES" sz="1600" b="0" i="0" u="none" strike="noStrike" dirty="0">
                          <a:solidFill>
                            <a:schemeClr val="tx1"/>
                          </a:solidFill>
                          <a:effectLst/>
                          <a:latin typeface="Work Sans"/>
                        </a:rPr>
                        <a:t>*APOYO FINANCIERO AL DESARROLLO DE PLANES, PROGRAMAS Y PROYECTOS A TRAVÉS DEL FONDO PARA LA VIDA Y BIODIVERSIDAD NACIONAL</a:t>
                      </a:r>
                      <a:endParaRPr lang="es-ES" sz="1600" dirty="0"/>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2000" b="0" i="0" u="none" strike="noStrike" dirty="0">
                          <a:solidFill>
                            <a:schemeClr val="tx1"/>
                          </a:solidFill>
                          <a:effectLst/>
                          <a:latin typeface="Work Sans"/>
                        </a:rPr>
                        <a:t>$ 878.611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2000" b="0" i="0" u="none" strike="noStrike" dirty="0">
                          <a:solidFill>
                            <a:schemeClr val="tx1"/>
                          </a:solidFill>
                          <a:effectLst/>
                          <a:latin typeface="Work Sans"/>
                        </a:rPr>
                        <a:t>$ 1.500.000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2000" b="0" i="0" u="none" strike="noStrike" dirty="0">
                          <a:solidFill>
                            <a:schemeClr val="tx1"/>
                          </a:solidFill>
                          <a:effectLst/>
                          <a:latin typeface="Work Sans"/>
                        </a:rPr>
                        <a:t>$ 1.545.000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2000" b="0" i="0" u="none" strike="noStrike" dirty="0">
                          <a:solidFill>
                            <a:schemeClr val="tx1"/>
                          </a:solidFill>
                          <a:effectLst/>
                          <a:latin typeface="Work Sans"/>
                        </a:rPr>
                        <a:t>$ 1.591.350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2000" b="0" i="0" u="none" strike="noStrike" dirty="0">
                          <a:solidFill>
                            <a:schemeClr val="tx1"/>
                          </a:solidFill>
                          <a:effectLst/>
                          <a:latin typeface="Work Sans"/>
                        </a:rPr>
                        <a:t>$ 1.639.090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ES" sz="2000" b="0" i="0" u="none" strike="noStrike" dirty="0">
                          <a:solidFill>
                            <a:schemeClr val="tx1"/>
                          </a:solidFill>
                          <a:effectLst/>
                          <a:latin typeface="Work Sans"/>
                        </a:rPr>
                        <a:t>71%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ES" sz="2000" b="0" i="0" u="none" strike="noStrike" dirty="0">
                          <a:solidFill>
                            <a:schemeClr val="tx1"/>
                          </a:solidFill>
                          <a:effectLst/>
                          <a:latin typeface="Work Sans"/>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ES" sz="2000" b="0" i="0" u="none" strike="noStrike" dirty="0">
                          <a:solidFill>
                            <a:schemeClr val="tx1"/>
                          </a:solidFill>
                          <a:effectLst/>
                          <a:latin typeface="Work Sans"/>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ES" sz="2000" b="0" i="0" u="none" strike="noStrike" dirty="0">
                          <a:solidFill>
                            <a:schemeClr val="tx1"/>
                          </a:solidFill>
                          <a:effectLst/>
                          <a:latin typeface="Work Sans"/>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1462788009"/>
                  </a:ext>
                </a:extLst>
              </a:tr>
            </a:tbl>
          </a:graphicData>
        </a:graphic>
      </p:graphicFrame>
      <p:sp>
        <p:nvSpPr>
          <p:cNvPr id="4" name="Título 1">
            <a:extLst>
              <a:ext uri="{FF2B5EF4-FFF2-40B4-BE49-F238E27FC236}">
                <a16:creationId xmlns:a16="http://schemas.microsoft.com/office/drawing/2014/main" id="{0B883746-AB72-3FA5-9CCF-00D8C0EFC4F2}"/>
              </a:ext>
            </a:extLst>
          </p:cNvPr>
          <p:cNvSpPr txBox="1">
            <a:spLocks/>
          </p:cNvSpPr>
          <p:nvPr/>
        </p:nvSpPr>
        <p:spPr>
          <a:xfrm>
            <a:off x="1155232" y="334235"/>
            <a:ext cx="18476464"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a:lnSpc>
                <a:spcPct val="100000"/>
              </a:lnSpc>
            </a:pPr>
            <a:r>
              <a:rPr lang="es-CO" sz="4400" b="1" dirty="0">
                <a:solidFill>
                  <a:schemeClr val="tx1"/>
                </a:solidFill>
                <a:latin typeface="Verdana" panose="020B0604030504040204" pitchFamily="34" charset="0"/>
                <a:ea typeface="Verdana" panose="020B0604030504040204" pitchFamily="34" charset="0"/>
              </a:rPr>
              <a:t>Solicitud MGMP 2025-2028 </a:t>
            </a:r>
          </a:p>
          <a:p>
            <a:pPr algn="ctr">
              <a:lnSpc>
                <a:spcPct val="100000"/>
              </a:lnSpc>
            </a:pPr>
            <a:r>
              <a:rPr lang="es-CO" sz="4400" b="1" dirty="0">
                <a:latin typeface="Verdana" panose="020B0604030504040204" pitchFamily="34" charset="0"/>
                <a:ea typeface="Verdana" panose="020B0604030504040204" pitchFamily="34" charset="0"/>
              </a:rPr>
              <a:t>Inversión</a:t>
            </a:r>
            <a:endParaRPr lang="es-CO" sz="4400" b="1" dirty="0">
              <a:solidFill>
                <a:schemeClr val="tx1"/>
              </a:solidFill>
              <a:latin typeface="Verdana" panose="020B0604030504040204" pitchFamily="34" charset="0"/>
              <a:ea typeface="Verdana" panose="020B0604030504040204" pitchFamily="34" charset="0"/>
            </a:endParaRPr>
          </a:p>
        </p:txBody>
      </p:sp>
      <p:sp>
        <p:nvSpPr>
          <p:cNvPr id="5" name="CuadroTexto 4">
            <a:extLst>
              <a:ext uri="{FF2B5EF4-FFF2-40B4-BE49-F238E27FC236}">
                <a16:creationId xmlns:a16="http://schemas.microsoft.com/office/drawing/2014/main" id="{94F0552F-977A-AE7A-E4CF-B914D841FA21}"/>
              </a:ext>
            </a:extLst>
          </p:cNvPr>
          <p:cNvSpPr txBox="1"/>
          <p:nvPr/>
        </p:nvSpPr>
        <p:spPr>
          <a:xfrm>
            <a:off x="1670538" y="12027877"/>
            <a:ext cx="11781693" cy="501932"/>
          </a:xfrm>
          <a:prstGeom prst="rect">
            <a:avLst/>
          </a:prstGeom>
          <a:noFill/>
        </p:spPr>
        <p:txBody>
          <a:bodyPr wrap="square" rtlCol="0">
            <a:spAutoFit/>
          </a:bodyPr>
          <a:lstStyle/>
          <a:p>
            <a:r>
              <a:rPr lang="es-MX" dirty="0"/>
              <a:t>Apropiación Inicial inversión Fondo de Compensación Ambiental - FCA $ 84.838</a:t>
            </a:r>
          </a:p>
        </p:txBody>
      </p:sp>
      <p:grpSp>
        <p:nvGrpSpPr>
          <p:cNvPr id="7" name="Grupo 6">
            <a:extLst>
              <a:ext uri="{FF2B5EF4-FFF2-40B4-BE49-F238E27FC236}">
                <a16:creationId xmlns:a16="http://schemas.microsoft.com/office/drawing/2014/main" id="{119DD16E-FF61-7FF1-C709-84E18808CCF8}"/>
              </a:ext>
            </a:extLst>
          </p:cNvPr>
          <p:cNvGrpSpPr/>
          <p:nvPr/>
        </p:nvGrpSpPr>
        <p:grpSpPr>
          <a:xfrm>
            <a:off x="16613736" y="203541"/>
            <a:ext cx="3000375" cy="2020113"/>
            <a:chOff x="16072703" y="22290"/>
            <a:chExt cx="3000375" cy="2020113"/>
          </a:xfrm>
        </p:grpSpPr>
        <p:pic>
          <p:nvPicPr>
            <p:cNvPr id="8" name="Imagen 7">
              <a:extLst>
                <a:ext uri="{FF2B5EF4-FFF2-40B4-BE49-F238E27FC236}">
                  <a16:creationId xmlns:a16="http://schemas.microsoft.com/office/drawing/2014/main" id="{2CF360AD-62A0-0737-36C6-87E5D942F47A}"/>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10" name="Picture 4" descr="Ministerio de Ambiente y Desarrollo Sostenible - Wikipedia ...">
              <a:extLst>
                <a:ext uri="{FF2B5EF4-FFF2-40B4-BE49-F238E27FC236}">
                  <a16:creationId xmlns:a16="http://schemas.microsoft.com/office/drawing/2014/main" id="{7CC9F94A-63CB-BE28-2BA8-89A8CEAC6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9474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CC7E4799-0F53-4A92-81A5-D4162B3A1AAE}"/>
              </a:ext>
            </a:extLst>
          </p:cNvPr>
          <p:cNvSpPr>
            <a:spLocks noGrp="1"/>
          </p:cNvSpPr>
          <p:nvPr>
            <p:ph type="body" sz="quarter" idx="10"/>
          </p:nvPr>
        </p:nvSpPr>
        <p:spPr>
          <a:xfrm>
            <a:off x="1155232" y="2849484"/>
            <a:ext cx="20037394" cy="7008378"/>
          </a:xfrm>
        </p:spPr>
        <p:txBody>
          <a:bodyPr wrap="square" lIns="0" tIns="0" rIns="0" bIns="0" anchor="t">
            <a:noAutofit/>
          </a:bodyPr>
          <a:lstStyle/>
          <a:p>
            <a:pPr algn="just"/>
            <a:endParaRPr lang="es-CO" spc="-300" dirty="0">
              <a:latin typeface="Work Sans"/>
              <a:ea typeface="+mj-ea"/>
            </a:endParaRPr>
          </a:p>
          <a:p>
            <a:pPr algn="just"/>
            <a:endParaRPr lang="es-CO" spc="-300" dirty="0">
              <a:latin typeface="Work Sans"/>
              <a:ea typeface="+mj-ea"/>
            </a:endParaRPr>
          </a:p>
          <a:p>
            <a:pPr algn="just"/>
            <a:endParaRPr lang="es-CO" spc="-300" dirty="0"/>
          </a:p>
          <a:p>
            <a:pPr algn="just"/>
            <a:endParaRPr lang="es-CO" spc="-300" dirty="0"/>
          </a:p>
          <a:p>
            <a:pPr algn="just"/>
            <a:endParaRPr lang="es-CO" spc="-300" dirty="0"/>
          </a:p>
          <a:p>
            <a:pPr algn="just"/>
            <a:endParaRPr lang="es-CO" spc="-300" dirty="0"/>
          </a:p>
          <a:p>
            <a:pPr algn="just"/>
            <a:endParaRPr lang="es-CO" spc="-300" dirty="0"/>
          </a:p>
          <a:p>
            <a:pPr algn="just"/>
            <a:endParaRPr lang="es-CO" spc="-300" dirty="0"/>
          </a:p>
          <a:p>
            <a:endParaRPr lang="es-CO" sz="2000" dirty="0"/>
          </a:p>
        </p:txBody>
      </p:sp>
      <p:sp>
        <p:nvSpPr>
          <p:cNvPr id="3" name="Title 15">
            <a:extLst>
              <a:ext uri="{FF2B5EF4-FFF2-40B4-BE49-F238E27FC236}">
                <a16:creationId xmlns:a16="http://schemas.microsoft.com/office/drawing/2014/main" id="{F66C1925-0EE6-933A-63BB-D88F9BB7FF57}"/>
              </a:ext>
            </a:extLst>
          </p:cNvPr>
          <p:cNvSpPr txBox="1">
            <a:spLocks/>
          </p:cNvSpPr>
          <p:nvPr/>
        </p:nvSpPr>
        <p:spPr>
          <a:xfrm>
            <a:off x="1156808" y="2222100"/>
            <a:ext cx="23227192" cy="644339"/>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defTabSz="914400" hangingPunct="1"/>
            <a:r>
              <a:rPr lang="es-CO" sz="4000" dirty="0">
                <a:latin typeface="Work Sans"/>
              </a:rPr>
              <a:t>5.  Justificación solicitud MGMP Inversión Minambiente</a:t>
            </a:r>
          </a:p>
        </p:txBody>
      </p:sp>
      <p:sp>
        <p:nvSpPr>
          <p:cNvPr id="6" name="CuadroTexto 5">
            <a:extLst>
              <a:ext uri="{FF2B5EF4-FFF2-40B4-BE49-F238E27FC236}">
                <a16:creationId xmlns:a16="http://schemas.microsoft.com/office/drawing/2014/main" id="{99892262-131B-F75C-9E5B-77F5CE416CE1}"/>
              </a:ext>
            </a:extLst>
          </p:cNvPr>
          <p:cNvSpPr txBox="1"/>
          <p:nvPr/>
        </p:nvSpPr>
        <p:spPr>
          <a:xfrm>
            <a:off x="1318241" y="3635530"/>
            <a:ext cx="22050302" cy="94478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marR="0" indent="-457200" algn="l" rtl="0" fontAlgn="base">
              <a:spcBef>
                <a:spcPts val="0"/>
              </a:spcBef>
              <a:spcAft>
                <a:spcPts val="0"/>
              </a:spcAft>
            </a:pPr>
            <a:r>
              <a:rPr lang="es-CO" sz="2400" b="0" i="0" dirty="0">
                <a:solidFill>
                  <a:srgbClr val="888888"/>
                </a:solidFill>
                <a:effectLst/>
                <a:highlight>
                  <a:srgbClr val="FFFFFF"/>
                </a:highlight>
                <a:latin typeface="Arial" panose="020B0604020202020204" pitchFamily="34" charset="0"/>
              </a:rPr>
              <a:t>•</a:t>
            </a:r>
            <a:r>
              <a:rPr lang="es-CO" sz="2400" b="0" i="0" spc="59" dirty="0">
                <a:solidFill>
                  <a:srgbClr val="000000"/>
                </a:solidFill>
                <a:effectLst/>
                <a:highlight>
                  <a:srgbClr val="FFFFFF"/>
                </a:highlight>
                <a:latin typeface="Montserrat Regular"/>
              </a:rPr>
              <a:t>El ordenamiento territorial alrededor del agua, parte clave del Plan Nacional de Desarrollo, requiere una asignación cercana a los    $2.680.100  millones para los próximos 4 años. Las partidas son fundamentales para apalancar financieramente proyectos estratégicos orientados a promover la conservación de ecosistemas marinos, la seguridad alimentaria, la protección ante desastres naturales, la sostenibilidad económica y el respeto a los derechos de las comunidades afectadas, en las ecorregiones Insular, Ciénaga Grande-Sierra Nevada, La Mojana y La Guajira. </a:t>
            </a:r>
            <a:endParaRPr lang="es-CO" sz="2400" b="0" i="0" dirty="0">
              <a:solidFill>
                <a:srgbClr val="000000"/>
              </a:solidFill>
              <a:effectLst/>
              <a:highlight>
                <a:srgbClr val="FFFFFF"/>
              </a:highlight>
              <a:latin typeface="Segoe UI" panose="020B0502040204020203" pitchFamily="34" charset="0"/>
            </a:endParaRPr>
          </a:p>
          <a:p>
            <a:pPr marL="457200" marR="0" indent="-457200" algn="l" rtl="0" fontAlgn="base">
              <a:spcBef>
                <a:spcPts val="0"/>
              </a:spcBef>
              <a:spcAft>
                <a:spcPts val="0"/>
              </a:spcAft>
            </a:pPr>
            <a:r>
              <a:rPr lang="es-CO" sz="2400" b="0" i="0" dirty="0">
                <a:solidFill>
                  <a:srgbClr val="888888"/>
                </a:solidFill>
                <a:effectLst/>
                <a:highlight>
                  <a:srgbClr val="FFFFFF"/>
                </a:highlight>
                <a:latin typeface="Arial" panose="020B0604020202020204" pitchFamily="34" charset="0"/>
              </a:rPr>
              <a:t>•</a:t>
            </a:r>
            <a:r>
              <a:rPr lang="es-CO" sz="2400" b="0" i="0" spc="59" dirty="0">
                <a:solidFill>
                  <a:srgbClr val="000000"/>
                </a:solidFill>
                <a:effectLst/>
                <a:highlight>
                  <a:srgbClr val="FFFFFF"/>
                </a:highlight>
                <a:latin typeface="Montserrat Regular"/>
              </a:rPr>
              <a:t>Intervención Integral para pasar de Núcleos Activos de Deforestación a Núcleos de Desarrollo Forestal y de la Biodiversidad</a:t>
            </a:r>
            <a:endParaRPr lang="es-CO" sz="2400" b="0" i="0" dirty="0">
              <a:solidFill>
                <a:srgbClr val="000000"/>
              </a:solidFill>
              <a:effectLst/>
              <a:highlight>
                <a:srgbClr val="FFFFFF"/>
              </a:highlight>
              <a:latin typeface="Segoe UI" panose="020B0502040204020203" pitchFamily="34" charset="0"/>
            </a:endParaRPr>
          </a:p>
          <a:p>
            <a:pPr marL="457200" marR="0" indent="-457200" algn="just" rtl="0" fontAlgn="base">
              <a:spcBef>
                <a:spcPts val="0"/>
              </a:spcBef>
              <a:spcAft>
                <a:spcPts val="0"/>
              </a:spcAft>
            </a:pPr>
            <a:r>
              <a:rPr lang="es-CO" sz="2400" b="0" i="0" dirty="0">
                <a:solidFill>
                  <a:srgbClr val="888888"/>
                </a:solidFill>
                <a:effectLst/>
                <a:highlight>
                  <a:srgbClr val="FFFFFF"/>
                </a:highlight>
                <a:latin typeface="Arial" panose="020B0604020202020204" pitchFamily="34" charset="0"/>
              </a:rPr>
              <a:t>•</a:t>
            </a:r>
            <a:r>
              <a:rPr lang="es-CO" sz="2400" b="0" i="0" spc="59" dirty="0">
                <a:solidFill>
                  <a:srgbClr val="000000"/>
                </a:solidFill>
                <a:effectLst/>
                <a:highlight>
                  <a:srgbClr val="FFFFFF"/>
                </a:highlight>
                <a:latin typeface="Montserrat Regular"/>
              </a:rPr>
              <a:t>Se demanda una inversión de $600.000 millones para la conservación de la biodiversidad, la mitigación del cambio climático, la generación de ingresos locales, la protección de comunidades indígenas y la prevención de conflictos socioambientales, en el marco de la estrategia de contención de la deforestación e implementación de los núcleos de desarrollo forestal y bioeconomía, en Paramillo, Catatumbo y Pacífico. </a:t>
            </a:r>
            <a:endParaRPr lang="es-CO" sz="2400" b="0" i="0" dirty="0">
              <a:solidFill>
                <a:srgbClr val="000000"/>
              </a:solidFill>
              <a:effectLst/>
              <a:highlight>
                <a:srgbClr val="FFFFFF"/>
              </a:highlight>
              <a:latin typeface="Segoe UI" panose="020B0502040204020203" pitchFamily="34" charset="0"/>
            </a:endParaRPr>
          </a:p>
          <a:p>
            <a:pPr marL="457200" marR="0" indent="-457200" algn="just" rtl="0" fontAlgn="base">
              <a:spcBef>
                <a:spcPts val="0"/>
              </a:spcBef>
              <a:spcAft>
                <a:spcPts val="0"/>
              </a:spcAft>
            </a:pPr>
            <a:r>
              <a:rPr lang="es-CO" sz="2400" b="0" i="0" dirty="0">
                <a:solidFill>
                  <a:srgbClr val="888888"/>
                </a:solidFill>
                <a:effectLst/>
                <a:highlight>
                  <a:srgbClr val="FFFFFF"/>
                </a:highlight>
                <a:latin typeface="Arial" panose="020B0604020202020204" pitchFamily="34" charset="0"/>
              </a:rPr>
              <a:t>•</a:t>
            </a:r>
            <a:r>
              <a:rPr lang="es-CO" sz="2400" b="0" i="0" spc="59" dirty="0">
                <a:solidFill>
                  <a:srgbClr val="000000"/>
                </a:solidFill>
                <a:effectLst/>
                <a:highlight>
                  <a:srgbClr val="FFFFFF"/>
                </a:highlight>
                <a:latin typeface="Montserrat Regular"/>
              </a:rPr>
              <a:t>Recuperación y protección de la selva amazónica  $ $ 2.400.000  millones  para los próximos 4 años</a:t>
            </a:r>
            <a:endParaRPr lang="es-CO" sz="2400" b="0" i="0" dirty="0">
              <a:solidFill>
                <a:srgbClr val="000000"/>
              </a:solidFill>
              <a:effectLst/>
              <a:highlight>
                <a:srgbClr val="FFFFFF"/>
              </a:highlight>
              <a:latin typeface="Segoe UI" panose="020B0502040204020203" pitchFamily="34" charset="0"/>
            </a:endParaRPr>
          </a:p>
          <a:p>
            <a:pPr marL="457200" marR="0" indent="-457200" algn="just" rtl="0" fontAlgn="base">
              <a:spcBef>
                <a:spcPts val="0"/>
              </a:spcBef>
              <a:spcAft>
                <a:spcPts val="0"/>
              </a:spcAft>
            </a:pPr>
            <a:r>
              <a:rPr lang="es-CO" sz="2400" b="0" i="0" dirty="0">
                <a:solidFill>
                  <a:srgbClr val="888888"/>
                </a:solidFill>
                <a:effectLst/>
                <a:highlight>
                  <a:srgbClr val="FFFFFF"/>
                </a:highlight>
                <a:latin typeface="Arial" panose="020B0604020202020204" pitchFamily="34" charset="0"/>
              </a:rPr>
              <a:t>•</a:t>
            </a:r>
            <a:r>
              <a:rPr lang="es-CO" sz="2400" b="0" i="0" spc="59" dirty="0">
                <a:solidFill>
                  <a:srgbClr val="000000"/>
                </a:solidFill>
                <a:effectLst/>
                <a:highlight>
                  <a:srgbClr val="FFFFFF"/>
                </a:highlight>
                <a:latin typeface="Montserrat Regular"/>
              </a:rPr>
              <a:t>Se requiere los recursos para el cumplimiento de las metas y compromisos del sector para el cumplimiento del Plan Nacional de Desarrollo,  obligaciones derivadas de sentencias judiciales proferidas por las Altas Cortes, Tribunales, cumplimiento de ley y 2327 del 2003 sobre Pasivos Ambientales y compromisos adquiridos en el marco de las negociaciones con las comunidades étnicas, en el marco del Plan Nacional de desarrollo.</a:t>
            </a:r>
            <a:endParaRPr lang="es-CO" sz="2400" b="0" i="0" dirty="0">
              <a:solidFill>
                <a:srgbClr val="000000"/>
              </a:solidFill>
              <a:effectLst/>
              <a:highlight>
                <a:srgbClr val="FFFFFF"/>
              </a:highlight>
              <a:latin typeface="Segoe UI" panose="020B0502040204020203" pitchFamily="34" charset="0"/>
            </a:endParaRPr>
          </a:p>
          <a:p>
            <a:pPr marL="457200" marR="0" indent="-457200" algn="just" rtl="0" fontAlgn="base">
              <a:spcBef>
                <a:spcPts val="0"/>
              </a:spcBef>
              <a:spcAft>
                <a:spcPts val="0"/>
              </a:spcAft>
            </a:pPr>
            <a:r>
              <a:rPr lang="es-CO" sz="2400" b="0" i="0" dirty="0">
                <a:solidFill>
                  <a:srgbClr val="888888"/>
                </a:solidFill>
                <a:effectLst/>
                <a:latin typeface="Arial" panose="020B0604020202020204" pitchFamily="34" charset="0"/>
              </a:rPr>
              <a:t>•</a:t>
            </a:r>
            <a:r>
              <a:rPr lang="es-CO" sz="2400" b="0" i="0" spc="59" dirty="0">
                <a:solidFill>
                  <a:srgbClr val="000000"/>
                </a:solidFill>
                <a:effectLst/>
                <a:latin typeface="Montserrat Regular"/>
              </a:rPr>
              <a:t>$ 100.000 millones para desarrollar acciones establecidas en sentencias judiciales como son las del río Bogotá, río Atrato, Guajira, paramos y otras.</a:t>
            </a:r>
          </a:p>
        </p:txBody>
      </p:sp>
      <p:sp>
        <p:nvSpPr>
          <p:cNvPr id="8" name="Título 1">
            <a:extLst>
              <a:ext uri="{FF2B5EF4-FFF2-40B4-BE49-F238E27FC236}">
                <a16:creationId xmlns:a16="http://schemas.microsoft.com/office/drawing/2014/main" id="{015F5315-5348-3497-A794-E514BC44D8E3}"/>
              </a:ext>
            </a:extLst>
          </p:cNvPr>
          <p:cNvSpPr txBox="1">
            <a:spLocks/>
          </p:cNvSpPr>
          <p:nvPr/>
        </p:nvSpPr>
        <p:spPr>
          <a:xfrm>
            <a:off x="1155232" y="334235"/>
            <a:ext cx="18476464"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a:lnSpc>
                <a:spcPct val="100000"/>
              </a:lnSpc>
            </a:pPr>
            <a:r>
              <a:rPr lang="es-CO" sz="4400" b="1" dirty="0">
                <a:solidFill>
                  <a:schemeClr val="tx1"/>
                </a:solidFill>
                <a:latin typeface="Verdana" panose="020B0604030504040204" pitchFamily="34" charset="0"/>
                <a:ea typeface="Verdana" panose="020B0604030504040204" pitchFamily="34" charset="0"/>
              </a:rPr>
              <a:t>Solicitud MGMP 2025-2028 </a:t>
            </a:r>
          </a:p>
          <a:p>
            <a:pPr algn="ctr">
              <a:lnSpc>
                <a:spcPct val="100000"/>
              </a:lnSpc>
            </a:pPr>
            <a:r>
              <a:rPr lang="es-CO" sz="4400" b="1" dirty="0">
                <a:latin typeface="Verdana" panose="020B0604030504040204" pitchFamily="34" charset="0"/>
                <a:ea typeface="Verdana" panose="020B0604030504040204" pitchFamily="34" charset="0"/>
              </a:rPr>
              <a:t>Inversión</a:t>
            </a:r>
            <a:endParaRPr lang="es-CO" sz="4400" b="1" dirty="0">
              <a:solidFill>
                <a:schemeClr val="tx1"/>
              </a:solidFill>
              <a:latin typeface="Verdana" panose="020B0604030504040204" pitchFamily="34" charset="0"/>
              <a:ea typeface="Verdana" panose="020B0604030504040204" pitchFamily="34" charset="0"/>
            </a:endParaRPr>
          </a:p>
        </p:txBody>
      </p:sp>
      <p:grpSp>
        <p:nvGrpSpPr>
          <p:cNvPr id="4" name="Grupo 3">
            <a:extLst>
              <a:ext uri="{FF2B5EF4-FFF2-40B4-BE49-F238E27FC236}">
                <a16:creationId xmlns:a16="http://schemas.microsoft.com/office/drawing/2014/main" id="{2DE96E6F-94B4-03A6-DFAE-6C8F10933827}"/>
              </a:ext>
            </a:extLst>
          </p:cNvPr>
          <p:cNvGrpSpPr/>
          <p:nvPr/>
        </p:nvGrpSpPr>
        <p:grpSpPr>
          <a:xfrm>
            <a:off x="16613736" y="203541"/>
            <a:ext cx="3000375" cy="2020113"/>
            <a:chOff x="16072703" y="22290"/>
            <a:chExt cx="3000375" cy="2020113"/>
          </a:xfrm>
        </p:grpSpPr>
        <p:pic>
          <p:nvPicPr>
            <p:cNvPr id="5" name="Imagen 4">
              <a:extLst>
                <a:ext uri="{FF2B5EF4-FFF2-40B4-BE49-F238E27FC236}">
                  <a16:creationId xmlns:a16="http://schemas.microsoft.com/office/drawing/2014/main" id="{9BC19FC3-55F5-8794-0A23-1368A4A58840}"/>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7" name="Picture 4" descr="Ministerio de Ambiente y Desarrollo Sostenible - Wikipedia ...">
              <a:extLst>
                <a:ext uri="{FF2B5EF4-FFF2-40B4-BE49-F238E27FC236}">
                  <a16:creationId xmlns:a16="http://schemas.microsoft.com/office/drawing/2014/main" id="{97A1AA88-F9CF-B57D-5E7F-CD2464E0B4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0750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5">
            <a:extLst>
              <a:ext uri="{FF2B5EF4-FFF2-40B4-BE49-F238E27FC236}">
                <a16:creationId xmlns:a16="http://schemas.microsoft.com/office/drawing/2014/main" id="{F66C1925-0EE6-933A-63BB-D88F9BB7FF57}"/>
              </a:ext>
            </a:extLst>
          </p:cNvPr>
          <p:cNvSpPr txBox="1">
            <a:spLocks/>
          </p:cNvSpPr>
          <p:nvPr/>
        </p:nvSpPr>
        <p:spPr>
          <a:xfrm>
            <a:off x="578404" y="1993335"/>
            <a:ext cx="23227192" cy="644339"/>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defTabSz="914400" hangingPunct="1"/>
            <a:r>
              <a:rPr lang="es-CO" sz="4000" dirty="0">
                <a:latin typeface="Work Sans"/>
              </a:rPr>
              <a:t>5. Solicitud MGMP Inversión por proyectos – Institutos de Investigación</a:t>
            </a:r>
          </a:p>
        </p:txBody>
      </p:sp>
      <p:graphicFrame>
        <p:nvGraphicFramePr>
          <p:cNvPr id="9" name="Tabla 8">
            <a:extLst>
              <a:ext uri="{FF2B5EF4-FFF2-40B4-BE49-F238E27FC236}">
                <a16:creationId xmlns:a16="http://schemas.microsoft.com/office/drawing/2014/main" id="{DB8C1A5E-E0FC-0E1B-F3B6-85F658175DB5}"/>
              </a:ext>
            </a:extLst>
          </p:cNvPr>
          <p:cNvGraphicFramePr>
            <a:graphicFrameLocks noGrp="1"/>
          </p:cNvGraphicFramePr>
          <p:nvPr>
            <p:extLst>
              <p:ext uri="{D42A27DB-BD31-4B8C-83A1-F6EECF244321}">
                <p14:modId xmlns:p14="http://schemas.microsoft.com/office/powerpoint/2010/main" val="3659657281"/>
              </p:ext>
            </p:extLst>
          </p:nvPr>
        </p:nvGraphicFramePr>
        <p:xfrm>
          <a:off x="1102226" y="2638759"/>
          <a:ext cx="21089559" cy="9951827"/>
        </p:xfrm>
        <a:graphic>
          <a:graphicData uri="http://schemas.openxmlformats.org/drawingml/2006/table">
            <a:tbl>
              <a:tblPr bandRow="1">
                <a:tableStyleId>{5940675A-B579-460E-94D1-54222C63F5DA}</a:tableStyleId>
              </a:tblPr>
              <a:tblGrid>
                <a:gridCol w="9140358">
                  <a:extLst>
                    <a:ext uri="{9D8B030D-6E8A-4147-A177-3AD203B41FA5}">
                      <a16:colId xmlns:a16="http://schemas.microsoft.com/office/drawing/2014/main" val="1174342153"/>
                    </a:ext>
                  </a:extLst>
                </a:gridCol>
                <a:gridCol w="2639116">
                  <a:extLst>
                    <a:ext uri="{9D8B030D-6E8A-4147-A177-3AD203B41FA5}">
                      <a16:colId xmlns:a16="http://schemas.microsoft.com/office/drawing/2014/main" val="1744455836"/>
                    </a:ext>
                  </a:extLst>
                </a:gridCol>
                <a:gridCol w="1464388">
                  <a:extLst>
                    <a:ext uri="{9D8B030D-6E8A-4147-A177-3AD203B41FA5}">
                      <a16:colId xmlns:a16="http://schemas.microsoft.com/office/drawing/2014/main" val="1549622395"/>
                    </a:ext>
                  </a:extLst>
                </a:gridCol>
                <a:gridCol w="1432201">
                  <a:extLst>
                    <a:ext uri="{9D8B030D-6E8A-4147-A177-3AD203B41FA5}">
                      <a16:colId xmlns:a16="http://schemas.microsoft.com/office/drawing/2014/main" val="576527141"/>
                    </a:ext>
                  </a:extLst>
                </a:gridCol>
                <a:gridCol w="1496568">
                  <a:extLst>
                    <a:ext uri="{9D8B030D-6E8A-4147-A177-3AD203B41FA5}">
                      <a16:colId xmlns:a16="http://schemas.microsoft.com/office/drawing/2014/main" val="1746609145"/>
                    </a:ext>
                  </a:extLst>
                </a:gridCol>
                <a:gridCol w="1641400">
                  <a:extLst>
                    <a:ext uri="{9D8B030D-6E8A-4147-A177-3AD203B41FA5}">
                      <a16:colId xmlns:a16="http://schemas.microsoft.com/office/drawing/2014/main" val="945632447"/>
                    </a:ext>
                  </a:extLst>
                </a:gridCol>
                <a:gridCol w="872052">
                  <a:extLst>
                    <a:ext uri="{9D8B030D-6E8A-4147-A177-3AD203B41FA5}">
                      <a16:colId xmlns:a16="http://schemas.microsoft.com/office/drawing/2014/main" val="1556954332"/>
                    </a:ext>
                  </a:extLst>
                </a:gridCol>
                <a:gridCol w="745988">
                  <a:extLst>
                    <a:ext uri="{9D8B030D-6E8A-4147-A177-3AD203B41FA5}">
                      <a16:colId xmlns:a16="http://schemas.microsoft.com/office/drawing/2014/main" val="143657063"/>
                    </a:ext>
                  </a:extLst>
                </a:gridCol>
                <a:gridCol w="804608">
                  <a:extLst>
                    <a:ext uri="{9D8B030D-6E8A-4147-A177-3AD203B41FA5}">
                      <a16:colId xmlns:a16="http://schemas.microsoft.com/office/drawing/2014/main" val="3179612483"/>
                    </a:ext>
                  </a:extLst>
                </a:gridCol>
                <a:gridCol w="852880">
                  <a:extLst>
                    <a:ext uri="{9D8B030D-6E8A-4147-A177-3AD203B41FA5}">
                      <a16:colId xmlns:a16="http://schemas.microsoft.com/office/drawing/2014/main" val="1206252900"/>
                    </a:ext>
                  </a:extLst>
                </a:gridCol>
              </a:tblGrid>
              <a:tr h="452614">
                <a:tc rowSpan="2">
                  <a:txBody>
                    <a:bodyPr/>
                    <a:lstStyle/>
                    <a:p>
                      <a:pPr algn="ctr" rtl="0" fontAlgn="ctr"/>
                      <a:r>
                        <a:rPr lang="es-ES" sz="2000" b="1" i="0" u="none" strike="noStrike" dirty="0">
                          <a:solidFill>
                            <a:schemeClr val="tx1"/>
                          </a:solidFill>
                          <a:effectLst/>
                          <a:highlight>
                            <a:srgbClr val="FCCC31"/>
                          </a:highlight>
                          <a:latin typeface="Work Sans"/>
                        </a:rPr>
                        <a:t>INVERSIÓN/ENTIDAD</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a:solidFill>
                        <a:srgbClr val="D9E1F2"/>
                      </a:solidFill>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a:solidFill>
                        <a:srgbClr val="D9E1F2"/>
                      </a:solidFill>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a:solidFill>
                        <a:srgbClr val="D9E1F2"/>
                      </a:solidFill>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a:solidFill>
                        <a:srgbClr val="D9E1F2"/>
                      </a:solidFill>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a:solidFill>
                        <a:srgbClr val="D9E1F2"/>
                      </a:solidFill>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a:solidFill>
                        <a:srgbClr val="D9E1F2"/>
                      </a:solidFill>
                    </a:lnB>
                    <a:solidFill>
                      <a:srgbClr val="FCCC31"/>
                    </a:solidFill>
                  </a:tcPr>
                </a:tc>
                <a:tc>
                  <a:txBody>
                    <a:bodyPr/>
                    <a:lstStyle/>
                    <a:p>
                      <a:pPr algn="ctr" rtl="0" fontAlgn="ctr"/>
                      <a:r>
                        <a:rPr lang="es-ES" sz="2000" b="1" i="0" u="none" strike="noStrike" dirty="0">
                          <a:solidFill>
                            <a:schemeClr val="tx1"/>
                          </a:solidFill>
                          <a:effectLst/>
                          <a:highlight>
                            <a:srgbClr val="FCCC31"/>
                          </a:highlight>
                          <a:latin typeface="Work Sans"/>
                        </a:rPr>
                        <a:t>Var%</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2000" b="1" i="0" u="none" strike="noStrike" dirty="0">
                          <a:solidFill>
                            <a:schemeClr val="tx1"/>
                          </a:solidFill>
                          <a:effectLst/>
                          <a:highlight>
                            <a:srgbClr val="FCCC31"/>
                          </a:highlight>
                          <a:latin typeface="Work Sans"/>
                        </a:rPr>
                        <a:t>Var%</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2000" b="1" i="0" u="none" strike="noStrike" dirty="0">
                          <a:solidFill>
                            <a:schemeClr val="tx1"/>
                          </a:solidFill>
                          <a:effectLst/>
                          <a:highlight>
                            <a:srgbClr val="FCCC31"/>
                          </a:highlight>
                          <a:latin typeface="Work Sans"/>
                        </a:rPr>
                        <a:t>Var%</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2000" b="1" i="0" u="none" strike="noStrike" dirty="0">
                          <a:solidFill>
                            <a:schemeClr val="tx1"/>
                          </a:solidFill>
                          <a:effectLst/>
                          <a:highlight>
                            <a:srgbClr val="FCCC31"/>
                          </a:highlight>
                          <a:latin typeface="Work Sans"/>
                        </a:rPr>
                        <a:t>Var%</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extLst>
                  <a:ext uri="{0D108BD9-81ED-4DB2-BD59-A6C34878D82A}">
                    <a16:rowId xmlns:a16="http://schemas.microsoft.com/office/drawing/2014/main" val="536402694"/>
                  </a:ext>
                </a:extLst>
              </a:tr>
              <a:tr h="45261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rtl="0" fontAlgn="ctr"/>
                      <a:r>
                        <a:rPr lang="es-ES" sz="2000" b="1" i="0" u="none" strike="noStrike" dirty="0">
                          <a:solidFill>
                            <a:schemeClr val="tx1"/>
                          </a:solidFill>
                          <a:effectLst/>
                          <a:highlight>
                            <a:srgbClr val="FCCC31"/>
                          </a:highlight>
                          <a:latin typeface="Work Sans"/>
                        </a:rPr>
                        <a:t>25/24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2000" b="1" i="0" u="none" strike="noStrike" dirty="0">
                          <a:solidFill>
                            <a:schemeClr val="tx1"/>
                          </a:solidFill>
                          <a:effectLst/>
                          <a:highlight>
                            <a:srgbClr val="FCCC31"/>
                          </a:highlight>
                          <a:latin typeface="Work Sans"/>
                        </a:rPr>
                        <a:t>26/25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2000" b="1" i="0" u="none" strike="noStrike" dirty="0">
                          <a:solidFill>
                            <a:schemeClr val="tx1"/>
                          </a:solidFill>
                          <a:effectLst/>
                          <a:highlight>
                            <a:srgbClr val="FCCC31"/>
                          </a:highlight>
                          <a:latin typeface="Work Sans"/>
                        </a:rPr>
                        <a:t>27/26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2000" b="1" i="0" u="none" strike="noStrike" dirty="0">
                          <a:solidFill>
                            <a:schemeClr val="tx1"/>
                          </a:solidFill>
                          <a:effectLst/>
                          <a:highlight>
                            <a:srgbClr val="FCCC31"/>
                          </a:highlight>
                          <a:latin typeface="Work Sans"/>
                        </a:rPr>
                        <a:t>28/27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extLst>
                  <a:ext uri="{0D108BD9-81ED-4DB2-BD59-A6C34878D82A}">
                    <a16:rowId xmlns:a16="http://schemas.microsoft.com/office/drawing/2014/main" val="3112804153"/>
                  </a:ext>
                </a:extLst>
              </a:tr>
              <a:tr h="677044">
                <a:tc>
                  <a:txBody>
                    <a:bodyPr/>
                    <a:lstStyle/>
                    <a:p>
                      <a:pPr algn="l" rtl="0" fontAlgn="ctr"/>
                      <a:r>
                        <a:rPr lang="es-ES" sz="2000" b="1" i="0" u="none" strike="noStrike" dirty="0">
                          <a:solidFill>
                            <a:schemeClr val="tx1"/>
                          </a:solidFill>
                          <a:effectLst/>
                          <a:latin typeface="Work Sans"/>
                        </a:rPr>
                        <a:t>INSTITUTOS DE INVESTIGACIÓN AMBIENTAL VINCULADOS</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2000" b="1" i="0" u="none" strike="noStrike" dirty="0">
                          <a:solidFill>
                            <a:schemeClr val="tx1"/>
                          </a:solidFill>
                          <a:effectLst/>
                          <a:latin typeface="Work Sans"/>
                        </a:rPr>
                        <a:t>$ 40.000,00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2000" b="1" i="0" u="none" strike="noStrike" dirty="0">
                          <a:solidFill>
                            <a:schemeClr val="tx1"/>
                          </a:solidFill>
                          <a:effectLst/>
                          <a:latin typeface="Work Sans"/>
                        </a:rPr>
                        <a:t>$ 65.463,33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2000" b="1" i="0" u="none" strike="noStrike" dirty="0">
                          <a:solidFill>
                            <a:schemeClr val="tx1"/>
                          </a:solidFill>
                          <a:effectLst/>
                          <a:latin typeface="Work Sans"/>
                        </a:rPr>
                        <a:t>$ 67.259,42</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2000" b="1" i="0" u="none" strike="noStrike" dirty="0">
                          <a:solidFill>
                            <a:schemeClr val="tx1"/>
                          </a:solidFill>
                          <a:effectLst/>
                          <a:latin typeface="Work Sans"/>
                        </a:rPr>
                        <a:t>$ 75.081,88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2000" b="1" i="0" u="none" strike="noStrike" dirty="0">
                          <a:solidFill>
                            <a:schemeClr val="tx1"/>
                          </a:solidFill>
                          <a:effectLst/>
                          <a:latin typeface="Work Sans"/>
                        </a:rPr>
                        <a:t>$ 83.778,84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CO" sz="1800" b="1" i="0" u="none" strike="noStrike" dirty="0">
                          <a:solidFill>
                            <a:srgbClr val="203764"/>
                          </a:solidFill>
                          <a:effectLst/>
                          <a:latin typeface="Work Sans" pitchFamily="2" charset="77"/>
                        </a:rPr>
                        <a:t>64%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CO" sz="1800" b="1" i="0" u="none" strike="noStrike">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CO" sz="1800" b="1" i="0" u="none" strike="noStrike">
                          <a:solidFill>
                            <a:srgbClr val="203764"/>
                          </a:solidFill>
                          <a:effectLst/>
                          <a:latin typeface="Work Sans" pitchFamily="2" charset="77"/>
                        </a:rPr>
                        <a:t>12%</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CO" sz="1800" b="1" i="0" u="none" strike="noStrike" dirty="0">
                          <a:solidFill>
                            <a:srgbClr val="203764"/>
                          </a:solidFill>
                          <a:effectLst/>
                          <a:latin typeface="Work Sans" pitchFamily="2" charset="77"/>
                        </a:rPr>
                        <a:t>12%</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extLst>
                  <a:ext uri="{0D108BD9-81ED-4DB2-BD59-A6C34878D82A}">
                    <a16:rowId xmlns:a16="http://schemas.microsoft.com/office/drawing/2014/main" val="3335756931"/>
                  </a:ext>
                </a:extLst>
              </a:tr>
              <a:tr h="404968">
                <a:tc>
                  <a:txBody>
                    <a:bodyPr/>
                    <a:lstStyle/>
                    <a:p>
                      <a:pPr algn="l" rtl="0" fontAlgn="ctr"/>
                      <a:r>
                        <a:rPr lang="es-ES" sz="1800" b="1" i="0" u="none" strike="noStrike" dirty="0">
                          <a:solidFill>
                            <a:schemeClr val="tx1"/>
                          </a:solidFill>
                          <a:effectLst/>
                          <a:latin typeface="Work Sans"/>
                        </a:rPr>
                        <a:t>3204 – Gestión de la información y el conocimiento ambiental </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$ 32.506,29</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$ 45.573,38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$ 50.122,85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$ 57.264,07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$ 64.201,14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40%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10%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14%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12%</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00431460"/>
                  </a:ext>
                </a:extLst>
              </a:tr>
              <a:tr h="854368">
                <a:tc>
                  <a:txBody>
                    <a:bodyPr/>
                    <a:lstStyle/>
                    <a:p>
                      <a:pPr lvl="1" algn="l" rtl="0" fontAlgn="ctr"/>
                      <a:r>
                        <a:rPr lang="es-ES" sz="1400" b="0" i="0" u="none" strike="noStrike" dirty="0">
                          <a:solidFill>
                            <a:schemeClr val="tx1"/>
                          </a:solidFill>
                          <a:effectLst/>
                          <a:latin typeface="Work Sans"/>
                        </a:rPr>
                        <a:t>FORTALECIMIENTO DE LOS PROCESOS DE DEMOCRATIZACIÓN DE LA INFORMACIÓN Y EL CONOCIMIENTO COMO INSUMOS PARA EL TRÁNSITO HACIA UNA ECONOMÍA REGENERATIVA, LA JUSTICIA SOCIAL Y AMBIENTAL DEL CHOCÓ BIOGEOGRÁFICO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$ 5.000,00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$ 6.000,00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$ 6.700,00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$ 7.500,00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$ 8.400,00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20%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12%</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12%</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12%</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168678478"/>
                  </a:ext>
                </a:extLst>
              </a:tr>
              <a:tr h="854368">
                <a:tc>
                  <a:txBody>
                    <a:bodyPr/>
                    <a:lstStyle/>
                    <a:p>
                      <a:pPr lvl="1" algn="l" rtl="0" fontAlgn="ctr"/>
                      <a:r>
                        <a:rPr lang="es-ES" sz="1400" b="0" i="0" u="none" strike="noStrike" dirty="0">
                          <a:solidFill>
                            <a:schemeClr val="tx1"/>
                          </a:solidFill>
                          <a:effectLst/>
                          <a:latin typeface="Work Sans"/>
                        </a:rPr>
                        <a:t>INVESTIGACIÓN CIENTÍFICA TRANSFORMATIVA PARA POTENCIAR EL BIENESTAR, LA CONSERVACIÓN Y LA GOBERNANZA AMBIENTAL EN LA AMAZONIA COLOMBIANA. AMAZONAS, CAQUETÁ, GUAINÍA, GUAVIARE, META, PUTUMAYO, VAUPÉS</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$ 8.200,00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$ 12.000,00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$ 13.000,57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$ 15.355,36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$ 17.369,99</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46%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1080987333"/>
                  </a:ext>
                </a:extLst>
              </a:tr>
              <a:tr h="571719">
                <a:tc>
                  <a:txBody>
                    <a:bodyPr/>
                    <a:lstStyle/>
                    <a:p>
                      <a:pPr lvl="1" algn="l" rtl="0" fontAlgn="ctr"/>
                      <a:r>
                        <a:rPr lang="es-ES" sz="1400" b="0" i="0" u="none" strike="noStrike" dirty="0">
                          <a:solidFill>
                            <a:schemeClr val="tx1"/>
                          </a:solidFill>
                          <a:effectLst/>
                          <a:latin typeface="Work Sans"/>
                        </a:rPr>
                        <a:t>INVESTIGACIÓN CIENTÍFICA Y GESTIÓN DEL CONOCIMIENTO SOBRE LA BIODIVERSIDAD Y SUS CONTRIBUCIONES A LA SOCIEDAD A NIVEL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$ 10.606,29</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$ 12.223,75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$ 12.278,11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$ 13.505,92</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$ 14.856,51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2063788467"/>
                  </a:ext>
                </a:extLst>
              </a:tr>
              <a:tr h="854368">
                <a:tc>
                  <a:txBody>
                    <a:bodyPr/>
                    <a:lstStyle/>
                    <a:p>
                      <a:pPr lvl="1" algn="l" rtl="0" fontAlgn="ctr"/>
                      <a:r>
                        <a:rPr lang="es-ES" sz="1400" b="0" i="0" u="none" strike="noStrike" dirty="0">
                          <a:solidFill>
                            <a:schemeClr val="tx1"/>
                          </a:solidFill>
                          <a:effectLst/>
                          <a:latin typeface="Work Sans"/>
                        </a:rPr>
                        <a:t>INVESTIGACIÓN PARA LA GENERACIÓN Y LA DEMOCRATIZACIÓN DEL CONOCIMIENTO, ORIENTADO A GENERAR JUSTICIA AMBIENTAL, RESILIENCIA CLIMÁTICA, DESARROLLO SOSTENIBLE Y ORDENAMIENTO DE LOS TERRITORIOS MARINOS Y COSTEROS DE INTERÉS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$ 7.400,00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$ 12.261,44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$ 14.492,04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$ 16.704,47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$ 18.775,44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66%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12%</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3482566841"/>
                  </a:ext>
                </a:extLst>
              </a:tr>
              <a:tr h="571719">
                <a:tc>
                  <a:txBody>
                    <a:bodyPr/>
                    <a:lstStyle/>
                    <a:p>
                      <a:pPr lvl="1" algn="l" rtl="0" fontAlgn="ctr"/>
                      <a:r>
                        <a:rPr lang="es-ES" sz="1400" b="0" i="0" u="none" strike="noStrike" dirty="0">
                          <a:solidFill>
                            <a:schemeClr val="tx1"/>
                          </a:solidFill>
                          <a:effectLst/>
                          <a:latin typeface="Work Sans"/>
                        </a:rPr>
                        <a:t>GENERACIÓN DE OPERACIONES ESTADÍSTICAS SOBRE EL ESTADO DE LOS AMBIENTES Y RECURSOS MARINOS Y COSTEROS DE INTERÉS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$ 1.300,00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$ 3.088,19</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$ 3.652,13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$ 4.198,32</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$ 4.799,20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138%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157626448"/>
                  </a:ext>
                </a:extLst>
              </a:tr>
              <a:tr h="788647">
                <a:tc>
                  <a:txBody>
                    <a:bodyPr/>
                    <a:lstStyle/>
                    <a:p>
                      <a:pPr algn="l" rtl="0" fontAlgn="ctr"/>
                      <a:r>
                        <a:rPr lang="es-ES" sz="1800" b="1" i="0" u="none" strike="noStrike" dirty="0">
                          <a:solidFill>
                            <a:schemeClr val="tx1"/>
                          </a:solidFill>
                          <a:effectLst/>
                          <a:latin typeface="Work Sans"/>
                        </a:rPr>
                        <a:t>3299 – Fortalecimiento de la gestión y dirección del Sector Ambiente y Desarrollo Sostenible </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$ 7.493,71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$ 19.889,94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$ 17.136,58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$ 17.817,81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rtl="0" fontAlgn="ctr"/>
                      <a:r>
                        <a:rPr lang="es-ES" sz="1800" b="1" i="0" u="none" strike="noStrike" dirty="0">
                          <a:solidFill>
                            <a:schemeClr val="tx1"/>
                          </a:solidFill>
                          <a:effectLst/>
                          <a:latin typeface="Work Sans"/>
                        </a:rPr>
                        <a:t>$ 19.577,70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165%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-14%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800" b="1" i="0" u="none" strike="noStrike" dirty="0">
                          <a:solidFill>
                            <a:srgbClr val="203764"/>
                          </a:solidFill>
                          <a:effectLst/>
                          <a:latin typeface="Work Sans" pitchFamily="2" charset="77"/>
                        </a:rPr>
                        <a:t>10%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61923654"/>
                  </a:ext>
                </a:extLst>
              </a:tr>
              <a:tr h="854368">
                <a:tc>
                  <a:txBody>
                    <a:bodyPr/>
                    <a:lstStyle/>
                    <a:p>
                      <a:pPr lvl="1" algn="l" rtl="0" fontAlgn="ctr"/>
                      <a:r>
                        <a:rPr lang="es-ES" sz="1400" b="0" i="0" u="none" strike="noStrike" dirty="0">
                          <a:solidFill>
                            <a:schemeClr val="tx1"/>
                          </a:solidFill>
                          <a:effectLst/>
                          <a:latin typeface="Work Sans"/>
                        </a:rPr>
                        <a:t>FORTALECIMIENTO DE LA CAPACIDAD TÉCNICA, TECNOLÓGICA E INFRAESTRUCTURA FÍSICA DEL IIAP, NECESARIA EN LA GENERACIÓN Y DEMOCRATIZACIÓN OPORTUNA DE LA INFORMACIÓN Y EL CONOCIMIENTO DEL CHOCÓ BIOGEOGRÁFICO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$ 1.500,00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$ 2.000,00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$ 2.500,00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$ 3.000,00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$ 3.500,00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33%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25%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20%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1340016184"/>
                  </a:ext>
                </a:extLst>
              </a:tr>
              <a:tr h="854368">
                <a:tc>
                  <a:txBody>
                    <a:bodyPr/>
                    <a:lstStyle/>
                    <a:p>
                      <a:pPr lvl="1" algn="l" rtl="0" fontAlgn="ctr"/>
                      <a:r>
                        <a:rPr lang="es-ES" sz="1400" b="0" i="0" u="none" strike="noStrike" dirty="0">
                          <a:solidFill>
                            <a:schemeClr val="tx1"/>
                          </a:solidFill>
                          <a:effectLst/>
                          <a:latin typeface="Work Sans"/>
                        </a:rPr>
                        <a:t>FORTALECIMIENTO DE LA GESTIÓN Y MODERNIZACIÓN DE LAS CAPACIDADES INSTITUCIONALES PARA LA INVESTIGACIÓN CIENTÍFICA TRANSFORMATIVA EN LA AMAZONIA COLOMBIANA. AMAZONAS, CAQUETÁ, GUAINÍA, GUAVIARE, PUTUMAYO, VAUPÉS</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$ 1.200,00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$ 2.000,00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$ 2.482,00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$ 2.559,00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$ 2.896,00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67%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24%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1497036358"/>
                  </a:ext>
                </a:extLst>
              </a:tr>
              <a:tr h="571719">
                <a:tc>
                  <a:txBody>
                    <a:bodyPr/>
                    <a:lstStyle/>
                    <a:p>
                      <a:pPr lvl="1" algn="l" rtl="0" fontAlgn="ctr"/>
                      <a:r>
                        <a:rPr lang="es-ES" sz="1400" b="0" i="0" u="none" strike="noStrike" dirty="0">
                          <a:solidFill>
                            <a:schemeClr val="tx1"/>
                          </a:solidFill>
                          <a:effectLst/>
                          <a:latin typeface="Work Sans"/>
                        </a:rPr>
                        <a:t>FORTALECIMIENTO INSTITUCIONAL PARA LA GENERACIÓN DE CONOCIMIENTO EN BIODIVERSIDAD Y LAS CONTRIBUCIONES DE LA NATURALEZA A LA SOCIEDAD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$ 2.393,71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$ 7.788,44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$ 4.042,58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$ 4.446,83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$ 4.891,52</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225%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-48%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1686992108"/>
                  </a:ext>
                </a:extLst>
              </a:tr>
              <a:tr h="569578">
                <a:tc>
                  <a:txBody>
                    <a:bodyPr/>
                    <a:lstStyle/>
                    <a:p>
                      <a:pPr lvl="1" algn="l" rtl="0" fontAlgn="ctr"/>
                      <a:r>
                        <a:rPr lang="es-ES" sz="1400" b="0" i="0" u="none" strike="noStrike" dirty="0">
                          <a:solidFill>
                            <a:schemeClr val="tx1"/>
                          </a:solidFill>
                          <a:effectLst/>
                          <a:latin typeface="Work Sans"/>
                        </a:rPr>
                        <a:t>FORTALECIMIENTO DE LA INFRAESTRUCTURA FÍSICA, TECNOLÓGICA Y DE LA GESTIÓN ADMINISTRATIVA DEL INVEMAR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$ 2.400,00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847054938"/>
                  </a:ext>
                </a:extLst>
              </a:tr>
              <a:tr h="619365">
                <a:tc>
                  <a:txBody>
                    <a:bodyPr/>
                    <a:lstStyle/>
                    <a:p>
                      <a:pPr lvl="1" algn="l" rtl="0" fontAlgn="ctr"/>
                      <a:r>
                        <a:rPr lang="es-ES" sz="1400" b="0" i="0" u="none" strike="noStrike" dirty="0">
                          <a:solidFill>
                            <a:schemeClr val="tx1"/>
                          </a:solidFill>
                          <a:effectLst/>
                          <a:latin typeface="Work Sans"/>
                        </a:rPr>
                        <a:t>MODERNIZACIÓN DE LA INFRAESTRUCTURA ADMINISTRATIVA, FÍSICA Y TECNOLÓGICA DE LAS SEDES DEL INVEMAR A NIVEL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$ 8.101,50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$ 8.112,00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$ 7.811,98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$ 8.290,18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dirty="0">
                          <a:solidFill>
                            <a:srgbClr val="203764"/>
                          </a:solidFill>
                          <a:effectLst/>
                          <a:latin typeface="Work Sans" pitchFamily="2" charset="77"/>
                        </a:rPr>
                        <a:t>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1180107018"/>
                  </a:ext>
                </a:extLst>
              </a:tr>
            </a:tbl>
          </a:graphicData>
        </a:graphic>
      </p:graphicFrame>
      <p:sp>
        <p:nvSpPr>
          <p:cNvPr id="4" name="Título 1">
            <a:extLst>
              <a:ext uri="{FF2B5EF4-FFF2-40B4-BE49-F238E27FC236}">
                <a16:creationId xmlns:a16="http://schemas.microsoft.com/office/drawing/2014/main" id="{0B883746-AB72-3FA5-9CCF-00D8C0EFC4F2}"/>
              </a:ext>
            </a:extLst>
          </p:cNvPr>
          <p:cNvSpPr txBox="1">
            <a:spLocks/>
          </p:cNvSpPr>
          <p:nvPr/>
        </p:nvSpPr>
        <p:spPr>
          <a:xfrm>
            <a:off x="1155232" y="334235"/>
            <a:ext cx="18476464"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a:lnSpc>
                <a:spcPct val="100000"/>
              </a:lnSpc>
            </a:pPr>
            <a:r>
              <a:rPr lang="es-CO" sz="4400" b="1" dirty="0">
                <a:solidFill>
                  <a:schemeClr val="tx1"/>
                </a:solidFill>
                <a:latin typeface="Verdana" panose="020B0604030504040204" pitchFamily="34" charset="0"/>
                <a:ea typeface="Verdana" panose="020B0604030504040204" pitchFamily="34" charset="0"/>
              </a:rPr>
              <a:t>Solicitud MGMP 2025-2028 </a:t>
            </a:r>
          </a:p>
          <a:p>
            <a:pPr algn="ctr">
              <a:lnSpc>
                <a:spcPct val="100000"/>
              </a:lnSpc>
            </a:pPr>
            <a:r>
              <a:rPr lang="es-CO" sz="4400" b="1" dirty="0">
                <a:latin typeface="Verdana" panose="020B0604030504040204" pitchFamily="34" charset="0"/>
                <a:ea typeface="Verdana" panose="020B0604030504040204" pitchFamily="34" charset="0"/>
              </a:rPr>
              <a:t>Inversión</a:t>
            </a:r>
            <a:endParaRPr lang="es-CO" sz="4400" b="1" dirty="0">
              <a:solidFill>
                <a:schemeClr val="tx1"/>
              </a:solidFill>
              <a:latin typeface="Verdana" panose="020B0604030504040204" pitchFamily="34" charset="0"/>
              <a:ea typeface="Verdana" panose="020B0604030504040204" pitchFamily="34" charset="0"/>
            </a:endParaRPr>
          </a:p>
        </p:txBody>
      </p:sp>
      <p:grpSp>
        <p:nvGrpSpPr>
          <p:cNvPr id="5" name="Grupo 4">
            <a:extLst>
              <a:ext uri="{FF2B5EF4-FFF2-40B4-BE49-F238E27FC236}">
                <a16:creationId xmlns:a16="http://schemas.microsoft.com/office/drawing/2014/main" id="{13DF06F3-AEA6-B99D-C52A-F8135A28E453}"/>
              </a:ext>
            </a:extLst>
          </p:cNvPr>
          <p:cNvGrpSpPr/>
          <p:nvPr/>
        </p:nvGrpSpPr>
        <p:grpSpPr>
          <a:xfrm>
            <a:off x="16613736" y="203541"/>
            <a:ext cx="3000375" cy="2020113"/>
            <a:chOff x="16072703" y="22290"/>
            <a:chExt cx="3000375" cy="2020113"/>
          </a:xfrm>
        </p:grpSpPr>
        <p:pic>
          <p:nvPicPr>
            <p:cNvPr id="6" name="Imagen 5">
              <a:extLst>
                <a:ext uri="{FF2B5EF4-FFF2-40B4-BE49-F238E27FC236}">
                  <a16:creationId xmlns:a16="http://schemas.microsoft.com/office/drawing/2014/main" id="{48413EAB-83F8-8280-6FAE-A1B023A66E10}"/>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7" name="Picture 4" descr="Ministerio de Ambiente y Desarrollo Sostenible - Wikipedia ...">
              <a:extLst>
                <a:ext uri="{FF2B5EF4-FFF2-40B4-BE49-F238E27FC236}">
                  <a16:creationId xmlns:a16="http://schemas.microsoft.com/office/drawing/2014/main" id="{30B0F27D-5D47-26EC-B0CA-080D7F1BF8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7007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a 8">
            <a:extLst>
              <a:ext uri="{FF2B5EF4-FFF2-40B4-BE49-F238E27FC236}">
                <a16:creationId xmlns:a16="http://schemas.microsoft.com/office/drawing/2014/main" id="{51C53895-BEA5-C6E8-D40E-674C20124EAF}"/>
              </a:ext>
            </a:extLst>
          </p:cNvPr>
          <p:cNvGraphicFramePr>
            <a:graphicFrameLocks noGrp="1"/>
          </p:cNvGraphicFramePr>
          <p:nvPr>
            <p:extLst>
              <p:ext uri="{D42A27DB-BD31-4B8C-83A1-F6EECF244321}">
                <p14:modId xmlns:p14="http://schemas.microsoft.com/office/powerpoint/2010/main" val="500035265"/>
              </p:ext>
            </p:extLst>
          </p:nvPr>
        </p:nvGraphicFramePr>
        <p:xfrm>
          <a:off x="1155232" y="3023149"/>
          <a:ext cx="21784371" cy="5804329"/>
        </p:xfrm>
        <a:graphic>
          <a:graphicData uri="http://schemas.openxmlformats.org/drawingml/2006/table">
            <a:tbl>
              <a:tblPr bandRow="1">
                <a:tableStyleId>{5940675A-B579-460E-94D1-54222C63F5DA}</a:tableStyleId>
              </a:tblPr>
              <a:tblGrid>
                <a:gridCol w="9525233">
                  <a:extLst>
                    <a:ext uri="{9D8B030D-6E8A-4147-A177-3AD203B41FA5}">
                      <a16:colId xmlns:a16="http://schemas.microsoft.com/office/drawing/2014/main" val="3669706681"/>
                    </a:ext>
                  </a:extLst>
                </a:gridCol>
                <a:gridCol w="1717942">
                  <a:extLst>
                    <a:ext uri="{9D8B030D-6E8A-4147-A177-3AD203B41FA5}">
                      <a16:colId xmlns:a16="http://schemas.microsoft.com/office/drawing/2014/main" val="3981831951"/>
                    </a:ext>
                  </a:extLst>
                </a:gridCol>
                <a:gridCol w="1701242">
                  <a:extLst>
                    <a:ext uri="{9D8B030D-6E8A-4147-A177-3AD203B41FA5}">
                      <a16:colId xmlns:a16="http://schemas.microsoft.com/office/drawing/2014/main" val="1348997962"/>
                    </a:ext>
                  </a:extLst>
                </a:gridCol>
                <a:gridCol w="1575892">
                  <a:extLst>
                    <a:ext uri="{9D8B030D-6E8A-4147-A177-3AD203B41FA5}">
                      <a16:colId xmlns:a16="http://schemas.microsoft.com/office/drawing/2014/main" val="2758770611"/>
                    </a:ext>
                  </a:extLst>
                </a:gridCol>
                <a:gridCol w="1955968">
                  <a:extLst>
                    <a:ext uri="{9D8B030D-6E8A-4147-A177-3AD203B41FA5}">
                      <a16:colId xmlns:a16="http://schemas.microsoft.com/office/drawing/2014/main" val="1457988601"/>
                    </a:ext>
                  </a:extLst>
                </a:gridCol>
                <a:gridCol w="1710991">
                  <a:extLst>
                    <a:ext uri="{9D8B030D-6E8A-4147-A177-3AD203B41FA5}">
                      <a16:colId xmlns:a16="http://schemas.microsoft.com/office/drawing/2014/main" val="2402039320"/>
                    </a:ext>
                  </a:extLst>
                </a:gridCol>
                <a:gridCol w="990230">
                  <a:extLst>
                    <a:ext uri="{9D8B030D-6E8A-4147-A177-3AD203B41FA5}">
                      <a16:colId xmlns:a16="http://schemas.microsoft.com/office/drawing/2014/main" val="398398956"/>
                    </a:ext>
                  </a:extLst>
                </a:gridCol>
                <a:gridCol w="884481">
                  <a:extLst>
                    <a:ext uri="{9D8B030D-6E8A-4147-A177-3AD203B41FA5}">
                      <a16:colId xmlns:a16="http://schemas.microsoft.com/office/drawing/2014/main" val="2784559420"/>
                    </a:ext>
                  </a:extLst>
                </a:gridCol>
                <a:gridCol w="865899">
                  <a:extLst>
                    <a:ext uri="{9D8B030D-6E8A-4147-A177-3AD203B41FA5}">
                      <a16:colId xmlns:a16="http://schemas.microsoft.com/office/drawing/2014/main" val="1234446637"/>
                    </a:ext>
                  </a:extLst>
                </a:gridCol>
                <a:gridCol w="856493">
                  <a:extLst>
                    <a:ext uri="{9D8B030D-6E8A-4147-A177-3AD203B41FA5}">
                      <a16:colId xmlns:a16="http://schemas.microsoft.com/office/drawing/2014/main" val="106211077"/>
                    </a:ext>
                  </a:extLst>
                </a:gridCol>
              </a:tblGrid>
              <a:tr h="398068">
                <a:tc rowSpan="2">
                  <a:txBody>
                    <a:bodyPr/>
                    <a:lstStyle/>
                    <a:p>
                      <a:pPr algn="ctr" rtl="0" fontAlgn="ctr"/>
                      <a:r>
                        <a:rPr lang="es-ES" sz="2000" b="1" i="0" u="none" strike="noStrike" dirty="0">
                          <a:solidFill>
                            <a:schemeClr val="tx1"/>
                          </a:solidFill>
                          <a:effectLst/>
                          <a:highlight>
                            <a:srgbClr val="FCCC31"/>
                          </a:highlight>
                          <a:latin typeface="Work Sans"/>
                        </a:rPr>
                        <a:t>INVERSIÓN/ENTIDAD</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a:solidFill>
                        <a:srgbClr val="D9E1F2"/>
                      </a:solidFill>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a:solidFill>
                        <a:srgbClr val="D9E1F2"/>
                      </a:solidFill>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a:solidFill>
                        <a:srgbClr val="D9E1F2"/>
                      </a:solidFill>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a:solidFill>
                        <a:srgbClr val="D9E1F2"/>
                      </a:solidFill>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a:solidFill>
                        <a:srgbClr val="D9E1F2"/>
                      </a:solidFill>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a:solidFill>
                        <a:srgbClr val="D9E1F2"/>
                      </a:solidFill>
                    </a:lnB>
                    <a:solidFill>
                      <a:srgbClr val="FCCC31"/>
                    </a:solidFill>
                  </a:tcPr>
                </a:tc>
                <a:tc>
                  <a:txBody>
                    <a:bodyPr/>
                    <a:lstStyle/>
                    <a:p>
                      <a:pPr algn="ctr" rtl="0" fontAlgn="ctr"/>
                      <a:r>
                        <a:rPr lang="es-ES" sz="2000" b="1" i="0" u="none" strike="noStrike" dirty="0">
                          <a:solidFill>
                            <a:schemeClr val="tx1"/>
                          </a:solidFill>
                          <a:effectLst/>
                          <a:highlight>
                            <a:srgbClr val="FCCC31"/>
                          </a:highlight>
                          <a:latin typeface="Work Sans"/>
                        </a:rPr>
                        <a:t>Var%</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2000" b="1" i="0" u="none" strike="noStrike" dirty="0">
                          <a:solidFill>
                            <a:schemeClr val="tx1"/>
                          </a:solidFill>
                          <a:effectLst/>
                          <a:highlight>
                            <a:srgbClr val="FCCC31"/>
                          </a:highlight>
                          <a:latin typeface="Work Sans"/>
                        </a:rPr>
                        <a:t>Var%</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2000" b="1" i="0" u="none" strike="noStrike" dirty="0">
                          <a:solidFill>
                            <a:schemeClr val="tx1"/>
                          </a:solidFill>
                          <a:effectLst/>
                          <a:highlight>
                            <a:srgbClr val="FCCC31"/>
                          </a:highlight>
                          <a:latin typeface="Work Sans"/>
                        </a:rPr>
                        <a:t>Var%</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2000" b="1" i="0" u="none" strike="noStrike" dirty="0">
                          <a:solidFill>
                            <a:schemeClr val="tx1"/>
                          </a:solidFill>
                          <a:effectLst/>
                          <a:highlight>
                            <a:srgbClr val="FCCC31"/>
                          </a:highlight>
                          <a:latin typeface="Work Sans"/>
                        </a:rPr>
                        <a:t>Var%</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extLst>
                  <a:ext uri="{0D108BD9-81ED-4DB2-BD59-A6C34878D82A}">
                    <a16:rowId xmlns:a16="http://schemas.microsoft.com/office/drawing/2014/main" val="3183195539"/>
                  </a:ext>
                </a:extLst>
              </a:tr>
              <a:tr h="398068">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rtl="0" fontAlgn="ctr"/>
                      <a:r>
                        <a:rPr lang="es-ES" sz="2000" b="1" i="0" u="none" strike="noStrike" dirty="0">
                          <a:solidFill>
                            <a:schemeClr val="tx1"/>
                          </a:solidFill>
                          <a:effectLst/>
                          <a:highlight>
                            <a:srgbClr val="FCCC31"/>
                          </a:highlight>
                          <a:latin typeface="Work Sans"/>
                        </a:rPr>
                        <a:t>25/24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2000" b="1" i="0" u="none" strike="noStrike" dirty="0">
                          <a:solidFill>
                            <a:schemeClr val="tx1"/>
                          </a:solidFill>
                          <a:effectLst/>
                          <a:highlight>
                            <a:srgbClr val="FCCC31"/>
                          </a:highlight>
                          <a:latin typeface="Work Sans"/>
                        </a:rPr>
                        <a:t>26/25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2000" b="1" i="0" u="none" strike="noStrike" dirty="0">
                          <a:solidFill>
                            <a:schemeClr val="tx1"/>
                          </a:solidFill>
                          <a:effectLst/>
                          <a:highlight>
                            <a:srgbClr val="FCCC31"/>
                          </a:highlight>
                          <a:latin typeface="Work Sans"/>
                        </a:rPr>
                        <a:t>27/26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2000" b="1" i="0" u="none" strike="noStrike" dirty="0">
                          <a:solidFill>
                            <a:schemeClr val="tx1"/>
                          </a:solidFill>
                          <a:effectLst/>
                          <a:highlight>
                            <a:srgbClr val="FCCC31"/>
                          </a:highlight>
                          <a:latin typeface="Work Sans"/>
                        </a:rPr>
                        <a:t>28/27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extLst>
                  <a:ext uri="{0D108BD9-81ED-4DB2-BD59-A6C34878D82A}">
                    <a16:rowId xmlns:a16="http://schemas.microsoft.com/office/drawing/2014/main" val="4099793416"/>
                  </a:ext>
                </a:extLst>
              </a:tr>
              <a:tr h="704912">
                <a:tc>
                  <a:txBody>
                    <a:bodyPr/>
                    <a:lstStyle/>
                    <a:p>
                      <a:pPr algn="l" rtl="0" fontAlgn="ctr"/>
                      <a:r>
                        <a:rPr lang="es-ES" sz="1800" b="1" i="0" u="none" strike="noStrike" dirty="0">
                          <a:solidFill>
                            <a:schemeClr val="tx1"/>
                          </a:solidFill>
                          <a:effectLst/>
                          <a:latin typeface="Work Sans"/>
                        </a:rPr>
                        <a:t> PARQUES NACIONALES NATURALES DE COLOMBIA</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1800" b="1" i="0" u="none" strike="noStrike" dirty="0">
                          <a:solidFill>
                            <a:schemeClr val="tx1"/>
                          </a:solidFill>
                          <a:effectLst/>
                          <a:latin typeface="Work Sans"/>
                        </a:rPr>
                        <a:t>$ 90.010,74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1800" b="1" i="0" u="none" strike="noStrike" dirty="0">
                          <a:solidFill>
                            <a:schemeClr val="tx1"/>
                          </a:solidFill>
                          <a:effectLst/>
                          <a:latin typeface="Work Sans"/>
                        </a:rPr>
                        <a:t>$ 660.024,20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1800" b="1" i="0" u="none" strike="noStrike" dirty="0">
                          <a:solidFill>
                            <a:schemeClr val="tx1"/>
                          </a:solidFill>
                          <a:effectLst/>
                          <a:latin typeface="Work Sans"/>
                        </a:rPr>
                        <a:t>$ 584.351,17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1800" b="1" i="0" u="none" strike="noStrike" dirty="0">
                          <a:solidFill>
                            <a:schemeClr val="tx1"/>
                          </a:solidFill>
                          <a:effectLst/>
                          <a:latin typeface="Work Sans"/>
                        </a:rPr>
                        <a:t>$ 560.407,85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1800" b="1" i="0" u="none" strike="noStrike" dirty="0">
                          <a:solidFill>
                            <a:schemeClr val="tx1"/>
                          </a:solidFill>
                          <a:effectLst/>
                          <a:latin typeface="Work Sans"/>
                        </a:rPr>
                        <a:t>$ 577.220,09</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CO" sz="1800" b="1" i="0" u="none" strike="noStrike" dirty="0">
                          <a:solidFill>
                            <a:srgbClr val="203764"/>
                          </a:solidFill>
                          <a:effectLst/>
                          <a:latin typeface="Work Sans" pitchFamily="2" charset="77"/>
                        </a:rPr>
                        <a:t>633%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CO" sz="1800" b="1" i="0" u="none" strike="noStrike" dirty="0">
                          <a:solidFill>
                            <a:srgbClr val="203764"/>
                          </a:solidFill>
                          <a:effectLst/>
                          <a:latin typeface="Work Sans" pitchFamily="2" charset="77"/>
                        </a:rPr>
                        <a:t>-11%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CO" sz="1800" b="1" i="0" u="none" strike="noStrike" dirty="0">
                          <a:solidFill>
                            <a:srgbClr val="203764"/>
                          </a:solidFill>
                          <a:effectLst/>
                          <a:latin typeface="Work Sans" pitchFamily="2" charset="77"/>
                        </a:rPr>
                        <a:t>-4%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CO" sz="1800" b="1" i="0" u="none" strike="noStrike" dirty="0">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extLst>
                  <a:ext uri="{0D108BD9-81ED-4DB2-BD59-A6C34878D82A}">
                    <a16:rowId xmlns:a16="http://schemas.microsoft.com/office/drawing/2014/main" val="2833609422"/>
                  </a:ext>
                </a:extLst>
              </a:tr>
              <a:tr h="663447">
                <a:tc>
                  <a:txBody>
                    <a:bodyPr/>
                    <a:lstStyle/>
                    <a:p>
                      <a:pPr algn="l" rtl="0" fontAlgn="ctr"/>
                      <a:r>
                        <a:rPr lang="es-ES" sz="1800" b="1" i="0" u="none" strike="noStrike" dirty="0">
                          <a:solidFill>
                            <a:schemeClr val="tx1"/>
                          </a:solidFill>
                          <a:effectLst/>
                          <a:latin typeface="Work Sans"/>
                        </a:rPr>
                        <a:t> 3202 – Conservación de la biodiversidad y sus servicios ecosistémicos </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$ 61.010,74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$ 433.115,78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$ 446.109,25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$ 459.492,53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$ 473.277,31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CO" sz="1800" b="1" i="0" u="none" strike="noStrike" dirty="0">
                          <a:solidFill>
                            <a:srgbClr val="203764"/>
                          </a:solidFill>
                          <a:effectLst/>
                          <a:latin typeface="Work Sans" pitchFamily="2" charset="77"/>
                        </a:rPr>
                        <a:t>610%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CO" sz="1800" b="1" i="0" u="none" strike="noStrike">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CO" sz="1800" b="1" i="0" u="none" strike="noStrike">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CO" sz="1800" b="1" i="0" u="none" strike="noStrike" dirty="0">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extLst>
                  <a:ext uri="{0D108BD9-81ED-4DB2-BD59-A6C34878D82A}">
                    <a16:rowId xmlns:a16="http://schemas.microsoft.com/office/drawing/2014/main" val="1372634413"/>
                  </a:ext>
                </a:extLst>
              </a:tr>
              <a:tr h="557295">
                <a:tc>
                  <a:txBody>
                    <a:bodyPr/>
                    <a:lstStyle/>
                    <a:p>
                      <a:pPr lvl="1" algn="l" rtl="0" fontAlgn="ctr"/>
                      <a:r>
                        <a:rPr lang="es-ES" sz="1400" b="0" i="0" u="none" strike="noStrike" dirty="0">
                          <a:solidFill>
                            <a:schemeClr val="tx1"/>
                          </a:solidFill>
                          <a:effectLst/>
                          <a:latin typeface="Work Sans"/>
                        </a:rPr>
                        <a:t>CONSERVACIÓN DE LA DIVERSIDAD BIOLÓGICA DE LAS ÁREAS PROTEGIDAS DEL SINAP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$ 61.010,74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$ 425.902,02</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$ 438.679,08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$ 451.839,46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$ 465.394,64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598%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3606107757"/>
                  </a:ext>
                </a:extLst>
              </a:tr>
              <a:tr h="970291">
                <a:tc>
                  <a:txBody>
                    <a:bodyPr/>
                    <a:lstStyle/>
                    <a:p>
                      <a:pPr lvl="1" algn="l" rtl="0" fontAlgn="ctr"/>
                      <a:r>
                        <a:rPr lang="es-ES" sz="1400" b="0" i="0" u="none" strike="noStrike" dirty="0">
                          <a:solidFill>
                            <a:schemeClr val="tx1"/>
                          </a:solidFill>
                          <a:effectLst/>
                          <a:latin typeface="Work Sans"/>
                        </a:rPr>
                        <a:t>ADMINISTRACIÓN DE LOS RECURSOS PROVENIENTES DE LA TASA POR USO DE AGUA PARA LA PROTECCIÓN Y RECUPERACIÓN DEL RECURSO HÍDRICO EN  ÁREAS DEL SISTEMA DE PARQUES NACIONALES NATURALES DE COLOMBIA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$ 7.213,76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$ 7.430,17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$ 7.653,07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$ 7.882,67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3860125079"/>
                  </a:ext>
                </a:extLst>
              </a:tr>
              <a:tr h="725645">
                <a:tc>
                  <a:txBody>
                    <a:bodyPr/>
                    <a:lstStyle/>
                    <a:p>
                      <a:pPr algn="l" rtl="0" fontAlgn="ctr"/>
                      <a:r>
                        <a:rPr lang="es-ES" sz="1800" b="1" i="0" u="none" strike="noStrike" dirty="0">
                          <a:solidFill>
                            <a:schemeClr val="tx1"/>
                          </a:solidFill>
                          <a:effectLst/>
                          <a:latin typeface="Work Sans"/>
                        </a:rPr>
                        <a:t> 3299 – Fortalecimiento de la gestión y dirección del Sector Ambiente y Desarrollo Sostenible </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$ 29.000,00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$ 226.908,42</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$ 138.241,92</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$ 100.915,32</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$ 103.942,78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CO" sz="1800" b="1" i="0" u="none" strike="noStrike" dirty="0">
                          <a:solidFill>
                            <a:srgbClr val="203764"/>
                          </a:solidFill>
                          <a:effectLst/>
                          <a:latin typeface="Work Sans" pitchFamily="2" charset="77"/>
                        </a:rPr>
                        <a:t>682%</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CO" sz="1800" b="1" i="0" u="none" strike="noStrike" dirty="0">
                          <a:solidFill>
                            <a:srgbClr val="203764"/>
                          </a:solidFill>
                          <a:effectLst/>
                          <a:latin typeface="Work Sans" pitchFamily="2" charset="77"/>
                        </a:rPr>
                        <a:t>-39%</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CO" sz="1800" b="1" i="0" u="none" strike="noStrike" dirty="0">
                          <a:solidFill>
                            <a:srgbClr val="203764"/>
                          </a:solidFill>
                          <a:effectLst/>
                          <a:latin typeface="Work Sans" pitchFamily="2" charset="77"/>
                        </a:rPr>
                        <a:t>-27%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CO" sz="1800" b="1" i="0" u="none" strike="noStrike" dirty="0">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extLst>
                  <a:ext uri="{0D108BD9-81ED-4DB2-BD59-A6C34878D82A}">
                    <a16:rowId xmlns:a16="http://schemas.microsoft.com/office/drawing/2014/main" val="2747576650"/>
                  </a:ext>
                </a:extLst>
              </a:tr>
              <a:tr h="557295">
                <a:tc>
                  <a:txBody>
                    <a:bodyPr/>
                    <a:lstStyle/>
                    <a:p>
                      <a:pPr lvl="1" algn="l" rtl="0" fontAlgn="ctr"/>
                      <a:r>
                        <a:rPr lang="es-ES" sz="1400" b="0" i="0" u="none" strike="noStrike" dirty="0">
                          <a:solidFill>
                            <a:schemeClr val="tx1"/>
                          </a:solidFill>
                          <a:effectLst/>
                          <a:latin typeface="Work Sans"/>
                        </a:rPr>
                        <a:t>FORTALECIMIENTO DE LA CAPACIDAD INSTITUCIONAL DE PARQUES NACIONALES NATURALES A NIVEL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$ 20.000,00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$ 36.574,58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$ 37.671,82</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$ 38.801,97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$ 39.966,03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83%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195027699"/>
                  </a:ext>
                </a:extLst>
              </a:tr>
              <a:tr h="829308">
                <a:tc>
                  <a:txBody>
                    <a:bodyPr/>
                    <a:lstStyle/>
                    <a:p>
                      <a:pPr lvl="1" algn="l" rtl="0" fontAlgn="ctr"/>
                      <a:r>
                        <a:rPr lang="es-ES" sz="1400" b="0" i="0" u="none" strike="noStrike" dirty="0">
                          <a:solidFill>
                            <a:schemeClr val="tx1"/>
                          </a:solidFill>
                          <a:effectLst/>
                          <a:latin typeface="Work Sans"/>
                        </a:rPr>
                        <a:t>MEJORAMIENTO DE LA INFRAESTRUCTURA FÍSICA EN LOS PARQUES NACIONALES NATURALES DE COLOMBIA Y SUS ÁREAS PROTEGIDAS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$ 9.000,00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$ 190.333,84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$ 100.570,10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$ 62.113,35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$ 63.976,75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2015%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-47%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-38%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dirty="0">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1149062338"/>
                  </a:ext>
                </a:extLst>
              </a:tr>
            </a:tbl>
          </a:graphicData>
        </a:graphic>
      </p:graphicFrame>
      <p:graphicFrame>
        <p:nvGraphicFramePr>
          <p:cNvPr id="13" name="Tabla 12">
            <a:extLst>
              <a:ext uri="{FF2B5EF4-FFF2-40B4-BE49-F238E27FC236}">
                <a16:creationId xmlns:a16="http://schemas.microsoft.com/office/drawing/2014/main" id="{658198C8-71E5-7CD4-718A-4F50F9B68804}"/>
              </a:ext>
            </a:extLst>
          </p:cNvPr>
          <p:cNvGraphicFramePr>
            <a:graphicFrameLocks noGrp="1"/>
          </p:cNvGraphicFramePr>
          <p:nvPr>
            <p:extLst>
              <p:ext uri="{D42A27DB-BD31-4B8C-83A1-F6EECF244321}">
                <p14:modId xmlns:p14="http://schemas.microsoft.com/office/powerpoint/2010/main" val="1805110581"/>
              </p:ext>
            </p:extLst>
          </p:nvPr>
        </p:nvGraphicFramePr>
        <p:xfrm>
          <a:off x="1746915" y="9037837"/>
          <a:ext cx="21376853" cy="4343928"/>
        </p:xfrm>
        <a:graphic>
          <a:graphicData uri="http://schemas.openxmlformats.org/drawingml/2006/table">
            <a:tbl>
              <a:tblPr bandRow="1">
                <a:tableStyleId>{5940675A-B579-460E-94D1-54222C63F5DA}</a:tableStyleId>
              </a:tblPr>
              <a:tblGrid>
                <a:gridCol w="21376853">
                  <a:extLst>
                    <a:ext uri="{9D8B030D-6E8A-4147-A177-3AD203B41FA5}">
                      <a16:colId xmlns:a16="http://schemas.microsoft.com/office/drawing/2014/main" val="1887150288"/>
                    </a:ext>
                  </a:extLst>
                </a:gridCol>
              </a:tblGrid>
              <a:tr h="4343928">
                <a:tc>
                  <a:txBody>
                    <a:bodyPr/>
                    <a:lstStyle/>
                    <a:p>
                      <a:pPr marL="285750" indent="-285750" algn="just" fontAlgn="t">
                        <a:lnSpc>
                          <a:spcPct val="100000"/>
                        </a:lnSpc>
                        <a:spcBef>
                          <a:spcPts val="0"/>
                        </a:spcBef>
                        <a:buFont typeface="Arial"/>
                        <a:buChar char="•"/>
                      </a:pPr>
                      <a:r>
                        <a:rPr kumimoji="0" lang="es-ES" sz="2000" b="0" i="0" u="none" strike="noStrike" cap="none" spc="59" normalizeH="0" baseline="0" dirty="0">
                          <a:ln>
                            <a:noFill/>
                          </a:ln>
                          <a:solidFill>
                            <a:srgbClr val="454546"/>
                          </a:solidFill>
                          <a:effectLst/>
                          <a:uFillTx/>
                          <a:latin typeface="Montserrat Regular"/>
                          <a:ea typeface="+mn-ea"/>
                          <a:cs typeface="+mn-cs"/>
                          <a:sym typeface="Montserrat Regular"/>
                        </a:rPr>
                        <a:t>El presupuesto que se asigna a Parques Nacionales Naturales de Colombia no es suficiente para atender sus necesidades prioritarias. Tal es el caso de la dotación de los guardaparques, la cual, los jefes de área y directores gestionan a modo de donación para garantizar la dotación mínima requerida para el desarrollo de sus funciones (botas, elementos de protección, etc.)</a:t>
                      </a:r>
                    </a:p>
                    <a:p>
                      <a:pPr marL="285750" lvl="0" indent="-285750" algn="just">
                        <a:lnSpc>
                          <a:spcPct val="100000"/>
                        </a:lnSpc>
                        <a:spcBef>
                          <a:spcPts val="0"/>
                        </a:spcBef>
                        <a:buFont typeface="Arial"/>
                        <a:buChar char="•"/>
                      </a:pPr>
                      <a:r>
                        <a:rPr kumimoji="0" lang="es-ES" sz="2000" b="0" i="0" u="none" strike="noStrike" cap="none" spc="59" normalizeH="0" baseline="0" dirty="0">
                          <a:ln>
                            <a:noFill/>
                          </a:ln>
                          <a:solidFill>
                            <a:srgbClr val="454546"/>
                          </a:solidFill>
                          <a:effectLst/>
                          <a:uFillTx/>
                          <a:latin typeface="Montserrat Regular"/>
                          <a:ea typeface="+mn-ea"/>
                          <a:cs typeface="+mn-cs"/>
                          <a:sym typeface="Montserrat Regular"/>
                        </a:rPr>
                        <a:t>Para la función de prevención, vigilancia y control en las áreas protegidas, se requiere contar con vehículos motorizados (carros, motos) para adelantar las jornadas de protección y resguardo de las zonas más afectadas e informar a las autoridades competentes. Estos vehículos requieren mantenimiento, seguros, combustible, entre otros, y los recursos de PNN no son suficientes para cumplir sus funciones esenciales.</a:t>
                      </a:r>
                    </a:p>
                    <a:p>
                      <a:pPr marL="285750" lvl="0" indent="-285750" algn="just">
                        <a:lnSpc>
                          <a:spcPct val="100000"/>
                        </a:lnSpc>
                        <a:spcBef>
                          <a:spcPts val="0"/>
                        </a:spcBef>
                        <a:buFont typeface="Arial"/>
                        <a:buChar char="•"/>
                      </a:pPr>
                      <a:r>
                        <a:rPr kumimoji="0" lang="es-ES" sz="2000" b="0" i="0" u="none" strike="noStrike" cap="none" spc="59" normalizeH="0" baseline="0" dirty="0">
                          <a:ln>
                            <a:noFill/>
                          </a:ln>
                          <a:solidFill>
                            <a:srgbClr val="454546"/>
                          </a:solidFill>
                          <a:effectLst/>
                          <a:uFillTx/>
                          <a:latin typeface="Montserrat Regular"/>
                          <a:ea typeface="+mn-ea"/>
                          <a:cs typeface="+mn-cs"/>
                          <a:sym typeface="Montserrat Regular"/>
                        </a:rPr>
                        <a:t>Se requiere de un esfuerzo de recursos humanos, financieros, logísticos, educativos, de investigación, y en particular, la necesidad de contar con los recursos suficientes para cubrir gastos inherentes a la operación misional, tales como, suministro de víveres, transporte, desarrollo de programas de educación ambiental, compra de equipos, entre otros, son aspectos críticos que deben ser abordados de manera integral. </a:t>
                      </a:r>
                    </a:p>
                    <a:p>
                      <a:pPr marL="285750" lvl="0" indent="-285750" algn="just">
                        <a:lnSpc>
                          <a:spcPct val="100000"/>
                        </a:lnSpc>
                        <a:spcBef>
                          <a:spcPts val="0"/>
                        </a:spcBef>
                        <a:buFont typeface="Arial"/>
                        <a:buChar char="•"/>
                      </a:pPr>
                      <a:r>
                        <a:rPr kumimoji="0" lang="es-ES" sz="2000" b="0" i="0" u="none" strike="noStrike" cap="none" spc="59" normalizeH="0" baseline="0" dirty="0">
                          <a:ln>
                            <a:noFill/>
                          </a:ln>
                          <a:solidFill>
                            <a:srgbClr val="454546"/>
                          </a:solidFill>
                          <a:effectLst/>
                          <a:uFillTx/>
                          <a:latin typeface="Montserrat Regular"/>
                          <a:ea typeface="+mn-ea"/>
                          <a:cs typeface="+mn-cs"/>
                          <a:sym typeface="Montserrat Regular"/>
                        </a:rPr>
                        <a:t>Es necesario realizar un mantenimiento progresivo de la infraestructura para garantizar las condiciones de habitabilidad y sostenibilidad de la infraestructura en las áreas protegida</a:t>
                      </a:r>
                    </a:p>
                    <a:p>
                      <a:pPr marL="285750" lvl="0" indent="-285750" algn="just">
                        <a:lnSpc>
                          <a:spcPct val="100000"/>
                        </a:lnSpc>
                        <a:spcBef>
                          <a:spcPts val="0"/>
                        </a:spcBef>
                        <a:buFont typeface="Arial"/>
                        <a:buChar char="•"/>
                      </a:pPr>
                      <a:r>
                        <a:rPr kumimoji="0" lang="es-ES" sz="2000" b="0" i="0" u="none" strike="noStrike" cap="none" spc="59" normalizeH="0" baseline="0" dirty="0">
                          <a:ln>
                            <a:noFill/>
                          </a:ln>
                          <a:solidFill>
                            <a:srgbClr val="454546"/>
                          </a:solidFill>
                          <a:effectLst/>
                          <a:uFillTx/>
                          <a:latin typeface="Montserrat Regular"/>
                          <a:ea typeface="+mn-ea"/>
                          <a:cs typeface="+mn-cs"/>
                          <a:sym typeface="Montserrat Regular"/>
                        </a:rPr>
                        <a:t>Se tiene la necesidad de adquirir una sede principal para la entidad, por cuanto se ha evidenciado la necesidad de contar con espacios adecuados para el trabajo con las comunidades y usuarios.</a:t>
                      </a:r>
                    </a:p>
                  </a:txBody>
                  <a:tcPr marL="0" marR="0" marT="0" marB="0"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1468862114"/>
                  </a:ext>
                </a:extLst>
              </a:tr>
            </a:tbl>
          </a:graphicData>
        </a:graphic>
      </p:graphicFrame>
      <p:sp>
        <p:nvSpPr>
          <p:cNvPr id="8" name="Title 15">
            <a:extLst>
              <a:ext uri="{FF2B5EF4-FFF2-40B4-BE49-F238E27FC236}">
                <a16:creationId xmlns:a16="http://schemas.microsoft.com/office/drawing/2014/main" id="{BBABB24A-07DB-63F1-53E9-5FFA2E2AA31F}"/>
              </a:ext>
            </a:extLst>
          </p:cNvPr>
          <p:cNvSpPr txBox="1">
            <a:spLocks/>
          </p:cNvSpPr>
          <p:nvPr/>
        </p:nvSpPr>
        <p:spPr>
          <a:xfrm>
            <a:off x="1156808" y="2282511"/>
            <a:ext cx="23227192" cy="644339"/>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defTabSz="914400" hangingPunct="1"/>
            <a:r>
              <a:rPr lang="es-CO" sz="4000" dirty="0">
                <a:latin typeface="Work Sans"/>
              </a:rPr>
              <a:t>5. Solicitud MGMP Inversión por proyectos – Parques Nacionales Naturales</a:t>
            </a:r>
          </a:p>
        </p:txBody>
      </p:sp>
      <p:sp>
        <p:nvSpPr>
          <p:cNvPr id="11" name="Título 1">
            <a:extLst>
              <a:ext uri="{FF2B5EF4-FFF2-40B4-BE49-F238E27FC236}">
                <a16:creationId xmlns:a16="http://schemas.microsoft.com/office/drawing/2014/main" id="{1C072DB9-8DA2-00D3-72E4-530249E41C52}"/>
              </a:ext>
            </a:extLst>
          </p:cNvPr>
          <p:cNvSpPr txBox="1">
            <a:spLocks/>
          </p:cNvSpPr>
          <p:nvPr/>
        </p:nvSpPr>
        <p:spPr>
          <a:xfrm>
            <a:off x="1155232" y="334235"/>
            <a:ext cx="18476464"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a:lnSpc>
                <a:spcPct val="100000"/>
              </a:lnSpc>
            </a:pPr>
            <a:r>
              <a:rPr lang="es-CO" sz="4400" b="1" dirty="0">
                <a:solidFill>
                  <a:schemeClr val="tx1"/>
                </a:solidFill>
                <a:latin typeface="Verdana" panose="020B0604030504040204" pitchFamily="34" charset="0"/>
                <a:ea typeface="Verdana" panose="020B0604030504040204" pitchFamily="34" charset="0"/>
              </a:rPr>
              <a:t>Solicitud MGMP 2025-2028 </a:t>
            </a:r>
          </a:p>
          <a:p>
            <a:pPr algn="ctr">
              <a:lnSpc>
                <a:spcPct val="100000"/>
              </a:lnSpc>
            </a:pPr>
            <a:r>
              <a:rPr lang="es-CO" sz="4400" b="1" dirty="0">
                <a:latin typeface="Verdana" panose="020B0604030504040204" pitchFamily="34" charset="0"/>
                <a:ea typeface="Verdana" panose="020B0604030504040204" pitchFamily="34" charset="0"/>
              </a:rPr>
              <a:t>Inversión</a:t>
            </a:r>
            <a:endParaRPr lang="es-CO" sz="4400" b="1" dirty="0">
              <a:solidFill>
                <a:schemeClr val="tx1"/>
              </a:solidFill>
              <a:latin typeface="Verdana" panose="020B0604030504040204" pitchFamily="34" charset="0"/>
              <a:ea typeface="Verdana" panose="020B0604030504040204" pitchFamily="34" charset="0"/>
            </a:endParaRPr>
          </a:p>
        </p:txBody>
      </p:sp>
      <p:grpSp>
        <p:nvGrpSpPr>
          <p:cNvPr id="3" name="Grupo 2">
            <a:extLst>
              <a:ext uri="{FF2B5EF4-FFF2-40B4-BE49-F238E27FC236}">
                <a16:creationId xmlns:a16="http://schemas.microsoft.com/office/drawing/2014/main" id="{2E60C405-0BC9-1BD5-8741-5A054828BE45}"/>
              </a:ext>
            </a:extLst>
          </p:cNvPr>
          <p:cNvGrpSpPr/>
          <p:nvPr/>
        </p:nvGrpSpPr>
        <p:grpSpPr>
          <a:xfrm>
            <a:off x="16613736" y="203541"/>
            <a:ext cx="3000375" cy="2020113"/>
            <a:chOff x="16072703" y="22290"/>
            <a:chExt cx="3000375" cy="2020113"/>
          </a:xfrm>
        </p:grpSpPr>
        <p:pic>
          <p:nvPicPr>
            <p:cNvPr id="4" name="Imagen 3">
              <a:extLst>
                <a:ext uri="{FF2B5EF4-FFF2-40B4-BE49-F238E27FC236}">
                  <a16:creationId xmlns:a16="http://schemas.microsoft.com/office/drawing/2014/main" id="{4495A749-671B-6043-3132-6B79C7384E58}"/>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5" name="Picture 4" descr="Ministerio de Ambiente y Desarrollo Sostenible - Wikipedia ...">
              <a:extLst>
                <a:ext uri="{FF2B5EF4-FFF2-40B4-BE49-F238E27FC236}">
                  <a16:creationId xmlns:a16="http://schemas.microsoft.com/office/drawing/2014/main" id="{2166D816-35D9-8CCF-0488-E807638746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768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47A00F9-85D5-482F-8929-515BA65B6DAA}"/>
              </a:ext>
            </a:extLst>
          </p:cNvPr>
          <p:cNvSpPr>
            <a:spLocks noGrp="1"/>
          </p:cNvSpPr>
          <p:nvPr>
            <p:ph type="title"/>
          </p:nvPr>
        </p:nvSpPr>
        <p:spPr>
          <a:xfrm>
            <a:off x="1608683" y="2528579"/>
            <a:ext cx="7533330" cy="1118774"/>
          </a:xfrm>
        </p:spPr>
        <p:txBody>
          <a:bodyPr/>
          <a:lstStyle/>
          <a:p>
            <a:r>
              <a:rPr lang="es-CO" sz="4000" dirty="0">
                <a:ea typeface="+mn-ea"/>
                <a:cs typeface="+mn-cs"/>
              </a:rPr>
              <a:t>1. Ingresos consolidados por rubro </a:t>
            </a:r>
          </a:p>
        </p:txBody>
      </p:sp>
      <p:sp>
        <p:nvSpPr>
          <p:cNvPr id="2" name="Título 1">
            <a:extLst>
              <a:ext uri="{FF2B5EF4-FFF2-40B4-BE49-F238E27FC236}">
                <a16:creationId xmlns:a16="http://schemas.microsoft.com/office/drawing/2014/main" id="{0698C398-4E22-433C-DA0A-0E99C2737E69}"/>
              </a:ext>
            </a:extLst>
          </p:cNvPr>
          <p:cNvSpPr txBox="1">
            <a:spLocks/>
          </p:cNvSpPr>
          <p:nvPr/>
        </p:nvSpPr>
        <p:spPr>
          <a:xfrm>
            <a:off x="-506516" y="788394"/>
            <a:ext cx="23227192"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defTabSz="914400" hangingPunct="1"/>
            <a:r>
              <a:rPr lang="es-CO" sz="6600" b="1" dirty="0">
                <a:latin typeface="Verdana"/>
                <a:ea typeface="Verdana"/>
              </a:rPr>
              <a:t>Ingresos</a:t>
            </a:r>
            <a:endParaRPr lang="es-ES" dirty="0"/>
          </a:p>
        </p:txBody>
      </p:sp>
      <p:sp>
        <p:nvSpPr>
          <p:cNvPr id="3" name="CuadroTexto 2">
            <a:extLst>
              <a:ext uri="{FF2B5EF4-FFF2-40B4-BE49-F238E27FC236}">
                <a16:creationId xmlns:a16="http://schemas.microsoft.com/office/drawing/2014/main" id="{32AF883A-E8CA-75AC-0ECF-BF0A5CD244CB}"/>
              </a:ext>
            </a:extLst>
          </p:cNvPr>
          <p:cNvSpPr txBox="1"/>
          <p:nvPr/>
        </p:nvSpPr>
        <p:spPr>
          <a:xfrm>
            <a:off x="158262" y="12927606"/>
            <a:ext cx="3675184" cy="501932"/>
          </a:xfrm>
          <a:prstGeom prst="rect">
            <a:avLst/>
          </a:prstGeom>
          <a:noFill/>
        </p:spPr>
        <p:txBody>
          <a:bodyPr wrap="square" rtlCol="0">
            <a:spAutoFit/>
          </a:bodyPr>
          <a:lstStyle/>
          <a:p>
            <a:r>
              <a:rPr lang="es-CO" dirty="0"/>
              <a:t>Millones de pesos</a:t>
            </a:r>
          </a:p>
        </p:txBody>
      </p:sp>
      <p:graphicFrame>
        <p:nvGraphicFramePr>
          <p:cNvPr id="4" name="Tabla 3">
            <a:extLst>
              <a:ext uri="{FF2B5EF4-FFF2-40B4-BE49-F238E27FC236}">
                <a16:creationId xmlns:a16="http://schemas.microsoft.com/office/drawing/2014/main" id="{ADFA20CB-8910-397C-5D97-7EE44027A101}"/>
              </a:ext>
            </a:extLst>
          </p:cNvPr>
          <p:cNvGraphicFramePr>
            <a:graphicFrameLocks noGrp="1"/>
          </p:cNvGraphicFramePr>
          <p:nvPr>
            <p:extLst>
              <p:ext uri="{D42A27DB-BD31-4B8C-83A1-F6EECF244321}">
                <p14:modId xmlns:p14="http://schemas.microsoft.com/office/powerpoint/2010/main" val="284361154"/>
              </p:ext>
            </p:extLst>
          </p:nvPr>
        </p:nvGraphicFramePr>
        <p:xfrm>
          <a:off x="1588477" y="3464521"/>
          <a:ext cx="21207046" cy="8164814"/>
        </p:xfrm>
        <a:graphic>
          <a:graphicData uri="http://schemas.openxmlformats.org/drawingml/2006/table">
            <a:tbl>
              <a:tblPr>
                <a:tableStyleId>{5940675A-B579-460E-94D1-54222C63F5DA}</a:tableStyleId>
              </a:tblPr>
              <a:tblGrid>
                <a:gridCol w="5439602">
                  <a:extLst>
                    <a:ext uri="{9D8B030D-6E8A-4147-A177-3AD203B41FA5}">
                      <a16:colId xmlns:a16="http://schemas.microsoft.com/office/drawing/2014/main" val="3644981845"/>
                    </a:ext>
                  </a:extLst>
                </a:gridCol>
                <a:gridCol w="2808059">
                  <a:extLst>
                    <a:ext uri="{9D8B030D-6E8A-4147-A177-3AD203B41FA5}">
                      <a16:colId xmlns:a16="http://schemas.microsoft.com/office/drawing/2014/main" val="1281926391"/>
                    </a:ext>
                  </a:extLst>
                </a:gridCol>
                <a:gridCol w="1946922">
                  <a:extLst>
                    <a:ext uri="{9D8B030D-6E8A-4147-A177-3AD203B41FA5}">
                      <a16:colId xmlns:a16="http://schemas.microsoft.com/office/drawing/2014/main" val="1376032317"/>
                    </a:ext>
                  </a:extLst>
                </a:gridCol>
                <a:gridCol w="1989708">
                  <a:extLst>
                    <a:ext uri="{9D8B030D-6E8A-4147-A177-3AD203B41FA5}">
                      <a16:colId xmlns:a16="http://schemas.microsoft.com/office/drawing/2014/main" val="2197752286"/>
                    </a:ext>
                  </a:extLst>
                </a:gridCol>
                <a:gridCol w="2011101">
                  <a:extLst>
                    <a:ext uri="{9D8B030D-6E8A-4147-A177-3AD203B41FA5}">
                      <a16:colId xmlns:a16="http://schemas.microsoft.com/office/drawing/2014/main" val="2216417765"/>
                    </a:ext>
                  </a:extLst>
                </a:gridCol>
                <a:gridCol w="1797146">
                  <a:extLst>
                    <a:ext uri="{9D8B030D-6E8A-4147-A177-3AD203B41FA5}">
                      <a16:colId xmlns:a16="http://schemas.microsoft.com/office/drawing/2014/main" val="3674572502"/>
                    </a:ext>
                  </a:extLst>
                </a:gridCol>
                <a:gridCol w="1347872">
                  <a:extLst>
                    <a:ext uri="{9D8B030D-6E8A-4147-A177-3AD203B41FA5}">
                      <a16:colId xmlns:a16="http://schemas.microsoft.com/office/drawing/2014/main" val="1141373373"/>
                    </a:ext>
                  </a:extLst>
                </a:gridCol>
                <a:gridCol w="1347872">
                  <a:extLst>
                    <a:ext uri="{9D8B030D-6E8A-4147-A177-3AD203B41FA5}">
                      <a16:colId xmlns:a16="http://schemas.microsoft.com/office/drawing/2014/main" val="924655793"/>
                    </a:ext>
                  </a:extLst>
                </a:gridCol>
                <a:gridCol w="1347872">
                  <a:extLst>
                    <a:ext uri="{9D8B030D-6E8A-4147-A177-3AD203B41FA5}">
                      <a16:colId xmlns:a16="http://schemas.microsoft.com/office/drawing/2014/main" val="2835383003"/>
                    </a:ext>
                  </a:extLst>
                </a:gridCol>
                <a:gridCol w="1170892">
                  <a:extLst>
                    <a:ext uri="{9D8B030D-6E8A-4147-A177-3AD203B41FA5}">
                      <a16:colId xmlns:a16="http://schemas.microsoft.com/office/drawing/2014/main" val="1675552911"/>
                    </a:ext>
                  </a:extLst>
                </a:gridCol>
              </a:tblGrid>
              <a:tr h="426418">
                <a:tc gridSpan="2">
                  <a:txBody>
                    <a:bodyPr/>
                    <a:lstStyle/>
                    <a:p>
                      <a:pPr algn="ctr" rtl="0" fontAlgn="ctr"/>
                      <a:endParaRPr lang="es-CO" sz="20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s-CO"/>
                    </a:p>
                  </a:txBody>
                  <a:tcPr/>
                </a:tc>
                <a:tc gridSpan="8">
                  <a:txBody>
                    <a:bodyPr/>
                    <a:lstStyle/>
                    <a:p>
                      <a:pPr algn="ctr" rtl="0" fontAlgn="ctr"/>
                      <a:r>
                        <a:rPr lang="es-CO" sz="2400" b="1" u="none" strike="noStrike" dirty="0">
                          <a:effectLst/>
                          <a:highlight>
                            <a:srgbClr val="FCCC31"/>
                          </a:highlight>
                        </a:rPr>
                        <a:t>MGMP 2025-2028</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104949348"/>
                  </a:ext>
                </a:extLst>
              </a:tr>
              <a:tr h="424961">
                <a:tc rowSpan="2">
                  <a:txBody>
                    <a:bodyPr/>
                    <a:lstStyle/>
                    <a:p>
                      <a:pPr algn="ctr" rtl="0" fontAlgn="ctr"/>
                      <a:r>
                        <a:rPr lang="es-CO" sz="2400" b="1" u="none" strike="noStrike" dirty="0">
                          <a:effectLst/>
                          <a:highlight>
                            <a:srgbClr val="FCCC31"/>
                          </a:highlight>
                        </a:rPr>
                        <a:t>Ingresos </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400" b="1" u="none" strike="noStrike" dirty="0">
                          <a:effectLst/>
                          <a:highlight>
                            <a:srgbClr val="FCCC31"/>
                          </a:highlight>
                        </a:rPr>
                        <a:t>2024</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400" b="1" u="none" strike="noStrike" dirty="0">
                          <a:effectLst/>
                          <a:highlight>
                            <a:srgbClr val="FCCC31"/>
                          </a:highlight>
                        </a:rPr>
                        <a:t>2025</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400" b="1" u="none" strike="noStrike" dirty="0">
                          <a:effectLst/>
                          <a:highlight>
                            <a:srgbClr val="FCCC31"/>
                          </a:highlight>
                        </a:rPr>
                        <a:t>2026</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400" b="1" u="none" strike="noStrike" dirty="0">
                          <a:effectLst/>
                          <a:highlight>
                            <a:srgbClr val="FCCC31"/>
                          </a:highlight>
                        </a:rPr>
                        <a:t>2027</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2400" b="1" u="none" strike="noStrike" dirty="0">
                          <a:effectLst/>
                          <a:highlight>
                            <a:srgbClr val="FCCC31"/>
                          </a:highlight>
                        </a:rPr>
                        <a:t>2028</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Var%</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Var%</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Var%</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Var%</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extLst>
                  <a:ext uri="{0D108BD9-81ED-4DB2-BD59-A6C34878D82A}">
                    <a16:rowId xmlns:a16="http://schemas.microsoft.com/office/drawing/2014/main" val="2642936057"/>
                  </a:ext>
                </a:extLst>
              </a:tr>
              <a:tr h="424961">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2400" b="1" u="none" strike="noStrike" dirty="0">
                          <a:effectLst/>
                          <a:highlight>
                            <a:srgbClr val="FCCC31"/>
                          </a:highlight>
                        </a:rPr>
                        <a:t>24/25</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25/26</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26/27</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tc>
                  <a:txBody>
                    <a:bodyPr/>
                    <a:lstStyle/>
                    <a:p>
                      <a:pPr algn="ctr" rtl="0" fontAlgn="ctr"/>
                      <a:r>
                        <a:rPr lang="es-CO" sz="2400" b="1" u="none" strike="noStrike" dirty="0">
                          <a:effectLst/>
                          <a:highlight>
                            <a:srgbClr val="FCCC31"/>
                          </a:highlight>
                        </a:rPr>
                        <a:t>27/28</a:t>
                      </a:r>
                      <a:endParaRPr lang="es-CO" sz="2400" b="1" i="0" u="none" strike="noStrike" dirty="0">
                        <a:solidFill>
                          <a:srgbClr val="000000"/>
                        </a:solidFill>
                        <a:effectLst/>
                        <a:highlight>
                          <a:srgbClr val="FCCC31"/>
                        </a:highlight>
                        <a:latin typeface="Calibri" panose="020F0502020204030204" pitchFamily="34" charset="0"/>
                      </a:endParaRPr>
                    </a:p>
                  </a:txBody>
                  <a:tcPr marL="0" marR="0" marT="0" marB="0" anchor="ctr">
                    <a:solidFill>
                      <a:srgbClr val="FCCC31"/>
                    </a:solidFill>
                  </a:tcPr>
                </a:tc>
                <a:extLst>
                  <a:ext uri="{0D108BD9-81ED-4DB2-BD59-A6C34878D82A}">
                    <a16:rowId xmlns:a16="http://schemas.microsoft.com/office/drawing/2014/main" val="3970479973"/>
                  </a:ext>
                </a:extLst>
              </a:tr>
              <a:tr h="424961">
                <a:tc>
                  <a:txBody>
                    <a:bodyPr/>
                    <a:lstStyle/>
                    <a:p>
                      <a:pPr algn="l" rtl="0" fontAlgn="ctr"/>
                      <a:r>
                        <a:rPr lang="es-CO" sz="2400" b="1" u="none" strike="noStrike" dirty="0">
                          <a:effectLst/>
                        </a:rPr>
                        <a:t>I. Ingresos Corrientes</a:t>
                      </a:r>
                      <a:endParaRPr lang="es-CO" sz="2400" b="1" i="0" u="none" strike="noStrike" dirty="0">
                        <a:solidFill>
                          <a:srgbClr val="000000"/>
                        </a:solidFill>
                        <a:effectLst/>
                        <a:latin typeface="Calibri" panose="020F0502020204030204" pitchFamily="34" charset="0"/>
                      </a:endParaRPr>
                    </a:p>
                  </a:txBody>
                  <a:tcPr marL="45720" marR="45720" anchor="ctr">
                    <a:solidFill>
                      <a:srgbClr val="D6DCE4"/>
                    </a:solidFill>
                  </a:tcPr>
                </a:tc>
                <a:tc>
                  <a:txBody>
                    <a:bodyPr/>
                    <a:lstStyle/>
                    <a:p>
                      <a:pPr algn="ctr" rtl="0" fontAlgn="ctr"/>
                      <a:r>
                        <a:rPr lang="es-CO" sz="2400" b="1" u="none" strike="noStrike" dirty="0">
                          <a:effectLst/>
                        </a:rPr>
                        <a:t>$ 224.376</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b="1" u="none" strike="noStrike" dirty="0">
                          <a:effectLst/>
                        </a:rPr>
                        <a:t>$ 232.286</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b="1" u="none" strike="noStrike" dirty="0">
                          <a:effectLst/>
                        </a:rPr>
                        <a:t>$ 239.391</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b="1" u="none" strike="noStrike" dirty="0">
                          <a:effectLst/>
                        </a:rPr>
                        <a:t>$ 246.660</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b="1" u="none" strike="noStrike" dirty="0">
                          <a:effectLst/>
                        </a:rPr>
                        <a:t>$ 254.151</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b="1" u="none" strike="noStrike" dirty="0">
                          <a:effectLst/>
                        </a:rPr>
                        <a:t>4%</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b="1" u="none" strike="noStrike" dirty="0">
                          <a:effectLst/>
                        </a:rPr>
                        <a:t>3%</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b="1" u="none" strike="noStrike" dirty="0">
                          <a:effectLst/>
                        </a:rPr>
                        <a:t>3%</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b="1" u="none" strike="noStrike" dirty="0">
                          <a:effectLst/>
                        </a:rPr>
                        <a:t>3%</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extLst>
                  <a:ext uri="{0D108BD9-81ED-4DB2-BD59-A6C34878D82A}">
                    <a16:rowId xmlns:a16="http://schemas.microsoft.com/office/drawing/2014/main" val="452478348"/>
                  </a:ext>
                </a:extLst>
              </a:tr>
              <a:tr h="424961">
                <a:tc>
                  <a:txBody>
                    <a:bodyPr/>
                    <a:lstStyle/>
                    <a:p>
                      <a:pPr lvl="1" algn="l" rtl="0" fontAlgn="ctr"/>
                      <a:r>
                        <a:rPr lang="es-CO" sz="1800" u="none" strike="noStrike" dirty="0">
                          <a:effectLst/>
                        </a:rPr>
                        <a:t>Contribuciones</a:t>
                      </a:r>
                      <a:endParaRPr lang="es-CO" sz="1800" b="0" i="0" u="none" strike="noStrike" dirty="0">
                        <a:solidFill>
                          <a:srgbClr val="000000"/>
                        </a:solidFill>
                        <a:effectLst/>
                        <a:latin typeface="Calibri" panose="020F0502020204030204" pitchFamily="34" charset="0"/>
                      </a:endParaRPr>
                    </a:p>
                  </a:txBody>
                  <a:tcPr marL="45720" marR="45720" anchor="ctr"/>
                </a:tc>
                <a:tc>
                  <a:txBody>
                    <a:bodyPr/>
                    <a:lstStyle/>
                    <a:p>
                      <a:pPr algn="ctr" rtl="0" fontAlgn="b"/>
                      <a:r>
                        <a:rPr lang="es-CO" sz="2400" u="none" strike="noStrike" dirty="0">
                          <a:effectLst/>
                        </a:rPr>
                        <a:t>$ 12.285</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$ 13.543</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$ 13.949</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$ 14.367</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$ 14.798</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10%</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3%</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3%</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3%</a:t>
                      </a:r>
                      <a:endParaRPr lang="es-CO" sz="2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632794928"/>
                  </a:ext>
                </a:extLst>
              </a:tr>
              <a:tr h="424961">
                <a:tc>
                  <a:txBody>
                    <a:bodyPr/>
                    <a:lstStyle/>
                    <a:p>
                      <a:pPr lvl="1" algn="l" rtl="0" fontAlgn="ctr"/>
                      <a:r>
                        <a:rPr lang="es-CO" sz="1800" u="none" strike="noStrike" dirty="0">
                          <a:effectLst/>
                        </a:rPr>
                        <a:t>Tasas y derechos administrativos</a:t>
                      </a:r>
                      <a:endParaRPr lang="es-CO" sz="1800" b="0" i="0" u="none" strike="noStrike" dirty="0">
                        <a:solidFill>
                          <a:srgbClr val="000000"/>
                        </a:solidFill>
                        <a:effectLst/>
                        <a:latin typeface="Calibri" panose="020F0502020204030204" pitchFamily="34" charset="0"/>
                      </a:endParaRPr>
                    </a:p>
                  </a:txBody>
                  <a:tcPr marL="45720" marR="45720" anchor="ctr"/>
                </a:tc>
                <a:tc>
                  <a:txBody>
                    <a:bodyPr/>
                    <a:lstStyle/>
                    <a:p>
                      <a:pPr algn="ctr" rtl="0" fontAlgn="b"/>
                      <a:r>
                        <a:rPr lang="es-CO" sz="2400" u="none" strike="noStrike" dirty="0">
                          <a:effectLst/>
                        </a:rPr>
                        <a:t>$ 190.022</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$ 196.754</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$ 202.656</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$ 208.737</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$ 214.998</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4%</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3%</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3%</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3%</a:t>
                      </a:r>
                      <a:endParaRPr lang="es-CO" sz="2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544618565"/>
                  </a:ext>
                </a:extLst>
              </a:tr>
              <a:tr h="424961">
                <a:tc>
                  <a:txBody>
                    <a:bodyPr/>
                    <a:lstStyle/>
                    <a:p>
                      <a:pPr lvl="1" algn="l" rtl="0" fontAlgn="ctr"/>
                      <a:r>
                        <a:rPr lang="es-CO" sz="1800" u="none" strike="noStrike" dirty="0">
                          <a:effectLst/>
                        </a:rPr>
                        <a:t>Multas sanciones e intereses de mora </a:t>
                      </a:r>
                      <a:endParaRPr lang="es-CO" sz="1800" b="0" i="0" u="none" strike="noStrike" dirty="0">
                        <a:solidFill>
                          <a:srgbClr val="000000"/>
                        </a:solidFill>
                        <a:effectLst/>
                        <a:latin typeface="Calibri" panose="020F0502020204030204" pitchFamily="34" charset="0"/>
                      </a:endParaRPr>
                    </a:p>
                  </a:txBody>
                  <a:tcPr marL="45720" marR="45720" anchor="ctr"/>
                </a:tc>
                <a:tc>
                  <a:txBody>
                    <a:bodyPr/>
                    <a:lstStyle/>
                    <a:p>
                      <a:pPr algn="ctr" rtl="0" fontAlgn="b"/>
                      <a:r>
                        <a:rPr lang="es-CO" sz="2400" u="none" strike="noStrike" dirty="0">
                          <a:effectLst/>
                        </a:rPr>
                        <a:t>$ 13.222</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$ 13.612</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$ 14.021</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$ 14.441</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$ 14.874</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3%</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3%</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3%</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3%</a:t>
                      </a:r>
                      <a:endParaRPr lang="es-CO" sz="2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740396713"/>
                  </a:ext>
                </a:extLst>
              </a:tr>
              <a:tr h="509953">
                <a:tc>
                  <a:txBody>
                    <a:bodyPr/>
                    <a:lstStyle/>
                    <a:p>
                      <a:pPr lvl="1" algn="l" rtl="0" fontAlgn="ctr"/>
                      <a:r>
                        <a:rPr lang="es-CO" sz="1800" u="none" strike="noStrike" dirty="0">
                          <a:effectLst/>
                        </a:rPr>
                        <a:t>Derechos económicos por uso de recursos naturales </a:t>
                      </a:r>
                      <a:endParaRPr lang="es-CO" sz="1800" b="0" i="0" u="none" strike="noStrike" dirty="0">
                        <a:solidFill>
                          <a:srgbClr val="000000"/>
                        </a:solidFill>
                        <a:effectLst/>
                        <a:latin typeface="Calibri" panose="020F0502020204030204" pitchFamily="34" charset="0"/>
                      </a:endParaRPr>
                    </a:p>
                  </a:txBody>
                  <a:tcPr marL="45720" marR="45720" anchor="ctr"/>
                </a:tc>
                <a:tc>
                  <a:txBody>
                    <a:bodyPr/>
                    <a:lstStyle/>
                    <a:p>
                      <a:pPr algn="ctr" rtl="0" fontAlgn="b"/>
                      <a:r>
                        <a:rPr lang="es-CO" sz="2400" u="none" strike="noStrike" dirty="0">
                          <a:effectLst/>
                        </a:rPr>
                        <a:t>$ 1.665</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$ 1.316</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$ 1.355</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$ 1.396</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$ 1.438</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-21%</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3%</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3%</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3%</a:t>
                      </a:r>
                      <a:endParaRPr lang="es-CO" sz="2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623089155"/>
                  </a:ext>
                </a:extLst>
              </a:tr>
              <a:tr h="424961">
                <a:tc>
                  <a:txBody>
                    <a:bodyPr/>
                    <a:lstStyle/>
                    <a:p>
                      <a:pPr lvl="1" algn="l" rtl="0" fontAlgn="ctr"/>
                      <a:r>
                        <a:rPr lang="es-CO" sz="1800" u="none" strike="noStrike" dirty="0">
                          <a:effectLst/>
                        </a:rPr>
                        <a:t>venta de bienes y servicios </a:t>
                      </a:r>
                      <a:endParaRPr lang="es-CO" sz="1800" b="0" i="0" u="none" strike="noStrike" dirty="0">
                        <a:solidFill>
                          <a:srgbClr val="000000"/>
                        </a:solidFill>
                        <a:effectLst/>
                        <a:latin typeface="Calibri" panose="020F0502020204030204" pitchFamily="34" charset="0"/>
                      </a:endParaRPr>
                    </a:p>
                  </a:txBody>
                  <a:tcPr marL="45720" marR="45720" anchor="ctr"/>
                </a:tc>
                <a:tc>
                  <a:txBody>
                    <a:bodyPr/>
                    <a:lstStyle/>
                    <a:p>
                      <a:pPr algn="ctr" rtl="0" fontAlgn="b"/>
                      <a:r>
                        <a:rPr lang="es-CO" sz="2400" u="none" strike="noStrike" dirty="0">
                          <a:effectLst/>
                        </a:rPr>
                        <a:t>$ 7.182</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$ 7.060</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$ 7.410</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$ 7.719</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$ 8.042</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-2%</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5%</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4%</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4%</a:t>
                      </a:r>
                      <a:endParaRPr lang="es-CO" sz="2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735477602"/>
                  </a:ext>
                </a:extLst>
              </a:tr>
              <a:tr h="424961">
                <a:tc>
                  <a:txBody>
                    <a:bodyPr/>
                    <a:lstStyle/>
                    <a:p>
                      <a:pPr lvl="1" algn="l" rtl="0" fontAlgn="ctr"/>
                      <a:r>
                        <a:rPr lang="es-CO" sz="1800" u="none" strike="noStrike" dirty="0">
                          <a:effectLst/>
                        </a:rPr>
                        <a:t>Transferencias corrientes </a:t>
                      </a:r>
                      <a:endParaRPr lang="es-CO" sz="1800" b="0" i="0" u="none" strike="noStrike" dirty="0">
                        <a:solidFill>
                          <a:srgbClr val="000000"/>
                        </a:solidFill>
                        <a:effectLst/>
                        <a:latin typeface="Calibri" panose="020F0502020204030204" pitchFamily="34" charset="0"/>
                      </a:endParaRPr>
                    </a:p>
                  </a:txBody>
                  <a:tcPr marL="45720" marR="45720" anchor="ctr"/>
                </a:tc>
                <a:tc>
                  <a:txBody>
                    <a:bodyPr/>
                    <a:lstStyle/>
                    <a:p>
                      <a:pPr algn="ctr" rtl="0" fontAlgn="b"/>
                      <a:r>
                        <a:rPr lang="es-CO" sz="2400" u="none" strike="noStrike" dirty="0">
                          <a:effectLst/>
                        </a:rPr>
                        <a:t>$ 0</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$ 0</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$ 0</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$ 0</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$ 0</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0%</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0%</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0%</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0%</a:t>
                      </a:r>
                      <a:endParaRPr lang="es-CO" sz="2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819223269"/>
                  </a:ext>
                </a:extLst>
              </a:tr>
              <a:tr h="424961">
                <a:tc>
                  <a:txBody>
                    <a:bodyPr/>
                    <a:lstStyle/>
                    <a:p>
                      <a:pPr algn="l" rtl="0" fontAlgn="ctr"/>
                      <a:r>
                        <a:rPr lang="es-CO" sz="2400" b="1" u="none" strike="noStrike" dirty="0">
                          <a:effectLst/>
                        </a:rPr>
                        <a:t>II. Recursos de Capital </a:t>
                      </a:r>
                      <a:endParaRPr lang="es-CO" sz="2400" b="1" i="0" u="none" strike="noStrike" dirty="0">
                        <a:solidFill>
                          <a:srgbClr val="000000"/>
                        </a:solidFill>
                        <a:effectLst/>
                        <a:latin typeface="Calibri" panose="020F0502020204030204" pitchFamily="34" charset="0"/>
                      </a:endParaRPr>
                    </a:p>
                  </a:txBody>
                  <a:tcPr marL="45720" marR="45720" anchor="ctr">
                    <a:solidFill>
                      <a:srgbClr val="D6DCE4"/>
                    </a:solidFill>
                  </a:tcPr>
                </a:tc>
                <a:tc>
                  <a:txBody>
                    <a:bodyPr/>
                    <a:lstStyle/>
                    <a:p>
                      <a:pPr algn="ctr" rtl="0" fontAlgn="ctr"/>
                      <a:r>
                        <a:rPr lang="es-CO" sz="2400" b="1" u="none" strike="noStrike" dirty="0">
                          <a:effectLst/>
                        </a:rPr>
                        <a:t>$ 66.928</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b="1" u="none" strike="noStrike" dirty="0">
                          <a:effectLst/>
                        </a:rPr>
                        <a:t>$ 64.498</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b="1" u="none" strike="noStrike" dirty="0">
                          <a:effectLst/>
                        </a:rPr>
                        <a:t>$ 52.425</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b="1" u="none" strike="noStrike" dirty="0">
                          <a:effectLst/>
                        </a:rPr>
                        <a:t>$ 44.222</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b="1" u="none" strike="noStrike" dirty="0">
                          <a:effectLst/>
                        </a:rPr>
                        <a:t>$ 30.788</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b="1" u="none" strike="noStrike" dirty="0">
                          <a:effectLst/>
                        </a:rPr>
                        <a:t>-4%</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b="1" u="none" strike="noStrike" dirty="0">
                          <a:effectLst/>
                        </a:rPr>
                        <a:t>-19%</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b="1" u="none" strike="noStrike" dirty="0">
                          <a:effectLst/>
                        </a:rPr>
                        <a:t>-16%</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2400" b="1" u="none" strike="noStrike" dirty="0">
                          <a:effectLst/>
                        </a:rPr>
                        <a:t>-30%</a:t>
                      </a:r>
                      <a:endParaRPr lang="es-CO" sz="2400" b="1" i="0" u="none" strike="noStrike" dirty="0">
                        <a:solidFill>
                          <a:srgbClr val="000000"/>
                        </a:solidFill>
                        <a:effectLst/>
                        <a:latin typeface="Arial" panose="020B0604020202020204" pitchFamily="34" charset="0"/>
                      </a:endParaRPr>
                    </a:p>
                  </a:txBody>
                  <a:tcPr marL="0" marR="0" marT="0" marB="0" anchor="ctr">
                    <a:solidFill>
                      <a:srgbClr val="D6DCE4"/>
                    </a:solidFill>
                  </a:tcPr>
                </a:tc>
                <a:extLst>
                  <a:ext uri="{0D108BD9-81ED-4DB2-BD59-A6C34878D82A}">
                    <a16:rowId xmlns:a16="http://schemas.microsoft.com/office/drawing/2014/main" val="3219107220"/>
                  </a:ext>
                </a:extLst>
              </a:tr>
              <a:tr h="424961">
                <a:tc>
                  <a:txBody>
                    <a:bodyPr/>
                    <a:lstStyle/>
                    <a:p>
                      <a:pPr lvl="1" algn="l" rtl="0" fontAlgn="ctr"/>
                      <a:r>
                        <a:rPr lang="es-CO" sz="2000" u="none" strike="noStrike" dirty="0">
                          <a:effectLst/>
                        </a:rPr>
                        <a:t>Disposición de activos </a:t>
                      </a:r>
                      <a:endParaRPr lang="es-CO" sz="2000" b="0" i="0" u="none" strike="noStrike" dirty="0">
                        <a:solidFill>
                          <a:srgbClr val="000000"/>
                        </a:solidFill>
                        <a:effectLst/>
                        <a:latin typeface="Calibri" panose="020F0502020204030204" pitchFamily="34" charset="0"/>
                      </a:endParaRPr>
                    </a:p>
                  </a:txBody>
                  <a:tcPr marL="45720" marR="45720" anchor="ctr"/>
                </a:tc>
                <a:tc>
                  <a:txBody>
                    <a:bodyPr/>
                    <a:lstStyle/>
                    <a:p>
                      <a:pPr algn="ctr" rtl="0" fontAlgn="b"/>
                      <a:r>
                        <a:rPr lang="es-CO" sz="2400" u="none" strike="noStrike" dirty="0">
                          <a:effectLst/>
                        </a:rPr>
                        <a:t>$ 0</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$ 0</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$ 0</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$ 0</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$ 0</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0%</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0%</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0%</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0%</a:t>
                      </a:r>
                      <a:endParaRPr lang="es-CO" sz="2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46934149"/>
                  </a:ext>
                </a:extLst>
              </a:tr>
              <a:tr h="424961">
                <a:tc>
                  <a:txBody>
                    <a:bodyPr/>
                    <a:lstStyle/>
                    <a:p>
                      <a:pPr lvl="1" algn="l" rtl="0" fontAlgn="ctr"/>
                      <a:r>
                        <a:rPr lang="es-CO" sz="2000" u="none" strike="noStrike" dirty="0">
                          <a:effectLst/>
                        </a:rPr>
                        <a:t>Excedentes financieros </a:t>
                      </a:r>
                      <a:endParaRPr lang="es-CO" sz="2000" b="0" i="0" u="none" strike="noStrike" dirty="0">
                        <a:solidFill>
                          <a:srgbClr val="000000"/>
                        </a:solidFill>
                        <a:effectLst/>
                        <a:latin typeface="Calibri" panose="020F0502020204030204" pitchFamily="34" charset="0"/>
                      </a:endParaRPr>
                    </a:p>
                  </a:txBody>
                  <a:tcPr marL="45720" marR="45720" anchor="ctr"/>
                </a:tc>
                <a:tc>
                  <a:txBody>
                    <a:bodyPr/>
                    <a:lstStyle/>
                    <a:p>
                      <a:pPr algn="ctr" rtl="0" fontAlgn="b"/>
                      <a:r>
                        <a:rPr lang="es-CO" sz="2400" u="none" strike="noStrike" dirty="0">
                          <a:effectLst/>
                        </a:rPr>
                        <a:t>$ 66.928</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$ 64.498</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$ 52.425</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$ 44.222</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$ 30.788</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-4%</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-19%</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-16%</a:t>
                      </a:r>
                      <a:endParaRPr lang="es-CO" sz="24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2400" u="none" strike="noStrike" dirty="0">
                          <a:effectLst/>
                        </a:rPr>
                        <a:t>-30%</a:t>
                      </a:r>
                      <a:endParaRPr lang="es-CO" sz="2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704427622"/>
                  </a:ext>
                </a:extLst>
              </a:tr>
              <a:tr h="424961">
                <a:tc>
                  <a:txBody>
                    <a:bodyPr/>
                    <a:lstStyle/>
                    <a:p>
                      <a:pPr algn="l" rtl="0" fontAlgn="ctr"/>
                      <a:r>
                        <a:rPr lang="es-CO" sz="2400" b="1" u="none" strike="noStrike" dirty="0">
                          <a:effectLst/>
                        </a:rPr>
                        <a:t>IV. Nación</a:t>
                      </a:r>
                      <a:endParaRPr lang="es-CO" sz="2400" b="1" i="0" u="none" strike="noStrike" dirty="0">
                        <a:solidFill>
                          <a:srgbClr val="000000"/>
                        </a:solidFill>
                        <a:effectLst/>
                        <a:latin typeface="Calibri" panose="020F0502020204030204" pitchFamily="34" charset="0"/>
                      </a:endParaRPr>
                    </a:p>
                  </a:txBody>
                  <a:tcPr marL="45720" marR="45720" anchor="ctr">
                    <a:solidFill>
                      <a:srgbClr val="D6DCE4"/>
                    </a:solidFill>
                  </a:tcPr>
                </a:tc>
                <a:tc>
                  <a:txBody>
                    <a:bodyPr/>
                    <a:lstStyle/>
                    <a:p>
                      <a:pPr algn="ctr" rtl="0" fontAlgn="b"/>
                      <a:r>
                        <a:rPr lang="es-CO" sz="2400" b="1" u="none" strike="noStrike" dirty="0">
                          <a:effectLst/>
                        </a:rPr>
                        <a:t>$ 87.945</a:t>
                      </a:r>
                      <a:endParaRPr lang="es-CO" sz="2400" b="1" i="0" u="none" strike="noStrike" dirty="0">
                        <a:solidFill>
                          <a:srgbClr val="000000"/>
                        </a:solidFill>
                        <a:effectLst/>
                        <a:latin typeface="Arial" panose="020B0604020202020204" pitchFamily="34" charset="0"/>
                      </a:endParaRPr>
                    </a:p>
                  </a:txBody>
                  <a:tcPr marL="0" marR="0" marT="0" marB="0" anchor="b">
                    <a:solidFill>
                      <a:srgbClr val="D6DCE4"/>
                    </a:solidFill>
                  </a:tcPr>
                </a:tc>
                <a:tc>
                  <a:txBody>
                    <a:bodyPr/>
                    <a:lstStyle/>
                    <a:p>
                      <a:pPr algn="ctr" rtl="0" fontAlgn="b"/>
                      <a:r>
                        <a:rPr lang="es-CO" sz="2400" b="1" u="none" strike="noStrike" dirty="0">
                          <a:effectLst/>
                        </a:rPr>
                        <a:t>$ 90.583</a:t>
                      </a:r>
                      <a:endParaRPr lang="es-CO" sz="2400" b="1" i="0" u="none" strike="noStrike" dirty="0">
                        <a:solidFill>
                          <a:srgbClr val="000000"/>
                        </a:solidFill>
                        <a:effectLst/>
                        <a:latin typeface="Arial" panose="020B0604020202020204" pitchFamily="34" charset="0"/>
                      </a:endParaRPr>
                    </a:p>
                  </a:txBody>
                  <a:tcPr marL="0" marR="0" marT="0" marB="0" anchor="b">
                    <a:solidFill>
                      <a:srgbClr val="D6DCE4"/>
                    </a:solidFill>
                  </a:tcPr>
                </a:tc>
                <a:tc>
                  <a:txBody>
                    <a:bodyPr/>
                    <a:lstStyle/>
                    <a:p>
                      <a:pPr algn="ctr" rtl="0" fontAlgn="b"/>
                      <a:r>
                        <a:rPr lang="es-CO" sz="2400" b="1" u="none" strike="noStrike" dirty="0">
                          <a:effectLst/>
                        </a:rPr>
                        <a:t>$ 93.301</a:t>
                      </a:r>
                      <a:endParaRPr lang="es-CO" sz="2400" b="1" i="0" u="none" strike="noStrike" dirty="0">
                        <a:solidFill>
                          <a:srgbClr val="000000"/>
                        </a:solidFill>
                        <a:effectLst/>
                        <a:latin typeface="Arial" panose="020B0604020202020204" pitchFamily="34" charset="0"/>
                      </a:endParaRPr>
                    </a:p>
                  </a:txBody>
                  <a:tcPr marL="0" marR="0" marT="0" marB="0" anchor="b">
                    <a:solidFill>
                      <a:srgbClr val="D6DCE4"/>
                    </a:solidFill>
                  </a:tcPr>
                </a:tc>
                <a:tc>
                  <a:txBody>
                    <a:bodyPr/>
                    <a:lstStyle/>
                    <a:p>
                      <a:pPr algn="ctr" rtl="0" fontAlgn="b"/>
                      <a:r>
                        <a:rPr lang="es-CO" sz="2400" b="1" u="none" strike="noStrike" dirty="0">
                          <a:effectLst/>
                        </a:rPr>
                        <a:t>$ 96.100</a:t>
                      </a:r>
                      <a:endParaRPr lang="es-CO" sz="2400" b="1" i="0" u="none" strike="noStrike" dirty="0">
                        <a:solidFill>
                          <a:srgbClr val="000000"/>
                        </a:solidFill>
                        <a:effectLst/>
                        <a:latin typeface="Arial" panose="020B0604020202020204" pitchFamily="34" charset="0"/>
                      </a:endParaRPr>
                    </a:p>
                  </a:txBody>
                  <a:tcPr marL="0" marR="0" marT="0" marB="0" anchor="b">
                    <a:solidFill>
                      <a:srgbClr val="D6DCE4"/>
                    </a:solidFill>
                  </a:tcPr>
                </a:tc>
                <a:tc>
                  <a:txBody>
                    <a:bodyPr/>
                    <a:lstStyle/>
                    <a:p>
                      <a:pPr algn="ctr" rtl="0" fontAlgn="b"/>
                      <a:r>
                        <a:rPr lang="es-CO" sz="2400" b="1" u="none" strike="noStrike" dirty="0">
                          <a:effectLst/>
                        </a:rPr>
                        <a:t>$ 98.983</a:t>
                      </a:r>
                      <a:endParaRPr lang="es-CO" sz="2400" b="1" i="0" u="none" strike="noStrike" dirty="0">
                        <a:solidFill>
                          <a:srgbClr val="000000"/>
                        </a:solidFill>
                        <a:effectLst/>
                        <a:latin typeface="Arial" panose="020B0604020202020204" pitchFamily="34" charset="0"/>
                      </a:endParaRPr>
                    </a:p>
                  </a:txBody>
                  <a:tcPr marL="0" marR="0" marT="0" marB="0" anchor="b">
                    <a:solidFill>
                      <a:srgbClr val="D6DCE4"/>
                    </a:solidFill>
                  </a:tcPr>
                </a:tc>
                <a:tc>
                  <a:txBody>
                    <a:bodyPr/>
                    <a:lstStyle/>
                    <a:p>
                      <a:pPr algn="ctr" rtl="0" fontAlgn="b"/>
                      <a:r>
                        <a:rPr lang="es-CO" sz="2400" b="1" u="none" strike="noStrike" dirty="0">
                          <a:effectLst/>
                        </a:rPr>
                        <a:t>3%</a:t>
                      </a:r>
                      <a:endParaRPr lang="es-CO" sz="2400" b="1" i="0" u="none" strike="noStrike" dirty="0">
                        <a:solidFill>
                          <a:srgbClr val="000000"/>
                        </a:solidFill>
                        <a:effectLst/>
                        <a:latin typeface="Arial" panose="020B0604020202020204" pitchFamily="34" charset="0"/>
                      </a:endParaRPr>
                    </a:p>
                  </a:txBody>
                  <a:tcPr marL="0" marR="0" marT="0" marB="0" anchor="b">
                    <a:solidFill>
                      <a:srgbClr val="D6DCE4"/>
                    </a:solidFill>
                  </a:tcPr>
                </a:tc>
                <a:tc>
                  <a:txBody>
                    <a:bodyPr/>
                    <a:lstStyle/>
                    <a:p>
                      <a:pPr algn="ctr" rtl="0" fontAlgn="b"/>
                      <a:r>
                        <a:rPr lang="es-CO" sz="2400" b="1" u="none" strike="noStrike" dirty="0">
                          <a:effectLst/>
                        </a:rPr>
                        <a:t>3%</a:t>
                      </a:r>
                      <a:endParaRPr lang="es-CO" sz="2400" b="1" i="0" u="none" strike="noStrike" dirty="0">
                        <a:solidFill>
                          <a:srgbClr val="000000"/>
                        </a:solidFill>
                        <a:effectLst/>
                        <a:latin typeface="Arial" panose="020B0604020202020204" pitchFamily="34" charset="0"/>
                      </a:endParaRPr>
                    </a:p>
                  </a:txBody>
                  <a:tcPr marL="0" marR="0" marT="0" marB="0" anchor="b">
                    <a:solidFill>
                      <a:srgbClr val="D6DCE4"/>
                    </a:solidFill>
                  </a:tcPr>
                </a:tc>
                <a:tc>
                  <a:txBody>
                    <a:bodyPr/>
                    <a:lstStyle/>
                    <a:p>
                      <a:pPr algn="ctr" rtl="0" fontAlgn="b"/>
                      <a:r>
                        <a:rPr lang="es-CO" sz="2400" b="1" u="none" strike="noStrike" dirty="0">
                          <a:effectLst/>
                        </a:rPr>
                        <a:t>3%</a:t>
                      </a:r>
                      <a:endParaRPr lang="es-CO" sz="2400" b="1" i="0" u="none" strike="noStrike" dirty="0">
                        <a:solidFill>
                          <a:srgbClr val="000000"/>
                        </a:solidFill>
                        <a:effectLst/>
                        <a:latin typeface="Arial" panose="020B0604020202020204" pitchFamily="34" charset="0"/>
                      </a:endParaRPr>
                    </a:p>
                  </a:txBody>
                  <a:tcPr marL="0" marR="0" marT="0" marB="0" anchor="b">
                    <a:solidFill>
                      <a:srgbClr val="D6DCE4"/>
                    </a:solidFill>
                  </a:tcPr>
                </a:tc>
                <a:tc>
                  <a:txBody>
                    <a:bodyPr/>
                    <a:lstStyle/>
                    <a:p>
                      <a:pPr algn="ctr" rtl="0" fontAlgn="b"/>
                      <a:r>
                        <a:rPr lang="es-CO" sz="2400" b="1" u="none" strike="noStrike" dirty="0">
                          <a:effectLst/>
                        </a:rPr>
                        <a:t>3%</a:t>
                      </a:r>
                      <a:endParaRPr lang="es-CO" sz="2400" b="1" i="0" u="none" strike="noStrike" dirty="0">
                        <a:solidFill>
                          <a:srgbClr val="000000"/>
                        </a:solidFill>
                        <a:effectLst/>
                        <a:latin typeface="Arial" panose="020B0604020202020204" pitchFamily="34" charset="0"/>
                      </a:endParaRPr>
                    </a:p>
                  </a:txBody>
                  <a:tcPr marL="0" marR="0" marT="0" marB="0" anchor="b">
                    <a:solidFill>
                      <a:srgbClr val="D6DCE4"/>
                    </a:solidFill>
                  </a:tcPr>
                </a:tc>
                <a:extLst>
                  <a:ext uri="{0D108BD9-81ED-4DB2-BD59-A6C34878D82A}">
                    <a16:rowId xmlns:a16="http://schemas.microsoft.com/office/drawing/2014/main" val="569119077"/>
                  </a:ext>
                </a:extLst>
              </a:tr>
              <a:tr h="424961">
                <a:tc>
                  <a:txBody>
                    <a:bodyPr/>
                    <a:lstStyle/>
                    <a:p>
                      <a:pPr lvl="1" algn="l" rtl="0" fontAlgn="ctr"/>
                      <a:r>
                        <a:rPr lang="es-CO" sz="2000" u="none" strike="noStrike" dirty="0">
                          <a:effectLst/>
                        </a:rPr>
                        <a:t>Fondo Especial SSF</a:t>
                      </a:r>
                      <a:endParaRPr lang="es-CO" sz="2000" b="0" i="0" u="none" strike="noStrike" dirty="0">
                        <a:solidFill>
                          <a:srgbClr val="000000"/>
                        </a:solidFill>
                        <a:effectLst/>
                        <a:latin typeface="Calibri" panose="020F0502020204030204" pitchFamily="34" charset="0"/>
                      </a:endParaRPr>
                    </a:p>
                  </a:txBody>
                  <a:tcPr marL="45720" marR="45720" anchor="ctr">
                    <a:lnB w="12700" cmpd="sng">
                      <a:noFill/>
                    </a:lnB>
                  </a:tcPr>
                </a:tc>
                <a:tc>
                  <a:txBody>
                    <a:bodyPr/>
                    <a:lstStyle/>
                    <a:p>
                      <a:pPr algn="ctr" rtl="0" fontAlgn="b"/>
                      <a:r>
                        <a:rPr lang="es-CO" sz="2400" u="none" strike="noStrike" dirty="0">
                          <a:effectLst/>
                        </a:rPr>
                        <a:t>$ 87.945</a:t>
                      </a:r>
                      <a:endParaRPr lang="es-CO" sz="2400" b="0" i="0" u="none" strike="noStrike" dirty="0">
                        <a:solidFill>
                          <a:srgbClr val="000000"/>
                        </a:solidFill>
                        <a:effectLst/>
                        <a:latin typeface="Arial" panose="020B0604020202020204" pitchFamily="34" charset="0"/>
                      </a:endParaRPr>
                    </a:p>
                  </a:txBody>
                  <a:tcPr marL="0" marR="0" marT="0" marB="0" anchor="b">
                    <a:lnB w="12700" cmpd="sng">
                      <a:noFill/>
                    </a:lnB>
                  </a:tcPr>
                </a:tc>
                <a:tc>
                  <a:txBody>
                    <a:bodyPr/>
                    <a:lstStyle/>
                    <a:p>
                      <a:pPr algn="ctr" rtl="0" fontAlgn="b"/>
                      <a:r>
                        <a:rPr lang="es-CO" sz="2400" u="none" strike="noStrike" dirty="0">
                          <a:effectLst/>
                        </a:rPr>
                        <a:t>$ 90.583</a:t>
                      </a:r>
                      <a:endParaRPr lang="es-CO" sz="2400" b="0" i="0" u="none" strike="noStrike" dirty="0">
                        <a:solidFill>
                          <a:srgbClr val="000000"/>
                        </a:solidFill>
                        <a:effectLst/>
                        <a:latin typeface="Arial" panose="020B0604020202020204" pitchFamily="34" charset="0"/>
                      </a:endParaRPr>
                    </a:p>
                  </a:txBody>
                  <a:tcPr marL="0" marR="0" marT="0" marB="0" anchor="b">
                    <a:lnB w="12700" cmpd="sng">
                      <a:noFill/>
                    </a:lnB>
                  </a:tcPr>
                </a:tc>
                <a:tc>
                  <a:txBody>
                    <a:bodyPr/>
                    <a:lstStyle/>
                    <a:p>
                      <a:pPr algn="ctr" rtl="0" fontAlgn="b"/>
                      <a:r>
                        <a:rPr lang="es-CO" sz="2400" u="none" strike="noStrike" dirty="0">
                          <a:effectLst/>
                        </a:rPr>
                        <a:t>$ 93.301</a:t>
                      </a:r>
                      <a:endParaRPr lang="es-CO" sz="2400" b="0" i="0" u="none" strike="noStrike" dirty="0">
                        <a:solidFill>
                          <a:srgbClr val="000000"/>
                        </a:solidFill>
                        <a:effectLst/>
                        <a:latin typeface="Arial" panose="020B0604020202020204" pitchFamily="34" charset="0"/>
                      </a:endParaRPr>
                    </a:p>
                  </a:txBody>
                  <a:tcPr marL="0" marR="0" marT="0" marB="0" anchor="b">
                    <a:lnB w="12700" cmpd="sng">
                      <a:noFill/>
                    </a:lnB>
                  </a:tcPr>
                </a:tc>
                <a:tc>
                  <a:txBody>
                    <a:bodyPr/>
                    <a:lstStyle/>
                    <a:p>
                      <a:pPr algn="ctr" rtl="0" fontAlgn="b"/>
                      <a:r>
                        <a:rPr lang="es-CO" sz="2400" u="none" strike="noStrike" dirty="0">
                          <a:effectLst/>
                        </a:rPr>
                        <a:t>$ 96.100</a:t>
                      </a:r>
                      <a:endParaRPr lang="es-CO" sz="2400" b="0" i="0" u="none" strike="noStrike" dirty="0">
                        <a:solidFill>
                          <a:srgbClr val="000000"/>
                        </a:solidFill>
                        <a:effectLst/>
                        <a:latin typeface="Arial" panose="020B0604020202020204" pitchFamily="34" charset="0"/>
                      </a:endParaRPr>
                    </a:p>
                  </a:txBody>
                  <a:tcPr marL="0" marR="0" marT="0" marB="0" anchor="b">
                    <a:lnB w="12700" cmpd="sng">
                      <a:noFill/>
                    </a:lnB>
                  </a:tcPr>
                </a:tc>
                <a:tc>
                  <a:txBody>
                    <a:bodyPr/>
                    <a:lstStyle/>
                    <a:p>
                      <a:pPr algn="ctr" rtl="0" fontAlgn="b"/>
                      <a:r>
                        <a:rPr lang="es-CO" sz="2400" u="none" strike="noStrike" dirty="0">
                          <a:effectLst/>
                        </a:rPr>
                        <a:t>$ 98.983</a:t>
                      </a:r>
                      <a:endParaRPr lang="es-CO" sz="2400" b="0" i="0" u="none" strike="noStrike" dirty="0">
                        <a:solidFill>
                          <a:srgbClr val="000000"/>
                        </a:solidFill>
                        <a:effectLst/>
                        <a:latin typeface="Arial" panose="020B0604020202020204" pitchFamily="34" charset="0"/>
                      </a:endParaRPr>
                    </a:p>
                  </a:txBody>
                  <a:tcPr marL="0" marR="0" marT="0" marB="0" anchor="b">
                    <a:lnB w="12700" cmpd="sng">
                      <a:noFill/>
                    </a:lnB>
                  </a:tcPr>
                </a:tc>
                <a:tc>
                  <a:txBody>
                    <a:bodyPr/>
                    <a:lstStyle/>
                    <a:p>
                      <a:pPr algn="ctr" rtl="0" fontAlgn="b"/>
                      <a:r>
                        <a:rPr lang="es-CO" sz="2400" u="none" strike="noStrike" dirty="0">
                          <a:effectLst/>
                        </a:rPr>
                        <a:t>3%</a:t>
                      </a:r>
                      <a:endParaRPr lang="es-CO" sz="2400" b="0" i="0" u="none" strike="noStrike" dirty="0">
                        <a:solidFill>
                          <a:srgbClr val="000000"/>
                        </a:solidFill>
                        <a:effectLst/>
                        <a:latin typeface="Arial" panose="020B0604020202020204" pitchFamily="34" charset="0"/>
                      </a:endParaRPr>
                    </a:p>
                  </a:txBody>
                  <a:tcPr marL="0" marR="0" marT="0" marB="0" anchor="b">
                    <a:lnB w="12700" cmpd="sng">
                      <a:noFill/>
                    </a:lnB>
                  </a:tcPr>
                </a:tc>
                <a:tc>
                  <a:txBody>
                    <a:bodyPr/>
                    <a:lstStyle/>
                    <a:p>
                      <a:pPr algn="ctr" rtl="0" fontAlgn="b"/>
                      <a:r>
                        <a:rPr lang="es-CO" sz="2400" u="none" strike="noStrike" dirty="0">
                          <a:effectLst/>
                        </a:rPr>
                        <a:t>3%</a:t>
                      </a:r>
                      <a:endParaRPr lang="es-CO" sz="2400" b="0" i="0" u="none" strike="noStrike" dirty="0">
                        <a:solidFill>
                          <a:srgbClr val="000000"/>
                        </a:solidFill>
                        <a:effectLst/>
                        <a:latin typeface="Arial" panose="020B0604020202020204" pitchFamily="34" charset="0"/>
                      </a:endParaRPr>
                    </a:p>
                  </a:txBody>
                  <a:tcPr marL="0" marR="0" marT="0" marB="0" anchor="b">
                    <a:lnB w="12700" cmpd="sng">
                      <a:noFill/>
                    </a:lnB>
                  </a:tcPr>
                </a:tc>
                <a:tc>
                  <a:txBody>
                    <a:bodyPr/>
                    <a:lstStyle/>
                    <a:p>
                      <a:pPr algn="ctr" rtl="0" fontAlgn="b"/>
                      <a:r>
                        <a:rPr lang="es-CO" sz="2400" u="none" strike="noStrike" dirty="0">
                          <a:effectLst/>
                        </a:rPr>
                        <a:t>3%</a:t>
                      </a:r>
                      <a:endParaRPr lang="es-CO" sz="2400" b="0" i="0" u="none" strike="noStrike" dirty="0">
                        <a:solidFill>
                          <a:srgbClr val="000000"/>
                        </a:solidFill>
                        <a:effectLst/>
                        <a:latin typeface="Arial" panose="020B0604020202020204" pitchFamily="34" charset="0"/>
                      </a:endParaRPr>
                    </a:p>
                  </a:txBody>
                  <a:tcPr marL="0" marR="0" marT="0" marB="0" anchor="b">
                    <a:lnB w="12700" cmpd="sng">
                      <a:noFill/>
                    </a:lnB>
                  </a:tcPr>
                </a:tc>
                <a:tc>
                  <a:txBody>
                    <a:bodyPr/>
                    <a:lstStyle/>
                    <a:p>
                      <a:pPr algn="ctr" rtl="0" fontAlgn="b"/>
                      <a:r>
                        <a:rPr lang="es-CO" sz="2400" u="none" strike="noStrike" dirty="0">
                          <a:effectLst/>
                        </a:rPr>
                        <a:t>3%</a:t>
                      </a:r>
                      <a:endParaRPr lang="es-CO" sz="2400" b="0" i="0" u="none" strike="noStrike" dirty="0">
                        <a:solidFill>
                          <a:srgbClr val="000000"/>
                        </a:solidFill>
                        <a:effectLst/>
                        <a:latin typeface="Arial" panose="020B0604020202020204" pitchFamily="34" charset="0"/>
                      </a:endParaRPr>
                    </a:p>
                  </a:txBody>
                  <a:tcPr marL="0" marR="0" marT="0" marB="0" anchor="b">
                    <a:lnB w="12700" cmpd="sng">
                      <a:noFill/>
                    </a:lnB>
                  </a:tcPr>
                </a:tc>
                <a:extLst>
                  <a:ext uri="{0D108BD9-81ED-4DB2-BD59-A6C34878D82A}">
                    <a16:rowId xmlns:a16="http://schemas.microsoft.com/office/drawing/2014/main" val="2599344302"/>
                  </a:ext>
                </a:extLst>
              </a:tr>
              <a:tr h="424961">
                <a:tc>
                  <a:txBody>
                    <a:bodyPr/>
                    <a:lstStyle/>
                    <a:p>
                      <a:pPr algn="l" rtl="0" fontAlgn="ctr"/>
                      <a:r>
                        <a:rPr lang="es-CO" sz="2400" b="1" u="none" strike="noStrike" dirty="0">
                          <a:effectLst/>
                          <a:highlight>
                            <a:srgbClr val="FCCC31"/>
                          </a:highlight>
                        </a:rPr>
                        <a:t>Total Ingresos por año</a:t>
                      </a:r>
                      <a:endParaRPr lang="es-CO" sz="2400" b="1" i="0" u="none" strike="noStrike" dirty="0">
                        <a:solidFill>
                          <a:srgbClr val="000000"/>
                        </a:solidFill>
                        <a:effectLst/>
                        <a:highlight>
                          <a:srgbClr val="FCCC31"/>
                        </a:highlight>
                        <a:latin typeface="Calibri" panose="020F0502020204030204" pitchFamily="34" charset="0"/>
                      </a:endParaRPr>
                    </a:p>
                  </a:txBody>
                  <a:tcPr marL="45720" marR="45720" anchor="ctr">
                    <a:lnL w="12700" cmpd="sng">
                      <a:noFill/>
                    </a:lnL>
                    <a:lnR w="12700" cmpd="sng">
                      <a:noFill/>
                    </a:lnR>
                    <a:lnT w="12700" cmpd="sng">
                      <a:noFill/>
                    </a:lnT>
                    <a:lnB w="12700" cmpd="sng">
                      <a:noFill/>
                    </a:lnB>
                    <a:solidFill>
                      <a:srgbClr val="FCCC31"/>
                    </a:solidFill>
                  </a:tcPr>
                </a:tc>
                <a:tc>
                  <a:txBody>
                    <a:bodyPr/>
                    <a:lstStyle/>
                    <a:p>
                      <a:pPr algn="ctr" rtl="0" fontAlgn="ctr"/>
                      <a:r>
                        <a:rPr lang="es-CO" sz="2400" b="1" u="none" strike="noStrike" dirty="0">
                          <a:effectLst/>
                          <a:highlight>
                            <a:srgbClr val="FCCC31"/>
                          </a:highlight>
                        </a:rPr>
                        <a:t>$ 379.248</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lnL w="12700" cmpd="sng">
                      <a:noFill/>
                    </a:lnL>
                    <a:lnR w="12700" cmpd="sng">
                      <a:noFill/>
                    </a:lnR>
                    <a:lnT w="12700" cmpd="sng">
                      <a:noFill/>
                    </a:lnT>
                    <a:lnB w="12700" cmpd="sng">
                      <a:noFill/>
                    </a:lnB>
                    <a:solidFill>
                      <a:srgbClr val="FCCC31"/>
                    </a:solidFill>
                  </a:tcPr>
                </a:tc>
                <a:tc>
                  <a:txBody>
                    <a:bodyPr/>
                    <a:lstStyle/>
                    <a:p>
                      <a:pPr algn="ctr" rtl="0" fontAlgn="ctr"/>
                      <a:r>
                        <a:rPr lang="es-CO" sz="2400" b="1" u="none" strike="noStrike" dirty="0">
                          <a:effectLst/>
                          <a:highlight>
                            <a:srgbClr val="FCCC31"/>
                          </a:highlight>
                        </a:rPr>
                        <a:t>$ 387.367</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lnL w="12700" cmpd="sng">
                      <a:noFill/>
                    </a:lnL>
                    <a:lnR w="12700" cmpd="sng">
                      <a:noFill/>
                    </a:lnR>
                    <a:lnT w="12700" cmpd="sng">
                      <a:noFill/>
                    </a:lnT>
                    <a:lnB w="12700" cmpd="sng">
                      <a:noFill/>
                    </a:lnB>
                    <a:solidFill>
                      <a:srgbClr val="FCCC31"/>
                    </a:solidFill>
                  </a:tcPr>
                </a:tc>
                <a:tc>
                  <a:txBody>
                    <a:bodyPr/>
                    <a:lstStyle/>
                    <a:p>
                      <a:pPr algn="ctr" rtl="0" fontAlgn="ctr"/>
                      <a:r>
                        <a:rPr lang="es-CO" sz="2400" b="1" u="none" strike="noStrike" dirty="0">
                          <a:effectLst/>
                          <a:highlight>
                            <a:srgbClr val="FCCC31"/>
                          </a:highlight>
                        </a:rPr>
                        <a:t>$ 385.117</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lnL w="12700" cmpd="sng">
                      <a:noFill/>
                    </a:lnL>
                    <a:lnR w="12700" cmpd="sng">
                      <a:noFill/>
                    </a:lnR>
                    <a:lnT w="12700" cmpd="sng">
                      <a:noFill/>
                    </a:lnT>
                    <a:lnB w="12700" cmpd="sng">
                      <a:noFill/>
                    </a:lnB>
                    <a:solidFill>
                      <a:srgbClr val="FCCC31"/>
                    </a:solidFill>
                  </a:tcPr>
                </a:tc>
                <a:tc>
                  <a:txBody>
                    <a:bodyPr/>
                    <a:lstStyle/>
                    <a:p>
                      <a:pPr algn="ctr" rtl="0" fontAlgn="ctr"/>
                      <a:r>
                        <a:rPr lang="es-CO" sz="2400" b="1" u="none" strike="noStrike" dirty="0">
                          <a:effectLst/>
                          <a:highlight>
                            <a:srgbClr val="FCCC31"/>
                          </a:highlight>
                        </a:rPr>
                        <a:t>$ 386.982</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lnL w="12700" cmpd="sng">
                      <a:noFill/>
                    </a:lnL>
                    <a:lnR w="12700" cmpd="sng">
                      <a:noFill/>
                    </a:lnR>
                    <a:lnT w="12700" cmpd="sng">
                      <a:noFill/>
                    </a:lnT>
                    <a:lnB w="12700" cmpd="sng">
                      <a:noFill/>
                    </a:lnB>
                    <a:solidFill>
                      <a:srgbClr val="FCCC31"/>
                    </a:solidFill>
                  </a:tcPr>
                </a:tc>
                <a:tc>
                  <a:txBody>
                    <a:bodyPr/>
                    <a:lstStyle/>
                    <a:p>
                      <a:pPr algn="ctr" rtl="0" fontAlgn="ctr"/>
                      <a:r>
                        <a:rPr lang="es-CO" sz="2400" b="1" u="none" strike="noStrike" dirty="0">
                          <a:effectLst/>
                          <a:highlight>
                            <a:srgbClr val="FCCC31"/>
                          </a:highlight>
                        </a:rPr>
                        <a:t>$ 383.922</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lnL w="12700" cmpd="sng">
                      <a:noFill/>
                    </a:lnL>
                    <a:lnR w="12700" cmpd="sng">
                      <a:noFill/>
                    </a:lnR>
                    <a:lnT w="12700" cmpd="sng">
                      <a:noFill/>
                    </a:lnT>
                    <a:lnB w="12700" cmpd="sng">
                      <a:noFill/>
                    </a:lnB>
                    <a:solidFill>
                      <a:srgbClr val="FCCC31"/>
                    </a:solidFill>
                  </a:tcPr>
                </a:tc>
                <a:tc>
                  <a:txBody>
                    <a:bodyPr/>
                    <a:lstStyle/>
                    <a:p>
                      <a:pPr algn="ctr" rtl="0" fontAlgn="ctr"/>
                      <a:r>
                        <a:rPr lang="es-CO" sz="2400" b="1" u="none" strike="noStrike" dirty="0">
                          <a:effectLst/>
                          <a:highlight>
                            <a:srgbClr val="FCCC31"/>
                          </a:highlight>
                        </a:rPr>
                        <a:t>2%</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lnL w="12700" cmpd="sng">
                      <a:noFill/>
                    </a:lnL>
                    <a:lnR w="12700" cmpd="sng">
                      <a:noFill/>
                    </a:lnR>
                    <a:lnT w="12700" cmpd="sng">
                      <a:noFill/>
                    </a:lnT>
                    <a:lnB w="12700" cmpd="sng">
                      <a:noFill/>
                    </a:lnB>
                    <a:solidFill>
                      <a:srgbClr val="FCCC31"/>
                    </a:solidFill>
                  </a:tcPr>
                </a:tc>
                <a:tc>
                  <a:txBody>
                    <a:bodyPr/>
                    <a:lstStyle/>
                    <a:p>
                      <a:pPr algn="ctr" rtl="0" fontAlgn="ctr"/>
                      <a:r>
                        <a:rPr lang="es-CO" sz="2400" b="1" u="none" strike="noStrike" dirty="0">
                          <a:effectLst/>
                          <a:highlight>
                            <a:srgbClr val="FCCC31"/>
                          </a:highlight>
                        </a:rPr>
                        <a:t>-1%</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lnL w="12700" cmpd="sng">
                      <a:noFill/>
                    </a:lnL>
                    <a:lnR w="12700" cmpd="sng">
                      <a:noFill/>
                    </a:lnR>
                    <a:lnT w="12700" cmpd="sng">
                      <a:noFill/>
                    </a:lnT>
                    <a:lnB w="12700" cmpd="sng">
                      <a:noFill/>
                    </a:lnB>
                    <a:solidFill>
                      <a:srgbClr val="FCCC31"/>
                    </a:solidFill>
                  </a:tcPr>
                </a:tc>
                <a:tc>
                  <a:txBody>
                    <a:bodyPr/>
                    <a:lstStyle/>
                    <a:p>
                      <a:pPr algn="ctr" rtl="0" fontAlgn="ctr"/>
                      <a:r>
                        <a:rPr lang="es-CO" sz="2400" b="1" u="none" strike="noStrike" dirty="0">
                          <a:effectLst/>
                          <a:highlight>
                            <a:srgbClr val="FCCC31"/>
                          </a:highlight>
                        </a:rPr>
                        <a:t>0%</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lnL w="12700" cmpd="sng">
                      <a:noFill/>
                    </a:lnL>
                    <a:lnR w="12700" cmpd="sng">
                      <a:noFill/>
                    </a:lnR>
                    <a:lnT w="12700" cmpd="sng">
                      <a:noFill/>
                    </a:lnT>
                    <a:lnB w="12700" cmpd="sng">
                      <a:noFill/>
                    </a:lnB>
                    <a:solidFill>
                      <a:srgbClr val="FCCC31"/>
                    </a:solidFill>
                  </a:tcPr>
                </a:tc>
                <a:tc>
                  <a:txBody>
                    <a:bodyPr/>
                    <a:lstStyle/>
                    <a:p>
                      <a:pPr algn="ctr" rtl="0" fontAlgn="ctr"/>
                      <a:r>
                        <a:rPr lang="es-CO" sz="2400" b="1" u="none" strike="noStrike" dirty="0">
                          <a:effectLst/>
                          <a:highlight>
                            <a:srgbClr val="FCCC31"/>
                          </a:highlight>
                        </a:rPr>
                        <a:t>-1%</a:t>
                      </a:r>
                      <a:endParaRPr lang="es-CO" sz="2400" b="1" i="0" u="none" strike="noStrike" dirty="0">
                        <a:solidFill>
                          <a:srgbClr val="000000"/>
                        </a:solidFill>
                        <a:effectLst/>
                        <a:highlight>
                          <a:srgbClr val="FCCC31"/>
                        </a:highlight>
                        <a:latin typeface="Arial" panose="020B0604020202020204" pitchFamily="34" charset="0"/>
                      </a:endParaRPr>
                    </a:p>
                  </a:txBody>
                  <a:tcPr marL="0" marR="0" marT="0" marB="0" anchor="ctr">
                    <a:lnL w="12700" cmpd="sng">
                      <a:noFill/>
                    </a:lnL>
                    <a:lnR w="12700" cmpd="sng">
                      <a:noFill/>
                    </a:lnR>
                    <a:lnT w="12700" cmpd="sng">
                      <a:noFill/>
                    </a:lnT>
                    <a:lnB w="12700" cmpd="sng">
                      <a:noFill/>
                    </a:lnB>
                    <a:solidFill>
                      <a:srgbClr val="FCCC31"/>
                    </a:solidFill>
                  </a:tcPr>
                </a:tc>
                <a:extLst>
                  <a:ext uri="{0D108BD9-81ED-4DB2-BD59-A6C34878D82A}">
                    <a16:rowId xmlns:a16="http://schemas.microsoft.com/office/drawing/2014/main" val="2624957543"/>
                  </a:ext>
                </a:extLst>
              </a:tr>
              <a:tr h="509953">
                <a:tc gridSpan="3">
                  <a:txBody>
                    <a:bodyPr/>
                    <a:lstStyle/>
                    <a:p>
                      <a:pPr algn="l" rtl="0" fontAlgn="ctr"/>
                      <a:r>
                        <a:rPr lang="es-CO" sz="2000" u="none" strike="noStrike" dirty="0">
                          <a:effectLst/>
                        </a:rPr>
                        <a:t>*corresponde a la sumatoria de los impuestos directos programados en el anteproyecto </a:t>
                      </a:r>
                      <a:endParaRPr lang="es-CO" sz="2000" b="0" i="0" u="none" strike="noStrike" dirty="0">
                        <a:solidFill>
                          <a:srgbClr val="203764"/>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s-CO"/>
                    </a:p>
                  </a:txBody>
                  <a:tcPr/>
                </a:tc>
                <a:tc hMerge="1">
                  <a:txBody>
                    <a:bodyPr/>
                    <a:lstStyle/>
                    <a:p>
                      <a:endParaRPr lang="es-CO"/>
                    </a:p>
                  </a:txBody>
                  <a:tcPr/>
                </a:tc>
                <a:tc>
                  <a:txBody>
                    <a:bodyPr/>
                    <a:lstStyle/>
                    <a:p>
                      <a:pPr algn="r" rtl="0" fontAlgn="ctr"/>
                      <a:endParaRPr lang="es-CO" sz="2000" b="0" i="0" u="none" strike="noStrike" dirty="0">
                        <a:solidFill>
                          <a:srgbClr val="8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rtl="0" fontAlgn="ctr"/>
                      <a:endParaRPr lang="es-CO" sz="2000" b="0" i="0" u="none" strike="noStrike" dirty="0">
                        <a:solidFill>
                          <a:srgbClr val="8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rtl="0" fontAlgn="ctr"/>
                      <a:endParaRPr lang="es-CO" sz="2000" b="0" i="0" u="none" strike="noStrike" dirty="0">
                        <a:solidFill>
                          <a:srgbClr val="8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rtl="0" fontAlgn="ctr"/>
                      <a:endParaRPr lang="es-CO" sz="2000" b="0" i="0" u="none" strike="noStrike" dirty="0">
                        <a:solidFill>
                          <a:srgbClr val="8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rtl="0" fontAlgn="ctr"/>
                      <a:endParaRPr lang="es-CO" sz="2000" b="0" i="0" u="none" strike="noStrike" dirty="0">
                        <a:solidFill>
                          <a:srgbClr val="8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rtl="0" fontAlgn="ctr"/>
                      <a:endParaRPr lang="es-CO" sz="2000" b="0" i="0" u="none" strike="noStrike" dirty="0">
                        <a:solidFill>
                          <a:srgbClr val="8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rtl="0" fontAlgn="ctr"/>
                      <a:endParaRPr lang="es-CO" sz="2000" b="0" i="0" u="none" strike="noStrike" dirty="0">
                        <a:solidFill>
                          <a:srgbClr val="8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91241295"/>
                  </a:ext>
                </a:extLst>
              </a:tr>
              <a:tr h="509953">
                <a:tc gridSpan="3">
                  <a:txBody>
                    <a:bodyPr/>
                    <a:lstStyle/>
                    <a:p>
                      <a:pPr algn="l" rtl="0" fontAlgn="ctr"/>
                      <a:r>
                        <a:rPr lang="es-CO" sz="2000" u="none" strike="noStrike" dirty="0">
                          <a:effectLst/>
                        </a:rPr>
                        <a:t>**corresponde a la sumatoria de los impuestos indirectos programados en el anteproyecto </a:t>
                      </a:r>
                      <a:endParaRPr lang="es-CO" sz="2000" b="0" i="0" u="none" strike="noStrike" dirty="0">
                        <a:solidFill>
                          <a:srgbClr val="203764"/>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s-CO"/>
                    </a:p>
                  </a:txBody>
                  <a:tcPr/>
                </a:tc>
                <a:tc hMerge="1">
                  <a:txBody>
                    <a:bodyPr/>
                    <a:lstStyle/>
                    <a:p>
                      <a:endParaRPr lang="es-CO"/>
                    </a:p>
                  </a:txBody>
                  <a:tcPr/>
                </a:tc>
                <a:tc>
                  <a:txBody>
                    <a:bodyPr/>
                    <a:lstStyle/>
                    <a:p>
                      <a:pPr algn="r" rtl="0" fontAlgn="ctr"/>
                      <a:endParaRPr lang="es-CO" sz="2000" b="0" i="0" u="none" strike="noStrike" dirty="0">
                        <a:solidFill>
                          <a:srgbClr val="8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rtl="0" fontAlgn="ctr"/>
                      <a:endParaRPr lang="es-CO" sz="2000" b="0" i="0" u="none" strike="noStrike" dirty="0">
                        <a:solidFill>
                          <a:srgbClr val="8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rtl="0" fontAlgn="ctr"/>
                      <a:endParaRPr lang="es-CO" sz="2000" b="0" i="0" u="none" strike="noStrike" dirty="0">
                        <a:solidFill>
                          <a:srgbClr val="8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rtl="0" fontAlgn="ctr"/>
                      <a:endParaRPr lang="es-CO" sz="2000" b="0" i="0" u="none" strike="noStrike" dirty="0">
                        <a:solidFill>
                          <a:srgbClr val="8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rtl="0" fontAlgn="ctr"/>
                      <a:endParaRPr lang="es-CO" sz="2000" b="0" i="0" u="none" strike="noStrike" dirty="0">
                        <a:solidFill>
                          <a:srgbClr val="8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rtl="0" fontAlgn="ctr"/>
                      <a:endParaRPr lang="es-CO" sz="2000" b="0" i="0" u="none" strike="noStrike" dirty="0">
                        <a:solidFill>
                          <a:srgbClr val="8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rtl="0" fontAlgn="ctr"/>
                      <a:endParaRPr lang="es-CO" sz="2000" b="0" i="0" u="none" strike="noStrike" dirty="0">
                        <a:solidFill>
                          <a:srgbClr val="8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37261068"/>
                  </a:ext>
                </a:extLst>
              </a:tr>
            </a:tbl>
          </a:graphicData>
        </a:graphic>
      </p:graphicFrame>
      <p:grpSp>
        <p:nvGrpSpPr>
          <p:cNvPr id="6" name="Grupo 5">
            <a:extLst>
              <a:ext uri="{FF2B5EF4-FFF2-40B4-BE49-F238E27FC236}">
                <a16:creationId xmlns:a16="http://schemas.microsoft.com/office/drawing/2014/main" id="{B0833F7F-BB89-C5D8-E62C-235F37226CB3}"/>
              </a:ext>
            </a:extLst>
          </p:cNvPr>
          <p:cNvGrpSpPr/>
          <p:nvPr/>
        </p:nvGrpSpPr>
        <p:grpSpPr>
          <a:xfrm>
            <a:off x="16613736" y="203541"/>
            <a:ext cx="3000375" cy="2020113"/>
            <a:chOff x="16072703" y="22290"/>
            <a:chExt cx="3000375" cy="2020113"/>
          </a:xfrm>
        </p:grpSpPr>
        <p:pic>
          <p:nvPicPr>
            <p:cNvPr id="7" name="Imagen 6">
              <a:extLst>
                <a:ext uri="{FF2B5EF4-FFF2-40B4-BE49-F238E27FC236}">
                  <a16:creationId xmlns:a16="http://schemas.microsoft.com/office/drawing/2014/main" id="{048182FB-83E1-6516-A769-9FDA5EECAA14}"/>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8" name="Picture 4" descr="Ministerio de Ambiente y Desarrollo Sostenible - Wikipedia ...">
              <a:extLst>
                <a:ext uri="{FF2B5EF4-FFF2-40B4-BE49-F238E27FC236}">
                  <a16:creationId xmlns:a16="http://schemas.microsoft.com/office/drawing/2014/main" id="{ECFE2D86-8247-6BA2-39BA-9172B9FB8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0084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BF3A8C53-1C7D-CD79-B1C7-9F2E92F8193E}"/>
              </a:ext>
            </a:extLst>
          </p:cNvPr>
          <p:cNvGraphicFramePr>
            <a:graphicFrameLocks noGrp="1"/>
          </p:cNvGraphicFramePr>
          <p:nvPr>
            <p:extLst>
              <p:ext uri="{D42A27DB-BD31-4B8C-83A1-F6EECF244321}">
                <p14:modId xmlns:p14="http://schemas.microsoft.com/office/powerpoint/2010/main" val="898739777"/>
              </p:ext>
            </p:extLst>
          </p:nvPr>
        </p:nvGraphicFramePr>
        <p:xfrm>
          <a:off x="1377950" y="3019758"/>
          <a:ext cx="21622727" cy="5508778"/>
        </p:xfrm>
        <a:graphic>
          <a:graphicData uri="http://schemas.openxmlformats.org/drawingml/2006/table">
            <a:tbl>
              <a:tblPr bandRow="1">
                <a:tableStyleId>{5940675A-B579-460E-94D1-54222C63F5DA}</a:tableStyleId>
              </a:tblPr>
              <a:tblGrid>
                <a:gridCol w="8521963">
                  <a:extLst>
                    <a:ext uri="{9D8B030D-6E8A-4147-A177-3AD203B41FA5}">
                      <a16:colId xmlns:a16="http://schemas.microsoft.com/office/drawing/2014/main" val="578168906"/>
                    </a:ext>
                  </a:extLst>
                </a:gridCol>
                <a:gridCol w="1682379">
                  <a:extLst>
                    <a:ext uri="{9D8B030D-6E8A-4147-A177-3AD203B41FA5}">
                      <a16:colId xmlns:a16="http://schemas.microsoft.com/office/drawing/2014/main" val="3822262507"/>
                    </a:ext>
                  </a:extLst>
                </a:gridCol>
                <a:gridCol w="1698097">
                  <a:extLst>
                    <a:ext uri="{9D8B030D-6E8A-4147-A177-3AD203B41FA5}">
                      <a16:colId xmlns:a16="http://schemas.microsoft.com/office/drawing/2014/main" val="3556931749"/>
                    </a:ext>
                  </a:extLst>
                </a:gridCol>
                <a:gridCol w="1769777">
                  <a:extLst>
                    <a:ext uri="{9D8B030D-6E8A-4147-A177-3AD203B41FA5}">
                      <a16:colId xmlns:a16="http://schemas.microsoft.com/office/drawing/2014/main" val="3345327675"/>
                    </a:ext>
                  </a:extLst>
                </a:gridCol>
                <a:gridCol w="1857973">
                  <a:extLst>
                    <a:ext uri="{9D8B030D-6E8A-4147-A177-3AD203B41FA5}">
                      <a16:colId xmlns:a16="http://schemas.microsoft.com/office/drawing/2014/main" val="220270143"/>
                    </a:ext>
                  </a:extLst>
                </a:gridCol>
                <a:gridCol w="1688693">
                  <a:extLst>
                    <a:ext uri="{9D8B030D-6E8A-4147-A177-3AD203B41FA5}">
                      <a16:colId xmlns:a16="http://schemas.microsoft.com/office/drawing/2014/main" val="2952533487"/>
                    </a:ext>
                  </a:extLst>
                </a:gridCol>
                <a:gridCol w="1411896">
                  <a:extLst>
                    <a:ext uri="{9D8B030D-6E8A-4147-A177-3AD203B41FA5}">
                      <a16:colId xmlns:a16="http://schemas.microsoft.com/office/drawing/2014/main" val="2674186350"/>
                    </a:ext>
                  </a:extLst>
                </a:gridCol>
                <a:gridCol w="1022006">
                  <a:extLst>
                    <a:ext uri="{9D8B030D-6E8A-4147-A177-3AD203B41FA5}">
                      <a16:colId xmlns:a16="http://schemas.microsoft.com/office/drawing/2014/main" val="2344384145"/>
                    </a:ext>
                  </a:extLst>
                </a:gridCol>
                <a:gridCol w="959348">
                  <a:extLst>
                    <a:ext uri="{9D8B030D-6E8A-4147-A177-3AD203B41FA5}">
                      <a16:colId xmlns:a16="http://schemas.microsoft.com/office/drawing/2014/main" val="1895940841"/>
                    </a:ext>
                  </a:extLst>
                </a:gridCol>
                <a:gridCol w="1010595">
                  <a:extLst>
                    <a:ext uri="{9D8B030D-6E8A-4147-A177-3AD203B41FA5}">
                      <a16:colId xmlns:a16="http://schemas.microsoft.com/office/drawing/2014/main" val="3381168183"/>
                    </a:ext>
                  </a:extLst>
                </a:gridCol>
              </a:tblGrid>
              <a:tr h="473075">
                <a:tc rowSpan="2">
                  <a:txBody>
                    <a:bodyPr/>
                    <a:lstStyle/>
                    <a:p>
                      <a:pPr algn="ctr" rtl="0" fontAlgn="ctr"/>
                      <a:r>
                        <a:rPr lang="es-ES" sz="2000" b="1" i="0" u="none" strike="noStrike" dirty="0">
                          <a:solidFill>
                            <a:schemeClr val="tx1"/>
                          </a:solidFill>
                          <a:effectLst/>
                          <a:highlight>
                            <a:srgbClr val="FCCC31"/>
                          </a:highlight>
                          <a:latin typeface="Work Sans"/>
                        </a:rPr>
                        <a:t>INVERSIÓN/ENTIDAD</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a:solidFill>
                        <a:srgbClr val="D9E1F2"/>
                      </a:solidFill>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a:solidFill>
                        <a:srgbClr val="D9E1F2"/>
                      </a:solidFill>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a:solidFill>
                        <a:srgbClr val="D9E1F2"/>
                      </a:solidFill>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a:solidFill>
                        <a:srgbClr val="D9E1F2"/>
                      </a:solidFill>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a:solidFill>
                        <a:srgbClr val="D9E1F2"/>
                      </a:solidFill>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a:solidFill>
                        <a:srgbClr val="D9E1F2"/>
                      </a:solidFill>
                    </a:lnB>
                    <a:solidFill>
                      <a:srgbClr val="FCCC31"/>
                    </a:solidFill>
                  </a:tcPr>
                </a:tc>
                <a:tc>
                  <a:txBody>
                    <a:bodyPr/>
                    <a:lstStyle/>
                    <a:p>
                      <a:pPr algn="ctr" rtl="0" fontAlgn="ctr"/>
                      <a:r>
                        <a:rPr lang="es-ES" sz="2000" b="1" i="0" u="none" strike="noStrike" dirty="0">
                          <a:solidFill>
                            <a:schemeClr val="tx1"/>
                          </a:solidFill>
                          <a:effectLst/>
                          <a:highlight>
                            <a:srgbClr val="FCCC31"/>
                          </a:highlight>
                          <a:latin typeface="Work Sans"/>
                        </a:rPr>
                        <a:t>Var%</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2000" b="1" i="0" u="none" strike="noStrike" dirty="0">
                          <a:solidFill>
                            <a:schemeClr val="tx1"/>
                          </a:solidFill>
                          <a:effectLst/>
                          <a:highlight>
                            <a:srgbClr val="FCCC31"/>
                          </a:highlight>
                          <a:latin typeface="Work Sans"/>
                        </a:rPr>
                        <a:t>Var%</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2000" b="1" i="0" u="none" strike="noStrike" dirty="0">
                          <a:solidFill>
                            <a:schemeClr val="tx1"/>
                          </a:solidFill>
                          <a:effectLst/>
                          <a:highlight>
                            <a:srgbClr val="FCCC31"/>
                          </a:highlight>
                          <a:latin typeface="Work Sans"/>
                        </a:rPr>
                        <a:t>Var%</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2000" b="1" i="0" u="none" strike="noStrike" dirty="0">
                          <a:solidFill>
                            <a:schemeClr val="tx1"/>
                          </a:solidFill>
                          <a:effectLst/>
                          <a:highlight>
                            <a:srgbClr val="FCCC31"/>
                          </a:highlight>
                          <a:latin typeface="Work Sans"/>
                        </a:rPr>
                        <a:t>Var%</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extLst>
                  <a:ext uri="{0D108BD9-81ED-4DB2-BD59-A6C34878D82A}">
                    <a16:rowId xmlns:a16="http://schemas.microsoft.com/office/drawing/2014/main" val="651127528"/>
                  </a:ext>
                </a:extLst>
              </a:tr>
              <a:tr h="329233">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rtl="0" fontAlgn="ctr"/>
                      <a:r>
                        <a:rPr lang="es-ES" sz="2000" b="1" i="0" u="none" strike="noStrike" dirty="0">
                          <a:solidFill>
                            <a:schemeClr val="tx1"/>
                          </a:solidFill>
                          <a:effectLst/>
                          <a:highlight>
                            <a:srgbClr val="FCCC31"/>
                          </a:highlight>
                          <a:latin typeface="Work Sans"/>
                        </a:rPr>
                        <a:t>25/24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2000" b="1" i="0" u="none" strike="noStrike" dirty="0">
                          <a:solidFill>
                            <a:schemeClr val="tx1"/>
                          </a:solidFill>
                          <a:effectLst/>
                          <a:highlight>
                            <a:srgbClr val="FCCC31"/>
                          </a:highlight>
                          <a:latin typeface="Work Sans"/>
                        </a:rPr>
                        <a:t>26/25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2000" b="1" i="0" u="none" strike="noStrike" dirty="0">
                          <a:solidFill>
                            <a:schemeClr val="tx1"/>
                          </a:solidFill>
                          <a:effectLst/>
                          <a:highlight>
                            <a:srgbClr val="FCCC31"/>
                          </a:highlight>
                          <a:latin typeface="Work Sans"/>
                        </a:rPr>
                        <a:t>27/26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2000" b="1" i="0" u="none" strike="noStrike" dirty="0">
                          <a:solidFill>
                            <a:schemeClr val="tx1"/>
                          </a:solidFill>
                          <a:effectLst/>
                          <a:highlight>
                            <a:srgbClr val="FCCC31"/>
                          </a:highlight>
                          <a:latin typeface="Work Sans"/>
                        </a:rPr>
                        <a:t>28/27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extLst>
                  <a:ext uri="{0D108BD9-81ED-4DB2-BD59-A6C34878D82A}">
                    <a16:rowId xmlns:a16="http://schemas.microsoft.com/office/drawing/2014/main" val="3988604793"/>
                  </a:ext>
                </a:extLst>
              </a:tr>
              <a:tr h="342525">
                <a:tc>
                  <a:txBody>
                    <a:bodyPr/>
                    <a:lstStyle/>
                    <a:p>
                      <a:pPr algn="l" rtl="0" fontAlgn="ctr"/>
                      <a:r>
                        <a:rPr lang="es-ES" sz="1800" b="1" i="0" u="none" strike="noStrike" dirty="0">
                          <a:solidFill>
                            <a:schemeClr val="tx1"/>
                          </a:solidFill>
                          <a:effectLst/>
                          <a:latin typeface="Work Sans"/>
                        </a:rPr>
                        <a:t>Instituto de Hidrología Meteorología y Estudios Ambientales - IDEAM</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1800" b="1" i="0" u="none" strike="noStrike" dirty="0">
                          <a:solidFill>
                            <a:schemeClr val="tx1"/>
                          </a:solidFill>
                          <a:effectLst/>
                          <a:latin typeface="Work Sans"/>
                        </a:rPr>
                        <a:t>$ 36.161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1800" b="1" i="0" u="none" strike="noStrike" dirty="0">
                          <a:solidFill>
                            <a:schemeClr val="tx1"/>
                          </a:solidFill>
                          <a:effectLst/>
                          <a:latin typeface="Work Sans"/>
                        </a:rPr>
                        <a:t>$ 191.280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1800" b="1" i="0" u="none" strike="noStrike" dirty="0">
                          <a:solidFill>
                            <a:schemeClr val="tx1"/>
                          </a:solidFill>
                          <a:effectLst/>
                          <a:latin typeface="Work Sans"/>
                        </a:rPr>
                        <a:t>$ 200.664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1800" b="1" i="0" u="none" strike="noStrike" dirty="0">
                          <a:solidFill>
                            <a:schemeClr val="tx1"/>
                          </a:solidFill>
                          <a:effectLst/>
                          <a:latin typeface="Work Sans"/>
                        </a:rPr>
                        <a:t>$ 206.770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1800" b="1" i="0" u="none" strike="noStrike" dirty="0">
                          <a:solidFill>
                            <a:schemeClr val="tx1"/>
                          </a:solidFill>
                          <a:effectLst/>
                          <a:latin typeface="Work Sans"/>
                        </a:rPr>
                        <a:t>$ 213.066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CO" sz="1800" b="1" i="0" u="none" strike="noStrike" dirty="0">
                          <a:solidFill>
                            <a:srgbClr val="203764"/>
                          </a:solidFill>
                          <a:effectLst/>
                          <a:latin typeface="Work Sans" pitchFamily="2" charset="77"/>
                        </a:rPr>
                        <a:t>429%</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CO" sz="1800" b="1" i="0" u="none" strike="noStrike">
                          <a:solidFill>
                            <a:srgbClr val="203764"/>
                          </a:solidFill>
                          <a:effectLst/>
                          <a:latin typeface="Work Sans" pitchFamily="2" charset="77"/>
                        </a:rPr>
                        <a:t>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CO" sz="1800" b="1" i="0" u="none" strike="noStrike">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CO" sz="1800" b="1" i="0" u="none" strike="noStrike" dirty="0">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extLst>
                  <a:ext uri="{0D108BD9-81ED-4DB2-BD59-A6C34878D82A}">
                    <a16:rowId xmlns:a16="http://schemas.microsoft.com/office/drawing/2014/main" val="589299789"/>
                  </a:ext>
                </a:extLst>
              </a:tr>
              <a:tr h="688109">
                <a:tc>
                  <a:txBody>
                    <a:bodyPr/>
                    <a:lstStyle/>
                    <a:p>
                      <a:pPr algn="l" rtl="0" fontAlgn="ctr"/>
                      <a:r>
                        <a:rPr lang="es-ES" sz="1800" b="1" i="0" u="none" strike="noStrike" dirty="0">
                          <a:solidFill>
                            <a:schemeClr val="tx1"/>
                          </a:solidFill>
                          <a:effectLst/>
                          <a:latin typeface="Work Sans"/>
                        </a:rPr>
                        <a:t>3204 – Gestión de la información y el conocimiento ambiental </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$ 18.135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$ 72.472</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$ 76.252</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$ 78.573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$ 80.965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CO" sz="1800" b="1" i="0" u="none" strike="noStrike" dirty="0">
                          <a:solidFill>
                            <a:srgbClr val="203764"/>
                          </a:solidFill>
                          <a:effectLst/>
                          <a:latin typeface="Work Sans" pitchFamily="2" charset="77"/>
                        </a:rPr>
                        <a:t>300%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CO" sz="1800" b="1" i="0" u="none" strike="noStrike" dirty="0">
                          <a:solidFill>
                            <a:srgbClr val="203764"/>
                          </a:solidFill>
                          <a:effectLst/>
                          <a:latin typeface="Work Sans" pitchFamily="2" charset="77"/>
                        </a:rPr>
                        <a:t>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CO" sz="1800" b="1" i="0" u="none" strike="noStrike" dirty="0">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CO" sz="1800" b="1" i="0" u="none" strike="noStrike" dirty="0">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extLst>
                  <a:ext uri="{0D108BD9-81ED-4DB2-BD59-A6C34878D82A}">
                    <a16:rowId xmlns:a16="http://schemas.microsoft.com/office/drawing/2014/main" val="2336284127"/>
                  </a:ext>
                </a:extLst>
              </a:tr>
              <a:tr h="873756">
                <a:tc>
                  <a:txBody>
                    <a:bodyPr/>
                    <a:lstStyle/>
                    <a:p>
                      <a:pPr lvl="1" algn="l" rtl="0" fontAlgn="ctr"/>
                      <a:r>
                        <a:rPr lang="es-ES" sz="1400" b="0" i="0" u="none" strike="noStrike" dirty="0">
                          <a:solidFill>
                            <a:schemeClr val="tx1"/>
                          </a:solidFill>
                          <a:effectLst/>
                          <a:latin typeface="Work Sans"/>
                        </a:rPr>
                        <a:t>FORTALECIMIENTO DEL CONOCIMIENTO E INFORMACIÓN PARA LA CONSERVACIÓN, RECUPERACIÓN Y RESTAURACIÓN AMBIENTAL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$ 18.135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$ 72.472</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b"/>
                      <a:r>
                        <a:rPr lang="es-ES" sz="1800" b="0" i="0" u="none" strike="noStrike" dirty="0">
                          <a:solidFill>
                            <a:schemeClr val="tx1"/>
                          </a:solidFill>
                          <a:effectLst/>
                          <a:latin typeface="Work Sans"/>
                        </a:rPr>
                        <a:t>$ 76.252</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b"/>
                      <a:r>
                        <a:rPr lang="es-ES" sz="1800" b="0" i="0" u="none" strike="noStrike" dirty="0">
                          <a:solidFill>
                            <a:schemeClr val="tx1"/>
                          </a:solidFill>
                          <a:effectLst/>
                          <a:latin typeface="Work Sans"/>
                        </a:rPr>
                        <a:t>$ 78.573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b"/>
                      <a:r>
                        <a:rPr lang="es-ES" sz="1800" b="0" i="0" u="none" strike="noStrike" dirty="0">
                          <a:solidFill>
                            <a:schemeClr val="tx1"/>
                          </a:solidFill>
                          <a:effectLst/>
                          <a:latin typeface="Work Sans"/>
                        </a:rPr>
                        <a:t>$ 80.965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300%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3520192348"/>
                  </a:ext>
                </a:extLst>
              </a:tr>
              <a:tr h="1032164">
                <a:tc>
                  <a:txBody>
                    <a:bodyPr/>
                    <a:lstStyle/>
                    <a:p>
                      <a:pPr algn="l" rtl="0" fontAlgn="ctr"/>
                      <a:r>
                        <a:rPr lang="es-ES" sz="1800" b="1" i="0" u="none" strike="noStrike" dirty="0">
                          <a:solidFill>
                            <a:schemeClr val="tx1"/>
                          </a:solidFill>
                          <a:effectLst/>
                          <a:latin typeface="Work Sans"/>
                        </a:rPr>
                        <a:t>3299 – Fortalecimiento de la gestión y dirección del Sector Ambiente y Desarrollo Sostenible </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$ 18.025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$ 118.808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$ 124.412</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$ 128.197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$ 132.101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CO" sz="1800" b="1" i="0" u="none" strike="noStrike" dirty="0">
                          <a:solidFill>
                            <a:srgbClr val="203764"/>
                          </a:solidFill>
                          <a:effectLst/>
                          <a:latin typeface="Work Sans" pitchFamily="2" charset="77"/>
                        </a:rPr>
                        <a:t>559%</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CO" sz="1800" b="1" i="0" u="none" strike="noStrike" dirty="0">
                          <a:solidFill>
                            <a:srgbClr val="203764"/>
                          </a:solidFill>
                          <a:effectLst/>
                          <a:latin typeface="Work Sans" pitchFamily="2" charset="77"/>
                        </a:rPr>
                        <a:t>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CO" sz="1800" b="1" i="0" u="none" strike="noStrike" dirty="0">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CO" sz="1800" b="1" i="0" u="none" strike="noStrike" dirty="0">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extLst>
                  <a:ext uri="{0D108BD9-81ED-4DB2-BD59-A6C34878D82A}">
                    <a16:rowId xmlns:a16="http://schemas.microsoft.com/office/drawing/2014/main" val="1517599962"/>
                  </a:ext>
                </a:extLst>
              </a:tr>
              <a:tr h="694524">
                <a:tc>
                  <a:txBody>
                    <a:bodyPr/>
                    <a:lstStyle/>
                    <a:p>
                      <a:pPr lvl="1" algn="l" rtl="0" fontAlgn="ctr"/>
                      <a:r>
                        <a:rPr lang="es-ES" sz="1400" b="0" i="0" u="none" strike="noStrike" dirty="0">
                          <a:solidFill>
                            <a:schemeClr val="tx1"/>
                          </a:solidFill>
                          <a:effectLst/>
                          <a:latin typeface="Work Sans"/>
                        </a:rPr>
                        <a:t>FORTALECIMIENTO DE LA GESTIÓN DEL CONOCIMIENTO HIDROLÓGICO, METEOROLÓGICO Y AMBIENTAL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$ 3.817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3244753519"/>
                  </a:ext>
                </a:extLst>
              </a:tr>
              <a:tr h="1075392">
                <a:tc>
                  <a:txBody>
                    <a:bodyPr/>
                    <a:lstStyle/>
                    <a:p>
                      <a:pPr lvl="1" algn="l" rtl="0" fontAlgn="ctr"/>
                      <a:r>
                        <a:rPr lang="es-ES" sz="1400" b="0" i="0" u="none" strike="noStrike" dirty="0">
                          <a:solidFill>
                            <a:schemeClr val="tx1"/>
                          </a:solidFill>
                          <a:effectLst/>
                          <a:latin typeface="Work Sans"/>
                        </a:rPr>
                        <a:t>MEJORAMIENTO DE LA CAPACIDAD INSTITUCIONAL EN INFRAESTRUCTURA TECNOLÓGICA Y FÍSICA, PARA EL MEJORAMIENTO DE LA DISPONIBILIDAD Y DIVULGACIÓN DE LA INFORMACIÓN.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$ 14.209</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$ 118.808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b"/>
                      <a:r>
                        <a:rPr lang="es-ES" sz="1800" b="0" i="0" u="none" strike="noStrike" dirty="0">
                          <a:solidFill>
                            <a:schemeClr val="tx1"/>
                          </a:solidFill>
                          <a:effectLst/>
                          <a:latin typeface="Work Sans"/>
                        </a:rPr>
                        <a:t>$ 124.412</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b"/>
                      <a:r>
                        <a:rPr lang="es-ES" sz="1800" b="0" i="0" u="none" strike="noStrike" dirty="0">
                          <a:solidFill>
                            <a:schemeClr val="tx1"/>
                          </a:solidFill>
                          <a:effectLst/>
                          <a:latin typeface="Work Sans"/>
                        </a:rPr>
                        <a:t>$ 128.197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b"/>
                      <a:r>
                        <a:rPr lang="es-ES" sz="1800" b="0" i="0" u="none" strike="noStrike" dirty="0">
                          <a:solidFill>
                            <a:schemeClr val="tx1"/>
                          </a:solidFill>
                          <a:effectLst/>
                          <a:latin typeface="Work Sans"/>
                        </a:rPr>
                        <a:t>$ 132.101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736%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dirty="0">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2081143085"/>
                  </a:ext>
                </a:extLst>
              </a:tr>
            </a:tbl>
          </a:graphicData>
        </a:graphic>
      </p:graphicFrame>
      <p:graphicFrame>
        <p:nvGraphicFramePr>
          <p:cNvPr id="9" name="Tabla 8">
            <a:extLst>
              <a:ext uri="{FF2B5EF4-FFF2-40B4-BE49-F238E27FC236}">
                <a16:creationId xmlns:a16="http://schemas.microsoft.com/office/drawing/2014/main" id="{AD79E3D7-D37C-6277-E7DD-8B522C32943C}"/>
              </a:ext>
            </a:extLst>
          </p:cNvPr>
          <p:cNvGraphicFramePr>
            <a:graphicFrameLocks noGrp="1"/>
          </p:cNvGraphicFramePr>
          <p:nvPr>
            <p:extLst>
              <p:ext uri="{D42A27DB-BD31-4B8C-83A1-F6EECF244321}">
                <p14:modId xmlns:p14="http://schemas.microsoft.com/office/powerpoint/2010/main" val="3376132208"/>
              </p:ext>
            </p:extLst>
          </p:nvPr>
        </p:nvGraphicFramePr>
        <p:xfrm>
          <a:off x="1377950" y="8741361"/>
          <a:ext cx="21828755" cy="4774946"/>
        </p:xfrm>
        <a:graphic>
          <a:graphicData uri="http://schemas.openxmlformats.org/drawingml/2006/table">
            <a:tbl>
              <a:tblPr bandRow="1">
                <a:tableStyleId>{5940675A-B579-460E-94D1-54222C63F5DA}</a:tableStyleId>
              </a:tblPr>
              <a:tblGrid>
                <a:gridCol w="21828755">
                  <a:extLst>
                    <a:ext uri="{9D8B030D-6E8A-4147-A177-3AD203B41FA5}">
                      <a16:colId xmlns:a16="http://schemas.microsoft.com/office/drawing/2014/main" val="1888248058"/>
                    </a:ext>
                  </a:extLst>
                </a:gridCol>
              </a:tblGrid>
              <a:tr h="4774946">
                <a:tc>
                  <a:txBody>
                    <a:bodyPr/>
                    <a:lstStyle/>
                    <a:p>
                      <a:pPr marL="457200" marR="0" indent="-457200" algn="just" defTabSz="825500" rtl="0" fontAlgn="auto" latinLnBrk="0" hangingPunct="0">
                        <a:lnSpc>
                          <a:spcPct val="150000"/>
                        </a:lnSpc>
                        <a:spcBef>
                          <a:spcPts val="0"/>
                        </a:spcBef>
                        <a:spcAft>
                          <a:spcPts val="0"/>
                        </a:spcAft>
                        <a:buClrTx/>
                        <a:buSzTx/>
                        <a:buFont typeface="Arial"/>
                        <a:buChar char="•"/>
                        <a:tabLst/>
                      </a:pPr>
                      <a:r>
                        <a:rPr kumimoji="0" lang="es-ES" sz="1800" b="0" i="0" u="none" strike="noStrike" cap="none" spc="59" normalizeH="0" baseline="0" dirty="0">
                          <a:ln>
                            <a:noFill/>
                          </a:ln>
                          <a:solidFill>
                            <a:srgbClr val="454546"/>
                          </a:solidFill>
                          <a:effectLst/>
                          <a:uFillTx/>
                          <a:latin typeface="Montserrat Regular"/>
                          <a:ea typeface="+mn-ea"/>
                          <a:cs typeface="+mn-cs"/>
                          <a:sym typeface="Montserrat Regular"/>
                        </a:rPr>
                        <a:t>En relación con las metas del Plan Nacional de Desarrollo, el Instituto asume responsabilidades con respecto a la primera transformación, "Ordenamiento del Territorio alrededor del Agua", la cual busca reorientar el uso del suelo y los recursos hídricos para garantizar su sostenibilidad y promover el acceso equitativo al agua. En este contexto, el IDEAM desempeña un papel crucial como soporte técnico del Sistema Nacional Ambiental – SINA, encargándose del monitoreo del recurso hídrico, la elaboración de estudios y análisis sobre la vulnerabilidad del recurso hídrico al cambio climático, la elaboración de lineamientos para la incorporación del agua en los instrumentos de ordenamiento territorial, la generación y actualización de información hidrometeorológica, el seguimiento de los ecosistemas del país y la emisión de alertas tempranas sobre deforestación.</a:t>
                      </a:r>
                    </a:p>
                    <a:p>
                      <a:pPr marL="457200" marR="0" lvl="0" indent="-457200" algn="just" defTabSz="825500" rtl="0" fontAlgn="auto" latinLnBrk="0" hangingPunct="0">
                        <a:lnSpc>
                          <a:spcPct val="150000"/>
                        </a:lnSpc>
                        <a:spcBef>
                          <a:spcPts val="0"/>
                        </a:spcBef>
                        <a:spcAft>
                          <a:spcPts val="0"/>
                        </a:spcAft>
                        <a:buClrTx/>
                        <a:buSzTx/>
                        <a:buFont typeface="Arial"/>
                        <a:buChar char="•"/>
                        <a:tabLst/>
                      </a:pPr>
                      <a:r>
                        <a:rPr kumimoji="0" lang="es-ES" sz="1800" b="0" i="0" u="none" strike="noStrike" cap="none" spc="59" normalizeH="0" baseline="0" dirty="0">
                          <a:ln>
                            <a:noFill/>
                          </a:ln>
                          <a:solidFill>
                            <a:srgbClr val="454546"/>
                          </a:solidFill>
                          <a:effectLst/>
                          <a:uFillTx/>
                          <a:latin typeface="Montserrat Regular"/>
                          <a:ea typeface="+mn-ea"/>
                          <a:cs typeface="+mn-cs"/>
                          <a:sym typeface="Montserrat Regular"/>
                        </a:rPr>
                        <a:t>se requiere implementar un plan de renovación tecnológica y el mantenimiento y desarrollo evolutivo de los (33) subsistemas de información ambiental con los que cuenta el instituto, de tal manera que se garantice la seguridad y disponibilidad de la información oficial generada por el IDEAM. De igual manera, es necesario continuar avanzando en el cumplimiento de las metas NDC en cuanto a la modernización de la red hidrometeorológica, que implica la adquisición de estaciones con transmisión en tiempo real hasta alcanzar el 35% de la red actual, y realizar la adquisición de otros equipos e insumos hidrometeorológicos, con el propósito de divulgar información científica y generar estudios ambientales especializados, mediante el fortalecimiento de nuestros procesos editoriales</a:t>
                      </a:r>
                    </a:p>
                  </a:txBody>
                  <a:tcPr marL="0" marR="0" marT="0" marB="0">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1349189548"/>
                  </a:ext>
                </a:extLst>
              </a:tr>
            </a:tbl>
          </a:graphicData>
        </a:graphic>
      </p:graphicFrame>
      <p:sp>
        <p:nvSpPr>
          <p:cNvPr id="7" name="Título 1">
            <a:extLst>
              <a:ext uri="{FF2B5EF4-FFF2-40B4-BE49-F238E27FC236}">
                <a16:creationId xmlns:a16="http://schemas.microsoft.com/office/drawing/2014/main" id="{5A101C5F-C316-A76A-7E5D-C2A0B8FED24C}"/>
              </a:ext>
            </a:extLst>
          </p:cNvPr>
          <p:cNvSpPr txBox="1">
            <a:spLocks/>
          </p:cNvSpPr>
          <p:nvPr/>
        </p:nvSpPr>
        <p:spPr>
          <a:xfrm>
            <a:off x="1155232" y="334235"/>
            <a:ext cx="18476464"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a:lnSpc>
                <a:spcPct val="100000"/>
              </a:lnSpc>
            </a:pPr>
            <a:r>
              <a:rPr lang="es-CO" sz="4400" b="1" dirty="0">
                <a:solidFill>
                  <a:schemeClr val="tx1"/>
                </a:solidFill>
                <a:latin typeface="Verdana" panose="020B0604030504040204" pitchFamily="34" charset="0"/>
                <a:ea typeface="Verdana" panose="020B0604030504040204" pitchFamily="34" charset="0"/>
              </a:rPr>
              <a:t>Solicitud MGMP 2025-2028 </a:t>
            </a:r>
          </a:p>
          <a:p>
            <a:pPr algn="ctr">
              <a:lnSpc>
                <a:spcPct val="100000"/>
              </a:lnSpc>
            </a:pPr>
            <a:r>
              <a:rPr lang="es-CO" sz="4400" b="1" dirty="0">
                <a:latin typeface="Verdana" panose="020B0604030504040204" pitchFamily="34" charset="0"/>
                <a:ea typeface="Verdana" panose="020B0604030504040204" pitchFamily="34" charset="0"/>
              </a:rPr>
              <a:t>Inversión</a:t>
            </a:r>
            <a:endParaRPr lang="es-CO" sz="4400" b="1" dirty="0">
              <a:solidFill>
                <a:schemeClr val="tx1"/>
              </a:solidFill>
              <a:latin typeface="Verdana" panose="020B0604030504040204" pitchFamily="34" charset="0"/>
              <a:ea typeface="Verdana" panose="020B0604030504040204" pitchFamily="34" charset="0"/>
            </a:endParaRPr>
          </a:p>
        </p:txBody>
      </p:sp>
      <p:sp>
        <p:nvSpPr>
          <p:cNvPr id="8" name="Title 15">
            <a:extLst>
              <a:ext uri="{FF2B5EF4-FFF2-40B4-BE49-F238E27FC236}">
                <a16:creationId xmlns:a16="http://schemas.microsoft.com/office/drawing/2014/main" id="{666AD523-F95B-A52A-793E-3043F4200673}"/>
              </a:ext>
            </a:extLst>
          </p:cNvPr>
          <p:cNvSpPr txBox="1">
            <a:spLocks/>
          </p:cNvSpPr>
          <p:nvPr/>
        </p:nvSpPr>
        <p:spPr>
          <a:xfrm>
            <a:off x="1156808" y="2282511"/>
            <a:ext cx="23227192" cy="644339"/>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defTabSz="914400" hangingPunct="1"/>
            <a:r>
              <a:rPr lang="es-CO" sz="4000" dirty="0">
                <a:latin typeface="Work Sans"/>
              </a:rPr>
              <a:t>5. Solicitud MGMP Inversión por proyectos – IDEAM</a:t>
            </a:r>
          </a:p>
        </p:txBody>
      </p:sp>
      <p:grpSp>
        <p:nvGrpSpPr>
          <p:cNvPr id="3" name="Grupo 2">
            <a:extLst>
              <a:ext uri="{FF2B5EF4-FFF2-40B4-BE49-F238E27FC236}">
                <a16:creationId xmlns:a16="http://schemas.microsoft.com/office/drawing/2014/main" id="{753BD2D2-50B3-C79E-402A-61841CF8D2BC}"/>
              </a:ext>
            </a:extLst>
          </p:cNvPr>
          <p:cNvGrpSpPr/>
          <p:nvPr/>
        </p:nvGrpSpPr>
        <p:grpSpPr>
          <a:xfrm>
            <a:off x="16613736" y="203541"/>
            <a:ext cx="3000375" cy="2020113"/>
            <a:chOff x="16072703" y="22290"/>
            <a:chExt cx="3000375" cy="2020113"/>
          </a:xfrm>
        </p:grpSpPr>
        <p:pic>
          <p:nvPicPr>
            <p:cNvPr id="4" name="Imagen 3">
              <a:extLst>
                <a:ext uri="{FF2B5EF4-FFF2-40B4-BE49-F238E27FC236}">
                  <a16:creationId xmlns:a16="http://schemas.microsoft.com/office/drawing/2014/main" id="{76FA6266-16C7-D151-9458-CEB01E268B76}"/>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5" name="Picture 4" descr="Ministerio de Ambiente y Desarrollo Sostenible - Wikipedia ...">
              <a:extLst>
                <a:ext uri="{FF2B5EF4-FFF2-40B4-BE49-F238E27FC236}">
                  <a16:creationId xmlns:a16="http://schemas.microsoft.com/office/drawing/2014/main" id="{5AC70DD2-162F-727B-38C9-B76C16594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437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D0A0A360-E4EB-AE25-D223-6D92662BA673}"/>
              </a:ext>
            </a:extLst>
          </p:cNvPr>
          <p:cNvGraphicFramePr>
            <a:graphicFrameLocks noGrp="1"/>
          </p:cNvGraphicFramePr>
          <p:nvPr>
            <p:extLst>
              <p:ext uri="{D42A27DB-BD31-4B8C-83A1-F6EECF244321}">
                <p14:modId xmlns:p14="http://schemas.microsoft.com/office/powerpoint/2010/main" val="954177220"/>
              </p:ext>
            </p:extLst>
          </p:nvPr>
        </p:nvGraphicFramePr>
        <p:xfrm>
          <a:off x="1351714" y="3056188"/>
          <a:ext cx="21872435" cy="4790550"/>
        </p:xfrm>
        <a:graphic>
          <a:graphicData uri="http://schemas.openxmlformats.org/drawingml/2006/table">
            <a:tbl>
              <a:tblPr bandRow="1">
                <a:tableStyleId>{5940675A-B579-460E-94D1-54222C63F5DA}</a:tableStyleId>
              </a:tblPr>
              <a:tblGrid>
                <a:gridCol w="8969374">
                  <a:extLst>
                    <a:ext uri="{9D8B030D-6E8A-4147-A177-3AD203B41FA5}">
                      <a16:colId xmlns:a16="http://schemas.microsoft.com/office/drawing/2014/main" val="2146237400"/>
                    </a:ext>
                  </a:extLst>
                </a:gridCol>
                <a:gridCol w="2063749">
                  <a:extLst>
                    <a:ext uri="{9D8B030D-6E8A-4147-A177-3AD203B41FA5}">
                      <a16:colId xmlns:a16="http://schemas.microsoft.com/office/drawing/2014/main" val="2598280575"/>
                    </a:ext>
                  </a:extLst>
                </a:gridCol>
                <a:gridCol w="1984374">
                  <a:extLst>
                    <a:ext uri="{9D8B030D-6E8A-4147-A177-3AD203B41FA5}">
                      <a16:colId xmlns:a16="http://schemas.microsoft.com/office/drawing/2014/main" val="3102222800"/>
                    </a:ext>
                  </a:extLst>
                </a:gridCol>
                <a:gridCol w="1730375">
                  <a:extLst>
                    <a:ext uri="{9D8B030D-6E8A-4147-A177-3AD203B41FA5}">
                      <a16:colId xmlns:a16="http://schemas.microsoft.com/office/drawing/2014/main" val="3143276942"/>
                    </a:ext>
                  </a:extLst>
                </a:gridCol>
                <a:gridCol w="1682750">
                  <a:extLst>
                    <a:ext uri="{9D8B030D-6E8A-4147-A177-3AD203B41FA5}">
                      <a16:colId xmlns:a16="http://schemas.microsoft.com/office/drawing/2014/main" val="1980448257"/>
                    </a:ext>
                  </a:extLst>
                </a:gridCol>
                <a:gridCol w="1682750">
                  <a:extLst>
                    <a:ext uri="{9D8B030D-6E8A-4147-A177-3AD203B41FA5}">
                      <a16:colId xmlns:a16="http://schemas.microsoft.com/office/drawing/2014/main" val="2027626502"/>
                    </a:ext>
                  </a:extLst>
                </a:gridCol>
                <a:gridCol w="944993">
                  <a:extLst>
                    <a:ext uri="{9D8B030D-6E8A-4147-A177-3AD203B41FA5}">
                      <a16:colId xmlns:a16="http://schemas.microsoft.com/office/drawing/2014/main" val="531365745"/>
                    </a:ext>
                  </a:extLst>
                </a:gridCol>
                <a:gridCol w="965454">
                  <a:extLst>
                    <a:ext uri="{9D8B030D-6E8A-4147-A177-3AD203B41FA5}">
                      <a16:colId xmlns:a16="http://schemas.microsoft.com/office/drawing/2014/main" val="1169301714"/>
                    </a:ext>
                  </a:extLst>
                </a:gridCol>
                <a:gridCol w="965454">
                  <a:extLst>
                    <a:ext uri="{9D8B030D-6E8A-4147-A177-3AD203B41FA5}">
                      <a16:colId xmlns:a16="http://schemas.microsoft.com/office/drawing/2014/main" val="457902693"/>
                    </a:ext>
                  </a:extLst>
                </a:gridCol>
                <a:gridCol w="883162">
                  <a:extLst>
                    <a:ext uri="{9D8B030D-6E8A-4147-A177-3AD203B41FA5}">
                      <a16:colId xmlns:a16="http://schemas.microsoft.com/office/drawing/2014/main" val="3430622726"/>
                    </a:ext>
                  </a:extLst>
                </a:gridCol>
              </a:tblGrid>
              <a:tr h="423314">
                <a:tc rowSpan="2">
                  <a:txBody>
                    <a:bodyPr/>
                    <a:lstStyle/>
                    <a:p>
                      <a:pPr algn="ctr" rtl="0" fontAlgn="ctr"/>
                      <a:r>
                        <a:rPr lang="es-ES" sz="2000" b="1" i="0" u="none" strike="noStrike" dirty="0">
                          <a:solidFill>
                            <a:schemeClr val="tx1"/>
                          </a:solidFill>
                          <a:effectLst/>
                          <a:highlight>
                            <a:srgbClr val="FCCC31"/>
                          </a:highlight>
                          <a:latin typeface="Work Sans"/>
                        </a:rPr>
                        <a:t>INVERSIÓN/ENTIDAD</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a:solidFill>
                        <a:srgbClr val="D9E1F2"/>
                      </a:solidFill>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a:solidFill>
                        <a:srgbClr val="D9E1F2"/>
                      </a:solidFill>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a:solidFill>
                        <a:srgbClr val="D9E1F2"/>
                      </a:solidFill>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a:solidFill>
                        <a:srgbClr val="D9E1F2"/>
                      </a:solidFill>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a:solidFill>
                        <a:srgbClr val="D9E1F2"/>
                      </a:solidFill>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a:solidFill>
                        <a:srgbClr val="D9E1F2"/>
                      </a:solidFill>
                    </a:lnB>
                    <a:solidFill>
                      <a:srgbClr val="FCCC31"/>
                    </a:solidFill>
                  </a:tcPr>
                </a:tc>
                <a:tc>
                  <a:txBody>
                    <a:bodyPr/>
                    <a:lstStyle/>
                    <a:p>
                      <a:pPr algn="ctr" rtl="0" fontAlgn="ctr"/>
                      <a:r>
                        <a:rPr lang="es-ES" sz="1600" b="1" i="0" u="none" strike="noStrike" dirty="0">
                          <a:solidFill>
                            <a:schemeClr val="tx1"/>
                          </a:solidFill>
                          <a:effectLst/>
                          <a:highlight>
                            <a:srgbClr val="FCCC31"/>
                          </a:highlight>
                          <a:latin typeface="Work Sans"/>
                        </a:rPr>
                        <a:t>Var%</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1600" b="1" i="0" u="none" strike="noStrike" dirty="0">
                          <a:solidFill>
                            <a:schemeClr val="tx1"/>
                          </a:solidFill>
                          <a:effectLst/>
                          <a:highlight>
                            <a:srgbClr val="FCCC31"/>
                          </a:highlight>
                          <a:latin typeface="Work Sans"/>
                        </a:rPr>
                        <a:t>Var%</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1600" b="1" i="0" u="none" strike="noStrike" dirty="0">
                          <a:solidFill>
                            <a:schemeClr val="tx1"/>
                          </a:solidFill>
                          <a:effectLst/>
                          <a:highlight>
                            <a:srgbClr val="FCCC31"/>
                          </a:highlight>
                          <a:latin typeface="Work Sans"/>
                        </a:rPr>
                        <a:t>Var%</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1600" b="1" i="0" u="none" strike="noStrike" dirty="0">
                          <a:solidFill>
                            <a:schemeClr val="tx1"/>
                          </a:solidFill>
                          <a:effectLst/>
                          <a:highlight>
                            <a:srgbClr val="FCCC31"/>
                          </a:highlight>
                          <a:latin typeface="Work Sans"/>
                        </a:rPr>
                        <a:t>Var%</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extLst>
                  <a:ext uri="{0D108BD9-81ED-4DB2-BD59-A6C34878D82A}">
                    <a16:rowId xmlns:a16="http://schemas.microsoft.com/office/drawing/2014/main" val="3025790192"/>
                  </a:ext>
                </a:extLst>
              </a:tr>
              <a:tr h="0">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rtl="0" fontAlgn="ctr"/>
                      <a:r>
                        <a:rPr lang="es-ES" sz="1600" b="1" i="0" u="none" strike="noStrike" dirty="0">
                          <a:solidFill>
                            <a:schemeClr val="tx1"/>
                          </a:solidFill>
                          <a:effectLst/>
                          <a:highlight>
                            <a:srgbClr val="FCCC31"/>
                          </a:highlight>
                          <a:latin typeface="Work Sans"/>
                        </a:rPr>
                        <a:t>25/24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a:solidFill>
                        <a:srgbClr val="D9E1F2"/>
                      </a:solidFill>
                    </a:lnB>
                    <a:solidFill>
                      <a:srgbClr val="FCCC31"/>
                    </a:solidFill>
                  </a:tcPr>
                </a:tc>
                <a:tc>
                  <a:txBody>
                    <a:bodyPr/>
                    <a:lstStyle/>
                    <a:p>
                      <a:pPr algn="ctr" rtl="0" fontAlgn="ctr"/>
                      <a:r>
                        <a:rPr lang="es-ES" sz="1600" b="1" i="0" u="none" strike="noStrike" dirty="0">
                          <a:solidFill>
                            <a:schemeClr val="tx1"/>
                          </a:solidFill>
                          <a:effectLst/>
                          <a:highlight>
                            <a:srgbClr val="FCCC31"/>
                          </a:highlight>
                          <a:latin typeface="Work Sans"/>
                        </a:rPr>
                        <a:t>26/25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a:solidFill>
                        <a:srgbClr val="D9E1F2"/>
                      </a:solidFill>
                    </a:lnB>
                    <a:solidFill>
                      <a:srgbClr val="FCCC31"/>
                    </a:solidFill>
                  </a:tcPr>
                </a:tc>
                <a:tc>
                  <a:txBody>
                    <a:bodyPr/>
                    <a:lstStyle/>
                    <a:p>
                      <a:pPr algn="ctr" rtl="0" fontAlgn="ctr"/>
                      <a:r>
                        <a:rPr lang="es-ES" sz="1600" b="1" i="0" u="none" strike="noStrike" dirty="0">
                          <a:solidFill>
                            <a:schemeClr val="tx1"/>
                          </a:solidFill>
                          <a:effectLst/>
                          <a:highlight>
                            <a:srgbClr val="FCCC31"/>
                          </a:highlight>
                          <a:latin typeface="Work Sans"/>
                        </a:rPr>
                        <a:t>27/26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a:solidFill>
                        <a:srgbClr val="D9E1F2"/>
                      </a:solidFill>
                    </a:lnB>
                    <a:solidFill>
                      <a:srgbClr val="FCCC31"/>
                    </a:solidFill>
                  </a:tcPr>
                </a:tc>
                <a:tc>
                  <a:txBody>
                    <a:bodyPr/>
                    <a:lstStyle/>
                    <a:p>
                      <a:pPr algn="ctr" rtl="0" fontAlgn="ctr"/>
                      <a:r>
                        <a:rPr lang="es-ES" sz="1600" b="1" i="0" u="none" strike="noStrike" dirty="0">
                          <a:solidFill>
                            <a:schemeClr val="tx1"/>
                          </a:solidFill>
                          <a:effectLst/>
                          <a:highlight>
                            <a:srgbClr val="FCCC31"/>
                          </a:highlight>
                          <a:latin typeface="Work Sans"/>
                        </a:rPr>
                        <a:t>28/27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a:solidFill>
                        <a:srgbClr val="D9E1F2"/>
                      </a:solidFill>
                    </a:lnB>
                    <a:solidFill>
                      <a:srgbClr val="FCCC31"/>
                    </a:solidFill>
                  </a:tcPr>
                </a:tc>
                <a:extLst>
                  <a:ext uri="{0D108BD9-81ED-4DB2-BD59-A6C34878D82A}">
                    <a16:rowId xmlns:a16="http://schemas.microsoft.com/office/drawing/2014/main" val="932514876"/>
                  </a:ext>
                </a:extLst>
              </a:tr>
              <a:tr h="674167">
                <a:tc>
                  <a:txBody>
                    <a:bodyPr/>
                    <a:lstStyle/>
                    <a:p>
                      <a:pPr algn="l" rtl="0" fontAlgn="ctr"/>
                      <a:r>
                        <a:rPr lang="es-ES" sz="1800" b="1" i="0" u="none" strike="noStrike" dirty="0">
                          <a:solidFill>
                            <a:schemeClr val="tx1"/>
                          </a:solidFill>
                          <a:effectLst/>
                          <a:latin typeface="Work Sans"/>
                        </a:rPr>
                        <a:t>AUTORIDAD NACIONAL DE LICENCIAS AMBIENTALES - ANLA</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1800" b="1" i="0" u="none" strike="noStrike" dirty="0">
                          <a:solidFill>
                            <a:schemeClr val="tx1"/>
                          </a:solidFill>
                          <a:effectLst/>
                          <a:latin typeface="Work Sans"/>
                        </a:rPr>
                        <a:t>$ 33.653,13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1800" b="1" i="0" u="none" strike="noStrike" dirty="0">
                          <a:solidFill>
                            <a:schemeClr val="tx1"/>
                          </a:solidFill>
                          <a:effectLst/>
                          <a:latin typeface="Work Sans"/>
                        </a:rPr>
                        <a:t>$ 43.500,00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1800" b="1" i="0" u="none" strike="noStrike" dirty="0">
                          <a:solidFill>
                            <a:schemeClr val="tx1"/>
                          </a:solidFill>
                          <a:effectLst/>
                          <a:latin typeface="Work Sans"/>
                        </a:rPr>
                        <a:t>$ 44.805,00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1800" b="1" i="0" u="none" strike="noStrike" dirty="0">
                          <a:solidFill>
                            <a:schemeClr val="tx1"/>
                          </a:solidFill>
                          <a:effectLst/>
                          <a:latin typeface="Work Sans"/>
                        </a:rPr>
                        <a:t>$ 46.149,15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1800" b="1" i="0" u="none" strike="noStrike" dirty="0">
                          <a:solidFill>
                            <a:schemeClr val="tx1"/>
                          </a:solidFill>
                          <a:effectLst/>
                          <a:latin typeface="Work Sans"/>
                        </a:rPr>
                        <a:t>$ 47.533,62</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1800" b="1" i="0" u="none" strike="noStrike" dirty="0">
                          <a:solidFill>
                            <a:schemeClr val="tx1"/>
                          </a:solidFill>
                          <a:effectLst/>
                          <a:latin typeface="Work Sans"/>
                        </a:rPr>
                        <a:t>29%</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1800" b="1" i="0" u="none" strike="noStrike" dirty="0">
                          <a:solidFill>
                            <a:schemeClr val="tx1"/>
                          </a:solidFill>
                          <a:effectLst/>
                          <a:latin typeface="Work Sans"/>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1800" b="1" i="0" u="none" strike="noStrike" dirty="0">
                          <a:solidFill>
                            <a:schemeClr val="tx1"/>
                          </a:solidFill>
                          <a:effectLst/>
                          <a:latin typeface="Work Sans"/>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fontAlgn="ctr"/>
                      <a:r>
                        <a:rPr lang="es-ES" sz="1800" b="1" i="0" u="none" strike="noStrike" dirty="0">
                          <a:solidFill>
                            <a:schemeClr val="tx1"/>
                          </a:solidFill>
                          <a:effectLst/>
                          <a:latin typeface="Work Sans"/>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extLst>
                  <a:ext uri="{0D108BD9-81ED-4DB2-BD59-A6C34878D82A}">
                    <a16:rowId xmlns:a16="http://schemas.microsoft.com/office/drawing/2014/main" val="3246744150"/>
                  </a:ext>
                </a:extLst>
              </a:tr>
              <a:tr h="611454">
                <a:tc>
                  <a:txBody>
                    <a:bodyPr/>
                    <a:lstStyle/>
                    <a:p>
                      <a:pPr algn="l" rtl="0" fontAlgn="ctr"/>
                      <a:r>
                        <a:rPr lang="es-ES" sz="1800" b="1" i="0" u="none" strike="noStrike" dirty="0">
                          <a:solidFill>
                            <a:schemeClr val="tx1"/>
                          </a:solidFill>
                          <a:effectLst/>
                          <a:latin typeface="Work Sans"/>
                        </a:rPr>
                        <a:t>3201 – Fortalecimiento del desempeño ambiental de los sectores productivos </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$ 20.000,00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$ 30.000,00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$ 30.900,00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$ 31.827,00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$ 32.781,81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ES" sz="1800" b="1" i="0" u="none" strike="noStrike" dirty="0">
                          <a:solidFill>
                            <a:schemeClr val="tx1"/>
                          </a:solidFill>
                          <a:effectLst/>
                          <a:latin typeface="Work Sans"/>
                        </a:rPr>
                        <a:t>50%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ES" sz="1800" b="1" i="0" u="none" strike="noStrike" dirty="0">
                          <a:solidFill>
                            <a:schemeClr val="tx1"/>
                          </a:solidFill>
                          <a:effectLst/>
                          <a:latin typeface="Work Sans"/>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ES" sz="1800" b="1" i="0" u="none" strike="noStrike" dirty="0">
                          <a:solidFill>
                            <a:schemeClr val="tx1"/>
                          </a:solidFill>
                          <a:effectLst/>
                          <a:latin typeface="Work Sans"/>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ES" sz="1800" b="1" i="0" u="none" strike="noStrike" dirty="0">
                          <a:solidFill>
                            <a:schemeClr val="tx1"/>
                          </a:solidFill>
                          <a:effectLst/>
                          <a:latin typeface="Work Sans"/>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extLst>
                  <a:ext uri="{0D108BD9-81ED-4DB2-BD59-A6C34878D82A}">
                    <a16:rowId xmlns:a16="http://schemas.microsoft.com/office/drawing/2014/main" val="414741800"/>
                  </a:ext>
                </a:extLst>
              </a:tr>
              <a:tr h="972056">
                <a:tc>
                  <a:txBody>
                    <a:bodyPr/>
                    <a:lstStyle/>
                    <a:p>
                      <a:pPr lvl="1" algn="l" rtl="0" fontAlgn="ctr"/>
                      <a:r>
                        <a:rPr lang="es-ES" sz="1400" b="0" i="0" u="none" strike="noStrike" dirty="0">
                          <a:solidFill>
                            <a:schemeClr val="tx1"/>
                          </a:solidFill>
                          <a:effectLst/>
                          <a:latin typeface="Work Sans"/>
                        </a:rPr>
                        <a:t>FORTALECIMIENTO DE LOS PROCESOS DE LA EVALUACION Y EL SEGUIMIENTO DE LAS LICENCIAS, PERMISOS Y TRAMITES AMBIENTALES EN EL TERRITORIO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$ 20.000,00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$ 30.000,00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$ 30.900,00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$ 31.827,00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$ 32.781,81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ES" sz="1800" b="0" i="0" u="none" strike="noStrike" dirty="0">
                          <a:solidFill>
                            <a:schemeClr val="tx1"/>
                          </a:solidFill>
                          <a:effectLst/>
                          <a:latin typeface="Work Sans"/>
                        </a:rPr>
                        <a:t>50%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ES" sz="1800" b="0" i="0" u="none" strike="noStrike" dirty="0">
                          <a:solidFill>
                            <a:schemeClr val="tx1"/>
                          </a:solidFill>
                          <a:effectLst/>
                          <a:latin typeface="Work Sans"/>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ES" sz="1800" b="0" i="0" u="none" strike="noStrike" dirty="0">
                          <a:solidFill>
                            <a:schemeClr val="tx1"/>
                          </a:solidFill>
                          <a:effectLst/>
                          <a:latin typeface="Work Sans"/>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ES" sz="1800" b="0" i="0" u="none" strike="noStrike" dirty="0">
                          <a:solidFill>
                            <a:schemeClr val="tx1"/>
                          </a:solidFill>
                          <a:effectLst/>
                          <a:latin typeface="Work Sans"/>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3380871498"/>
                  </a:ext>
                </a:extLst>
              </a:tr>
              <a:tr h="893663">
                <a:tc>
                  <a:txBody>
                    <a:bodyPr/>
                    <a:lstStyle/>
                    <a:p>
                      <a:pPr algn="l" rtl="0" fontAlgn="ctr"/>
                      <a:r>
                        <a:rPr lang="es-ES" sz="1800" b="1" i="0" u="none" strike="noStrike" dirty="0">
                          <a:solidFill>
                            <a:schemeClr val="tx1"/>
                          </a:solidFill>
                          <a:effectLst/>
                          <a:latin typeface="Work Sans"/>
                        </a:rPr>
                        <a:t>3299 – Fortalecimiento de la gestión y dirección del Sector Ambiente y Desarrollo Sostenible </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$ 13.653,13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$ 13.500,00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$ 13.905,00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$ 14.322,15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$ 14.751,81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ES" sz="1800" b="1" i="0" u="none" strike="noStrike" dirty="0">
                          <a:solidFill>
                            <a:schemeClr val="tx1"/>
                          </a:solidFill>
                          <a:effectLst/>
                          <a:latin typeface="Work Sans"/>
                        </a:rPr>
                        <a:t>-1%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ES" sz="1800" b="1" i="0" u="none" strike="noStrike" dirty="0">
                          <a:solidFill>
                            <a:schemeClr val="tx1"/>
                          </a:solidFill>
                          <a:effectLst/>
                          <a:latin typeface="Work Sans"/>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ES" sz="1800" b="1" i="0" u="none" strike="noStrike" dirty="0">
                          <a:solidFill>
                            <a:schemeClr val="tx1"/>
                          </a:solidFill>
                          <a:effectLst/>
                          <a:latin typeface="Work Sans"/>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ES" sz="1800" b="1" i="0" u="none" strike="noStrike" dirty="0">
                          <a:solidFill>
                            <a:schemeClr val="tx1"/>
                          </a:solidFill>
                          <a:effectLst/>
                          <a:latin typeface="Work Sans"/>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extLst>
                  <a:ext uri="{0D108BD9-81ED-4DB2-BD59-A6C34878D82A}">
                    <a16:rowId xmlns:a16="http://schemas.microsoft.com/office/drawing/2014/main" val="3269390861"/>
                  </a:ext>
                </a:extLst>
              </a:tr>
              <a:tr h="972056">
                <a:tc>
                  <a:txBody>
                    <a:bodyPr/>
                    <a:lstStyle/>
                    <a:p>
                      <a:pPr lvl="1" algn="l" rtl="0" fontAlgn="ctr"/>
                      <a:r>
                        <a:rPr lang="es-ES" sz="1400" b="0" i="0" u="none" strike="noStrike" dirty="0">
                          <a:solidFill>
                            <a:schemeClr val="tx1"/>
                          </a:solidFill>
                          <a:effectLst/>
                          <a:latin typeface="Work Sans"/>
                        </a:rPr>
                        <a:t>FORTALECIMIENTO DE LA GESTION INSTITUCIONAL Y TECNOLOGICA DE LA AUTORIDAD NACIONAL DE LICENCIAS AMBIENTALES EN EL TERRITORIO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$ 13.653,13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$ 13.500,00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$ 13.905,00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$ 14.322,15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$ 14.751,81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ES" sz="1800" b="0" i="0" u="none" strike="noStrike" dirty="0">
                          <a:solidFill>
                            <a:schemeClr val="tx1"/>
                          </a:solidFill>
                          <a:effectLst/>
                          <a:latin typeface="Work Sans"/>
                        </a:rPr>
                        <a:t>-1%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ES" sz="1800" b="0" i="0" u="none" strike="noStrike" dirty="0">
                          <a:solidFill>
                            <a:schemeClr val="tx1"/>
                          </a:solidFill>
                          <a:effectLst/>
                          <a:latin typeface="Work Sans"/>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ES" sz="1800" b="0" i="0" u="none" strike="noStrike" dirty="0">
                          <a:solidFill>
                            <a:schemeClr val="tx1"/>
                          </a:solidFill>
                          <a:effectLst/>
                          <a:latin typeface="Work Sans"/>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ES" sz="1800" b="0" i="0" u="none" strike="noStrike" dirty="0">
                          <a:solidFill>
                            <a:schemeClr val="tx1"/>
                          </a:solidFill>
                          <a:effectLst/>
                          <a:latin typeface="Work Sans"/>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362991300"/>
                  </a:ext>
                </a:extLst>
              </a:tr>
            </a:tbl>
          </a:graphicData>
        </a:graphic>
      </p:graphicFrame>
      <p:graphicFrame>
        <p:nvGraphicFramePr>
          <p:cNvPr id="11" name="Tabla 10">
            <a:extLst>
              <a:ext uri="{FF2B5EF4-FFF2-40B4-BE49-F238E27FC236}">
                <a16:creationId xmlns:a16="http://schemas.microsoft.com/office/drawing/2014/main" id="{577A9DE8-13B4-5092-B79C-DC54306F6E4B}"/>
              </a:ext>
            </a:extLst>
          </p:cNvPr>
          <p:cNvGraphicFramePr>
            <a:graphicFrameLocks noGrp="1"/>
          </p:cNvGraphicFramePr>
          <p:nvPr>
            <p:extLst>
              <p:ext uri="{D42A27DB-BD31-4B8C-83A1-F6EECF244321}">
                <p14:modId xmlns:p14="http://schemas.microsoft.com/office/powerpoint/2010/main" val="112684601"/>
              </p:ext>
            </p:extLst>
          </p:nvPr>
        </p:nvGraphicFramePr>
        <p:xfrm>
          <a:off x="1315184" y="8040721"/>
          <a:ext cx="21908965" cy="4479925"/>
        </p:xfrm>
        <a:graphic>
          <a:graphicData uri="http://schemas.openxmlformats.org/drawingml/2006/table">
            <a:tbl>
              <a:tblPr bandRow="1">
                <a:tableStyleId>{5940675A-B579-460E-94D1-54222C63F5DA}</a:tableStyleId>
              </a:tblPr>
              <a:tblGrid>
                <a:gridCol w="21908965">
                  <a:extLst>
                    <a:ext uri="{9D8B030D-6E8A-4147-A177-3AD203B41FA5}">
                      <a16:colId xmlns:a16="http://schemas.microsoft.com/office/drawing/2014/main" val="3653523313"/>
                    </a:ext>
                  </a:extLst>
                </a:gridCol>
              </a:tblGrid>
              <a:tr h="0">
                <a:tc>
                  <a:txBody>
                    <a:bodyPr/>
                    <a:lstStyle/>
                    <a:p>
                      <a:pPr marL="457200" marR="0" indent="-457200" algn="just" defTabSz="825500" rtl="0" fontAlgn="auto" latinLnBrk="0" hangingPunct="0">
                        <a:lnSpc>
                          <a:spcPct val="150000"/>
                        </a:lnSpc>
                        <a:spcBef>
                          <a:spcPts val="0"/>
                        </a:spcBef>
                        <a:spcAft>
                          <a:spcPts val="0"/>
                        </a:spcAft>
                        <a:buClrTx/>
                        <a:buSzTx/>
                        <a:buFont typeface="Arial"/>
                        <a:buChar char="•"/>
                        <a:tabLst/>
                      </a:pPr>
                      <a:r>
                        <a:rPr kumimoji="0" lang="es-ES" sz="1800" b="0" i="0" u="none" strike="noStrike" cap="none" spc="59" normalizeH="0" baseline="0" dirty="0">
                          <a:ln>
                            <a:noFill/>
                          </a:ln>
                          <a:solidFill>
                            <a:srgbClr val="454546"/>
                          </a:solidFill>
                          <a:effectLst/>
                          <a:uFillTx/>
                          <a:latin typeface="Montserrat Regular"/>
                          <a:ea typeface="+mn-ea"/>
                          <a:cs typeface="+mn-cs"/>
                        </a:rPr>
                        <a:t>Atender las más de 30.000 solicitudes de permisos y tramites ambientales, que llegan al año a la entidad, referente a 18 trámites de evaluación y 3 de seguimiento, los cuales no generan ningún tipo de cobro, por lo consiguiente tampoco se percibe un ingreso de recursos para la entidad por el servicio prestado.</a:t>
                      </a:r>
                    </a:p>
                    <a:p>
                      <a:pPr marL="457200" marR="0" lvl="0" indent="-457200" algn="just" defTabSz="825500" rtl="0" fontAlgn="auto" latinLnBrk="0" hangingPunct="0">
                        <a:lnSpc>
                          <a:spcPct val="150000"/>
                        </a:lnSpc>
                        <a:spcBef>
                          <a:spcPts val="0"/>
                        </a:spcBef>
                        <a:spcAft>
                          <a:spcPts val="0"/>
                        </a:spcAft>
                        <a:buClrTx/>
                        <a:buSzTx/>
                        <a:buFont typeface="Arial"/>
                        <a:buChar char="•"/>
                        <a:tabLst/>
                      </a:pPr>
                      <a:r>
                        <a:rPr kumimoji="0" lang="es-ES" sz="1800" b="0" i="0" u="none" strike="noStrike" cap="none" spc="59" normalizeH="0" baseline="0" dirty="0">
                          <a:ln>
                            <a:noFill/>
                          </a:ln>
                          <a:solidFill>
                            <a:srgbClr val="454546"/>
                          </a:solidFill>
                          <a:effectLst/>
                          <a:uFillTx/>
                          <a:latin typeface="Montserrat Regular"/>
                          <a:ea typeface="+mn-ea"/>
                          <a:cs typeface="+mn-cs"/>
                        </a:rPr>
                        <a:t>Atender los procesos de consulta previa, las comisiones para atender el seguimiento a sentencias y órdenes Judiciales, acompañamientos a entes de control como son a la defensoría, contraloría y procuraduría, el acompañamiento a mesas técnicas en el marco del licenciamiento ambiental, y realizar los seguimientos a procesos activos con órdenes judiciales asociados a proyectos licenciados competencia de la ANLA, Actividades que realiza la ANLA en el marco de sus funciones, sin generar ningún tipo de cobro.</a:t>
                      </a:r>
                    </a:p>
                    <a:p>
                      <a:pPr marL="457200" marR="0" lvl="0" indent="-457200" algn="just" defTabSz="825500" rtl="0" fontAlgn="auto" latinLnBrk="0" hangingPunct="0">
                        <a:lnSpc>
                          <a:spcPct val="150000"/>
                        </a:lnSpc>
                        <a:spcBef>
                          <a:spcPts val="0"/>
                        </a:spcBef>
                        <a:spcAft>
                          <a:spcPts val="0"/>
                        </a:spcAft>
                        <a:buClrTx/>
                        <a:buSzTx/>
                        <a:buFont typeface="Arial"/>
                        <a:buChar char="•"/>
                        <a:tabLst/>
                      </a:pPr>
                      <a:endParaRPr kumimoji="0" lang="es-ES" sz="1800" b="0" i="0" u="none" strike="noStrike" cap="none" spc="59" normalizeH="0" baseline="0" dirty="0">
                        <a:ln>
                          <a:noFill/>
                        </a:ln>
                        <a:solidFill>
                          <a:srgbClr val="454546"/>
                        </a:solidFill>
                        <a:effectLst/>
                        <a:uFillTx/>
                        <a:latin typeface="Montserrat Regular"/>
                        <a:ea typeface="+mn-ea"/>
                        <a:cs typeface="+mn-cs"/>
                      </a:endParaRPr>
                    </a:p>
                    <a:p>
                      <a:pPr marL="457200" marR="0" lvl="0" indent="-457200" algn="just" defTabSz="825500" rtl="0" fontAlgn="auto" latinLnBrk="0" hangingPunct="0">
                        <a:lnSpc>
                          <a:spcPct val="150000"/>
                        </a:lnSpc>
                        <a:spcBef>
                          <a:spcPts val="0"/>
                        </a:spcBef>
                        <a:spcAft>
                          <a:spcPts val="0"/>
                        </a:spcAft>
                        <a:buClrTx/>
                        <a:buSzTx/>
                        <a:buFont typeface="Arial"/>
                        <a:buChar char="•"/>
                        <a:tabLst/>
                      </a:pPr>
                      <a:r>
                        <a:rPr kumimoji="0" lang="es-ES" sz="1800" b="0" i="0" u="none" strike="noStrike" cap="none" spc="59" normalizeH="0" baseline="0" dirty="0">
                          <a:ln>
                            <a:noFill/>
                          </a:ln>
                          <a:solidFill>
                            <a:srgbClr val="454546"/>
                          </a:solidFill>
                          <a:effectLst/>
                          <a:uFillTx/>
                          <a:latin typeface="Montserrat Regular"/>
                          <a:ea typeface="+mn-ea"/>
                          <a:cs typeface="+mn-cs"/>
                        </a:rPr>
                        <a:t>También se requiere de los recursos de la nación, para seguir contando con los grupos regionales que permitan seguir efectuando el control y seguimiento ambiental de proyectos, obras y actividades sujetos a instrumentos de control y manejo ambiental con enfoque regional y de territorio, analizando para el efecto los impactos no solo por sector sino teniendo en cuenta la sensibilidad del área geográfica y el análisis de vecindad. Además, poder seguir atendiendo los compromisos y metas relacionados con la participación en la implementación del Acuerdo de Escazú, sistematización adecuada, las denuncias ambientales y las obligaciones de cambio climático que serán tenidas en cuenta en los nuevos proyectos objeto de seguimiento, así como la participación de terceros intervinientes en el seguimiento</a:t>
                      </a:r>
                      <a:r>
                        <a:rPr kumimoji="0" lang="es-ES" sz="1600" b="0" i="0" u="none" strike="noStrike" cap="none" spc="59" normalizeH="0" baseline="0" dirty="0">
                          <a:ln>
                            <a:noFill/>
                          </a:ln>
                          <a:solidFill>
                            <a:srgbClr val="454546"/>
                          </a:solidFill>
                          <a:effectLst/>
                          <a:uFillTx/>
                          <a:latin typeface="Montserrat Regular"/>
                          <a:ea typeface="+mn-ea"/>
                          <a:cs typeface="+mn-cs"/>
                        </a:rPr>
                        <a:t>.</a:t>
                      </a:r>
                    </a:p>
                  </a:txBody>
                  <a:tcPr marL="0" marR="0" marT="0" marB="0">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1968653081"/>
                  </a:ext>
                </a:extLst>
              </a:tr>
            </a:tbl>
          </a:graphicData>
        </a:graphic>
      </p:graphicFrame>
      <p:sp>
        <p:nvSpPr>
          <p:cNvPr id="4" name="Título 1">
            <a:extLst>
              <a:ext uri="{FF2B5EF4-FFF2-40B4-BE49-F238E27FC236}">
                <a16:creationId xmlns:a16="http://schemas.microsoft.com/office/drawing/2014/main" id="{89BC72CC-4618-701A-6E83-A1CDEEA096EB}"/>
              </a:ext>
            </a:extLst>
          </p:cNvPr>
          <p:cNvSpPr txBox="1">
            <a:spLocks/>
          </p:cNvSpPr>
          <p:nvPr/>
        </p:nvSpPr>
        <p:spPr>
          <a:xfrm>
            <a:off x="1155232" y="334235"/>
            <a:ext cx="18476464"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a:lnSpc>
                <a:spcPct val="100000"/>
              </a:lnSpc>
            </a:pPr>
            <a:r>
              <a:rPr lang="es-CO" sz="4400" b="1" dirty="0">
                <a:solidFill>
                  <a:schemeClr val="tx1"/>
                </a:solidFill>
                <a:latin typeface="Verdana" panose="020B0604030504040204" pitchFamily="34" charset="0"/>
                <a:ea typeface="Verdana" panose="020B0604030504040204" pitchFamily="34" charset="0"/>
              </a:rPr>
              <a:t>Solicitud MGMP 2025-2028 </a:t>
            </a:r>
          </a:p>
          <a:p>
            <a:pPr algn="ctr">
              <a:lnSpc>
                <a:spcPct val="100000"/>
              </a:lnSpc>
            </a:pPr>
            <a:r>
              <a:rPr lang="es-CO" sz="4400" b="1" dirty="0">
                <a:latin typeface="Verdana" panose="020B0604030504040204" pitchFamily="34" charset="0"/>
                <a:ea typeface="Verdana" panose="020B0604030504040204" pitchFamily="34" charset="0"/>
              </a:rPr>
              <a:t>Inversión</a:t>
            </a:r>
            <a:endParaRPr lang="es-CO" sz="4400" b="1" dirty="0">
              <a:solidFill>
                <a:schemeClr val="tx1"/>
              </a:solidFill>
              <a:latin typeface="Verdana" panose="020B0604030504040204" pitchFamily="34" charset="0"/>
              <a:ea typeface="Verdana" panose="020B0604030504040204" pitchFamily="34" charset="0"/>
            </a:endParaRPr>
          </a:p>
        </p:txBody>
      </p:sp>
      <p:sp>
        <p:nvSpPr>
          <p:cNvPr id="9" name="Title 15">
            <a:extLst>
              <a:ext uri="{FF2B5EF4-FFF2-40B4-BE49-F238E27FC236}">
                <a16:creationId xmlns:a16="http://schemas.microsoft.com/office/drawing/2014/main" id="{83442F05-0939-2F24-51E7-2E087341F5E6}"/>
              </a:ext>
            </a:extLst>
          </p:cNvPr>
          <p:cNvSpPr txBox="1">
            <a:spLocks/>
          </p:cNvSpPr>
          <p:nvPr/>
        </p:nvSpPr>
        <p:spPr>
          <a:xfrm>
            <a:off x="1363578" y="2217866"/>
            <a:ext cx="23227192" cy="644339"/>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defTabSz="914400" hangingPunct="1"/>
            <a:r>
              <a:rPr lang="es-CO" sz="4000" dirty="0">
                <a:latin typeface="Work Sans"/>
              </a:rPr>
              <a:t>5. Solicitud MGMP Inversión por proyectos – ANLA</a:t>
            </a:r>
          </a:p>
        </p:txBody>
      </p:sp>
      <p:grpSp>
        <p:nvGrpSpPr>
          <p:cNvPr id="3" name="Grupo 2">
            <a:extLst>
              <a:ext uri="{FF2B5EF4-FFF2-40B4-BE49-F238E27FC236}">
                <a16:creationId xmlns:a16="http://schemas.microsoft.com/office/drawing/2014/main" id="{67B30E8C-F7BC-8E87-71EE-F3CB72021A12}"/>
              </a:ext>
            </a:extLst>
          </p:cNvPr>
          <p:cNvGrpSpPr/>
          <p:nvPr/>
        </p:nvGrpSpPr>
        <p:grpSpPr>
          <a:xfrm>
            <a:off x="16613736" y="203541"/>
            <a:ext cx="3000375" cy="2020113"/>
            <a:chOff x="16072703" y="22290"/>
            <a:chExt cx="3000375" cy="2020113"/>
          </a:xfrm>
        </p:grpSpPr>
        <p:pic>
          <p:nvPicPr>
            <p:cNvPr id="5" name="Imagen 4">
              <a:extLst>
                <a:ext uri="{FF2B5EF4-FFF2-40B4-BE49-F238E27FC236}">
                  <a16:creationId xmlns:a16="http://schemas.microsoft.com/office/drawing/2014/main" id="{62FA8FF9-B389-01AF-6C63-70789CE77ABB}"/>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7" name="Picture 4" descr="Ministerio de Ambiente y Desarrollo Sostenible - Wikipedia ...">
              <a:extLst>
                <a:ext uri="{FF2B5EF4-FFF2-40B4-BE49-F238E27FC236}">
                  <a16:creationId xmlns:a16="http://schemas.microsoft.com/office/drawing/2014/main" id="{E302F780-7F88-7D63-E994-5F74A070AC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405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a 8">
            <a:extLst>
              <a:ext uri="{FF2B5EF4-FFF2-40B4-BE49-F238E27FC236}">
                <a16:creationId xmlns:a16="http://schemas.microsoft.com/office/drawing/2014/main" id="{A722E1AB-7E05-5027-F393-01528828ECD8}"/>
              </a:ext>
            </a:extLst>
          </p:cNvPr>
          <p:cNvGraphicFramePr>
            <a:graphicFrameLocks noGrp="1"/>
          </p:cNvGraphicFramePr>
          <p:nvPr>
            <p:extLst>
              <p:ext uri="{D42A27DB-BD31-4B8C-83A1-F6EECF244321}">
                <p14:modId xmlns:p14="http://schemas.microsoft.com/office/powerpoint/2010/main" val="2205745200"/>
              </p:ext>
            </p:extLst>
          </p:nvPr>
        </p:nvGraphicFramePr>
        <p:xfrm>
          <a:off x="1071145" y="3397082"/>
          <a:ext cx="20927208" cy="8964904"/>
        </p:xfrm>
        <a:graphic>
          <a:graphicData uri="http://schemas.openxmlformats.org/drawingml/2006/table">
            <a:tbl>
              <a:tblPr bandRow="1">
                <a:tableStyleId>{5940675A-B579-460E-94D1-54222C63F5DA}</a:tableStyleId>
              </a:tblPr>
              <a:tblGrid>
                <a:gridCol w="8549011">
                  <a:extLst>
                    <a:ext uri="{9D8B030D-6E8A-4147-A177-3AD203B41FA5}">
                      <a16:colId xmlns:a16="http://schemas.microsoft.com/office/drawing/2014/main" val="4169753744"/>
                    </a:ext>
                  </a:extLst>
                </a:gridCol>
                <a:gridCol w="1863625">
                  <a:extLst>
                    <a:ext uri="{9D8B030D-6E8A-4147-A177-3AD203B41FA5}">
                      <a16:colId xmlns:a16="http://schemas.microsoft.com/office/drawing/2014/main" val="3769757336"/>
                    </a:ext>
                  </a:extLst>
                </a:gridCol>
                <a:gridCol w="1819251">
                  <a:extLst>
                    <a:ext uri="{9D8B030D-6E8A-4147-A177-3AD203B41FA5}">
                      <a16:colId xmlns:a16="http://schemas.microsoft.com/office/drawing/2014/main" val="443222946"/>
                    </a:ext>
                  </a:extLst>
                </a:gridCol>
                <a:gridCol w="1937577">
                  <a:extLst>
                    <a:ext uri="{9D8B030D-6E8A-4147-A177-3AD203B41FA5}">
                      <a16:colId xmlns:a16="http://schemas.microsoft.com/office/drawing/2014/main" val="2994269451"/>
                    </a:ext>
                  </a:extLst>
                </a:gridCol>
                <a:gridCol w="1760086">
                  <a:extLst>
                    <a:ext uri="{9D8B030D-6E8A-4147-A177-3AD203B41FA5}">
                      <a16:colId xmlns:a16="http://schemas.microsoft.com/office/drawing/2014/main" val="2180233305"/>
                    </a:ext>
                  </a:extLst>
                </a:gridCol>
                <a:gridCol w="1635702">
                  <a:extLst>
                    <a:ext uri="{9D8B030D-6E8A-4147-A177-3AD203B41FA5}">
                      <a16:colId xmlns:a16="http://schemas.microsoft.com/office/drawing/2014/main" val="2458540786"/>
                    </a:ext>
                  </a:extLst>
                </a:gridCol>
                <a:gridCol w="856486">
                  <a:extLst>
                    <a:ext uri="{9D8B030D-6E8A-4147-A177-3AD203B41FA5}">
                      <a16:colId xmlns:a16="http://schemas.microsoft.com/office/drawing/2014/main" val="3598187022"/>
                    </a:ext>
                  </a:extLst>
                </a:gridCol>
                <a:gridCol w="857771">
                  <a:extLst>
                    <a:ext uri="{9D8B030D-6E8A-4147-A177-3AD203B41FA5}">
                      <a16:colId xmlns:a16="http://schemas.microsoft.com/office/drawing/2014/main" val="4049755499"/>
                    </a:ext>
                  </a:extLst>
                </a:gridCol>
                <a:gridCol w="801532">
                  <a:extLst>
                    <a:ext uri="{9D8B030D-6E8A-4147-A177-3AD203B41FA5}">
                      <a16:colId xmlns:a16="http://schemas.microsoft.com/office/drawing/2014/main" val="2303152391"/>
                    </a:ext>
                  </a:extLst>
                </a:gridCol>
                <a:gridCol w="846167">
                  <a:extLst>
                    <a:ext uri="{9D8B030D-6E8A-4147-A177-3AD203B41FA5}">
                      <a16:colId xmlns:a16="http://schemas.microsoft.com/office/drawing/2014/main" val="790676375"/>
                    </a:ext>
                  </a:extLst>
                </a:gridCol>
              </a:tblGrid>
              <a:tr h="451292">
                <a:tc rowSpan="2">
                  <a:txBody>
                    <a:bodyPr/>
                    <a:lstStyle/>
                    <a:p>
                      <a:pPr algn="ctr" rtl="0" fontAlgn="ctr"/>
                      <a:r>
                        <a:rPr lang="es-ES" sz="2000" b="1" i="0" u="none" strike="noStrike" dirty="0">
                          <a:solidFill>
                            <a:schemeClr val="tx1"/>
                          </a:solidFill>
                          <a:effectLst/>
                          <a:highlight>
                            <a:srgbClr val="FCCC31"/>
                          </a:highlight>
                          <a:latin typeface="Work Sans"/>
                        </a:rPr>
                        <a:t>INVERSIÓN/ENTIDAD</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a:solidFill>
                        <a:srgbClr val="D9E1F2"/>
                      </a:solidFill>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a:solidFill>
                        <a:srgbClr val="D9E1F2"/>
                      </a:solidFill>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a:solidFill>
                        <a:srgbClr val="D9E1F2"/>
                      </a:solidFill>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a:solidFill>
                        <a:srgbClr val="D9E1F2"/>
                      </a:solidFill>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a:solidFill>
                        <a:srgbClr val="D9E1F2"/>
                      </a:solidFill>
                    </a:lnB>
                    <a:solidFill>
                      <a:srgbClr val="FCCC31"/>
                    </a:solidFill>
                  </a:tcPr>
                </a:tc>
                <a:tc rowSpan="2">
                  <a:txBody>
                    <a:bodyPr/>
                    <a:lstStyle/>
                    <a:p>
                      <a:pPr algn="ctr" rtl="0" fontAlgn="ctr"/>
                      <a:r>
                        <a:rPr lang="es-ES" sz="2000" b="1" i="0" u="none" strike="noStrike" dirty="0">
                          <a:solidFill>
                            <a:schemeClr val="tx1"/>
                          </a:solidFill>
                          <a:effectLst/>
                          <a:highlight>
                            <a:srgbClr val="FCCC31"/>
                          </a:highlight>
                          <a:latin typeface="Work Sans"/>
                        </a:rPr>
                        <a:t>2028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a:solidFill>
                        <a:srgbClr val="D9E1F2"/>
                      </a:solidFill>
                    </a:lnB>
                    <a:solidFill>
                      <a:srgbClr val="FCCC31"/>
                    </a:solidFill>
                  </a:tcPr>
                </a:tc>
                <a:tc>
                  <a:txBody>
                    <a:bodyPr/>
                    <a:lstStyle/>
                    <a:p>
                      <a:pPr algn="ctr" rtl="0" fontAlgn="ctr"/>
                      <a:r>
                        <a:rPr lang="es-ES" sz="1600" b="1" i="0" u="none" strike="noStrike" dirty="0">
                          <a:solidFill>
                            <a:schemeClr val="tx1"/>
                          </a:solidFill>
                          <a:effectLst/>
                          <a:highlight>
                            <a:srgbClr val="FCCC31"/>
                          </a:highlight>
                          <a:latin typeface="Work Sans"/>
                        </a:rPr>
                        <a:t>Var%</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1600" b="1" i="0" u="none" strike="noStrike" dirty="0">
                          <a:solidFill>
                            <a:schemeClr val="tx1"/>
                          </a:solidFill>
                          <a:effectLst/>
                          <a:highlight>
                            <a:srgbClr val="FCCC31"/>
                          </a:highlight>
                          <a:latin typeface="Work Sans"/>
                        </a:rPr>
                        <a:t>Var%</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1600" b="1" i="0" u="none" strike="noStrike" dirty="0">
                          <a:solidFill>
                            <a:schemeClr val="tx1"/>
                          </a:solidFill>
                          <a:effectLst/>
                          <a:highlight>
                            <a:srgbClr val="FCCC31"/>
                          </a:highlight>
                          <a:latin typeface="Work Sans"/>
                        </a:rPr>
                        <a:t>Var%</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1600" b="1" i="0" u="none" strike="noStrike" dirty="0">
                          <a:solidFill>
                            <a:schemeClr val="tx1"/>
                          </a:solidFill>
                          <a:effectLst/>
                          <a:highlight>
                            <a:srgbClr val="FCCC31"/>
                          </a:highlight>
                          <a:latin typeface="Work Sans"/>
                        </a:rPr>
                        <a:t>Var%</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CCC31"/>
                    </a:solidFill>
                  </a:tcPr>
                </a:tc>
                <a:extLst>
                  <a:ext uri="{0D108BD9-81ED-4DB2-BD59-A6C34878D82A}">
                    <a16:rowId xmlns:a16="http://schemas.microsoft.com/office/drawing/2014/main" val="3784597660"/>
                  </a:ext>
                </a:extLst>
              </a:tr>
              <a:tr h="526509">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rtl="0" fontAlgn="ctr"/>
                      <a:r>
                        <a:rPr lang="es-ES" sz="1600" b="1" i="0" u="none" strike="noStrike" dirty="0">
                          <a:solidFill>
                            <a:schemeClr val="tx1"/>
                          </a:solidFill>
                          <a:effectLst/>
                          <a:highlight>
                            <a:srgbClr val="FCCC31"/>
                          </a:highlight>
                          <a:latin typeface="Work Sans"/>
                        </a:rPr>
                        <a:t>25/24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1600" b="1" i="0" u="none" strike="noStrike" dirty="0">
                          <a:solidFill>
                            <a:schemeClr val="tx1"/>
                          </a:solidFill>
                          <a:effectLst/>
                          <a:highlight>
                            <a:srgbClr val="FCCC31"/>
                          </a:highlight>
                          <a:latin typeface="Work Sans"/>
                        </a:rPr>
                        <a:t>26/25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1600" b="1" i="0" u="none" strike="noStrike" dirty="0">
                          <a:solidFill>
                            <a:schemeClr val="tx1"/>
                          </a:solidFill>
                          <a:effectLst/>
                          <a:highlight>
                            <a:srgbClr val="FCCC31"/>
                          </a:highlight>
                          <a:latin typeface="Work Sans"/>
                        </a:rPr>
                        <a:t>27/26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tc>
                  <a:txBody>
                    <a:bodyPr/>
                    <a:lstStyle/>
                    <a:p>
                      <a:pPr algn="ctr" rtl="0" fontAlgn="ctr"/>
                      <a:r>
                        <a:rPr lang="es-ES" sz="1600" b="1" i="0" u="none" strike="noStrike" dirty="0">
                          <a:solidFill>
                            <a:schemeClr val="tx1"/>
                          </a:solidFill>
                          <a:effectLst/>
                          <a:highlight>
                            <a:srgbClr val="FCCC31"/>
                          </a:highlight>
                          <a:latin typeface="Work Sans"/>
                        </a:rPr>
                        <a:t>28/27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FCCC31"/>
                    </a:solidFill>
                  </a:tcPr>
                </a:tc>
                <a:extLst>
                  <a:ext uri="{0D108BD9-81ED-4DB2-BD59-A6C34878D82A}">
                    <a16:rowId xmlns:a16="http://schemas.microsoft.com/office/drawing/2014/main" val="3361007017"/>
                  </a:ext>
                </a:extLst>
              </a:tr>
              <a:tr h="587233">
                <a:tc>
                  <a:txBody>
                    <a:bodyPr/>
                    <a:lstStyle/>
                    <a:p>
                      <a:pPr algn="l" rtl="0" fontAlgn="ctr"/>
                      <a:r>
                        <a:rPr lang="es-ES" sz="1800" b="1" i="0" u="none" strike="noStrike" dirty="0">
                          <a:solidFill>
                            <a:schemeClr val="tx1"/>
                          </a:solidFill>
                          <a:effectLst/>
                          <a:highlight>
                            <a:srgbClr val="F2F2F2"/>
                          </a:highlight>
                          <a:latin typeface="Work Sans"/>
                        </a:rPr>
                        <a:t>FONDO NACIONAL AMBIENTAL - FONAM</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2F2F2"/>
                    </a:solidFill>
                  </a:tcPr>
                </a:tc>
                <a:tc>
                  <a:txBody>
                    <a:bodyPr/>
                    <a:lstStyle/>
                    <a:p>
                      <a:pPr algn="ctr" fontAlgn="ctr"/>
                      <a:r>
                        <a:rPr lang="es-ES" sz="1800" b="1" i="0" u="none" strike="noStrike" dirty="0">
                          <a:solidFill>
                            <a:schemeClr val="tx1"/>
                          </a:solidFill>
                          <a:effectLst/>
                          <a:highlight>
                            <a:srgbClr val="F2F2F2"/>
                          </a:highlight>
                          <a:latin typeface="Work Sans"/>
                        </a:rPr>
                        <a:t>$ 179.088,70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2F2F2"/>
                    </a:solidFill>
                  </a:tcPr>
                </a:tc>
                <a:tc>
                  <a:txBody>
                    <a:bodyPr/>
                    <a:lstStyle/>
                    <a:p>
                      <a:pPr algn="ctr" fontAlgn="ctr"/>
                      <a:r>
                        <a:rPr lang="es-ES" sz="1800" b="1" i="0" u="none" strike="noStrike" dirty="0">
                          <a:solidFill>
                            <a:schemeClr val="tx1"/>
                          </a:solidFill>
                          <a:effectLst/>
                          <a:highlight>
                            <a:srgbClr val="F2F2F2"/>
                          </a:highlight>
                          <a:latin typeface="Work Sans"/>
                        </a:rPr>
                        <a:t>$ 176.260,55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2F2F2"/>
                    </a:solidFill>
                  </a:tcPr>
                </a:tc>
                <a:tc>
                  <a:txBody>
                    <a:bodyPr/>
                    <a:lstStyle/>
                    <a:p>
                      <a:pPr algn="ctr" fontAlgn="ctr"/>
                      <a:r>
                        <a:rPr lang="es-ES" sz="1800" b="1" i="0" u="none" strike="noStrike" dirty="0">
                          <a:solidFill>
                            <a:schemeClr val="tx1"/>
                          </a:solidFill>
                          <a:effectLst/>
                          <a:highlight>
                            <a:srgbClr val="F2F2F2"/>
                          </a:highlight>
                          <a:latin typeface="Work Sans"/>
                        </a:rPr>
                        <a:t>$ 182.046,73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2F2F2"/>
                    </a:solidFill>
                  </a:tcPr>
                </a:tc>
                <a:tc>
                  <a:txBody>
                    <a:bodyPr/>
                    <a:lstStyle/>
                    <a:p>
                      <a:pPr algn="ctr" fontAlgn="ctr"/>
                      <a:r>
                        <a:rPr lang="es-ES" sz="1800" b="1" i="0" u="none" strike="noStrike" dirty="0">
                          <a:solidFill>
                            <a:schemeClr val="tx1"/>
                          </a:solidFill>
                          <a:effectLst/>
                          <a:highlight>
                            <a:srgbClr val="F2F2F2"/>
                          </a:highlight>
                          <a:latin typeface="Work Sans"/>
                        </a:rPr>
                        <a:t>$ 186.640,56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2F2F2"/>
                    </a:solidFill>
                  </a:tcPr>
                </a:tc>
                <a:tc>
                  <a:txBody>
                    <a:bodyPr/>
                    <a:lstStyle/>
                    <a:p>
                      <a:pPr algn="ctr" fontAlgn="ctr"/>
                      <a:r>
                        <a:rPr lang="es-ES" sz="1800" b="1" i="0" u="none" strike="noStrike" dirty="0">
                          <a:solidFill>
                            <a:schemeClr val="tx1"/>
                          </a:solidFill>
                          <a:effectLst/>
                          <a:highlight>
                            <a:srgbClr val="F2F2F2"/>
                          </a:highlight>
                          <a:latin typeface="Work Sans"/>
                        </a:rPr>
                        <a:t>$ 192.302,20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2F2F2"/>
                    </a:solidFill>
                  </a:tcPr>
                </a:tc>
                <a:tc>
                  <a:txBody>
                    <a:bodyPr/>
                    <a:lstStyle/>
                    <a:p>
                      <a:pPr algn="ctr" fontAlgn="ctr"/>
                      <a:r>
                        <a:rPr lang="es-CO" sz="1800" b="1" i="0" u="none" strike="noStrike" dirty="0">
                          <a:solidFill>
                            <a:srgbClr val="203764"/>
                          </a:solidFill>
                          <a:effectLst/>
                          <a:highlight>
                            <a:srgbClr val="F2F2F2"/>
                          </a:highlight>
                          <a:latin typeface="Work Sans" pitchFamily="2" charset="77"/>
                        </a:rPr>
                        <a:t>-2%</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2F2F2"/>
                    </a:solidFill>
                  </a:tcPr>
                </a:tc>
                <a:tc>
                  <a:txBody>
                    <a:bodyPr/>
                    <a:lstStyle/>
                    <a:p>
                      <a:pPr algn="ctr" fontAlgn="ctr"/>
                      <a:r>
                        <a:rPr lang="es-CO" sz="1800" b="1" i="0" u="none" strike="noStrike" dirty="0">
                          <a:solidFill>
                            <a:srgbClr val="203764"/>
                          </a:solidFill>
                          <a:effectLst/>
                          <a:highlight>
                            <a:srgbClr val="F2F2F2"/>
                          </a:highligh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2F2F2"/>
                    </a:solidFill>
                  </a:tcPr>
                </a:tc>
                <a:tc>
                  <a:txBody>
                    <a:bodyPr/>
                    <a:lstStyle/>
                    <a:p>
                      <a:pPr algn="ctr" fontAlgn="ctr"/>
                      <a:r>
                        <a:rPr lang="es-CO" sz="1800" b="1" i="0" u="none" strike="noStrike">
                          <a:solidFill>
                            <a:srgbClr val="203764"/>
                          </a:solidFill>
                          <a:effectLst/>
                          <a:highlight>
                            <a:srgbClr val="F2F2F2"/>
                          </a:highligh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2F2F2"/>
                    </a:solidFill>
                  </a:tcPr>
                </a:tc>
                <a:tc>
                  <a:txBody>
                    <a:bodyPr/>
                    <a:lstStyle/>
                    <a:p>
                      <a:pPr algn="ctr" fontAlgn="ctr"/>
                      <a:r>
                        <a:rPr lang="es-CO" sz="1800" b="1" i="0" u="none" strike="noStrike">
                          <a:solidFill>
                            <a:srgbClr val="203764"/>
                          </a:solidFill>
                          <a:effectLst/>
                          <a:highlight>
                            <a:srgbClr val="F2F2F2"/>
                          </a:highligh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a:solidFill>
                        <a:srgbClr val="D9E1F2"/>
                      </a:solidFill>
                    </a:lnT>
                    <a:lnB w="12700" cap="flat" cmpd="sng" algn="ctr">
                      <a:solidFill>
                        <a:srgbClr val="D9E1F2"/>
                      </a:solidFill>
                      <a:prstDash val="solid"/>
                      <a:round/>
                      <a:headEnd type="none" w="med" len="med"/>
                      <a:tailEnd type="none" w="med" len="med"/>
                    </a:lnB>
                    <a:solidFill>
                      <a:srgbClr val="F2F2F2"/>
                    </a:solidFill>
                  </a:tcPr>
                </a:tc>
                <a:extLst>
                  <a:ext uri="{0D108BD9-81ED-4DB2-BD59-A6C34878D82A}">
                    <a16:rowId xmlns:a16="http://schemas.microsoft.com/office/drawing/2014/main" val="4161042606"/>
                  </a:ext>
                </a:extLst>
              </a:tr>
              <a:tr h="714891">
                <a:tc>
                  <a:txBody>
                    <a:bodyPr/>
                    <a:lstStyle/>
                    <a:p>
                      <a:pPr algn="l" rtl="0" fontAlgn="ctr"/>
                      <a:r>
                        <a:rPr lang="es-ES" sz="1800" b="1" i="0" u="none" strike="noStrike" dirty="0">
                          <a:solidFill>
                            <a:schemeClr val="tx1"/>
                          </a:solidFill>
                          <a:effectLst/>
                          <a:latin typeface="Work Sans"/>
                        </a:rPr>
                        <a:t>3201 – Fortalecimiento del desempeño ambiental de los sectores productivos </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$ 70.978,30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$ 74.869,45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$ 77.176,14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$ 79.553,85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$ 82.002,89</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CO" sz="1800" b="1" i="0" u="none" strike="noStrike">
                          <a:solidFill>
                            <a:srgbClr val="203764"/>
                          </a:solidFill>
                          <a:effectLst/>
                          <a:latin typeface="Work Sans" pitchFamily="2" charset="77"/>
                        </a:rPr>
                        <a:t>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CO" sz="1800" b="1" i="0" u="none" strike="noStrike" dirty="0">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CO" sz="1800" b="1" i="0" u="none" strike="noStrike" dirty="0">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CO" sz="1800" b="1" i="0" u="none" strike="noStrike" dirty="0">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extLst>
                  <a:ext uri="{0D108BD9-81ED-4DB2-BD59-A6C34878D82A}">
                    <a16:rowId xmlns:a16="http://schemas.microsoft.com/office/drawing/2014/main" val="1413843627"/>
                  </a:ext>
                </a:extLst>
              </a:tr>
              <a:tr h="868083">
                <a:tc>
                  <a:txBody>
                    <a:bodyPr/>
                    <a:lstStyle/>
                    <a:p>
                      <a:pPr lvl="1" algn="l" rtl="0" fontAlgn="ctr"/>
                      <a:r>
                        <a:rPr lang="es-ES" sz="1400" b="0" i="0" u="none" strike="noStrike" dirty="0">
                          <a:solidFill>
                            <a:schemeClr val="tx1"/>
                          </a:solidFill>
                          <a:effectLst/>
                          <a:latin typeface="Work Sans"/>
                        </a:rPr>
                        <a:t>FORTALECIMIENTO DE LOS PROCESOS DE LA EVALUACION Y EL SEGUIMIENTO DE LAS LICENCIAS, PERMISOS Y TRAMITES AMBIENTALES EN EL TERRITORIO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$ 70.978,30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$ 74.869,45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$ 77.176,14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$ 79.553,85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$ 82.002,89</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3505853744"/>
                  </a:ext>
                </a:extLst>
              </a:tr>
              <a:tr h="651869">
                <a:tc>
                  <a:txBody>
                    <a:bodyPr/>
                    <a:lstStyle/>
                    <a:p>
                      <a:pPr algn="l" rtl="0" fontAlgn="ctr"/>
                      <a:r>
                        <a:rPr lang="es-ES" sz="1800" b="1" i="0" u="none" strike="noStrike" dirty="0">
                          <a:solidFill>
                            <a:schemeClr val="tx1"/>
                          </a:solidFill>
                          <a:effectLst/>
                          <a:latin typeface="Work Sans"/>
                        </a:rPr>
                        <a:t>3202 – Conservación de la biodiversidad y sus servicios ecosistémicos </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$ 77.539,48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$ 80.647,43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$ 82.904,61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$ 84.361,74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$ 86.892,60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CO" sz="1800" b="1" i="0" u="none" strike="noStrike" dirty="0">
                          <a:solidFill>
                            <a:srgbClr val="203764"/>
                          </a:solidFill>
                          <a:effectLst/>
                          <a:latin typeface="Work Sans" pitchFamily="2" charset="77"/>
                        </a:rPr>
                        <a:t>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CO" sz="1800" b="1" i="0" u="none" strike="noStrike" dirty="0">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CO" sz="1800" b="1" i="0" u="none" strike="noStrike" dirty="0">
                          <a:solidFill>
                            <a:srgbClr val="203764"/>
                          </a:solidFill>
                          <a:effectLst/>
                          <a:latin typeface="Work Sans" pitchFamily="2" charset="77"/>
                        </a:rPr>
                        <a:t>2%</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CO" sz="1800" b="1" i="0" u="none" strike="noStrike" dirty="0">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extLst>
                  <a:ext uri="{0D108BD9-81ED-4DB2-BD59-A6C34878D82A}">
                    <a16:rowId xmlns:a16="http://schemas.microsoft.com/office/drawing/2014/main" val="2976367254"/>
                  </a:ext>
                </a:extLst>
              </a:tr>
              <a:tr h="536169">
                <a:tc>
                  <a:txBody>
                    <a:bodyPr/>
                    <a:lstStyle/>
                    <a:p>
                      <a:pPr lvl="1" algn="l" rtl="0" fontAlgn="ctr"/>
                      <a:r>
                        <a:rPr lang="es-ES" sz="1400" b="0" i="0" u="none" strike="noStrike" dirty="0">
                          <a:solidFill>
                            <a:schemeClr val="tx1"/>
                          </a:solidFill>
                          <a:effectLst/>
                          <a:latin typeface="Work Sans"/>
                        </a:rPr>
                        <a:t>CONSERVACIÓN DE LA DIVERSIDAD BIOLÓGICA DE LAS ÁREAS PROTEGIDAS DEL SINAP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$ 62.334,94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$ 70.241,85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$ 72.349,11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$ 74.519,58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$ 76.755,17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dirty="0">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3829234867"/>
                  </a:ext>
                </a:extLst>
              </a:tr>
              <a:tr h="919146">
                <a:tc>
                  <a:txBody>
                    <a:bodyPr/>
                    <a:lstStyle/>
                    <a:p>
                      <a:pPr lvl="1" algn="l" rtl="0" fontAlgn="ctr"/>
                      <a:r>
                        <a:rPr lang="es-ES" sz="1400" b="0" i="0" u="none" strike="noStrike" dirty="0">
                          <a:solidFill>
                            <a:schemeClr val="tx1"/>
                          </a:solidFill>
                          <a:effectLst/>
                          <a:latin typeface="Work Sans"/>
                        </a:rPr>
                        <a:t>ADMINISTRACIÓN DE LOS RECURSOS PROVENIENTES DE LA TASA POR USO DE AGUA PARA LA PROTECCIÓN Y RECUPERACIÓN DEL RECURSO HÍDRICO EN  ÁREAS DEL SISTEMA DE PARQUES NACIONALES NATURALES DE COLOMBIA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$ 11.839,13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$ 9.117,18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$ 9.390,69</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$ 9.672,41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$ 9.962,58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-23%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3972774466"/>
                  </a:ext>
                </a:extLst>
              </a:tr>
              <a:tr h="612765">
                <a:tc>
                  <a:txBody>
                    <a:bodyPr/>
                    <a:lstStyle/>
                    <a:p>
                      <a:pPr lvl="1" algn="l" rtl="0" fontAlgn="ctr"/>
                      <a:r>
                        <a:rPr lang="es-ES" sz="1400" b="0" i="0" u="none" strike="noStrike" dirty="0">
                          <a:solidFill>
                            <a:schemeClr val="tx1"/>
                          </a:solidFill>
                          <a:effectLst/>
                          <a:latin typeface="Work Sans"/>
                        </a:rPr>
                        <a:t>CONSERVACIÓN Y RESTAURACIÓN EN CUENCAS HIDROGRÁFICAS ABASTECEDORAS DE ACUEDUCTOS MUNICIPALES A NIVEL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$ 3.215,41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$ 1.128,39</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$ 1.000,00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-65%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883596492"/>
                  </a:ext>
                </a:extLst>
              </a:tr>
              <a:tr h="612765">
                <a:tc>
                  <a:txBody>
                    <a:bodyPr/>
                    <a:lstStyle/>
                    <a:p>
                      <a:pPr lvl="1" algn="l" rtl="0" fontAlgn="ctr"/>
                      <a:r>
                        <a:rPr lang="es-ES" sz="1400" b="0" i="0" u="none" strike="noStrike" dirty="0">
                          <a:solidFill>
                            <a:schemeClr val="tx1"/>
                          </a:solidFill>
                          <a:effectLst/>
                          <a:latin typeface="Work Sans"/>
                        </a:rPr>
                        <a:t>FORTALECIMIENTO A LA PROTECCIÓN Y AL USO SOSTENIBLE DE LAS ESPECIES CITES EN EL TERRITORIO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$ 150,00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$ 160,01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$ 164,81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$ 169,75</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$ 174,84</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2260931246"/>
                  </a:ext>
                </a:extLst>
              </a:tr>
              <a:tr h="977802">
                <a:tc>
                  <a:txBody>
                    <a:bodyPr/>
                    <a:lstStyle/>
                    <a:p>
                      <a:pPr algn="l" rtl="0" fontAlgn="ctr"/>
                      <a:r>
                        <a:rPr lang="es-ES" sz="1800" b="1" i="0" u="none" strike="noStrike" dirty="0">
                          <a:solidFill>
                            <a:schemeClr val="tx1"/>
                          </a:solidFill>
                          <a:effectLst/>
                          <a:latin typeface="Work Sans"/>
                        </a:rPr>
                        <a:t>3299 – Fortalecimiento de la gestión y dirección del Sector Ambiente y Desarrollo Sostenible </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$ 30.570,92</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$ 20.743,67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$ 21.965,98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$ 22.724,96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rtl="0" fontAlgn="ctr"/>
                      <a:r>
                        <a:rPr lang="es-ES" sz="1800" b="1" i="0" u="none" strike="noStrike" dirty="0">
                          <a:solidFill>
                            <a:schemeClr val="tx1"/>
                          </a:solidFill>
                          <a:effectLst/>
                          <a:latin typeface="Work Sans"/>
                        </a:rPr>
                        <a:t>$ 23.406,71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CO" sz="1800" b="1" i="0" u="none" strike="noStrike" dirty="0">
                          <a:solidFill>
                            <a:srgbClr val="203764"/>
                          </a:solidFill>
                          <a:effectLst/>
                          <a:latin typeface="Work Sans" pitchFamily="2" charset="77"/>
                        </a:rPr>
                        <a:t>-32%</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CO" sz="1800" b="1" i="0" u="none" strike="noStrike" dirty="0">
                          <a:solidFill>
                            <a:srgbClr val="203764"/>
                          </a:solidFill>
                          <a:effectLst/>
                          <a:latin typeface="Work Sans" pitchFamily="2" charset="77"/>
                        </a:rPr>
                        <a:t>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CO" sz="1800" b="1" i="0" u="none" strike="noStrike" dirty="0">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tc>
                  <a:txBody>
                    <a:bodyPr/>
                    <a:lstStyle/>
                    <a:p>
                      <a:pPr algn="ctr" fontAlgn="ctr"/>
                      <a:r>
                        <a:rPr lang="es-CO" sz="1800" b="1" i="0" u="none" strike="noStrike" dirty="0">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solidFill>
                      <a:srgbClr val="DCE6F2"/>
                    </a:solidFill>
                  </a:tcPr>
                </a:tc>
                <a:extLst>
                  <a:ext uri="{0D108BD9-81ED-4DB2-BD59-A6C34878D82A}">
                    <a16:rowId xmlns:a16="http://schemas.microsoft.com/office/drawing/2014/main" val="2252011715"/>
                  </a:ext>
                </a:extLst>
              </a:tr>
              <a:tr h="638297">
                <a:tc>
                  <a:txBody>
                    <a:bodyPr/>
                    <a:lstStyle/>
                    <a:p>
                      <a:pPr lvl="1" algn="l" rtl="0" fontAlgn="ctr"/>
                      <a:r>
                        <a:rPr lang="es-ES" sz="1100" b="0" i="0" u="none" strike="noStrike" dirty="0">
                          <a:solidFill>
                            <a:schemeClr val="tx1"/>
                          </a:solidFill>
                          <a:effectLst/>
                          <a:latin typeface="Work Sans"/>
                        </a:rPr>
                        <a:t>FORTALECIMIENTO DE LA GESTION INSTITUCIONAL Y TECNOLOGICA DE LA AUTORIDAD NACIONAL DE LICENCIAS AMBIENTALES EN EL TERRITORIO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$ 24.570,92</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$ 20.743,67</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$ 21.965,98</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$ 22.724,96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$ 23.406,71</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6%</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3%</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3689006515"/>
                  </a:ext>
                </a:extLst>
              </a:tr>
              <a:tr h="868083">
                <a:tc>
                  <a:txBody>
                    <a:bodyPr/>
                    <a:lstStyle/>
                    <a:p>
                      <a:pPr lvl="1" algn="l" rtl="0" fontAlgn="ctr"/>
                      <a:r>
                        <a:rPr lang="es-ES" sz="1100" b="0" i="0" u="none" strike="noStrike" dirty="0">
                          <a:solidFill>
                            <a:schemeClr val="tx1"/>
                          </a:solidFill>
                          <a:effectLst/>
                          <a:latin typeface="Work Sans"/>
                        </a:rPr>
                        <a:t>MEJORAMIENTO DE LA INFRAESTRUCTURA FÍSICA EN LOS PARQUES NACIONALES NATURALES DE COLOMBIA Y SUS ÁREAS PROTEGIDAS NACIONAL</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$ 6.000,00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rtl="0" fontAlgn="ctr"/>
                      <a:r>
                        <a:rPr lang="es-ES" sz="1800" b="0" i="0" u="none" strike="noStrike" dirty="0">
                          <a:solidFill>
                            <a:schemeClr val="tx1"/>
                          </a:solidFill>
                          <a:effectLst/>
                          <a:latin typeface="Work Sans"/>
                        </a:rPr>
                        <a:t>$ 0,00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-100%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tc>
                  <a:txBody>
                    <a:bodyPr/>
                    <a:lstStyle/>
                    <a:p>
                      <a:pPr algn="ctr" fontAlgn="ctr"/>
                      <a:r>
                        <a:rPr lang="es-CO" sz="1800" b="0" i="0" u="none" strike="noStrike" dirty="0">
                          <a:solidFill>
                            <a:srgbClr val="203764"/>
                          </a:solidFill>
                          <a:effectLst/>
                          <a:latin typeface="Work Sans" pitchFamily="2" charset="77"/>
                        </a:rPr>
                        <a:t>0%</a:t>
                      </a:r>
                    </a:p>
                  </a:txBody>
                  <a:tcPr marL="0" marR="0" marT="0" marB="0" anchor="ctr">
                    <a:lnL w="12700" cap="flat" cmpd="sng" algn="ctr">
                      <a:solidFill>
                        <a:srgbClr val="D9E1F2"/>
                      </a:solidFill>
                      <a:prstDash val="solid"/>
                      <a:round/>
                      <a:headEnd type="none" w="med" len="med"/>
                      <a:tailEnd type="none" w="med" len="med"/>
                    </a:lnL>
                    <a:lnR w="12700" cap="flat" cmpd="sng" algn="ctr">
                      <a:solidFill>
                        <a:srgbClr val="D9E1F2"/>
                      </a:solidFill>
                      <a:prstDash val="solid"/>
                      <a:round/>
                      <a:headEnd type="none" w="med" len="med"/>
                      <a:tailEnd type="none" w="med" len="med"/>
                    </a:lnR>
                    <a:lnT w="12700" cap="flat" cmpd="sng" algn="ctr">
                      <a:solidFill>
                        <a:srgbClr val="D9E1F2"/>
                      </a:solidFill>
                      <a:prstDash val="solid"/>
                      <a:round/>
                      <a:headEnd type="none" w="med" len="med"/>
                      <a:tailEnd type="none" w="med" len="med"/>
                    </a:lnT>
                    <a:lnB w="12700" cap="flat" cmpd="sng" algn="ctr">
                      <a:solidFill>
                        <a:srgbClr val="D9E1F2"/>
                      </a:solidFill>
                      <a:prstDash val="solid"/>
                      <a:round/>
                      <a:headEnd type="none" w="med" len="med"/>
                      <a:tailEnd type="none" w="med" len="med"/>
                    </a:lnB>
                    <a:noFill/>
                  </a:tcPr>
                </a:tc>
                <a:extLst>
                  <a:ext uri="{0D108BD9-81ED-4DB2-BD59-A6C34878D82A}">
                    <a16:rowId xmlns:a16="http://schemas.microsoft.com/office/drawing/2014/main" val="1288824376"/>
                  </a:ext>
                </a:extLst>
              </a:tr>
            </a:tbl>
          </a:graphicData>
        </a:graphic>
      </p:graphicFrame>
      <p:sp>
        <p:nvSpPr>
          <p:cNvPr id="4" name="Título 1">
            <a:extLst>
              <a:ext uri="{FF2B5EF4-FFF2-40B4-BE49-F238E27FC236}">
                <a16:creationId xmlns:a16="http://schemas.microsoft.com/office/drawing/2014/main" id="{A303D33D-09ED-9B91-8B44-8F19C2DF4B71}"/>
              </a:ext>
            </a:extLst>
          </p:cNvPr>
          <p:cNvSpPr txBox="1">
            <a:spLocks/>
          </p:cNvSpPr>
          <p:nvPr/>
        </p:nvSpPr>
        <p:spPr>
          <a:xfrm>
            <a:off x="1155232" y="334235"/>
            <a:ext cx="18476464"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a:lnSpc>
                <a:spcPct val="100000"/>
              </a:lnSpc>
            </a:pPr>
            <a:r>
              <a:rPr lang="es-CO" sz="4400" b="1" dirty="0">
                <a:solidFill>
                  <a:schemeClr val="tx1"/>
                </a:solidFill>
                <a:latin typeface="Verdana" panose="020B0604030504040204" pitchFamily="34" charset="0"/>
                <a:ea typeface="Verdana" panose="020B0604030504040204" pitchFamily="34" charset="0"/>
              </a:rPr>
              <a:t>Solicitud MGMP 2025-2028 </a:t>
            </a:r>
          </a:p>
          <a:p>
            <a:pPr algn="ctr">
              <a:lnSpc>
                <a:spcPct val="100000"/>
              </a:lnSpc>
            </a:pPr>
            <a:r>
              <a:rPr lang="es-CO" sz="4400" b="1" dirty="0">
                <a:latin typeface="Verdana" panose="020B0604030504040204" pitchFamily="34" charset="0"/>
                <a:ea typeface="Verdana" panose="020B0604030504040204" pitchFamily="34" charset="0"/>
              </a:rPr>
              <a:t>Inversión</a:t>
            </a:r>
            <a:endParaRPr lang="es-CO" sz="4400" b="1" dirty="0">
              <a:solidFill>
                <a:schemeClr val="tx1"/>
              </a:solidFill>
              <a:latin typeface="Verdana" panose="020B0604030504040204" pitchFamily="34" charset="0"/>
              <a:ea typeface="Verdana" panose="020B0604030504040204" pitchFamily="34" charset="0"/>
            </a:endParaRPr>
          </a:p>
        </p:txBody>
      </p:sp>
      <p:sp>
        <p:nvSpPr>
          <p:cNvPr id="6" name="Title 15">
            <a:extLst>
              <a:ext uri="{FF2B5EF4-FFF2-40B4-BE49-F238E27FC236}">
                <a16:creationId xmlns:a16="http://schemas.microsoft.com/office/drawing/2014/main" id="{7BD11CD0-C563-F1D5-8171-9DC805500DC6}"/>
              </a:ext>
            </a:extLst>
          </p:cNvPr>
          <p:cNvSpPr txBox="1">
            <a:spLocks/>
          </p:cNvSpPr>
          <p:nvPr/>
        </p:nvSpPr>
        <p:spPr>
          <a:xfrm>
            <a:off x="1156808" y="2282511"/>
            <a:ext cx="23227192" cy="644339"/>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defTabSz="914400" hangingPunct="1"/>
            <a:r>
              <a:rPr lang="es-CO" sz="4000" dirty="0">
                <a:latin typeface="Work Sans"/>
              </a:rPr>
              <a:t>5. Solicitud MGMP Inversión por proyectos – FONAM- Recursos Propios</a:t>
            </a:r>
          </a:p>
        </p:txBody>
      </p:sp>
      <p:grpSp>
        <p:nvGrpSpPr>
          <p:cNvPr id="3" name="Grupo 2">
            <a:extLst>
              <a:ext uri="{FF2B5EF4-FFF2-40B4-BE49-F238E27FC236}">
                <a16:creationId xmlns:a16="http://schemas.microsoft.com/office/drawing/2014/main" id="{D4768FE3-67CA-3544-C1B4-1FE55ED04CD4}"/>
              </a:ext>
            </a:extLst>
          </p:cNvPr>
          <p:cNvGrpSpPr/>
          <p:nvPr/>
        </p:nvGrpSpPr>
        <p:grpSpPr>
          <a:xfrm>
            <a:off x="16613736" y="203541"/>
            <a:ext cx="3000375" cy="2020113"/>
            <a:chOff x="16072703" y="22290"/>
            <a:chExt cx="3000375" cy="2020113"/>
          </a:xfrm>
        </p:grpSpPr>
        <p:pic>
          <p:nvPicPr>
            <p:cNvPr id="5" name="Imagen 4">
              <a:extLst>
                <a:ext uri="{FF2B5EF4-FFF2-40B4-BE49-F238E27FC236}">
                  <a16:creationId xmlns:a16="http://schemas.microsoft.com/office/drawing/2014/main" id="{96E194A9-F5E8-5FF5-F147-93EDC4856C65}"/>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7" name="Picture 4" descr="Ministerio de Ambiente y Desarrollo Sostenible - Wikipedia ...">
              <a:extLst>
                <a:ext uri="{FF2B5EF4-FFF2-40B4-BE49-F238E27FC236}">
                  <a16:creationId xmlns:a16="http://schemas.microsoft.com/office/drawing/2014/main" id="{3CF57B60-D20C-1DA3-1C06-11E786ACFD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0598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E7B94B43-26A2-C4C9-9431-38010DB119FD}"/>
              </a:ext>
            </a:extLst>
          </p:cNvPr>
          <p:cNvSpPr txBox="1">
            <a:spLocks/>
          </p:cNvSpPr>
          <p:nvPr/>
        </p:nvSpPr>
        <p:spPr>
          <a:xfrm>
            <a:off x="-1224289" y="673754"/>
            <a:ext cx="23227192"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defTabSz="914400" hangingPunct="1"/>
            <a:r>
              <a:rPr lang="es-CO" sz="4400" b="1" dirty="0">
                <a:latin typeface="Verdana" panose="020B0604030504040204" pitchFamily="34" charset="0"/>
                <a:ea typeface="Verdana" panose="020B0604030504040204" pitchFamily="34" charset="0"/>
              </a:rPr>
              <a:t>CONPONETES PND</a:t>
            </a:r>
          </a:p>
        </p:txBody>
      </p:sp>
      <p:graphicFrame>
        <p:nvGraphicFramePr>
          <p:cNvPr id="13" name="Tabla 12">
            <a:extLst>
              <a:ext uri="{FF2B5EF4-FFF2-40B4-BE49-F238E27FC236}">
                <a16:creationId xmlns:a16="http://schemas.microsoft.com/office/drawing/2014/main" id="{A97D9D37-B526-094B-D247-B521871BB430}"/>
              </a:ext>
            </a:extLst>
          </p:cNvPr>
          <p:cNvGraphicFramePr>
            <a:graphicFrameLocks noGrp="1"/>
          </p:cNvGraphicFramePr>
          <p:nvPr>
            <p:extLst>
              <p:ext uri="{D42A27DB-BD31-4B8C-83A1-F6EECF244321}">
                <p14:modId xmlns:p14="http://schemas.microsoft.com/office/powerpoint/2010/main" val="1000710030"/>
              </p:ext>
            </p:extLst>
          </p:nvPr>
        </p:nvGraphicFramePr>
        <p:xfrm>
          <a:off x="984739" y="2189283"/>
          <a:ext cx="21018164" cy="9715503"/>
        </p:xfrm>
        <a:graphic>
          <a:graphicData uri="http://schemas.openxmlformats.org/drawingml/2006/table">
            <a:tbl>
              <a:tblPr/>
              <a:tblGrid>
                <a:gridCol w="5046784">
                  <a:extLst>
                    <a:ext uri="{9D8B030D-6E8A-4147-A177-3AD203B41FA5}">
                      <a16:colId xmlns:a16="http://schemas.microsoft.com/office/drawing/2014/main" val="1084908708"/>
                    </a:ext>
                  </a:extLst>
                </a:gridCol>
                <a:gridCol w="6589390">
                  <a:extLst>
                    <a:ext uri="{9D8B030D-6E8A-4147-A177-3AD203B41FA5}">
                      <a16:colId xmlns:a16="http://schemas.microsoft.com/office/drawing/2014/main" val="690095197"/>
                    </a:ext>
                  </a:extLst>
                </a:gridCol>
                <a:gridCol w="1847450">
                  <a:extLst>
                    <a:ext uri="{9D8B030D-6E8A-4147-A177-3AD203B41FA5}">
                      <a16:colId xmlns:a16="http://schemas.microsoft.com/office/drawing/2014/main" val="822653063"/>
                    </a:ext>
                  </a:extLst>
                </a:gridCol>
                <a:gridCol w="1875014">
                  <a:extLst>
                    <a:ext uri="{9D8B030D-6E8A-4147-A177-3AD203B41FA5}">
                      <a16:colId xmlns:a16="http://schemas.microsoft.com/office/drawing/2014/main" val="1338171974"/>
                    </a:ext>
                  </a:extLst>
                </a:gridCol>
                <a:gridCol w="1930174">
                  <a:extLst>
                    <a:ext uri="{9D8B030D-6E8A-4147-A177-3AD203B41FA5}">
                      <a16:colId xmlns:a16="http://schemas.microsoft.com/office/drawing/2014/main" val="3941130171"/>
                    </a:ext>
                  </a:extLst>
                </a:gridCol>
                <a:gridCol w="1930174">
                  <a:extLst>
                    <a:ext uri="{9D8B030D-6E8A-4147-A177-3AD203B41FA5}">
                      <a16:colId xmlns:a16="http://schemas.microsoft.com/office/drawing/2014/main" val="2268920641"/>
                    </a:ext>
                  </a:extLst>
                </a:gridCol>
                <a:gridCol w="1799178">
                  <a:extLst>
                    <a:ext uri="{9D8B030D-6E8A-4147-A177-3AD203B41FA5}">
                      <a16:colId xmlns:a16="http://schemas.microsoft.com/office/drawing/2014/main" val="3225882468"/>
                    </a:ext>
                  </a:extLst>
                </a:gridCol>
              </a:tblGrid>
              <a:tr h="371675">
                <a:tc gridSpan="2">
                  <a:txBody>
                    <a:bodyPr/>
                    <a:lstStyle/>
                    <a:p>
                      <a:pPr algn="l" rtl="0" fontAlgn="b"/>
                      <a:r>
                        <a:rPr lang="es-CO" sz="2400" b="1" i="0" u="none" strike="noStrike" dirty="0">
                          <a:solidFill>
                            <a:srgbClr val="203764"/>
                          </a:solidFill>
                          <a:effectLst/>
                          <a:latin typeface="Verdana" panose="020B0604030504040204" pitchFamily="34" charset="0"/>
                        </a:rPr>
                        <a:t>Millones de pesos</a:t>
                      </a:r>
                    </a:p>
                  </a:txBody>
                  <a:tcPr marL="625" marR="625" marT="625" marB="0" anchor="b">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hMerge="1">
                  <a:txBody>
                    <a:bodyPr/>
                    <a:lstStyle/>
                    <a:p>
                      <a:endParaRPr lang="es-CO"/>
                    </a:p>
                  </a:txBody>
                  <a:tcPr/>
                </a:tc>
                <a:tc gridSpan="5">
                  <a:txBody>
                    <a:bodyPr/>
                    <a:lstStyle/>
                    <a:p>
                      <a:pPr algn="ctr" rtl="0" fontAlgn="ctr"/>
                      <a:r>
                        <a:rPr lang="es-CO" sz="2400" b="1" i="0" u="none" strike="noStrike" dirty="0">
                          <a:solidFill>
                            <a:srgbClr val="FFFFFF"/>
                          </a:solidFill>
                          <a:effectLst/>
                          <a:highlight>
                            <a:srgbClr val="FBCC32"/>
                          </a:highlight>
                          <a:latin typeface="Verdana" panose="020B0604030504040204" pitchFamily="34" charset="0"/>
                        </a:rPr>
                        <a:t>MGMP 2025-2028</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solidFill>
                      <a:srgbClr val="FBCC32"/>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250466463"/>
                  </a:ext>
                </a:extLst>
              </a:tr>
              <a:tr h="371675">
                <a:tc>
                  <a:txBody>
                    <a:bodyPr/>
                    <a:lstStyle/>
                    <a:p>
                      <a:pPr algn="ctr" rtl="0" fontAlgn="ctr"/>
                      <a:r>
                        <a:rPr lang="es-CO" sz="2400" b="1" i="0" u="none" strike="noStrike" dirty="0">
                          <a:solidFill>
                            <a:srgbClr val="FFFFFF"/>
                          </a:solidFill>
                          <a:effectLst/>
                          <a:highlight>
                            <a:srgbClr val="FCCC31"/>
                          </a:highlight>
                          <a:latin typeface="Aptos Narrow" panose="020B0004020202020204" pitchFamily="34" charset="0"/>
                        </a:rPr>
                        <a:t>TRANSFORMACIÓN</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solidFill>
                      <a:srgbClr val="FCCC31"/>
                    </a:solidFill>
                  </a:tcPr>
                </a:tc>
                <a:tc>
                  <a:txBody>
                    <a:bodyPr/>
                    <a:lstStyle/>
                    <a:p>
                      <a:pPr algn="ctr" rtl="0" fontAlgn="ctr"/>
                      <a:r>
                        <a:rPr lang="es-CO" sz="2400" b="1" i="0" u="none" strike="noStrike" dirty="0">
                          <a:solidFill>
                            <a:srgbClr val="FFFFFF"/>
                          </a:solidFill>
                          <a:effectLst/>
                          <a:highlight>
                            <a:srgbClr val="FCCC31"/>
                          </a:highlight>
                          <a:latin typeface="Aptos Narrow" panose="020B0004020202020204" pitchFamily="34" charset="0"/>
                        </a:rPr>
                        <a:t>COMPONENTE</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solidFill>
                      <a:srgbClr val="FCCC31"/>
                    </a:solidFill>
                  </a:tcPr>
                </a:tc>
                <a:tc>
                  <a:txBody>
                    <a:bodyPr/>
                    <a:lstStyle/>
                    <a:p>
                      <a:pPr algn="ctr" rtl="0" fontAlgn="ctr"/>
                      <a:r>
                        <a:rPr lang="es-CO" sz="2400" b="1" i="0" u="none" strike="noStrike" dirty="0">
                          <a:solidFill>
                            <a:srgbClr val="FFFFFF"/>
                          </a:solidFill>
                          <a:effectLst/>
                          <a:highlight>
                            <a:srgbClr val="FCCC31"/>
                          </a:highlight>
                          <a:latin typeface="Aptos Narrow" panose="020B0004020202020204" pitchFamily="34" charset="0"/>
                        </a:rPr>
                        <a:t>2024*</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solidFill>
                      <a:srgbClr val="FCCC31"/>
                    </a:solidFill>
                  </a:tcPr>
                </a:tc>
                <a:tc>
                  <a:txBody>
                    <a:bodyPr/>
                    <a:lstStyle/>
                    <a:p>
                      <a:pPr algn="ctr" rtl="0" fontAlgn="ctr"/>
                      <a:r>
                        <a:rPr lang="es-CO" sz="2400" b="1" i="0" u="none" strike="noStrike" dirty="0">
                          <a:solidFill>
                            <a:srgbClr val="FFFFFF"/>
                          </a:solidFill>
                          <a:effectLst/>
                          <a:highlight>
                            <a:srgbClr val="FCCC31"/>
                          </a:highlight>
                          <a:latin typeface="Aptos Narrow" panose="020B0004020202020204" pitchFamily="34" charset="0"/>
                        </a:rPr>
                        <a:t>2025</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solidFill>
                      <a:srgbClr val="FCCC31"/>
                    </a:solidFill>
                  </a:tcPr>
                </a:tc>
                <a:tc>
                  <a:txBody>
                    <a:bodyPr/>
                    <a:lstStyle/>
                    <a:p>
                      <a:pPr algn="ctr" rtl="0" fontAlgn="ctr"/>
                      <a:r>
                        <a:rPr lang="es-CO" sz="2400" b="1" i="0" u="none" strike="noStrike" dirty="0">
                          <a:solidFill>
                            <a:srgbClr val="FFFFFF"/>
                          </a:solidFill>
                          <a:effectLst/>
                          <a:highlight>
                            <a:srgbClr val="FCCC31"/>
                          </a:highlight>
                          <a:latin typeface="Aptos Narrow" panose="020B0004020202020204" pitchFamily="34" charset="0"/>
                        </a:rPr>
                        <a:t>2026</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solidFill>
                      <a:srgbClr val="FCCC31"/>
                    </a:solidFill>
                  </a:tcPr>
                </a:tc>
                <a:tc>
                  <a:txBody>
                    <a:bodyPr/>
                    <a:lstStyle/>
                    <a:p>
                      <a:pPr algn="ctr" rtl="0" fontAlgn="ctr"/>
                      <a:r>
                        <a:rPr lang="es-CO" sz="2400" b="1" i="0" u="none" strike="noStrike" dirty="0">
                          <a:solidFill>
                            <a:srgbClr val="FFFFFF"/>
                          </a:solidFill>
                          <a:effectLst/>
                          <a:highlight>
                            <a:srgbClr val="FCCC31"/>
                          </a:highlight>
                          <a:latin typeface="Aptos Narrow" panose="020B0004020202020204" pitchFamily="34" charset="0"/>
                        </a:rPr>
                        <a:t>2027</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solidFill>
                      <a:srgbClr val="FCCC31"/>
                    </a:solidFill>
                  </a:tcPr>
                </a:tc>
                <a:tc>
                  <a:txBody>
                    <a:bodyPr/>
                    <a:lstStyle/>
                    <a:p>
                      <a:pPr algn="ctr" rtl="0" fontAlgn="ctr"/>
                      <a:r>
                        <a:rPr lang="es-CO" sz="2400" b="1" i="0" u="none" strike="noStrike" dirty="0">
                          <a:solidFill>
                            <a:srgbClr val="FFFFFF"/>
                          </a:solidFill>
                          <a:effectLst/>
                          <a:highlight>
                            <a:srgbClr val="FCCC31"/>
                          </a:highlight>
                          <a:latin typeface="Aptos Narrow" panose="020B0004020202020204" pitchFamily="34" charset="0"/>
                        </a:rPr>
                        <a:t>2028</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solidFill>
                      <a:srgbClr val="FCCC31"/>
                    </a:solidFill>
                  </a:tcPr>
                </a:tc>
                <a:extLst>
                  <a:ext uri="{0D108BD9-81ED-4DB2-BD59-A6C34878D82A}">
                    <a16:rowId xmlns:a16="http://schemas.microsoft.com/office/drawing/2014/main" val="1118551409"/>
                  </a:ext>
                </a:extLst>
              </a:tr>
              <a:tr h="787160">
                <a:tc rowSpan="5">
                  <a:txBody>
                    <a:bodyPr/>
                    <a:lstStyle/>
                    <a:p>
                      <a:pPr algn="ctr" rtl="0" fontAlgn="ctr"/>
                      <a:r>
                        <a:rPr lang="es-ES" sz="2400" b="1" i="0" u="none" strike="noStrike" dirty="0">
                          <a:solidFill>
                            <a:srgbClr val="51154A"/>
                          </a:solidFill>
                          <a:effectLst/>
                          <a:latin typeface="Calibri" panose="020F0502020204030204" pitchFamily="34" charset="0"/>
                        </a:rPr>
                        <a:t>1. ORDENAMIENTO DEL TERRITORIO ALREDEDOR DEL AGUA Y JUSTICIA AMBIENTAL </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l" rtl="0" fontAlgn="ctr"/>
                      <a:r>
                        <a:rPr lang="es-ES" sz="2400" b="0" i="0" u="none" strike="noStrike" dirty="0">
                          <a:solidFill>
                            <a:srgbClr val="000000"/>
                          </a:solidFill>
                          <a:effectLst/>
                          <a:latin typeface="Calibri" panose="020F0502020204030204" pitchFamily="34" charset="0"/>
                        </a:rPr>
                        <a:t>a. Ciclo del agua como base del ordenamiento territorial</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$196.711</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$445.782</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$462.361</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$461.000</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$474.609</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extLst>
                  <a:ext uri="{0D108BD9-81ED-4DB2-BD59-A6C34878D82A}">
                    <a16:rowId xmlns:a16="http://schemas.microsoft.com/office/drawing/2014/main" val="147779162"/>
                  </a:ext>
                </a:extLst>
              </a:tr>
              <a:tr h="577170">
                <a:tc vMerge="1">
                  <a:txBody>
                    <a:bodyPr/>
                    <a:lstStyle/>
                    <a:p>
                      <a:endParaRPr lang="es-CO"/>
                    </a:p>
                  </a:txBody>
                  <a:tcPr/>
                </a:tc>
                <a:tc>
                  <a:txBody>
                    <a:bodyPr/>
                    <a:lstStyle/>
                    <a:p>
                      <a:pPr algn="l" rtl="0" fontAlgn="ctr"/>
                      <a:r>
                        <a:rPr lang="es-ES" sz="2400" b="0" i="0" u="none" strike="noStrike" dirty="0">
                          <a:solidFill>
                            <a:srgbClr val="000000"/>
                          </a:solidFill>
                          <a:effectLst/>
                          <a:latin typeface="Calibri" panose="020F0502020204030204" pitchFamily="34" charset="0"/>
                        </a:rPr>
                        <a:t>a. Implementación del Acuerdo de Escazú</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$10.000</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$26.981</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$26.761</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$27.564</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$28.390</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extLst>
                  <a:ext uri="{0D108BD9-81ED-4DB2-BD59-A6C34878D82A}">
                    <a16:rowId xmlns:a16="http://schemas.microsoft.com/office/drawing/2014/main" val="1679393949"/>
                  </a:ext>
                </a:extLst>
              </a:tr>
              <a:tr h="1180404">
                <a:tc vMerge="1">
                  <a:txBody>
                    <a:bodyPr/>
                    <a:lstStyle/>
                    <a:p>
                      <a:endParaRPr lang="es-CO"/>
                    </a:p>
                  </a:txBody>
                  <a:tcPr/>
                </a:tc>
                <a:tc>
                  <a:txBody>
                    <a:bodyPr/>
                    <a:lstStyle/>
                    <a:p>
                      <a:pPr algn="l" rtl="0" fontAlgn="ctr"/>
                      <a:r>
                        <a:rPr lang="es-ES" sz="2400" b="0" i="0" u="none" strike="noStrike" dirty="0">
                          <a:solidFill>
                            <a:srgbClr val="000000"/>
                          </a:solidFill>
                          <a:effectLst/>
                          <a:latin typeface="Calibri" panose="020F0502020204030204" pitchFamily="34" charset="0"/>
                        </a:rPr>
                        <a:t>b. Democratización del conocimiento, la información ambiental y de riesgo de desastres</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$64.628</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$118.046</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$126.375</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$135.837</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$145.166</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extLst>
                  <a:ext uri="{0D108BD9-81ED-4DB2-BD59-A6C34878D82A}">
                    <a16:rowId xmlns:a16="http://schemas.microsoft.com/office/drawing/2014/main" val="4273115095"/>
                  </a:ext>
                </a:extLst>
              </a:tr>
              <a:tr h="1180404">
                <a:tc vMerge="1">
                  <a:txBody>
                    <a:bodyPr/>
                    <a:lstStyle/>
                    <a:p>
                      <a:endParaRPr lang="es-CO"/>
                    </a:p>
                  </a:txBody>
                  <a:tcPr/>
                </a:tc>
                <a:tc>
                  <a:txBody>
                    <a:bodyPr/>
                    <a:lstStyle/>
                    <a:p>
                      <a:pPr algn="l" rtl="0" fontAlgn="ctr"/>
                      <a:r>
                        <a:rPr lang="es-ES" sz="2400" b="0" i="0" u="none" strike="noStrike" dirty="0">
                          <a:solidFill>
                            <a:srgbClr val="000000"/>
                          </a:solidFill>
                          <a:effectLst/>
                          <a:latin typeface="Calibri" panose="020F0502020204030204" pitchFamily="34" charset="0"/>
                        </a:rPr>
                        <a:t>c. Modernización de la institucionalidad ambiental y de gestión del riesgo de desastres</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$136.454</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$468.612</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$390.722</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$357.021</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$370.709</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extLst>
                  <a:ext uri="{0D108BD9-81ED-4DB2-BD59-A6C34878D82A}">
                    <a16:rowId xmlns:a16="http://schemas.microsoft.com/office/drawing/2014/main" val="1792680821"/>
                  </a:ext>
                </a:extLst>
              </a:tr>
              <a:tr h="787160">
                <a:tc vMerge="1">
                  <a:txBody>
                    <a:bodyPr/>
                    <a:lstStyle/>
                    <a:p>
                      <a:endParaRPr lang="es-CO"/>
                    </a:p>
                  </a:txBody>
                  <a:tcPr/>
                </a:tc>
                <a:tc>
                  <a:txBody>
                    <a:bodyPr/>
                    <a:lstStyle/>
                    <a:p>
                      <a:pPr algn="l" rtl="0" fontAlgn="ctr"/>
                      <a:r>
                        <a:rPr lang="es-ES" sz="2400" b="0" i="0" u="none" strike="noStrike" dirty="0">
                          <a:solidFill>
                            <a:srgbClr val="000000"/>
                          </a:solidFill>
                          <a:effectLst/>
                          <a:latin typeface="Calibri" panose="020F0502020204030204" pitchFamily="34" charset="0"/>
                        </a:rPr>
                        <a:t>d. Instrumentos de control y vigilancia ambiental para la resiliencia</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$95.978</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$117.669</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$121.310</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$125.012</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$128.824</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extLst>
                  <a:ext uri="{0D108BD9-81ED-4DB2-BD59-A6C34878D82A}">
                    <a16:rowId xmlns:a16="http://schemas.microsoft.com/office/drawing/2014/main" val="3152056682"/>
                  </a:ext>
                </a:extLst>
              </a:tr>
              <a:tr h="787160">
                <a:tc rowSpan="4">
                  <a:txBody>
                    <a:bodyPr/>
                    <a:lstStyle/>
                    <a:p>
                      <a:pPr algn="ctr" rtl="0" fontAlgn="ctr"/>
                      <a:r>
                        <a:rPr lang="es-ES" sz="2400" b="1" i="0" u="none" strike="noStrike" dirty="0">
                          <a:solidFill>
                            <a:srgbClr val="51154A"/>
                          </a:solidFill>
                          <a:effectLst/>
                          <a:latin typeface="Calibri" panose="020F0502020204030204" pitchFamily="34" charset="0"/>
                        </a:rPr>
                        <a:t>4. TRANSFORMACIÓN PRODUCTIVA, INTERNACIONALIZACIÓN Y ACCIÓN CLÍMATICA</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l" rtl="0" fontAlgn="ctr"/>
                      <a:r>
                        <a:rPr lang="es-ES" sz="2400" b="0" i="0" u="none" strike="noStrike" dirty="0">
                          <a:solidFill>
                            <a:srgbClr val="000000"/>
                          </a:solidFill>
                          <a:effectLst/>
                          <a:latin typeface="Calibri" panose="020F0502020204030204" pitchFamily="34" charset="0"/>
                        </a:rPr>
                        <a:t>a. Financiamiento climático neto como motor para el desarrollo sostenible</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$14.500</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$27.131</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$21.441</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$22.469</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$25.863</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extLst>
                  <a:ext uri="{0D108BD9-81ED-4DB2-BD59-A6C34878D82A}">
                    <a16:rowId xmlns:a16="http://schemas.microsoft.com/office/drawing/2014/main" val="525348899"/>
                  </a:ext>
                </a:extLst>
              </a:tr>
              <a:tr h="393916">
                <a:tc vMerge="1">
                  <a:txBody>
                    <a:bodyPr/>
                    <a:lstStyle/>
                    <a:p>
                      <a:endParaRPr lang="es-CO"/>
                    </a:p>
                  </a:txBody>
                  <a:tcPr/>
                </a:tc>
                <a:tc>
                  <a:txBody>
                    <a:bodyPr/>
                    <a:lstStyle/>
                    <a:p>
                      <a:pPr algn="l" rtl="0" fontAlgn="ctr"/>
                      <a:r>
                        <a:rPr lang="es-ES" sz="2400" b="0" i="0" u="none" strike="noStrike" dirty="0">
                          <a:solidFill>
                            <a:srgbClr val="000000"/>
                          </a:solidFill>
                          <a:effectLst/>
                          <a:latin typeface="Calibri" panose="020F0502020204030204" pitchFamily="34" charset="0"/>
                        </a:rPr>
                        <a:t>a. Freno de la deforestación</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$1.322</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$4.898</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$5.388</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$5.927</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$6.519</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extLst>
                  <a:ext uri="{0D108BD9-81ED-4DB2-BD59-A6C34878D82A}">
                    <a16:rowId xmlns:a16="http://schemas.microsoft.com/office/drawing/2014/main" val="2107857300"/>
                  </a:ext>
                </a:extLst>
              </a:tr>
              <a:tr h="961621">
                <a:tc vMerge="1">
                  <a:txBody>
                    <a:bodyPr/>
                    <a:lstStyle/>
                    <a:p>
                      <a:endParaRPr lang="es-CO"/>
                    </a:p>
                  </a:txBody>
                  <a:tcPr/>
                </a:tc>
                <a:tc>
                  <a:txBody>
                    <a:bodyPr/>
                    <a:lstStyle/>
                    <a:p>
                      <a:pPr algn="l" rtl="0" fontAlgn="ctr"/>
                      <a:r>
                        <a:rPr lang="es-ES" sz="2400" b="0" i="0" u="none" strike="noStrike" dirty="0">
                          <a:solidFill>
                            <a:srgbClr val="000000"/>
                          </a:solidFill>
                          <a:effectLst/>
                          <a:latin typeface="Calibri" panose="020F0502020204030204" pitchFamily="34" charset="0"/>
                        </a:rPr>
                        <a:t>a. Freno de la deforestación, restauración y conservación de la Amazonia. </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$600.000</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$600.000</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$618.000</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$636.540</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$655.636</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extLst>
                  <a:ext uri="{0D108BD9-81ED-4DB2-BD59-A6C34878D82A}">
                    <a16:rowId xmlns:a16="http://schemas.microsoft.com/office/drawing/2014/main" val="2308766171"/>
                  </a:ext>
                </a:extLst>
              </a:tr>
              <a:tr h="1346072">
                <a:tc vMerge="1">
                  <a:txBody>
                    <a:bodyPr/>
                    <a:lstStyle/>
                    <a:p>
                      <a:endParaRPr lang="es-CO"/>
                    </a:p>
                  </a:txBody>
                  <a:tcPr/>
                </a:tc>
                <a:tc>
                  <a:txBody>
                    <a:bodyPr/>
                    <a:lstStyle/>
                    <a:p>
                      <a:pPr algn="l" rtl="0" fontAlgn="ctr"/>
                      <a:r>
                        <a:rPr lang="es-CO" sz="2400" b="0" i="0" u="none" strike="noStrike" dirty="0">
                          <a:solidFill>
                            <a:srgbClr val="000000"/>
                          </a:solidFill>
                          <a:effectLst/>
                          <a:latin typeface="Calibri" panose="020F0502020204030204" pitchFamily="34" charset="0"/>
                        </a:rPr>
                        <a:t>b. Restauración participativa de ecosistemas, áreas protegidas y otras áreas ambientalmente estratégicas</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$344.040</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$1.165.895</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$1.219.018</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$1.256.613</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tc>
                  <a:txBody>
                    <a:bodyPr/>
                    <a:lstStyle/>
                    <a:p>
                      <a:pPr algn="r" rtl="0" fontAlgn="ctr"/>
                      <a:r>
                        <a:rPr lang="es-CO" sz="2400" b="0" i="0" u="none" strike="noStrike" dirty="0">
                          <a:solidFill>
                            <a:schemeClr val="tx1"/>
                          </a:solidFill>
                          <a:effectLst/>
                          <a:latin typeface="Calibri" panose="020F0502020204030204" pitchFamily="34" charset="0"/>
                        </a:rPr>
                        <a:t>$1.296.358</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noFill/>
                  </a:tcPr>
                </a:tc>
                <a:extLst>
                  <a:ext uri="{0D108BD9-81ED-4DB2-BD59-A6C34878D82A}">
                    <a16:rowId xmlns:a16="http://schemas.microsoft.com/office/drawing/2014/main" val="3456834307"/>
                  </a:ext>
                </a:extLst>
              </a:tr>
              <a:tr h="393916">
                <a:tc>
                  <a:txBody>
                    <a:bodyPr/>
                    <a:lstStyle/>
                    <a:p>
                      <a:pPr algn="ctr" rtl="0" fontAlgn="ctr"/>
                      <a:r>
                        <a:rPr lang="es-CO" sz="2400" b="1" i="0" u="none" strike="noStrike" dirty="0">
                          <a:solidFill>
                            <a:srgbClr val="203664"/>
                          </a:solidFill>
                          <a:effectLst/>
                          <a:highlight>
                            <a:srgbClr val="DAE9F8"/>
                          </a:highlight>
                          <a:latin typeface="Aptos Narrow" panose="020B0004020202020204" pitchFamily="34" charset="0"/>
                        </a:rPr>
                        <a:t>TOTAL</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solidFill>
                      <a:srgbClr val="DAE9F8"/>
                    </a:solidFill>
                  </a:tcPr>
                </a:tc>
                <a:tc>
                  <a:txBody>
                    <a:bodyPr/>
                    <a:lstStyle/>
                    <a:p>
                      <a:pPr algn="ctr" rtl="0" fontAlgn="ctr"/>
                      <a:r>
                        <a:rPr lang="es-CO" sz="2400" b="1" i="0" u="none" strike="noStrike" dirty="0">
                          <a:solidFill>
                            <a:srgbClr val="203664"/>
                          </a:solidFill>
                          <a:effectLst/>
                          <a:highlight>
                            <a:srgbClr val="DAE9F8"/>
                          </a:highlight>
                          <a:latin typeface="Aptos Narrow" panose="020B0004020202020204" pitchFamily="34" charset="0"/>
                        </a:rPr>
                        <a:t> </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solidFill>
                      <a:srgbClr val="DAE9F8"/>
                    </a:solidFill>
                  </a:tcPr>
                </a:tc>
                <a:tc>
                  <a:txBody>
                    <a:bodyPr/>
                    <a:lstStyle/>
                    <a:p>
                      <a:pPr algn="r" rtl="0" fontAlgn="ctr"/>
                      <a:r>
                        <a:rPr lang="es-CO" sz="2400" b="1" i="0" u="none" strike="noStrike" dirty="0">
                          <a:solidFill>
                            <a:srgbClr val="203664"/>
                          </a:solidFill>
                          <a:effectLst/>
                          <a:highlight>
                            <a:srgbClr val="DAE9F8"/>
                          </a:highlight>
                          <a:latin typeface="Aptos Narrow" panose="020B0004020202020204" pitchFamily="34" charset="0"/>
                        </a:rPr>
                        <a:t>$1.463.634</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solidFill>
                      <a:srgbClr val="DAE9F8"/>
                    </a:solidFill>
                  </a:tcPr>
                </a:tc>
                <a:tc>
                  <a:txBody>
                    <a:bodyPr/>
                    <a:lstStyle/>
                    <a:p>
                      <a:pPr algn="r" rtl="0" fontAlgn="ctr"/>
                      <a:r>
                        <a:rPr lang="es-CO" sz="2400" b="1" i="0" u="none" strike="noStrike" dirty="0">
                          <a:solidFill>
                            <a:srgbClr val="203664"/>
                          </a:solidFill>
                          <a:effectLst/>
                          <a:highlight>
                            <a:srgbClr val="DAE9F8"/>
                          </a:highlight>
                          <a:latin typeface="Aptos Narrow" panose="020B0004020202020204" pitchFamily="34" charset="0"/>
                        </a:rPr>
                        <a:t>$2.975.014</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solidFill>
                      <a:srgbClr val="DAE9F8"/>
                    </a:solidFill>
                  </a:tcPr>
                </a:tc>
                <a:tc>
                  <a:txBody>
                    <a:bodyPr/>
                    <a:lstStyle/>
                    <a:p>
                      <a:pPr algn="r" rtl="0" fontAlgn="ctr"/>
                      <a:r>
                        <a:rPr lang="es-CO" sz="2400" b="1" i="0" u="none" strike="noStrike" dirty="0">
                          <a:solidFill>
                            <a:srgbClr val="203664"/>
                          </a:solidFill>
                          <a:effectLst/>
                          <a:highlight>
                            <a:srgbClr val="DAE9F8"/>
                          </a:highlight>
                          <a:latin typeface="Aptos Narrow" panose="020B0004020202020204" pitchFamily="34" charset="0"/>
                        </a:rPr>
                        <a:t>$2.991.376</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solidFill>
                      <a:srgbClr val="DAE9F8"/>
                    </a:solidFill>
                  </a:tcPr>
                </a:tc>
                <a:tc>
                  <a:txBody>
                    <a:bodyPr/>
                    <a:lstStyle/>
                    <a:p>
                      <a:pPr algn="r" rtl="0" fontAlgn="ctr"/>
                      <a:r>
                        <a:rPr lang="es-CO" sz="2400" b="1" i="0" u="none" strike="noStrike" dirty="0">
                          <a:solidFill>
                            <a:srgbClr val="203664"/>
                          </a:solidFill>
                          <a:effectLst/>
                          <a:highlight>
                            <a:srgbClr val="DAE9F8"/>
                          </a:highlight>
                          <a:latin typeface="Aptos Narrow" panose="020B0004020202020204" pitchFamily="34" charset="0"/>
                        </a:rPr>
                        <a:t>$3.027.983</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solidFill>
                      <a:srgbClr val="DAE9F8"/>
                    </a:solidFill>
                  </a:tcPr>
                </a:tc>
                <a:tc>
                  <a:txBody>
                    <a:bodyPr/>
                    <a:lstStyle/>
                    <a:p>
                      <a:pPr algn="r" rtl="0" fontAlgn="ctr"/>
                      <a:r>
                        <a:rPr lang="es-CO" sz="2400" b="1" i="0" u="none" strike="noStrike" dirty="0">
                          <a:solidFill>
                            <a:srgbClr val="203664"/>
                          </a:solidFill>
                          <a:effectLst/>
                          <a:highlight>
                            <a:srgbClr val="DAE9F8"/>
                          </a:highlight>
                          <a:latin typeface="Aptos Narrow" panose="020B0004020202020204" pitchFamily="34" charset="0"/>
                        </a:rPr>
                        <a:t>$3.132.074</a:t>
                      </a:r>
                    </a:p>
                  </a:txBody>
                  <a:tcPr marL="625" marR="625" marT="625" marB="0" anchor="ctr">
                    <a:lnL w="6350" cap="flat" cmpd="sng" algn="ctr">
                      <a:solidFill>
                        <a:srgbClr val="DAE9F8"/>
                      </a:solidFill>
                      <a:prstDash val="solid"/>
                      <a:round/>
                      <a:headEnd type="none" w="med" len="med"/>
                      <a:tailEnd type="none" w="med" len="med"/>
                    </a:lnL>
                    <a:lnR w="6350" cap="flat" cmpd="sng" algn="ctr">
                      <a:solidFill>
                        <a:srgbClr val="DAE9F8"/>
                      </a:solidFill>
                      <a:prstDash val="solid"/>
                      <a:round/>
                      <a:headEnd type="none" w="med" len="med"/>
                      <a:tailEnd type="none" w="med" len="med"/>
                    </a:lnR>
                    <a:lnT w="6350" cap="flat" cmpd="sng" algn="ctr">
                      <a:solidFill>
                        <a:srgbClr val="DAE9F8"/>
                      </a:solidFill>
                      <a:prstDash val="solid"/>
                      <a:round/>
                      <a:headEnd type="none" w="med" len="med"/>
                      <a:tailEnd type="none" w="med" len="med"/>
                    </a:lnT>
                    <a:lnB w="6350" cap="flat" cmpd="sng" algn="ctr">
                      <a:solidFill>
                        <a:srgbClr val="DAE9F8"/>
                      </a:solidFill>
                      <a:prstDash val="solid"/>
                      <a:round/>
                      <a:headEnd type="none" w="med" len="med"/>
                      <a:tailEnd type="none" w="med" len="med"/>
                    </a:lnB>
                    <a:solidFill>
                      <a:srgbClr val="DAE9F8"/>
                    </a:solidFill>
                  </a:tcPr>
                </a:tc>
                <a:extLst>
                  <a:ext uri="{0D108BD9-81ED-4DB2-BD59-A6C34878D82A}">
                    <a16:rowId xmlns:a16="http://schemas.microsoft.com/office/drawing/2014/main" val="3879345077"/>
                  </a:ext>
                </a:extLst>
              </a:tr>
              <a:tr h="577170">
                <a:tc>
                  <a:txBody>
                    <a:bodyPr/>
                    <a:lstStyle/>
                    <a:p>
                      <a:pPr algn="l" fontAlgn="b"/>
                      <a:endParaRPr lang="es-CO" sz="2400" b="0" i="0" u="none" strike="noStrike" dirty="0">
                        <a:solidFill>
                          <a:srgbClr val="000000"/>
                        </a:solidFill>
                        <a:effectLst/>
                        <a:latin typeface="Aptos Narrow" panose="020B0004020202020204" pitchFamily="34" charset="0"/>
                      </a:endParaRPr>
                    </a:p>
                  </a:txBody>
                  <a:tcPr marL="625" marR="625" marT="625" marB="0" anchor="b">
                    <a:lnL>
                      <a:noFill/>
                    </a:lnL>
                    <a:lnR>
                      <a:noFill/>
                    </a:lnR>
                    <a:lnT w="6350" cap="flat" cmpd="sng" algn="ctr">
                      <a:solidFill>
                        <a:srgbClr val="DAE9F8"/>
                      </a:solidFill>
                      <a:prstDash val="solid"/>
                      <a:round/>
                      <a:headEnd type="none" w="med" len="med"/>
                      <a:tailEnd type="none" w="med" len="med"/>
                    </a:lnT>
                    <a:lnB>
                      <a:noFill/>
                    </a:lnB>
                    <a:noFill/>
                  </a:tcPr>
                </a:tc>
                <a:tc>
                  <a:txBody>
                    <a:bodyPr/>
                    <a:lstStyle/>
                    <a:p>
                      <a:pPr algn="l" fontAlgn="b"/>
                      <a:r>
                        <a:rPr lang="es-ES" sz="2400" b="0" i="0" u="none" strike="noStrike" dirty="0">
                          <a:solidFill>
                            <a:srgbClr val="000000"/>
                          </a:solidFill>
                          <a:effectLst/>
                          <a:latin typeface="Aptos Narrow" panose="020B0004020202020204" pitchFamily="34" charset="0"/>
                        </a:rPr>
                        <a:t>* Apropiación vigente a 31 de marzo de 2024</a:t>
                      </a:r>
                    </a:p>
                  </a:txBody>
                  <a:tcPr marL="625" marR="625" marT="625" marB="0" anchor="b">
                    <a:lnL>
                      <a:noFill/>
                    </a:lnL>
                    <a:lnR>
                      <a:noFill/>
                    </a:lnR>
                    <a:lnT w="6350" cap="flat" cmpd="sng" algn="ctr">
                      <a:solidFill>
                        <a:srgbClr val="DAE9F8"/>
                      </a:solidFill>
                      <a:prstDash val="solid"/>
                      <a:round/>
                      <a:headEnd type="none" w="med" len="med"/>
                      <a:tailEnd type="none" w="med" len="med"/>
                    </a:lnT>
                    <a:lnB>
                      <a:noFill/>
                    </a:lnB>
                    <a:noFill/>
                  </a:tcPr>
                </a:tc>
                <a:tc>
                  <a:txBody>
                    <a:bodyPr/>
                    <a:lstStyle/>
                    <a:p>
                      <a:pPr algn="l" fontAlgn="b"/>
                      <a:endParaRPr lang="es-CO" sz="2400" b="0" i="0" u="none" strike="noStrike" dirty="0">
                        <a:solidFill>
                          <a:srgbClr val="000000"/>
                        </a:solidFill>
                        <a:effectLst/>
                        <a:latin typeface="Aptos Narrow" panose="020B0004020202020204" pitchFamily="34" charset="0"/>
                      </a:endParaRPr>
                    </a:p>
                  </a:txBody>
                  <a:tcPr marL="625" marR="625" marT="625" marB="0" anchor="b">
                    <a:lnL>
                      <a:noFill/>
                    </a:lnL>
                    <a:lnR>
                      <a:noFill/>
                    </a:lnR>
                    <a:lnT w="6350" cap="flat" cmpd="sng" algn="ctr">
                      <a:solidFill>
                        <a:srgbClr val="DAE9F8"/>
                      </a:solidFill>
                      <a:prstDash val="solid"/>
                      <a:round/>
                      <a:headEnd type="none" w="med" len="med"/>
                      <a:tailEnd type="none" w="med" len="med"/>
                    </a:lnT>
                    <a:lnB>
                      <a:noFill/>
                    </a:lnB>
                    <a:noFill/>
                  </a:tcPr>
                </a:tc>
                <a:tc>
                  <a:txBody>
                    <a:bodyPr/>
                    <a:lstStyle/>
                    <a:p>
                      <a:pPr algn="l" fontAlgn="b"/>
                      <a:endParaRPr lang="es-CO" sz="2400" b="0" i="0" u="none" strike="noStrike" dirty="0">
                        <a:solidFill>
                          <a:srgbClr val="000000"/>
                        </a:solidFill>
                        <a:effectLst/>
                        <a:latin typeface="Aptos Narrow" panose="020B0004020202020204" pitchFamily="34" charset="0"/>
                      </a:endParaRPr>
                    </a:p>
                  </a:txBody>
                  <a:tcPr marL="625" marR="625" marT="625" marB="0" anchor="b">
                    <a:lnL>
                      <a:noFill/>
                    </a:lnL>
                    <a:lnR>
                      <a:noFill/>
                    </a:lnR>
                    <a:lnT w="6350" cap="flat" cmpd="sng" algn="ctr">
                      <a:solidFill>
                        <a:srgbClr val="DAE9F8"/>
                      </a:solidFill>
                      <a:prstDash val="solid"/>
                      <a:round/>
                      <a:headEnd type="none" w="med" len="med"/>
                      <a:tailEnd type="none" w="med" len="med"/>
                    </a:lnT>
                    <a:lnB>
                      <a:noFill/>
                    </a:lnB>
                    <a:noFill/>
                  </a:tcPr>
                </a:tc>
                <a:tc>
                  <a:txBody>
                    <a:bodyPr/>
                    <a:lstStyle/>
                    <a:p>
                      <a:pPr algn="l" fontAlgn="b"/>
                      <a:endParaRPr lang="es-CO" sz="2400" b="0" i="0" u="none" strike="noStrike" dirty="0">
                        <a:solidFill>
                          <a:srgbClr val="000000"/>
                        </a:solidFill>
                        <a:effectLst/>
                        <a:latin typeface="Aptos Narrow" panose="020B0004020202020204" pitchFamily="34" charset="0"/>
                      </a:endParaRPr>
                    </a:p>
                  </a:txBody>
                  <a:tcPr marL="625" marR="625" marT="625" marB="0" anchor="b">
                    <a:lnL>
                      <a:noFill/>
                    </a:lnL>
                    <a:lnR>
                      <a:noFill/>
                    </a:lnR>
                    <a:lnT w="6350" cap="flat" cmpd="sng" algn="ctr">
                      <a:solidFill>
                        <a:srgbClr val="DAE9F8"/>
                      </a:solidFill>
                      <a:prstDash val="solid"/>
                      <a:round/>
                      <a:headEnd type="none" w="med" len="med"/>
                      <a:tailEnd type="none" w="med" len="med"/>
                    </a:lnT>
                    <a:lnB>
                      <a:noFill/>
                    </a:lnB>
                    <a:noFill/>
                  </a:tcPr>
                </a:tc>
                <a:tc>
                  <a:txBody>
                    <a:bodyPr/>
                    <a:lstStyle/>
                    <a:p>
                      <a:pPr algn="l" fontAlgn="b"/>
                      <a:endParaRPr lang="es-CO" sz="2400" b="0" i="0" u="none" strike="noStrike" dirty="0">
                        <a:solidFill>
                          <a:srgbClr val="000000"/>
                        </a:solidFill>
                        <a:effectLst/>
                        <a:latin typeface="Aptos Narrow" panose="020B0004020202020204" pitchFamily="34" charset="0"/>
                      </a:endParaRPr>
                    </a:p>
                  </a:txBody>
                  <a:tcPr marL="625" marR="625" marT="625" marB="0" anchor="b">
                    <a:lnL>
                      <a:noFill/>
                    </a:lnL>
                    <a:lnR>
                      <a:noFill/>
                    </a:lnR>
                    <a:lnT w="6350" cap="flat" cmpd="sng" algn="ctr">
                      <a:solidFill>
                        <a:srgbClr val="DAE9F8"/>
                      </a:solidFill>
                      <a:prstDash val="solid"/>
                      <a:round/>
                      <a:headEnd type="none" w="med" len="med"/>
                      <a:tailEnd type="none" w="med" len="med"/>
                    </a:lnT>
                    <a:lnB>
                      <a:noFill/>
                    </a:lnB>
                    <a:noFill/>
                  </a:tcPr>
                </a:tc>
                <a:tc>
                  <a:txBody>
                    <a:bodyPr/>
                    <a:lstStyle/>
                    <a:p>
                      <a:pPr algn="l" fontAlgn="b"/>
                      <a:endParaRPr lang="es-CO" sz="2400" b="0" i="0" u="none" strike="noStrike" dirty="0">
                        <a:solidFill>
                          <a:srgbClr val="000000"/>
                        </a:solidFill>
                        <a:effectLst/>
                        <a:latin typeface="Aptos Narrow" panose="020B0004020202020204" pitchFamily="34" charset="0"/>
                      </a:endParaRPr>
                    </a:p>
                  </a:txBody>
                  <a:tcPr marL="625" marR="625" marT="625" marB="0" anchor="b">
                    <a:lnL>
                      <a:noFill/>
                    </a:lnL>
                    <a:lnR>
                      <a:noFill/>
                    </a:lnR>
                    <a:lnT w="6350" cap="flat" cmpd="sng" algn="ctr">
                      <a:solidFill>
                        <a:srgbClr val="DAE9F8"/>
                      </a:solidFill>
                      <a:prstDash val="solid"/>
                      <a:round/>
                      <a:headEnd type="none" w="med" len="med"/>
                      <a:tailEnd type="none" w="med" len="med"/>
                    </a:lnT>
                    <a:lnB>
                      <a:noFill/>
                    </a:lnB>
                    <a:noFill/>
                  </a:tcPr>
                </a:tc>
                <a:extLst>
                  <a:ext uri="{0D108BD9-81ED-4DB2-BD59-A6C34878D82A}">
                    <a16:rowId xmlns:a16="http://schemas.microsoft.com/office/drawing/2014/main" val="3361016554"/>
                  </a:ext>
                </a:extLst>
              </a:tr>
            </a:tbl>
          </a:graphicData>
        </a:graphic>
      </p:graphicFrame>
      <p:grpSp>
        <p:nvGrpSpPr>
          <p:cNvPr id="2" name="Grupo 1">
            <a:extLst>
              <a:ext uri="{FF2B5EF4-FFF2-40B4-BE49-F238E27FC236}">
                <a16:creationId xmlns:a16="http://schemas.microsoft.com/office/drawing/2014/main" id="{6858B610-5CB7-09D9-7CF8-B492C914AC0A}"/>
              </a:ext>
            </a:extLst>
          </p:cNvPr>
          <p:cNvGrpSpPr/>
          <p:nvPr/>
        </p:nvGrpSpPr>
        <p:grpSpPr>
          <a:xfrm>
            <a:off x="16613736" y="203541"/>
            <a:ext cx="3000375" cy="2020113"/>
            <a:chOff x="16072703" y="22290"/>
            <a:chExt cx="3000375" cy="2020113"/>
          </a:xfrm>
        </p:grpSpPr>
        <p:pic>
          <p:nvPicPr>
            <p:cNvPr id="3" name="Imagen 2">
              <a:extLst>
                <a:ext uri="{FF2B5EF4-FFF2-40B4-BE49-F238E27FC236}">
                  <a16:creationId xmlns:a16="http://schemas.microsoft.com/office/drawing/2014/main" id="{872C552E-29B2-6BF8-7C38-36A8E2117FB0}"/>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5" name="Picture 4" descr="Ministerio de Ambiente y Desarrollo Sostenible - Wikipedia ...">
              <a:extLst>
                <a:ext uri="{FF2B5EF4-FFF2-40B4-BE49-F238E27FC236}">
                  <a16:creationId xmlns:a16="http://schemas.microsoft.com/office/drawing/2014/main" id="{DEC9DC23-01BD-3DB2-6497-46224AC319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9659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1BA9B5-0535-A791-DCD2-B0006BF4E6FD}"/>
              </a:ext>
            </a:extLst>
          </p:cNvPr>
          <p:cNvSpPr>
            <a:spLocks noGrp="1"/>
          </p:cNvSpPr>
          <p:nvPr>
            <p:ph type="ctrTitle"/>
          </p:nvPr>
        </p:nvSpPr>
        <p:spPr>
          <a:xfrm>
            <a:off x="1609969" y="5819807"/>
            <a:ext cx="14046200" cy="3077766"/>
          </a:xfrm>
        </p:spPr>
        <p:txBody>
          <a:bodyPr/>
          <a:lstStyle/>
          <a:p>
            <a:r>
              <a:rPr lang="es-CO" sz="10000" b="1" dirty="0">
                <a:solidFill>
                  <a:srgbClr val="000000"/>
                </a:solidFill>
              </a:rPr>
              <a:t>Políticas Transversales</a:t>
            </a:r>
          </a:p>
        </p:txBody>
      </p:sp>
    </p:spTree>
    <p:extLst>
      <p:ext uri="{BB962C8B-B14F-4D97-AF65-F5344CB8AC3E}">
        <p14:creationId xmlns:p14="http://schemas.microsoft.com/office/powerpoint/2010/main" val="24593656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16BC5B-0B13-4781-AD61-0D8E224979B9}"/>
              </a:ext>
            </a:extLst>
          </p:cNvPr>
          <p:cNvSpPr>
            <a:spLocks noGrp="1"/>
          </p:cNvSpPr>
          <p:nvPr>
            <p:ph type="title"/>
          </p:nvPr>
        </p:nvSpPr>
        <p:spPr>
          <a:xfrm>
            <a:off x="-974906" y="655368"/>
            <a:ext cx="23227192" cy="1118774"/>
          </a:xfrm>
        </p:spPr>
        <p:txBody>
          <a:bodyPr/>
          <a:lstStyle/>
          <a:p>
            <a:pPr algn="ctr"/>
            <a:r>
              <a:rPr lang="es-CO" sz="4400" b="1" dirty="0">
                <a:latin typeface="Verdana" panose="020B0604030504040204" pitchFamily="34" charset="0"/>
                <a:ea typeface="Verdana" panose="020B0604030504040204" pitchFamily="34" charset="0"/>
              </a:rPr>
              <a:t>Políticas transversales</a:t>
            </a:r>
            <a:br>
              <a:rPr lang="es-CO" sz="4400" b="1" dirty="0">
                <a:latin typeface="Verdana" panose="020B0604030504040204" pitchFamily="34" charset="0"/>
                <a:ea typeface="Verdana" panose="020B0604030504040204" pitchFamily="34" charset="0"/>
              </a:rPr>
            </a:br>
            <a:endParaRPr lang="es-CO" sz="4400" b="1" dirty="0">
              <a:latin typeface="Verdana" panose="020B0604030504040204" pitchFamily="34" charset="0"/>
              <a:ea typeface="Verdana" panose="020B0604030504040204" pitchFamily="34" charset="0"/>
            </a:endParaRPr>
          </a:p>
        </p:txBody>
      </p:sp>
      <p:sp>
        <p:nvSpPr>
          <p:cNvPr id="3" name="Marcador de texto 2">
            <a:extLst>
              <a:ext uri="{FF2B5EF4-FFF2-40B4-BE49-F238E27FC236}">
                <a16:creationId xmlns:a16="http://schemas.microsoft.com/office/drawing/2014/main" id="{82FEC6DA-8CC4-D674-7339-969AE3D0AF95}"/>
              </a:ext>
            </a:extLst>
          </p:cNvPr>
          <p:cNvSpPr>
            <a:spLocks noGrp="1"/>
          </p:cNvSpPr>
          <p:nvPr>
            <p:ph type="body" sz="quarter" idx="10"/>
          </p:nvPr>
        </p:nvSpPr>
        <p:spPr>
          <a:xfrm>
            <a:off x="1155232" y="2217467"/>
            <a:ext cx="23228768" cy="721878"/>
          </a:xfrm>
        </p:spPr>
        <p:txBody>
          <a:bodyPr/>
          <a:lstStyle/>
          <a:p>
            <a:r>
              <a:rPr lang="es-CO" dirty="0"/>
              <a:t>6. Políticas transversales </a:t>
            </a:r>
          </a:p>
        </p:txBody>
      </p:sp>
      <p:sp>
        <p:nvSpPr>
          <p:cNvPr id="7" name="CuadroTexto 6">
            <a:extLst>
              <a:ext uri="{FF2B5EF4-FFF2-40B4-BE49-F238E27FC236}">
                <a16:creationId xmlns:a16="http://schemas.microsoft.com/office/drawing/2014/main" id="{8D3BADEE-91E2-E304-3E24-1741A65DCD3B}"/>
              </a:ext>
            </a:extLst>
          </p:cNvPr>
          <p:cNvSpPr txBox="1"/>
          <p:nvPr/>
        </p:nvSpPr>
        <p:spPr>
          <a:xfrm>
            <a:off x="1668398" y="2688379"/>
            <a:ext cx="13727932" cy="501932"/>
          </a:xfrm>
          <a:prstGeom prst="rect">
            <a:avLst/>
          </a:prstGeom>
          <a:noFill/>
        </p:spPr>
        <p:txBody>
          <a:bodyPr wrap="square">
            <a:spAutoFit/>
          </a:bodyPr>
          <a:lstStyle/>
          <a:p>
            <a:r>
              <a:rPr lang="es-CO" dirty="0"/>
              <a:t>Construcción de Paz - Inversión</a:t>
            </a:r>
          </a:p>
        </p:txBody>
      </p:sp>
      <p:sp>
        <p:nvSpPr>
          <p:cNvPr id="9" name="Rectangle 2">
            <a:extLst>
              <a:ext uri="{FF2B5EF4-FFF2-40B4-BE49-F238E27FC236}">
                <a16:creationId xmlns:a16="http://schemas.microsoft.com/office/drawing/2014/main" id="{1B904967-B357-67E8-F5CE-BDBF6A7F7A0A}"/>
              </a:ext>
            </a:extLst>
          </p:cNvPr>
          <p:cNvSpPr>
            <a:spLocks noChangeArrowheads="1"/>
          </p:cNvSpPr>
          <p:nvPr/>
        </p:nvSpPr>
        <p:spPr bwMode="auto">
          <a:xfrm>
            <a:off x="7558336" y="4414803"/>
            <a:ext cx="613562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s-CO" altLang="es-CO"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a 5">
            <a:extLst>
              <a:ext uri="{FF2B5EF4-FFF2-40B4-BE49-F238E27FC236}">
                <a16:creationId xmlns:a16="http://schemas.microsoft.com/office/drawing/2014/main" id="{1BEF6C7D-AF8E-2754-065B-D860A5132591}"/>
              </a:ext>
            </a:extLst>
          </p:cNvPr>
          <p:cNvGraphicFramePr>
            <a:graphicFrameLocks noGrp="1"/>
          </p:cNvGraphicFramePr>
          <p:nvPr>
            <p:extLst>
              <p:ext uri="{D42A27DB-BD31-4B8C-83A1-F6EECF244321}">
                <p14:modId xmlns:p14="http://schemas.microsoft.com/office/powerpoint/2010/main" val="392546195"/>
              </p:ext>
            </p:extLst>
          </p:nvPr>
        </p:nvGraphicFramePr>
        <p:xfrm>
          <a:off x="761999" y="3410257"/>
          <a:ext cx="22511653" cy="8823201"/>
        </p:xfrm>
        <a:graphic>
          <a:graphicData uri="http://schemas.openxmlformats.org/drawingml/2006/table">
            <a:tbl>
              <a:tblPr>
                <a:tableStyleId>{5940675A-B579-460E-94D1-54222C63F5DA}</a:tableStyleId>
              </a:tblPr>
              <a:tblGrid>
                <a:gridCol w="1676401">
                  <a:extLst>
                    <a:ext uri="{9D8B030D-6E8A-4147-A177-3AD203B41FA5}">
                      <a16:colId xmlns:a16="http://schemas.microsoft.com/office/drawing/2014/main" val="126575069"/>
                    </a:ext>
                  </a:extLst>
                </a:gridCol>
                <a:gridCol w="2068286">
                  <a:extLst>
                    <a:ext uri="{9D8B030D-6E8A-4147-A177-3AD203B41FA5}">
                      <a16:colId xmlns:a16="http://schemas.microsoft.com/office/drawing/2014/main" val="3724608174"/>
                    </a:ext>
                  </a:extLst>
                </a:gridCol>
                <a:gridCol w="3345227">
                  <a:extLst>
                    <a:ext uri="{9D8B030D-6E8A-4147-A177-3AD203B41FA5}">
                      <a16:colId xmlns:a16="http://schemas.microsoft.com/office/drawing/2014/main" val="2141525334"/>
                    </a:ext>
                  </a:extLst>
                </a:gridCol>
                <a:gridCol w="1831619">
                  <a:extLst>
                    <a:ext uri="{9D8B030D-6E8A-4147-A177-3AD203B41FA5}">
                      <a16:colId xmlns:a16="http://schemas.microsoft.com/office/drawing/2014/main" val="3304485830"/>
                    </a:ext>
                  </a:extLst>
                </a:gridCol>
                <a:gridCol w="2294102">
                  <a:extLst>
                    <a:ext uri="{9D8B030D-6E8A-4147-A177-3AD203B41FA5}">
                      <a16:colId xmlns:a16="http://schemas.microsoft.com/office/drawing/2014/main" val="2022840178"/>
                    </a:ext>
                  </a:extLst>
                </a:gridCol>
                <a:gridCol w="3715466">
                  <a:extLst>
                    <a:ext uri="{9D8B030D-6E8A-4147-A177-3AD203B41FA5}">
                      <a16:colId xmlns:a16="http://schemas.microsoft.com/office/drawing/2014/main" val="3112153813"/>
                    </a:ext>
                  </a:extLst>
                </a:gridCol>
                <a:gridCol w="1329914">
                  <a:extLst>
                    <a:ext uri="{9D8B030D-6E8A-4147-A177-3AD203B41FA5}">
                      <a16:colId xmlns:a16="http://schemas.microsoft.com/office/drawing/2014/main" val="2154635140"/>
                    </a:ext>
                  </a:extLst>
                </a:gridCol>
                <a:gridCol w="1329914">
                  <a:extLst>
                    <a:ext uri="{9D8B030D-6E8A-4147-A177-3AD203B41FA5}">
                      <a16:colId xmlns:a16="http://schemas.microsoft.com/office/drawing/2014/main" val="251359443"/>
                    </a:ext>
                  </a:extLst>
                </a:gridCol>
                <a:gridCol w="1230181">
                  <a:extLst>
                    <a:ext uri="{9D8B030D-6E8A-4147-A177-3AD203B41FA5}">
                      <a16:colId xmlns:a16="http://schemas.microsoft.com/office/drawing/2014/main" val="1041754653"/>
                    </a:ext>
                  </a:extLst>
                </a:gridCol>
                <a:gridCol w="1230181">
                  <a:extLst>
                    <a:ext uri="{9D8B030D-6E8A-4147-A177-3AD203B41FA5}">
                      <a16:colId xmlns:a16="http://schemas.microsoft.com/office/drawing/2014/main" val="3674176646"/>
                    </a:ext>
                  </a:extLst>
                </a:gridCol>
                <a:gridCol w="1230181">
                  <a:extLst>
                    <a:ext uri="{9D8B030D-6E8A-4147-A177-3AD203B41FA5}">
                      <a16:colId xmlns:a16="http://schemas.microsoft.com/office/drawing/2014/main" val="2305782896"/>
                    </a:ext>
                  </a:extLst>
                </a:gridCol>
                <a:gridCol w="1230181">
                  <a:extLst>
                    <a:ext uri="{9D8B030D-6E8A-4147-A177-3AD203B41FA5}">
                      <a16:colId xmlns:a16="http://schemas.microsoft.com/office/drawing/2014/main" val="208438986"/>
                    </a:ext>
                  </a:extLst>
                </a:gridCol>
              </a:tblGrid>
              <a:tr h="380629">
                <a:tc rowSpan="3">
                  <a:txBody>
                    <a:bodyPr/>
                    <a:lstStyle/>
                    <a:p>
                      <a:pPr algn="ctr" rtl="0" fontAlgn="ctr"/>
                      <a:r>
                        <a:rPr lang="es-CO" sz="2000" b="1" u="none" strike="noStrike" dirty="0">
                          <a:effectLst/>
                          <a:highlight>
                            <a:srgbClr val="FCCC31"/>
                          </a:highlight>
                        </a:rPr>
                        <a:t>Entidad</a:t>
                      </a:r>
                      <a:endParaRPr lang="es-CO" sz="2000" b="1" i="0" u="none" strike="noStrike" dirty="0">
                        <a:solidFill>
                          <a:srgbClr val="000000"/>
                        </a:solidFill>
                        <a:effectLst/>
                        <a:highlight>
                          <a:srgbClr val="FCCC31"/>
                        </a:highlight>
                        <a:latin typeface="Verdana" panose="020B0604030504040204" pitchFamily="34" charset="0"/>
                      </a:endParaRPr>
                    </a:p>
                  </a:txBody>
                  <a:tcPr marL="548" marR="548" marT="548" marB="0" anchor="ctr">
                    <a:solidFill>
                      <a:srgbClr val="FCCC31"/>
                    </a:solidFill>
                  </a:tcPr>
                </a:tc>
                <a:tc rowSpan="3">
                  <a:txBody>
                    <a:bodyPr/>
                    <a:lstStyle/>
                    <a:p>
                      <a:pPr algn="ctr" rtl="0" fontAlgn="ctr"/>
                      <a:r>
                        <a:rPr lang="es-CO" sz="2000" b="1" u="none" strike="noStrike">
                          <a:effectLst/>
                          <a:highlight>
                            <a:srgbClr val="FCCC31"/>
                          </a:highlight>
                        </a:rPr>
                        <a:t>BPIN</a:t>
                      </a:r>
                      <a:endParaRPr lang="es-CO" sz="2000" b="1" i="0" u="none" strike="noStrike" dirty="0">
                        <a:solidFill>
                          <a:srgbClr val="000000"/>
                        </a:solidFill>
                        <a:effectLst/>
                        <a:highlight>
                          <a:srgbClr val="FCCC31"/>
                        </a:highlight>
                        <a:latin typeface="Verdana" panose="020B0604030504040204" pitchFamily="34" charset="0"/>
                      </a:endParaRPr>
                    </a:p>
                  </a:txBody>
                  <a:tcPr marL="548" marR="548" marT="548" marB="0" anchor="ctr">
                    <a:solidFill>
                      <a:srgbClr val="FCCC31"/>
                    </a:solidFill>
                  </a:tcPr>
                </a:tc>
                <a:tc rowSpan="3">
                  <a:txBody>
                    <a:bodyPr/>
                    <a:lstStyle/>
                    <a:p>
                      <a:pPr algn="ctr" rtl="0" fontAlgn="ctr"/>
                      <a:r>
                        <a:rPr lang="es-CO" sz="2000" b="1" u="none" strike="noStrike" dirty="0">
                          <a:effectLst/>
                          <a:highlight>
                            <a:srgbClr val="FCCC31"/>
                          </a:highlight>
                        </a:rPr>
                        <a:t>Nombre del Proyecto de Inversión</a:t>
                      </a:r>
                      <a:endParaRPr lang="es-CO" sz="2000" b="1" i="0" u="none" strike="noStrike" dirty="0">
                        <a:solidFill>
                          <a:srgbClr val="000000"/>
                        </a:solidFill>
                        <a:effectLst/>
                        <a:highlight>
                          <a:srgbClr val="FCCC31"/>
                        </a:highlight>
                        <a:latin typeface="Verdana" panose="020B0604030504040204" pitchFamily="34" charset="0"/>
                      </a:endParaRPr>
                    </a:p>
                  </a:txBody>
                  <a:tcPr marL="548" marR="548" marT="548" marB="0" anchor="ctr">
                    <a:solidFill>
                      <a:srgbClr val="FCCC31"/>
                    </a:solidFill>
                  </a:tcPr>
                </a:tc>
                <a:tc rowSpan="3">
                  <a:txBody>
                    <a:bodyPr/>
                    <a:lstStyle/>
                    <a:p>
                      <a:pPr algn="ctr" rtl="0" fontAlgn="ctr"/>
                      <a:r>
                        <a:rPr lang="es-CO" sz="2000" b="1" u="none" strike="noStrike" dirty="0">
                          <a:effectLst/>
                          <a:highlight>
                            <a:srgbClr val="FCCC31"/>
                          </a:highlight>
                        </a:rPr>
                        <a:t>Nombre del Punto del Acuerdo </a:t>
                      </a:r>
                      <a:endParaRPr lang="es-CO" sz="2000" b="1" i="0" u="none" strike="noStrike" dirty="0">
                        <a:solidFill>
                          <a:srgbClr val="000000"/>
                        </a:solidFill>
                        <a:effectLst/>
                        <a:highlight>
                          <a:srgbClr val="FCCC31"/>
                        </a:highlight>
                        <a:latin typeface="Verdana" panose="020B0604030504040204" pitchFamily="34" charset="0"/>
                      </a:endParaRPr>
                    </a:p>
                  </a:txBody>
                  <a:tcPr marL="548" marR="548" marT="548" marB="0" anchor="ctr">
                    <a:solidFill>
                      <a:srgbClr val="FCCC31"/>
                    </a:solidFill>
                  </a:tcPr>
                </a:tc>
                <a:tc rowSpan="3">
                  <a:txBody>
                    <a:bodyPr/>
                    <a:lstStyle/>
                    <a:p>
                      <a:pPr algn="ctr" rtl="0" fontAlgn="ctr"/>
                      <a:r>
                        <a:rPr lang="es-CO" sz="2000" b="1" u="none" strike="noStrike" dirty="0">
                          <a:effectLst/>
                          <a:highlight>
                            <a:srgbClr val="FCCC31"/>
                          </a:highlight>
                        </a:rPr>
                        <a:t>Nombre del Pilar del Acuerdo </a:t>
                      </a:r>
                      <a:endParaRPr lang="es-CO" sz="2000" b="1" i="0" u="none" strike="noStrike" dirty="0">
                        <a:solidFill>
                          <a:srgbClr val="000000"/>
                        </a:solidFill>
                        <a:effectLst/>
                        <a:highlight>
                          <a:srgbClr val="FCCC31"/>
                        </a:highlight>
                        <a:latin typeface="Verdana" panose="020B0604030504040204" pitchFamily="34" charset="0"/>
                      </a:endParaRPr>
                    </a:p>
                  </a:txBody>
                  <a:tcPr marL="548" marR="548" marT="548" marB="0" anchor="ctr">
                    <a:solidFill>
                      <a:srgbClr val="FCCC31"/>
                    </a:solidFill>
                  </a:tcPr>
                </a:tc>
                <a:tc rowSpan="3">
                  <a:txBody>
                    <a:bodyPr/>
                    <a:lstStyle/>
                    <a:p>
                      <a:pPr algn="ctr" rtl="0" fontAlgn="ctr"/>
                      <a:r>
                        <a:rPr lang="es-CO" sz="2000" b="1" u="sng" strike="noStrike" dirty="0">
                          <a:effectLst/>
                          <a:highlight>
                            <a:srgbClr val="FCCC31"/>
                          </a:highlight>
                        </a:rPr>
                        <a:t>Principales Indicadores</a:t>
                      </a:r>
                      <a:r>
                        <a:rPr lang="es-CO" sz="2000" b="1" u="none" strike="noStrike" dirty="0">
                          <a:effectLst/>
                          <a:highlight>
                            <a:srgbClr val="FCCC31"/>
                          </a:highlight>
                        </a:rPr>
                        <a:t> asociados  del Plan Marco de Implementación (PMI) , Planes Nacionales Sectoriales o iniciativa PATR</a:t>
                      </a:r>
                      <a:endParaRPr lang="es-CO" sz="2000" b="1" i="0" u="sng" strike="noStrike" dirty="0">
                        <a:solidFill>
                          <a:srgbClr val="000000"/>
                        </a:solidFill>
                        <a:effectLst/>
                        <a:highlight>
                          <a:srgbClr val="FCCC31"/>
                        </a:highlight>
                        <a:latin typeface="Verdana" panose="020B0604030504040204" pitchFamily="34" charset="0"/>
                      </a:endParaRPr>
                    </a:p>
                  </a:txBody>
                  <a:tcPr marL="548" marR="548" marT="548" marB="0" anchor="ctr">
                    <a:solidFill>
                      <a:srgbClr val="FCCC31"/>
                    </a:solidFill>
                  </a:tcPr>
                </a:tc>
                <a:tc rowSpan="2">
                  <a:txBody>
                    <a:bodyPr/>
                    <a:lstStyle/>
                    <a:p>
                      <a:pPr algn="ctr" rtl="0" fontAlgn="ctr"/>
                      <a:r>
                        <a:rPr lang="es-CO" sz="2000" b="1" u="none" strike="noStrike" dirty="0">
                          <a:effectLst/>
                          <a:highlight>
                            <a:srgbClr val="FCCC31"/>
                          </a:highlight>
                        </a:rPr>
                        <a:t>2024*</a:t>
                      </a:r>
                      <a:endParaRPr lang="es-CO" sz="2000" b="1" i="0" u="none" strike="noStrike" dirty="0">
                        <a:solidFill>
                          <a:srgbClr val="000000"/>
                        </a:solidFill>
                        <a:effectLst/>
                        <a:highlight>
                          <a:srgbClr val="FCCC31"/>
                        </a:highlight>
                        <a:latin typeface="Verdana" panose="020B0604030504040204" pitchFamily="34" charset="0"/>
                      </a:endParaRPr>
                    </a:p>
                  </a:txBody>
                  <a:tcPr marL="548" marR="548" marT="548" marB="0" anchor="ctr">
                    <a:solidFill>
                      <a:srgbClr val="FCCC31"/>
                    </a:solidFill>
                  </a:tcPr>
                </a:tc>
                <a:tc gridSpan="5">
                  <a:txBody>
                    <a:bodyPr/>
                    <a:lstStyle/>
                    <a:p>
                      <a:pPr algn="ctr" rtl="0" fontAlgn="ctr"/>
                      <a:r>
                        <a:rPr lang="es-CO" sz="2000" b="1" u="none" strike="noStrike" dirty="0">
                          <a:effectLst/>
                          <a:highlight>
                            <a:srgbClr val="FCCC31"/>
                          </a:highlight>
                        </a:rPr>
                        <a:t>MGMP 2025-2028</a:t>
                      </a:r>
                      <a:endParaRPr lang="es-CO" sz="2000" b="1" i="0" u="none" strike="noStrike" dirty="0">
                        <a:solidFill>
                          <a:srgbClr val="000000"/>
                        </a:solidFill>
                        <a:effectLst/>
                        <a:highlight>
                          <a:srgbClr val="FCCC31"/>
                        </a:highlight>
                        <a:latin typeface="Verdana" panose="020B0604030504040204" pitchFamily="34" charset="0"/>
                      </a:endParaRPr>
                    </a:p>
                  </a:txBody>
                  <a:tcPr marL="548" marR="548" marT="548" marB="0" anchor="ctr">
                    <a:solidFill>
                      <a:srgbClr val="FCCC31"/>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721355704"/>
                  </a:ext>
                </a:extLst>
              </a:tr>
              <a:tr h="380629">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gridSpan="2">
                  <a:txBody>
                    <a:bodyPr/>
                    <a:lstStyle/>
                    <a:p>
                      <a:pPr algn="ctr" rtl="0" fontAlgn="ctr"/>
                      <a:r>
                        <a:rPr lang="es-CO" sz="2000" b="1" u="none" strike="noStrike" dirty="0">
                          <a:effectLst/>
                          <a:highlight>
                            <a:srgbClr val="FCCC31"/>
                          </a:highlight>
                        </a:rPr>
                        <a:t>2025</a:t>
                      </a:r>
                      <a:endParaRPr lang="es-CO" sz="2000" b="1" i="0" u="none" strike="noStrike" dirty="0">
                        <a:solidFill>
                          <a:srgbClr val="000000"/>
                        </a:solidFill>
                        <a:effectLst/>
                        <a:highlight>
                          <a:srgbClr val="FCCC31"/>
                        </a:highlight>
                        <a:latin typeface="Verdana" panose="020B0604030504040204" pitchFamily="34" charset="0"/>
                      </a:endParaRPr>
                    </a:p>
                  </a:txBody>
                  <a:tcPr marL="548" marR="548" marT="548" marB="0" anchor="ctr">
                    <a:solidFill>
                      <a:srgbClr val="FCCC31"/>
                    </a:solidFill>
                  </a:tcPr>
                </a:tc>
                <a:tc hMerge="1">
                  <a:txBody>
                    <a:bodyPr/>
                    <a:lstStyle/>
                    <a:p>
                      <a:endParaRPr lang="es-CO"/>
                    </a:p>
                  </a:txBody>
                  <a:tcPr/>
                </a:tc>
                <a:tc>
                  <a:txBody>
                    <a:bodyPr/>
                    <a:lstStyle/>
                    <a:p>
                      <a:pPr algn="ctr" rtl="0" fontAlgn="ctr"/>
                      <a:r>
                        <a:rPr lang="es-CO" sz="2000" b="1" u="none" strike="noStrike" dirty="0">
                          <a:effectLst/>
                          <a:highlight>
                            <a:srgbClr val="FCCC31"/>
                          </a:highlight>
                        </a:rPr>
                        <a:t>2026</a:t>
                      </a:r>
                      <a:endParaRPr lang="es-CO" sz="2000" b="1" i="0" u="none" strike="noStrike" dirty="0">
                        <a:solidFill>
                          <a:srgbClr val="000000"/>
                        </a:solidFill>
                        <a:effectLst/>
                        <a:highlight>
                          <a:srgbClr val="FCCC31"/>
                        </a:highlight>
                        <a:latin typeface="Verdana" panose="020B0604030504040204" pitchFamily="34" charset="0"/>
                      </a:endParaRPr>
                    </a:p>
                  </a:txBody>
                  <a:tcPr marL="548" marR="548" marT="548" marB="0" anchor="ctr">
                    <a:solidFill>
                      <a:srgbClr val="FCCC31"/>
                    </a:solidFill>
                  </a:tcPr>
                </a:tc>
                <a:tc>
                  <a:txBody>
                    <a:bodyPr/>
                    <a:lstStyle/>
                    <a:p>
                      <a:pPr algn="ctr" rtl="0" fontAlgn="ctr"/>
                      <a:r>
                        <a:rPr lang="es-CO" sz="2000" b="1" u="none" strike="noStrike" dirty="0">
                          <a:effectLst/>
                          <a:highlight>
                            <a:srgbClr val="FCCC31"/>
                          </a:highlight>
                        </a:rPr>
                        <a:t>2027</a:t>
                      </a:r>
                      <a:endParaRPr lang="es-CO" sz="2000" b="1" i="0" u="none" strike="noStrike" dirty="0">
                        <a:solidFill>
                          <a:srgbClr val="000000"/>
                        </a:solidFill>
                        <a:effectLst/>
                        <a:highlight>
                          <a:srgbClr val="FCCC31"/>
                        </a:highlight>
                        <a:latin typeface="Verdana" panose="020B0604030504040204" pitchFamily="34" charset="0"/>
                      </a:endParaRPr>
                    </a:p>
                  </a:txBody>
                  <a:tcPr marL="548" marR="548" marT="548" marB="0" anchor="ctr">
                    <a:solidFill>
                      <a:srgbClr val="FCCC31"/>
                    </a:solidFill>
                  </a:tcPr>
                </a:tc>
                <a:tc>
                  <a:txBody>
                    <a:bodyPr/>
                    <a:lstStyle/>
                    <a:p>
                      <a:pPr algn="ctr" rtl="0" fontAlgn="ctr"/>
                      <a:r>
                        <a:rPr lang="es-CO" sz="2000" b="1" u="none" strike="noStrike" dirty="0">
                          <a:effectLst/>
                          <a:highlight>
                            <a:srgbClr val="FCCC31"/>
                          </a:highlight>
                        </a:rPr>
                        <a:t>2028</a:t>
                      </a:r>
                      <a:endParaRPr lang="es-CO" sz="2000" b="1" i="0" u="none" strike="noStrike" dirty="0">
                        <a:solidFill>
                          <a:srgbClr val="000000"/>
                        </a:solidFill>
                        <a:effectLst/>
                        <a:highlight>
                          <a:srgbClr val="FCCC31"/>
                        </a:highlight>
                        <a:latin typeface="Verdana" panose="020B0604030504040204" pitchFamily="34" charset="0"/>
                      </a:endParaRPr>
                    </a:p>
                  </a:txBody>
                  <a:tcPr marL="548" marR="548" marT="548" marB="0" anchor="ctr">
                    <a:solidFill>
                      <a:srgbClr val="FCCC31"/>
                    </a:solidFill>
                  </a:tcPr>
                </a:tc>
                <a:extLst>
                  <a:ext uri="{0D108BD9-81ED-4DB2-BD59-A6C34878D82A}">
                    <a16:rowId xmlns:a16="http://schemas.microsoft.com/office/drawing/2014/main" val="1960666181"/>
                  </a:ext>
                </a:extLst>
              </a:tr>
              <a:tr h="455147">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2000" b="1" u="none" strike="noStrike" dirty="0">
                          <a:effectLst/>
                          <a:highlight>
                            <a:srgbClr val="FCCC31"/>
                          </a:highlight>
                        </a:rPr>
                        <a:t>Vigente</a:t>
                      </a:r>
                      <a:endParaRPr lang="es-CO" sz="2000" b="1" i="0" u="none" strike="noStrike" dirty="0">
                        <a:solidFill>
                          <a:srgbClr val="000000"/>
                        </a:solidFill>
                        <a:effectLst/>
                        <a:highlight>
                          <a:srgbClr val="FCCC31"/>
                        </a:highlight>
                        <a:latin typeface="Verdana" panose="020B0604030504040204" pitchFamily="34" charset="0"/>
                      </a:endParaRPr>
                    </a:p>
                  </a:txBody>
                  <a:tcPr marL="548" marR="548" marT="548" marB="0" anchor="ctr">
                    <a:solidFill>
                      <a:srgbClr val="FCCC31"/>
                    </a:solidFill>
                  </a:tcPr>
                </a:tc>
                <a:tc>
                  <a:txBody>
                    <a:bodyPr/>
                    <a:lstStyle/>
                    <a:p>
                      <a:pPr algn="ctr" rtl="0" fontAlgn="ctr"/>
                      <a:r>
                        <a:rPr lang="es-CO" sz="2000" b="1" u="none" strike="noStrike" dirty="0">
                          <a:effectLst/>
                          <a:highlight>
                            <a:srgbClr val="FCCC31"/>
                          </a:highlight>
                        </a:rPr>
                        <a:t>Valor solicitado</a:t>
                      </a:r>
                      <a:endParaRPr lang="es-CO" sz="2000" b="1" i="0" u="none" strike="noStrike" dirty="0">
                        <a:solidFill>
                          <a:srgbClr val="000000"/>
                        </a:solidFill>
                        <a:effectLst/>
                        <a:highlight>
                          <a:srgbClr val="FCCC31"/>
                        </a:highlight>
                        <a:latin typeface="Verdana" panose="020B0604030504040204" pitchFamily="34" charset="0"/>
                      </a:endParaRPr>
                    </a:p>
                  </a:txBody>
                  <a:tcPr marL="548" marR="548" marT="548" marB="0" anchor="ctr">
                    <a:solidFill>
                      <a:srgbClr val="FCCC31"/>
                    </a:solidFill>
                  </a:tcPr>
                </a:tc>
                <a:tc>
                  <a:txBody>
                    <a:bodyPr/>
                    <a:lstStyle/>
                    <a:p>
                      <a:pPr algn="ctr" rtl="0" fontAlgn="ctr"/>
                      <a:r>
                        <a:rPr lang="es-CO" sz="2000" b="1" u="none" strike="noStrike" dirty="0">
                          <a:effectLst/>
                          <a:highlight>
                            <a:srgbClr val="FCCC31"/>
                          </a:highlight>
                        </a:rPr>
                        <a:t>Meta</a:t>
                      </a:r>
                      <a:endParaRPr lang="es-CO" sz="2000" b="1" i="0" u="none" strike="noStrike" dirty="0">
                        <a:solidFill>
                          <a:srgbClr val="000000"/>
                        </a:solidFill>
                        <a:effectLst/>
                        <a:highlight>
                          <a:srgbClr val="FCCC31"/>
                        </a:highlight>
                        <a:latin typeface="Verdana" panose="020B0604030504040204" pitchFamily="34" charset="0"/>
                      </a:endParaRPr>
                    </a:p>
                  </a:txBody>
                  <a:tcPr marL="548" marR="548" marT="548" marB="0" anchor="ctr">
                    <a:solidFill>
                      <a:srgbClr val="FCCC31"/>
                    </a:solidFill>
                  </a:tcPr>
                </a:tc>
                <a:tc>
                  <a:txBody>
                    <a:bodyPr/>
                    <a:lstStyle/>
                    <a:p>
                      <a:pPr algn="ctr" rtl="0" fontAlgn="ctr"/>
                      <a:r>
                        <a:rPr lang="es-CO" sz="2000" b="1" u="none" strike="noStrike" dirty="0">
                          <a:effectLst/>
                          <a:highlight>
                            <a:srgbClr val="FCCC31"/>
                          </a:highlight>
                        </a:rPr>
                        <a:t>Valor solicitado</a:t>
                      </a:r>
                      <a:endParaRPr lang="es-CO" sz="2000" b="1" i="0" u="none" strike="noStrike" dirty="0">
                        <a:solidFill>
                          <a:srgbClr val="000000"/>
                        </a:solidFill>
                        <a:effectLst/>
                        <a:highlight>
                          <a:srgbClr val="FCCC31"/>
                        </a:highlight>
                        <a:latin typeface="Verdana" panose="020B0604030504040204" pitchFamily="34" charset="0"/>
                      </a:endParaRPr>
                    </a:p>
                  </a:txBody>
                  <a:tcPr marL="548" marR="548" marT="548" marB="0" anchor="ctr">
                    <a:solidFill>
                      <a:srgbClr val="FCCC31"/>
                    </a:solidFill>
                  </a:tcPr>
                </a:tc>
                <a:tc>
                  <a:txBody>
                    <a:bodyPr/>
                    <a:lstStyle/>
                    <a:p>
                      <a:pPr algn="ctr" rtl="0" fontAlgn="ctr"/>
                      <a:r>
                        <a:rPr lang="es-CO" sz="2000" b="1" u="none" strike="noStrike" dirty="0">
                          <a:effectLst/>
                          <a:highlight>
                            <a:srgbClr val="FCCC31"/>
                          </a:highlight>
                        </a:rPr>
                        <a:t>Valor solicitado</a:t>
                      </a:r>
                      <a:endParaRPr lang="es-CO" sz="2000" b="1" i="0" u="none" strike="noStrike" dirty="0">
                        <a:solidFill>
                          <a:srgbClr val="000000"/>
                        </a:solidFill>
                        <a:effectLst/>
                        <a:highlight>
                          <a:srgbClr val="FCCC31"/>
                        </a:highlight>
                        <a:latin typeface="Verdana" panose="020B0604030504040204" pitchFamily="34" charset="0"/>
                      </a:endParaRPr>
                    </a:p>
                  </a:txBody>
                  <a:tcPr marL="548" marR="548" marT="548" marB="0" anchor="ctr">
                    <a:solidFill>
                      <a:srgbClr val="FCCC31"/>
                    </a:solidFill>
                  </a:tcPr>
                </a:tc>
                <a:tc>
                  <a:txBody>
                    <a:bodyPr/>
                    <a:lstStyle/>
                    <a:p>
                      <a:pPr algn="ctr" rtl="0" fontAlgn="ctr"/>
                      <a:r>
                        <a:rPr lang="es-CO" sz="2000" b="1" u="none" strike="noStrike" dirty="0">
                          <a:effectLst/>
                          <a:highlight>
                            <a:srgbClr val="FCCC31"/>
                          </a:highlight>
                        </a:rPr>
                        <a:t>Valor solicitado</a:t>
                      </a:r>
                      <a:endParaRPr lang="es-CO" sz="2000" b="1" i="0" u="none" strike="noStrike" dirty="0">
                        <a:solidFill>
                          <a:srgbClr val="000000"/>
                        </a:solidFill>
                        <a:effectLst/>
                        <a:highlight>
                          <a:srgbClr val="FCCC31"/>
                        </a:highlight>
                        <a:latin typeface="Verdana" panose="020B0604030504040204" pitchFamily="34" charset="0"/>
                      </a:endParaRPr>
                    </a:p>
                  </a:txBody>
                  <a:tcPr marL="548" marR="548" marT="548" marB="0" anchor="ctr">
                    <a:solidFill>
                      <a:srgbClr val="FCCC31"/>
                    </a:solidFill>
                  </a:tcPr>
                </a:tc>
                <a:extLst>
                  <a:ext uri="{0D108BD9-81ED-4DB2-BD59-A6C34878D82A}">
                    <a16:rowId xmlns:a16="http://schemas.microsoft.com/office/drawing/2014/main" val="411002861"/>
                  </a:ext>
                </a:extLst>
              </a:tr>
              <a:tr h="1572919">
                <a:tc>
                  <a:txBody>
                    <a:bodyPr/>
                    <a:lstStyle/>
                    <a:p>
                      <a:pPr algn="ctr" rtl="0" fontAlgn="ctr"/>
                      <a:r>
                        <a:rPr lang="es-CO" sz="1800" u="none" strike="noStrike" dirty="0">
                          <a:effectLst/>
                        </a:rPr>
                        <a:t>Ministerio de Ambiente y Desarrollo Sostenible </a:t>
                      </a:r>
                      <a:endParaRPr lang="es-CO" sz="1800" b="1" i="0" u="none" strike="noStrike" dirty="0">
                        <a:solidFill>
                          <a:srgbClr val="000000"/>
                        </a:solidFill>
                        <a:effectLst/>
                        <a:latin typeface="Verdana" panose="020B0604030504040204" pitchFamily="34" charset="0"/>
                      </a:endParaRPr>
                    </a:p>
                  </a:txBody>
                  <a:tcPr marL="548" marR="548" marT="548" marB="0" anchor="ctr"/>
                </a:tc>
                <a:tc>
                  <a:txBody>
                    <a:bodyPr/>
                    <a:lstStyle/>
                    <a:p>
                      <a:pPr algn="ctr" rtl="0" fontAlgn="ctr"/>
                      <a:r>
                        <a:rPr lang="es-CO" sz="1800" u="none" strike="noStrike">
                          <a:effectLst/>
                        </a:rPr>
                        <a:t>202300000000268</a:t>
                      </a:r>
                      <a:endParaRPr lang="es-CO" sz="1800" b="1" i="0" u="none" strike="noStrike" dirty="0">
                        <a:solidFill>
                          <a:srgbClr val="000000"/>
                        </a:solidFill>
                        <a:effectLst/>
                        <a:latin typeface="Verdana" panose="020B0604030504040204" pitchFamily="34" charset="0"/>
                      </a:endParaRPr>
                    </a:p>
                  </a:txBody>
                  <a:tcPr marL="548" marR="548" marT="548" marB="0" anchor="ctr"/>
                </a:tc>
                <a:tc>
                  <a:txBody>
                    <a:bodyPr/>
                    <a:lstStyle/>
                    <a:p>
                      <a:pPr algn="l" rtl="0" fontAlgn="ctr"/>
                      <a:r>
                        <a:rPr lang="es-CO" sz="1800" u="none" strike="noStrike" dirty="0">
                          <a:effectLst/>
                        </a:rPr>
                        <a:t>Generación de capacidades para la gobernanza del sistema nacional ambiental y el ordenamiento ambiental territorial alrededor del ciclo del agua en el territorio nacional</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ctr" rtl="0" fontAlgn="ctr"/>
                      <a:r>
                        <a:rPr lang="es-CO" sz="1800" u="none" strike="noStrike" dirty="0">
                          <a:effectLst/>
                        </a:rPr>
                        <a:t>1. Reforma Rural Integral</a:t>
                      </a:r>
                      <a:endParaRPr lang="es-CO" sz="1800" b="0" i="0" u="none" strike="noStrike" dirty="0">
                        <a:solidFill>
                          <a:srgbClr val="000000"/>
                        </a:solidFill>
                        <a:effectLst/>
                        <a:latin typeface="Verdana" panose="020B0604030504040204" pitchFamily="34" charset="0"/>
                      </a:endParaRPr>
                    </a:p>
                  </a:txBody>
                  <a:tcPr marL="548" marR="548" marT="548" marB="0" anchor="ctr"/>
                </a:tc>
                <a:tc>
                  <a:txBody>
                    <a:bodyPr/>
                    <a:lstStyle/>
                    <a:p>
                      <a:pPr algn="ctr" rtl="0" fontAlgn="ctr"/>
                      <a:r>
                        <a:rPr lang="es-CO" sz="1800" u="none" strike="noStrike" dirty="0">
                          <a:effectLst/>
                        </a:rPr>
                        <a:t>1.1. Ordenamiento social de la propiedad rural y uso del suelo.</a:t>
                      </a:r>
                      <a:endParaRPr lang="es-CO" sz="1800" b="0" i="0" u="none" strike="noStrike" dirty="0">
                        <a:solidFill>
                          <a:srgbClr val="000000"/>
                        </a:solidFill>
                        <a:effectLst/>
                        <a:latin typeface="Verdana" panose="020B0604030504040204" pitchFamily="34" charset="0"/>
                      </a:endParaRPr>
                    </a:p>
                  </a:txBody>
                  <a:tcPr marL="548" marR="548" marT="548" marB="0" anchor="ctr"/>
                </a:tc>
                <a:tc>
                  <a:txBody>
                    <a:bodyPr/>
                    <a:lstStyle/>
                    <a:p>
                      <a:pPr algn="ctr" rtl="0" fontAlgn="ctr"/>
                      <a:r>
                        <a:rPr lang="es-CO" sz="1800" u="none" strike="noStrike" dirty="0">
                          <a:effectLst/>
                        </a:rPr>
                        <a:t>Plan Nacional Sectorial #16: Zonificación Ambiental</a:t>
                      </a:r>
                      <a:endParaRPr lang="es-CO" sz="1800" b="1" i="0" u="none" strike="noStrike" dirty="0">
                        <a:solidFill>
                          <a:srgbClr val="000000"/>
                        </a:solidFill>
                        <a:effectLst/>
                        <a:latin typeface="Verdana" panose="020B0604030504040204" pitchFamily="34" charset="0"/>
                      </a:endParaRPr>
                    </a:p>
                  </a:txBody>
                  <a:tcPr marL="548" marR="548" marT="548" marB="0" anchor="ctr"/>
                </a:tc>
                <a:tc>
                  <a:txBody>
                    <a:bodyPr/>
                    <a:lstStyle/>
                    <a:p>
                      <a:pPr algn="ctr" rtl="0" fontAlgn="ctr"/>
                      <a:r>
                        <a:rPr lang="es-CO" sz="1800" u="none" strike="noStrike" dirty="0">
                          <a:effectLst/>
                        </a:rPr>
                        <a:t>100</a:t>
                      </a:r>
                      <a:endParaRPr lang="es-CO" sz="1800" b="0" i="0" u="none" strike="noStrike" dirty="0">
                        <a:solidFill>
                          <a:srgbClr val="000000"/>
                        </a:solidFill>
                        <a:effectLst/>
                        <a:latin typeface="Verdana" panose="020B0604030504040204" pitchFamily="34" charset="0"/>
                      </a:endParaRPr>
                    </a:p>
                  </a:txBody>
                  <a:tcPr marL="548" marR="548" marT="548" marB="0" anchor="ctr"/>
                </a:tc>
                <a:tc>
                  <a:txBody>
                    <a:bodyPr/>
                    <a:lstStyle/>
                    <a:p>
                      <a:pPr algn="ctr" rtl="0" fontAlgn="ctr"/>
                      <a:r>
                        <a:rPr lang="es-CO" sz="1800" u="none" strike="noStrike" dirty="0">
                          <a:effectLst/>
                        </a:rPr>
                        <a:t>$ 5.000</a:t>
                      </a:r>
                      <a:endParaRPr lang="es-CO" sz="1800" b="0" i="0" u="none" strike="noStrike" dirty="0">
                        <a:solidFill>
                          <a:srgbClr val="000000"/>
                        </a:solidFill>
                        <a:effectLst/>
                        <a:latin typeface="Verdana" panose="020B0604030504040204" pitchFamily="34" charset="0"/>
                      </a:endParaRPr>
                    </a:p>
                  </a:txBody>
                  <a:tcPr marL="548" marR="548" marT="548" marB="0" anchor="ctr"/>
                </a:tc>
                <a:tc>
                  <a:txBody>
                    <a:bodyPr/>
                    <a:lstStyle/>
                    <a:p>
                      <a:pPr algn="ctr" rtl="0" fontAlgn="ctr"/>
                      <a:r>
                        <a:rPr lang="es-CO" sz="1800" u="none" strike="noStrike" dirty="0">
                          <a:effectLst/>
                        </a:rPr>
                        <a:t>      100 </a:t>
                      </a:r>
                      <a:endParaRPr lang="es-CO" sz="1800" b="0" i="0" u="none" strike="noStrike" dirty="0">
                        <a:solidFill>
                          <a:srgbClr val="000000"/>
                        </a:solidFill>
                        <a:effectLst/>
                        <a:latin typeface="Verdana" panose="020B0604030504040204" pitchFamily="34" charset="0"/>
                      </a:endParaRPr>
                    </a:p>
                  </a:txBody>
                  <a:tcPr marL="548" marR="548" marT="548" marB="0" anchor="ctr"/>
                </a:tc>
                <a:tc>
                  <a:txBody>
                    <a:bodyPr/>
                    <a:lstStyle/>
                    <a:p>
                      <a:pPr algn="ctr" rtl="0" fontAlgn="ctr"/>
                      <a:r>
                        <a:rPr lang="es-CO" sz="1800" u="none" strike="noStrike" dirty="0">
                          <a:effectLst/>
                        </a:rPr>
                        <a:t>$ 5.170</a:t>
                      </a:r>
                      <a:endParaRPr lang="es-CO" sz="1800" b="0" i="0" u="none" strike="noStrike" dirty="0">
                        <a:solidFill>
                          <a:srgbClr val="000000"/>
                        </a:solidFill>
                        <a:effectLst/>
                        <a:latin typeface="Verdana" panose="020B0604030504040204" pitchFamily="34" charset="0"/>
                      </a:endParaRPr>
                    </a:p>
                  </a:txBody>
                  <a:tcPr marL="548" marR="548" marT="548" marB="0" anchor="ctr"/>
                </a:tc>
                <a:tc>
                  <a:txBody>
                    <a:bodyPr/>
                    <a:lstStyle/>
                    <a:p>
                      <a:pPr algn="ctr" rtl="0" fontAlgn="ctr"/>
                      <a:r>
                        <a:rPr lang="es-CO" sz="1800" u="none" strike="noStrike" dirty="0">
                          <a:effectLst/>
                        </a:rPr>
                        <a:t>$ 5.346</a:t>
                      </a:r>
                      <a:endParaRPr lang="es-CO" sz="1800" b="0" i="0" u="none" strike="noStrike" dirty="0">
                        <a:solidFill>
                          <a:srgbClr val="000000"/>
                        </a:solidFill>
                        <a:effectLst/>
                        <a:latin typeface="Verdana" panose="020B0604030504040204" pitchFamily="34" charset="0"/>
                      </a:endParaRPr>
                    </a:p>
                  </a:txBody>
                  <a:tcPr marL="548" marR="548" marT="548" marB="0" anchor="ctr"/>
                </a:tc>
                <a:tc>
                  <a:txBody>
                    <a:bodyPr/>
                    <a:lstStyle/>
                    <a:p>
                      <a:pPr algn="ctr" rtl="0" fontAlgn="ctr"/>
                      <a:r>
                        <a:rPr lang="es-CO" sz="1800" u="none" strike="noStrike" dirty="0">
                          <a:effectLst/>
                        </a:rPr>
                        <a:t>$ 5.528</a:t>
                      </a:r>
                      <a:endParaRPr lang="es-CO" sz="1800" b="0" i="0" u="none" strike="noStrike" dirty="0">
                        <a:solidFill>
                          <a:srgbClr val="000000"/>
                        </a:solidFill>
                        <a:effectLst/>
                        <a:latin typeface="Verdana" panose="020B0604030504040204" pitchFamily="34" charset="0"/>
                      </a:endParaRPr>
                    </a:p>
                  </a:txBody>
                  <a:tcPr marL="548" marR="548" marT="548" marB="0" anchor="ctr"/>
                </a:tc>
                <a:extLst>
                  <a:ext uri="{0D108BD9-81ED-4DB2-BD59-A6C34878D82A}">
                    <a16:rowId xmlns:a16="http://schemas.microsoft.com/office/drawing/2014/main" val="3802982613"/>
                  </a:ext>
                </a:extLst>
              </a:tr>
              <a:tr h="1125811">
                <a:tc>
                  <a:txBody>
                    <a:bodyPr/>
                    <a:lstStyle/>
                    <a:p>
                      <a:pPr algn="ctr" rtl="0" fontAlgn="ctr"/>
                      <a:r>
                        <a:rPr lang="es-CO" sz="1800" u="none" strike="noStrike" dirty="0">
                          <a:effectLst/>
                        </a:rPr>
                        <a:t>Ministerio de Ambiente y Desarrollo Sostenible </a:t>
                      </a:r>
                      <a:endParaRPr lang="es-CO" sz="1800" b="1" i="0" u="none" strike="noStrike" dirty="0">
                        <a:solidFill>
                          <a:srgbClr val="000000"/>
                        </a:solidFill>
                        <a:effectLst/>
                        <a:latin typeface="Verdana" panose="020B0604030504040204" pitchFamily="34" charset="0"/>
                      </a:endParaRPr>
                    </a:p>
                  </a:txBody>
                  <a:tcPr marL="548" marR="548" marT="548" marB="0" anchor="ctr"/>
                </a:tc>
                <a:tc>
                  <a:txBody>
                    <a:bodyPr/>
                    <a:lstStyle/>
                    <a:p>
                      <a:pPr algn="ctr" rtl="0" fontAlgn="ctr"/>
                      <a:br>
                        <a:rPr lang="es-CO" sz="1800" u="none" strike="noStrike">
                          <a:effectLst/>
                        </a:rPr>
                      </a:br>
                      <a:r>
                        <a:rPr lang="es-CO" sz="1800" u="none" strike="noStrike">
                          <a:effectLst/>
                        </a:rPr>
                        <a:t>202300000000267</a:t>
                      </a:r>
                      <a:endParaRPr lang="es-CO" sz="1800" b="1" i="0" u="none" strike="noStrike" dirty="0">
                        <a:solidFill>
                          <a:srgbClr val="000000"/>
                        </a:solidFill>
                        <a:effectLst/>
                        <a:latin typeface="Verdana" panose="020B0604030504040204" pitchFamily="34" charset="0"/>
                      </a:endParaRPr>
                    </a:p>
                  </a:txBody>
                  <a:tcPr marL="548" marR="548" marT="548" marB="0" anchor="ctr"/>
                </a:tc>
                <a:tc>
                  <a:txBody>
                    <a:bodyPr/>
                    <a:lstStyle/>
                    <a:p>
                      <a:pPr algn="l" rtl="0" fontAlgn="ctr"/>
                      <a:r>
                        <a:rPr lang="es-CO" sz="1800" u="none" strike="noStrike" dirty="0">
                          <a:effectLst/>
                        </a:rPr>
                        <a:t>Transformación de la estrategia para el desarrollo de los Negocios Verdes y Sostenibles, los instrumentos económicos e incentivos ambientales Nacional</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ctr" rtl="0" fontAlgn="ctr"/>
                      <a:r>
                        <a:rPr lang="es-CO" sz="1800" u="none" strike="noStrike" dirty="0">
                          <a:effectLst/>
                        </a:rPr>
                        <a:t>1. Reforma Rural Integral</a:t>
                      </a:r>
                      <a:endParaRPr lang="es-CO" sz="1800" b="0" i="0" u="none" strike="noStrike" dirty="0">
                        <a:solidFill>
                          <a:srgbClr val="000000"/>
                        </a:solidFill>
                        <a:effectLst/>
                        <a:latin typeface="Verdana" panose="020B0604030504040204" pitchFamily="34" charset="0"/>
                      </a:endParaRPr>
                    </a:p>
                  </a:txBody>
                  <a:tcPr marL="548" marR="548" marT="548" marB="0" anchor="ctr"/>
                </a:tc>
                <a:tc>
                  <a:txBody>
                    <a:bodyPr/>
                    <a:lstStyle/>
                    <a:p>
                      <a:pPr algn="ctr" rtl="0" fontAlgn="ctr"/>
                      <a:r>
                        <a:rPr lang="es-CO" sz="1800" u="none" strike="noStrike" dirty="0">
                          <a:effectLst/>
                        </a:rPr>
                        <a:t>1.1. Ordenamiento social de la propiedad rural y uso del suelo.</a:t>
                      </a:r>
                      <a:endParaRPr lang="es-CO" sz="1800" b="0" i="0" u="none" strike="noStrike" dirty="0">
                        <a:solidFill>
                          <a:srgbClr val="000000"/>
                        </a:solidFill>
                        <a:effectLst/>
                        <a:latin typeface="Verdana" panose="020B0604030504040204" pitchFamily="34" charset="0"/>
                      </a:endParaRPr>
                    </a:p>
                  </a:txBody>
                  <a:tcPr marL="548" marR="548" marT="548" marB="0" anchor="ctr"/>
                </a:tc>
                <a:tc>
                  <a:txBody>
                    <a:bodyPr/>
                    <a:lstStyle/>
                    <a:p>
                      <a:pPr algn="ctr" rtl="0" fontAlgn="ctr"/>
                      <a:r>
                        <a:rPr lang="es-CO" sz="1800" u="none" strike="noStrike" dirty="0">
                          <a:effectLst/>
                        </a:rPr>
                        <a:t>A.349 Porcentaje de familias que están dentro de o colinden con las áreas de especial interés ambiental beneficiadas con opciones de generación de ingresos o incentivos</a:t>
                      </a:r>
                      <a:endParaRPr lang="es-CO" sz="1800" b="1" i="0" u="none" strike="noStrike" dirty="0">
                        <a:solidFill>
                          <a:srgbClr val="000000"/>
                        </a:solidFill>
                        <a:effectLst/>
                        <a:latin typeface="Verdana" panose="020B0604030504040204" pitchFamily="34" charset="0"/>
                      </a:endParaRPr>
                    </a:p>
                  </a:txBody>
                  <a:tcPr marL="548" marR="548" marT="548" marB="0" anchor="ctr"/>
                </a:tc>
                <a:tc>
                  <a:txBody>
                    <a:bodyPr/>
                    <a:lstStyle/>
                    <a:p>
                      <a:pPr algn="ctr" rtl="0" fontAlgn="ctr"/>
                      <a:r>
                        <a:rPr lang="es-CO" sz="1800" u="none" strike="noStrike" dirty="0">
                          <a:effectLst/>
                        </a:rPr>
                        <a:t>100</a:t>
                      </a:r>
                      <a:endParaRPr lang="es-CO" sz="1800" b="0" i="0" u="none" strike="noStrike" dirty="0">
                        <a:solidFill>
                          <a:srgbClr val="000000"/>
                        </a:solidFill>
                        <a:effectLst/>
                        <a:latin typeface="Verdana" panose="020B0604030504040204" pitchFamily="34" charset="0"/>
                      </a:endParaRPr>
                    </a:p>
                  </a:txBody>
                  <a:tcPr marL="548" marR="548" marT="548" marB="0" anchor="ctr"/>
                </a:tc>
                <a:tc>
                  <a:txBody>
                    <a:bodyPr/>
                    <a:lstStyle/>
                    <a:p>
                      <a:pPr algn="ctr" rtl="0" fontAlgn="ctr"/>
                      <a:r>
                        <a:rPr lang="es-CO" sz="1800" u="none" strike="noStrike" dirty="0">
                          <a:effectLst/>
                        </a:rPr>
                        <a:t>$ 100</a:t>
                      </a:r>
                      <a:endParaRPr lang="es-CO" sz="1800" b="0" i="0" u="none" strike="noStrike" dirty="0">
                        <a:solidFill>
                          <a:srgbClr val="000000"/>
                        </a:solidFill>
                        <a:effectLst/>
                        <a:latin typeface="Verdana" panose="020B0604030504040204" pitchFamily="34" charset="0"/>
                      </a:endParaRPr>
                    </a:p>
                  </a:txBody>
                  <a:tcPr marL="548" marR="548" marT="548" marB="0" anchor="ctr"/>
                </a:tc>
                <a:tc>
                  <a:txBody>
                    <a:bodyPr/>
                    <a:lstStyle/>
                    <a:p>
                      <a:pPr algn="ctr" rtl="0" fontAlgn="ctr"/>
                      <a:r>
                        <a:rPr lang="es-CO" sz="1800" u="none" strike="noStrike" dirty="0">
                          <a:effectLst/>
                        </a:rPr>
                        <a:t>      100 </a:t>
                      </a:r>
                      <a:endParaRPr lang="es-CO" sz="1800" b="0" i="0" u="none" strike="noStrike" dirty="0">
                        <a:solidFill>
                          <a:srgbClr val="000000"/>
                        </a:solidFill>
                        <a:effectLst/>
                        <a:latin typeface="Verdana" panose="020B0604030504040204" pitchFamily="34" charset="0"/>
                      </a:endParaRPr>
                    </a:p>
                  </a:txBody>
                  <a:tcPr marL="548" marR="548" marT="548" marB="0" anchor="ctr"/>
                </a:tc>
                <a:tc>
                  <a:txBody>
                    <a:bodyPr/>
                    <a:lstStyle/>
                    <a:p>
                      <a:pPr algn="ctr" rtl="0" fontAlgn="ctr"/>
                      <a:r>
                        <a:rPr lang="es-CO" sz="1800" u="none" strike="noStrike" dirty="0">
                          <a:effectLst/>
                        </a:rPr>
                        <a:t>$ 103</a:t>
                      </a:r>
                      <a:endParaRPr lang="es-CO" sz="1800" b="0" i="0" u="none" strike="noStrike" dirty="0">
                        <a:solidFill>
                          <a:srgbClr val="000000"/>
                        </a:solidFill>
                        <a:effectLst/>
                        <a:latin typeface="Verdana" panose="020B0604030504040204" pitchFamily="34" charset="0"/>
                      </a:endParaRPr>
                    </a:p>
                  </a:txBody>
                  <a:tcPr marL="548" marR="548" marT="548" marB="0" anchor="ctr"/>
                </a:tc>
                <a:tc>
                  <a:txBody>
                    <a:bodyPr/>
                    <a:lstStyle/>
                    <a:p>
                      <a:pPr algn="ctr" rtl="0" fontAlgn="ctr"/>
                      <a:r>
                        <a:rPr lang="es-CO" sz="1800" u="none" strike="noStrike" dirty="0">
                          <a:effectLst/>
                        </a:rPr>
                        <a:t>$ 106</a:t>
                      </a:r>
                      <a:endParaRPr lang="es-CO" sz="1800" b="0" i="0" u="none" strike="noStrike" dirty="0">
                        <a:solidFill>
                          <a:srgbClr val="000000"/>
                        </a:solidFill>
                        <a:effectLst/>
                        <a:latin typeface="Verdana" panose="020B0604030504040204" pitchFamily="34" charset="0"/>
                      </a:endParaRPr>
                    </a:p>
                  </a:txBody>
                  <a:tcPr marL="548" marR="548" marT="548" marB="0" anchor="ctr"/>
                </a:tc>
                <a:tc>
                  <a:txBody>
                    <a:bodyPr/>
                    <a:lstStyle/>
                    <a:p>
                      <a:pPr algn="ctr" rtl="0" fontAlgn="ctr"/>
                      <a:r>
                        <a:rPr lang="es-CO" sz="1800" u="none" strike="noStrike" dirty="0">
                          <a:effectLst/>
                        </a:rPr>
                        <a:t>$ 109</a:t>
                      </a:r>
                      <a:endParaRPr lang="es-CO" sz="1800" b="0" i="0" u="none" strike="noStrike" dirty="0">
                        <a:solidFill>
                          <a:srgbClr val="000000"/>
                        </a:solidFill>
                        <a:effectLst/>
                        <a:latin typeface="Verdana" panose="020B0604030504040204" pitchFamily="34" charset="0"/>
                      </a:endParaRPr>
                    </a:p>
                  </a:txBody>
                  <a:tcPr marL="548" marR="548" marT="548" marB="0" anchor="ctr"/>
                </a:tc>
                <a:extLst>
                  <a:ext uri="{0D108BD9-81ED-4DB2-BD59-A6C34878D82A}">
                    <a16:rowId xmlns:a16="http://schemas.microsoft.com/office/drawing/2014/main" val="3570925153"/>
                  </a:ext>
                </a:extLst>
              </a:tr>
              <a:tr h="1125811">
                <a:tc>
                  <a:txBody>
                    <a:bodyPr/>
                    <a:lstStyle/>
                    <a:p>
                      <a:pPr algn="ctr" rtl="0" fontAlgn="ctr"/>
                      <a:r>
                        <a:rPr lang="es-CO" sz="1800" u="none" strike="noStrike" dirty="0">
                          <a:effectLst/>
                        </a:rPr>
                        <a:t>Ministerio de Ambiente y Desarrollo Sostenible </a:t>
                      </a:r>
                      <a:endParaRPr lang="es-CO" sz="1800" b="1" i="0" u="none" strike="noStrike" dirty="0">
                        <a:solidFill>
                          <a:srgbClr val="000000"/>
                        </a:solidFill>
                        <a:effectLst/>
                        <a:latin typeface="Verdana" panose="020B0604030504040204" pitchFamily="34" charset="0"/>
                      </a:endParaRPr>
                    </a:p>
                  </a:txBody>
                  <a:tcPr marL="548" marR="548" marT="548" marB="0" anchor="ctr"/>
                </a:tc>
                <a:tc>
                  <a:txBody>
                    <a:bodyPr/>
                    <a:lstStyle/>
                    <a:p>
                      <a:pPr algn="ctr" rtl="0" fontAlgn="ctr"/>
                      <a:br>
                        <a:rPr lang="es-CO" sz="1800" u="none" strike="noStrike">
                          <a:effectLst/>
                        </a:rPr>
                      </a:br>
                      <a:r>
                        <a:rPr lang="es-CO" sz="1800" u="none" strike="noStrike">
                          <a:effectLst/>
                        </a:rPr>
                        <a:t>202300000000294</a:t>
                      </a:r>
                      <a:endParaRPr lang="es-CO" sz="1800" b="1" i="0" u="none" strike="noStrike" dirty="0">
                        <a:solidFill>
                          <a:srgbClr val="000000"/>
                        </a:solidFill>
                        <a:effectLst/>
                        <a:latin typeface="Verdana" panose="020B0604030504040204" pitchFamily="34" charset="0"/>
                      </a:endParaRPr>
                    </a:p>
                  </a:txBody>
                  <a:tcPr marL="548" marR="548" marT="548" marB="0" anchor="ctr"/>
                </a:tc>
                <a:tc>
                  <a:txBody>
                    <a:bodyPr/>
                    <a:lstStyle/>
                    <a:p>
                      <a:pPr algn="l" rtl="0" fontAlgn="ctr"/>
                      <a:r>
                        <a:rPr lang="es-CO" sz="1800" u="none" strike="noStrike" dirty="0">
                          <a:effectLst/>
                        </a:rPr>
                        <a:t>Apoyo financiero al desarrollo de planes, programas y proyectos a través del Fondo para la Vida y Biodiversidad Nacional</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ctr" rtl="0" fontAlgn="ctr"/>
                      <a:r>
                        <a:rPr lang="es-CO" sz="1800" u="none" strike="noStrike" dirty="0">
                          <a:effectLst/>
                        </a:rPr>
                        <a:t>1. Reforma Rural Integral</a:t>
                      </a:r>
                      <a:endParaRPr lang="es-CO" sz="1800" b="0" i="0" u="none" strike="noStrike" dirty="0">
                        <a:solidFill>
                          <a:srgbClr val="000000"/>
                        </a:solidFill>
                        <a:effectLst/>
                        <a:latin typeface="Verdana" panose="020B0604030504040204" pitchFamily="34" charset="0"/>
                      </a:endParaRPr>
                    </a:p>
                  </a:txBody>
                  <a:tcPr marL="548" marR="548" marT="548" marB="0" anchor="ctr"/>
                </a:tc>
                <a:tc>
                  <a:txBody>
                    <a:bodyPr/>
                    <a:lstStyle/>
                    <a:p>
                      <a:pPr algn="ctr" rtl="0" fontAlgn="ctr"/>
                      <a:r>
                        <a:rPr lang="es-CO" sz="1800" u="none" strike="noStrike" dirty="0">
                          <a:effectLst/>
                        </a:rPr>
                        <a:t>1.1. Ordenamiento social de la propiedad rural y uso del suelo.</a:t>
                      </a:r>
                      <a:endParaRPr lang="es-CO" sz="1800" b="0" i="0" u="none" strike="noStrike" dirty="0">
                        <a:solidFill>
                          <a:srgbClr val="000000"/>
                        </a:solidFill>
                        <a:effectLst/>
                        <a:latin typeface="Verdana" panose="020B0604030504040204" pitchFamily="34" charset="0"/>
                      </a:endParaRPr>
                    </a:p>
                  </a:txBody>
                  <a:tcPr marL="548" marR="548" marT="548" marB="0" anchor="ctr"/>
                </a:tc>
                <a:tc>
                  <a:txBody>
                    <a:bodyPr/>
                    <a:lstStyle/>
                    <a:p>
                      <a:pPr algn="ctr" rtl="0" fontAlgn="ctr"/>
                      <a:r>
                        <a:rPr lang="es-CO" sz="1800" u="none" strike="noStrike" dirty="0">
                          <a:effectLst/>
                        </a:rPr>
                        <a:t>Plan Nacional Sectorial #16: Zonificación Ambiental</a:t>
                      </a:r>
                      <a:endParaRPr lang="es-CO" sz="1800" b="1" i="0" u="none" strike="noStrike" dirty="0">
                        <a:solidFill>
                          <a:srgbClr val="000000"/>
                        </a:solidFill>
                        <a:effectLst/>
                        <a:latin typeface="Verdana" panose="020B0604030504040204" pitchFamily="34" charset="0"/>
                      </a:endParaRPr>
                    </a:p>
                  </a:txBody>
                  <a:tcPr marL="548" marR="548" marT="548" marB="0" anchor="ctr"/>
                </a:tc>
                <a:tc>
                  <a:txBody>
                    <a:bodyPr/>
                    <a:lstStyle/>
                    <a:p>
                      <a:pPr algn="ctr" rtl="0" fontAlgn="ctr"/>
                      <a:r>
                        <a:rPr lang="es-CO" sz="1800" u="none" strike="noStrike" dirty="0">
                          <a:effectLst/>
                        </a:rPr>
                        <a:t>100</a:t>
                      </a:r>
                      <a:endParaRPr lang="es-CO" sz="1800" b="0" i="0" u="none" strike="noStrike" dirty="0">
                        <a:solidFill>
                          <a:srgbClr val="000000"/>
                        </a:solidFill>
                        <a:effectLst/>
                        <a:latin typeface="Verdana" panose="020B0604030504040204" pitchFamily="34" charset="0"/>
                      </a:endParaRPr>
                    </a:p>
                  </a:txBody>
                  <a:tcPr marL="548" marR="548" marT="548" marB="0" anchor="ctr"/>
                </a:tc>
                <a:tc>
                  <a:txBody>
                    <a:bodyPr/>
                    <a:lstStyle/>
                    <a:p>
                      <a:pPr algn="ctr" rtl="0" fontAlgn="ctr"/>
                      <a:r>
                        <a:rPr lang="es-CO" sz="1800" u="none" strike="noStrike" dirty="0">
                          <a:effectLst/>
                        </a:rPr>
                        <a:t>$ 600</a:t>
                      </a:r>
                      <a:endParaRPr lang="es-CO" sz="1800" b="0" i="0" u="none" strike="noStrike" dirty="0">
                        <a:solidFill>
                          <a:srgbClr val="000000"/>
                        </a:solidFill>
                        <a:effectLst/>
                        <a:latin typeface="Verdana" panose="020B0604030504040204" pitchFamily="34" charset="0"/>
                      </a:endParaRPr>
                    </a:p>
                  </a:txBody>
                  <a:tcPr marL="548" marR="548" marT="548" marB="0" anchor="ctr"/>
                </a:tc>
                <a:tc>
                  <a:txBody>
                    <a:bodyPr/>
                    <a:lstStyle/>
                    <a:p>
                      <a:pPr algn="ctr" rtl="0" fontAlgn="ctr"/>
                      <a:r>
                        <a:rPr lang="es-CO" sz="1800" u="none" strike="noStrike" dirty="0">
                          <a:effectLst/>
                        </a:rPr>
                        <a:t>      100 </a:t>
                      </a:r>
                      <a:endParaRPr lang="es-CO" sz="1800" b="0" i="0" u="none" strike="noStrike" dirty="0">
                        <a:solidFill>
                          <a:srgbClr val="000000"/>
                        </a:solidFill>
                        <a:effectLst/>
                        <a:latin typeface="Verdana" panose="020B0604030504040204" pitchFamily="34" charset="0"/>
                      </a:endParaRPr>
                    </a:p>
                  </a:txBody>
                  <a:tcPr marL="548" marR="548" marT="548" marB="0" anchor="ctr"/>
                </a:tc>
                <a:tc>
                  <a:txBody>
                    <a:bodyPr/>
                    <a:lstStyle/>
                    <a:p>
                      <a:pPr algn="ctr" rtl="0" fontAlgn="ctr"/>
                      <a:r>
                        <a:rPr lang="es-CO" sz="1800" u="none" strike="noStrike" dirty="0">
                          <a:effectLst/>
                        </a:rPr>
                        <a:t>$ 618</a:t>
                      </a:r>
                      <a:endParaRPr lang="es-CO" sz="1800" b="0" i="0" u="none" strike="noStrike" dirty="0">
                        <a:solidFill>
                          <a:srgbClr val="000000"/>
                        </a:solidFill>
                        <a:effectLst/>
                        <a:latin typeface="Verdana" panose="020B0604030504040204" pitchFamily="34" charset="0"/>
                      </a:endParaRPr>
                    </a:p>
                  </a:txBody>
                  <a:tcPr marL="548" marR="548" marT="548" marB="0" anchor="ctr"/>
                </a:tc>
                <a:tc>
                  <a:txBody>
                    <a:bodyPr/>
                    <a:lstStyle/>
                    <a:p>
                      <a:pPr algn="ctr" rtl="0" fontAlgn="ctr"/>
                      <a:r>
                        <a:rPr lang="es-CO" sz="1800" u="none" strike="noStrike" dirty="0">
                          <a:effectLst/>
                        </a:rPr>
                        <a:t>$ 637</a:t>
                      </a:r>
                      <a:endParaRPr lang="es-CO" sz="1800" b="0" i="0" u="none" strike="noStrike" dirty="0">
                        <a:solidFill>
                          <a:srgbClr val="000000"/>
                        </a:solidFill>
                        <a:effectLst/>
                        <a:latin typeface="Verdana" panose="020B0604030504040204" pitchFamily="34" charset="0"/>
                      </a:endParaRPr>
                    </a:p>
                  </a:txBody>
                  <a:tcPr marL="548" marR="548" marT="548" marB="0" anchor="ctr"/>
                </a:tc>
                <a:tc>
                  <a:txBody>
                    <a:bodyPr/>
                    <a:lstStyle/>
                    <a:p>
                      <a:pPr algn="ctr" rtl="0" fontAlgn="ctr"/>
                      <a:r>
                        <a:rPr lang="es-CO" sz="1800" u="none" strike="noStrike" dirty="0">
                          <a:effectLst/>
                        </a:rPr>
                        <a:t>$ 656</a:t>
                      </a:r>
                      <a:endParaRPr lang="es-CO" sz="1800" b="0" i="0" u="none" strike="noStrike" dirty="0">
                        <a:solidFill>
                          <a:srgbClr val="000000"/>
                        </a:solidFill>
                        <a:effectLst/>
                        <a:latin typeface="Verdana" panose="020B0604030504040204" pitchFamily="34" charset="0"/>
                      </a:endParaRPr>
                    </a:p>
                  </a:txBody>
                  <a:tcPr marL="548" marR="548" marT="548" marB="0" anchor="ctr"/>
                </a:tc>
                <a:extLst>
                  <a:ext uri="{0D108BD9-81ED-4DB2-BD59-A6C34878D82A}">
                    <a16:rowId xmlns:a16="http://schemas.microsoft.com/office/drawing/2014/main" val="1601367553"/>
                  </a:ext>
                </a:extLst>
              </a:tr>
              <a:tr h="380629">
                <a:tc gridSpan="6">
                  <a:txBody>
                    <a:bodyPr/>
                    <a:lstStyle/>
                    <a:p>
                      <a:pPr algn="ctr" rtl="0" fontAlgn="ctr"/>
                      <a:r>
                        <a:rPr lang="es-CO" sz="1800" b="1" u="none" strike="noStrike">
                          <a:effectLst/>
                        </a:rPr>
                        <a:t>Total Ministerio de Ambiente y Desarrollo Sostenible</a:t>
                      </a:r>
                      <a:endParaRPr lang="es-CO" sz="1800" b="1" i="0" u="none" strike="noStrike" dirty="0">
                        <a:solidFill>
                          <a:srgbClr val="000000"/>
                        </a:solidFill>
                        <a:effectLst/>
                        <a:latin typeface="Verdana" panose="020B0604030504040204" pitchFamily="34" charset="0"/>
                      </a:endParaRPr>
                    </a:p>
                  </a:txBody>
                  <a:tcPr marL="548" marR="548" marT="548" marB="0" anchor="ctr">
                    <a:solidFill>
                      <a:srgbClr val="D6DCE4"/>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ctr"/>
                      <a:r>
                        <a:rPr lang="es-CO" sz="1800" b="1" u="none" strike="noStrike" dirty="0">
                          <a:effectLst/>
                        </a:rPr>
                        <a:t>300</a:t>
                      </a:r>
                      <a:endParaRPr lang="es-CO" sz="1800" b="1" i="0" u="none" strike="noStrike" dirty="0">
                        <a:solidFill>
                          <a:srgbClr val="000000"/>
                        </a:solidFill>
                        <a:effectLst/>
                        <a:latin typeface="Arial" panose="020B0604020202020204" pitchFamily="34" charset="0"/>
                      </a:endParaRPr>
                    </a:p>
                  </a:txBody>
                  <a:tcPr marL="548" marR="548" marT="548" marB="0" anchor="ctr">
                    <a:solidFill>
                      <a:srgbClr val="D6DCE4"/>
                    </a:solidFill>
                  </a:tcPr>
                </a:tc>
                <a:tc>
                  <a:txBody>
                    <a:bodyPr/>
                    <a:lstStyle/>
                    <a:p>
                      <a:pPr algn="ctr" fontAlgn="ctr"/>
                      <a:r>
                        <a:rPr lang="es-CO" sz="1800" b="1" u="none" strike="noStrike" dirty="0">
                          <a:effectLst/>
                        </a:rPr>
                        <a:t>$ 5.700</a:t>
                      </a:r>
                      <a:endParaRPr lang="es-CO" sz="1800" b="1" i="0" u="none" strike="noStrike" dirty="0">
                        <a:solidFill>
                          <a:srgbClr val="000000"/>
                        </a:solidFill>
                        <a:effectLst/>
                        <a:latin typeface="Arial" panose="020B0604020202020204" pitchFamily="34" charset="0"/>
                      </a:endParaRPr>
                    </a:p>
                  </a:txBody>
                  <a:tcPr marL="548" marR="548" marT="548" marB="0" anchor="ctr">
                    <a:solidFill>
                      <a:srgbClr val="D6DCE4"/>
                    </a:solidFill>
                  </a:tcPr>
                </a:tc>
                <a:tc>
                  <a:txBody>
                    <a:bodyPr/>
                    <a:lstStyle/>
                    <a:p>
                      <a:pPr algn="ctr" fontAlgn="ctr"/>
                      <a:r>
                        <a:rPr lang="es-CO" sz="1800" b="1" u="none" strike="noStrike" dirty="0">
                          <a:effectLst/>
                        </a:rPr>
                        <a:t>        300 </a:t>
                      </a:r>
                      <a:endParaRPr lang="es-CO" sz="1800" b="1" i="0" u="none" strike="noStrike" dirty="0">
                        <a:solidFill>
                          <a:srgbClr val="000000"/>
                        </a:solidFill>
                        <a:effectLst/>
                        <a:latin typeface="Arial" panose="020B0604020202020204" pitchFamily="34" charset="0"/>
                      </a:endParaRPr>
                    </a:p>
                  </a:txBody>
                  <a:tcPr marL="548" marR="548" marT="548" marB="0" anchor="ctr">
                    <a:solidFill>
                      <a:srgbClr val="D6DCE4"/>
                    </a:solidFill>
                  </a:tcPr>
                </a:tc>
                <a:tc>
                  <a:txBody>
                    <a:bodyPr/>
                    <a:lstStyle/>
                    <a:p>
                      <a:pPr algn="ctr" fontAlgn="ctr"/>
                      <a:r>
                        <a:rPr lang="es-CO" sz="1800" b="1" u="none" strike="noStrike" dirty="0">
                          <a:effectLst/>
                        </a:rPr>
                        <a:t>$ 5.891</a:t>
                      </a:r>
                      <a:endParaRPr lang="es-CO" sz="1800" b="1" i="0" u="none" strike="noStrike" dirty="0">
                        <a:solidFill>
                          <a:srgbClr val="000000"/>
                        </a:solidFill>
                        <a:effectLst/>
                        <a:latin typeface="Arial" panose="020B0604020202020204" pitchFamily="34" charset="0"/>
                      </a:endParaRPr>
                    </a:p>
                  </a:txBody>
                  <a:tcPr marL="548" marR="548" marT="548" marB="0" anchor="ctr">
                    <a:solidFill>
                      <a:srgbClr val="D6DCE4"/>
                    </a:solidFill>
                  </a:tcPr>
                </a:tc>
                <a:tc>
                  <a:txBody>
                    <a:bodyPr/>
                    <a:lstStyle/>
                    <a:p>
                      <a:pPr algn="ctr" fontAlgn="ctr"/>
                      <a:r>
                        <a:rPr lang="es-CO" sz="1800" b="1" u="none" strike="noStrike" dirty="0">
                          <a:effectLst/>
                        </a:rPr>
                        <a:t>$ 6.088</a:t>
                      </a:r>
                      <a:endParaRPr lang="es-CO" sz="1800" b="1" i="0" u="none" strike="noStrike" dirty="0">
                        <a:solidFill>
                          <a:srgbClr val="000000"/>
                        </a:solidFill>
                        <a:effectLst/>
                        <a:latin typeface="Arial" panose="020B0604020202020204" pitchFamily="34" charset="0"/>
                      </a:endParaRPr>
                    </a:p>
                  </a:txBody>
                  <a:tcPr marL="548" marR="548" marT="548" marB="0" anchor="ctr">
                    <a:solidFill>
                      <a:srgbClr val="D6DCE4"/>
                    </a:solidFill>
                  </a:tcPr>
                </a:tc>
                <a:tc>
                  <a:txBody>
                    <a:bodyPr/>
                    <a:lstStyle/>
                    <a:p>
                      <a:pPr algn="ctr" fontAlgn="ctr"/>
                      <a:r>
                        <a:rPr lang="es-CO" sz="1800" b="1" u="none" strike="noStrike" dirty="0">
                          <a:effectLst/>
                        </a:rPr>
                        <a:t>$ 6.292</a:t>
                      </a:r>
                      <a:endParaRPr lang="es-CO" sz="1800" b="1" i="0" u="none" strike="noStrike" dirty="0">
                        <a:solidFill>
                          <a:srgbClr val="000000"/>
                        </a:solidFill>
                        <a:effectLst/>
                        <a:latin typeface="Arial" panose="020B0604020202020204" pitchFamily="34" charset="0"/>
                      </a:endParaRPr>
                    </a:p>
                  </a:txBody>
                  <a:tcPr marL="548" marR="548" marT="548" marB="0" anchor="ctr">
                    <a:solidFill>
                      <a:srgbClr val="D6DCE4"/>
                    </a:solidFill>
                  </a:tcPr>
                </a:tc>
                <a:extLst>
                  <a:ext uri="{0D108BD9-81ED-4DB2-BD59-A6C34878D82A}">
                    <a16:rowId xmlns:a16="http://schemas.microsoft.com/office/drawing/2014/main" val="3181209980"/>
                  </a:ext>
                </a:extLst>
              </a:tr>
              <a:tr h="1125811">
                <a:tc>
                  <a:txBody>
                    <a:bodyPr/>
                    <a:lstStyle/>
                    <a:p>
                      <a:pPr algn="ctr" rtl="0" fontAlgn="ctr"/>
                      <a:r>
                        <a:rPr lang="es-CO" sz="1800" b="0" i="0" u="none" strike="noStrike" dirty="0">
                          <a:solidFill>
                            <a:srgbClr val="000000"/>
                          </a:solidFill>
                          <a:effectLst/>
                          <a:latin typeface="Verdana" panose="020B0604030504040204" pitchFamily="34" charset="0"/>
                        </a:rPr>
                        <a:t>Parques naturales nacionales</a:t>
                      </a:r>
                    </a:p>
                  </a:txBody>
                  <a:tcPr marL="548" marR="548" marT="548" marB="0" anchor="ctr"/>
                </a:tc>
                <a:tc>
                  <a:txBody>
                    <a:bodyPr/>
                    <a:lstStyle/>
                    <a:p>
                      <a:pPr algn="ctr" rtl="0" fontAlgn="ctr"/>
                      <a:r>
                        <a:rPr lang="es-CO" sz="1800" u="none" strike="noStrike">
                          <a:effectLst/>
                        </a:rPr>
                        <a:t>202300000000060</a:t>
                      </a:r>
                      <a:endParaRPr lang="es-CO" sz="1800" b="1" i="0" u="none" strike="noStrike" dirty="0">
                        <a:solidFill>
                          <a:srgbClr val="000000"/>
                        </a:solidFill>
                        <a:effectLst/>
                        <a:latin typeface="Verdana" panose="020B0604030504040204" pitchFamily="34" charset="0"/>
                      </a:endParaRPr>
                    </a:p>
                  </a:txBody>
                  <a:tcPr marL="548" marR="548" marT="548" marB="0" anchor="ctr"/>
                </a:tc>
                <a:tc>
                  <a:txBody>
                    <a:bodyPr/>
                    <a:lstStyle/>
                    <a:p>
                      <a:pPr algn="l" rtl="0" fontAlgn="ctr"/>
                      <a:r>
                        <a:rPr lang="es-CO" sz="1800" u="none" strike="noStrike" dirty="0">
                          <a:effectLst/>
                        </a:rPr>
                        <a:t>Conservación de la diversidad biológica de las áreas protegidas del SINAP Nacional</a:t>
                      </a:r>
                      <a:endParaRPr lang="es-CO" sz="1800" b="0" i="0" u="none" strike="noStrike" dirty="0">
                        <a:solidFill>
                          <a:srgbClr val="000000"/>
                        </a:solidFill>
                        <a:effectLst/>
                        <a:latin typeface="Verdana" panose="020B0604030504040204" pitchFamily="34" charset="0"/>
                      </a:endParaRPr>
                    </a:p>
                  </a:txBody>
                  <a:tcPr marL="548" marR="548" marT="548" marB="0" anchor="ctr"/>
                </a:tc>
                <a:tc>
                  <a:txBody>
                    <a:bodyPr/>
                    <a:lstStyle/>
                    <a:p>
                      <a:pPr algn="ctr" rtl="0" fontAlgn="ctr"/>
                      <a:r>
                        <a:rPr lang="es-CO" sz="1800" u="none" strike="noStrike" dirty="0">
                          <a:effectLst/>
                        </a:rPr>
                        <a:t>Implementar la ruta de acuerdos de conservación con familias campesinas que usan o habitan las áreas protegidas.</a:t>
                      </a:r>
                      <a:endParaRPr lang="es-CO" sz="1800" b="0" i="0" u="none" strike="noStrike" dirty="0">
                        <a:solidFill>
                          <a:srgbClr val="000000"/>
                        </a:solidFill>
                        <a:effectLst/>
                        <a:latin typeface="Verdana" panose="020B0604030504040204" pitchFamily="34" charset="0"/>
                      </a:endParaRPr>
                    </a:p>
                  </a:txBody>
                  <a:tcPr marL="548" marR="548" marT="548" marB="0" anchor="ctr"/>
                </a:tc>
                <a:tc>
                  <a:txBody>
                    <a:bodyPr/>
                    <a:lstStyle/>
                    <a:p>
                      <a:pPr algn="ctr" rtl="0" fontAlgn="ctr"/>
                      <a:r>
                        <a:rPr lang="es-CO" sz="1800" u="none" strike="noStrike" dirty="0">
                          <a:effectLst/>
                        </a:rPr>
                        <a:t>Acuerdos de conservación con familias campesinas que usan o habitan las áreas protegidas</a:t>
                      </a:r>
                      <a:endParaRPr lang="es-CO" sz="1800" b="0" i="0" u="none" strike="noStrike" dirty="0">
                        <a:solidFill>
                          <a:srgbClr val="000000"/>
                        </a:solidFill>
                        <a:effectLst/>
                        <a:latin typeface="Verdana" panose="020B0604030504040204" pitchFamily="34" charset="0"/>
                      </a:endParaRPr>
                    </a:p>
                  </a:txBody>
                  <a:tcPr marL="548" marR="548" marT="548" marB="0" anchor="ctr"/>
                </a:tc>
                <a:tc>
                  <a:txBody>
                    <a:bodyPr/>
                    <a:lstStyle/>
                    <a:p>
                      <a:pPr algn="ctr" rtl="0" fontAlgn="ctr"/>
                      <a:r>
                        <a:rPr lang="es-CO" sz="1800" u="none" strike="noStrike" dirty="0">
                          <a:effectLst/>
                        </a:rPr>
                        <a:t> </a:t>
                      </a:r>
                      <a:endParaRPr lang="es-CO" sz="1800" b="1" i="0" u="none" strike="noStrike" dirty="0">
                        <a:solidFill>
                          <a:srgbClr val="000000"/>
                        </a:solidFill>
                        <a:effectLst/>
                        <a:latin typeface="Verdana" panose="020B0604030504040204" pitchFamily="34" charset="0"/>
                      </a:endParaRPr>
                    </a:p>
                  </a:txBody>
                  <a:tcPr marL="548" marR="548" marT="548" marB="0" anchor="ctr"/>
                </a:tc>
                <a:tc>
                  <a:txBody>
                    <a:bodyPr/>
                    <a:lstStyle/>
                    <a:p>
                      <a:pPr algn="ctr" rtl="0" fontAlgn="ctr"/>
                      <a:r>
                        <a:rPr lang="es-CO" sz="1800" u="none" strike="noStrike" dirty="0">
                          <a:effectLst/>
                        </a:rPr>
                        <a:t>8006</a:t>
                      </a:r>
                      <a:endParaRPr lang="es-CO" sz="1800" b="0" i="0" u="none" strike="noStrike" dirty="0">
                        <a:solidFill>
                          <a:srgbClr val="000000"/>
                        </a:solidFill>
                        <a:effectLst/>
                        <a:latin typeface="Verdana" panose="020B0604030504040204" pitchFamily="34" charset="0"/>
                      </a:endParaRPr>
                    </a:p>
                  </a:txBody>
                  <a:tcPr marL="548" marR="548" marT="548" marB="0" anchor="ctr"/>
                </a:tc>
                <a:tc>
                  <a:txBody>
                    <a:bodyPr/>
                    <a:lstStyle/>
                    <a:p>
                      <a:pPr algn="ctr" rtl="0" fontAlgn="ctr"/>
                      <a:r>
                        <a:rPr lang="es-CO" sz="1800" u="none" strike="noStrike" dirty="0">
                          <a:effectLst/>
                        </a:rPr>
                        <a:t>$ 13.130</a:t>
                      </a:r>
                      <a:endParaRPr lang="es-CO" sz="1800" b="0" i="0" u="none" strike="noStrike" dirty="0">
                        <a:solidFill>
                          <a:srgbClr val="000000"/>
                        </a:solidFill>
                        <a:effectLst/>
                        <a:latin typeface="Verdana" panose="020B0604030504040204" pitchFamily="34" charset="0"/>
                      </a:endParaRPr>
                    </a:p>
                  </a:txBody>
                  <a:tcPr marL="548" marR="548" marT="548" marB="0" anchor="ctr"/>
                </a:tc>
                <a:tc>
                  <a:txBody>
                    <a:bodyPr/>
                    <a:lstStyle/>
                    <a:p>
                      <a:pPr algn="ctr" rtl="0" fontAlgn="ctr"/>
                      <a:r>
                        <a:rPr lang="es-CO" sz="1800" u="none" strike="noStrike" dirty="0">
                          <a:effectLst/>
                        </a:rPr>
                        <a:t>      324 </a:t>
                      </a:r>
                      <a:endParaRPr lang="es-CO" sz="1800" b="0" i="0" u="none" strike="noStrike" dirty="0">
                        <a:solidFill>
                          <a:srgbClr val="000000"/>
                        </a:solidFill>
                        <a:effectLst/>
                        <a:latin typeface="Verdana" panose="020B0604030504040204" pitchFamily="34" charset="0"/>
                      </a:endParaRPr>
                    </a:p>
                  </a:txBody>
                  <a:tcPr marL="548" marR="548" marT="548" marB="0" anchor="ctr"/>
                </a:tc>
                <a:tc>
                  <a:txBody>
                    <a:bodyPr/>
                    <a:lstStyle/>
                    <a:p>
                      <a:pPr algn="ctr" rtl="0" fontAlgn="ctr"/>
                      <a:r>
                        <a:rPr lang="es-CO" sz="1800" u="none" strike="noStrike" dirty="0">
                          <a:effectLst/>
                        </a:rPr>
                        <a:t>$ 13.524</a:t>
                      </a:r>
                      <a:endParaRPr lang="es-CO" sz="1800" b="0" i="0" u="none" strike="noStrike" dirty="0">
                        <a:solidFill>
                          <a:srgbClr val="000000"/>
                        </a:solidFill>
                        <a:effectLst/>
                        <a:latin typeface="Verdana" panose="020B0604030504040204" pitchFamily="34" charset="0"/>
                      </a:endParaRPr>
                    </a:p>
                  </a:txBody>
                  <a:tcPr marL="548" marR="548" marT="548" marB="0" anchor="ctr"/>
                </a:tc>
                <a:tc>
                  <a:txBody>
                    <a:bodyPr/>
                    <a:lstStyle/>
                    <a:p>
                      <a:pPr algn="ctr" rtl="0" fontAlgn="ctr"/>
                      <a:r>
                        <a:rPr lang="es-CO" sz="1800" u="none" strike="noStrike" dirty="0">
                          <a:effectLst/>
                        </a:rPr>
                        <a:t>$ 13.929</a:t>
                      </a:r>
                      <a:endParaRPr lang="es-CO" sz="1800" b="0" i="0" u="none" strike="noStrike" dirty="0">
                        <a:solidFill>
                          <a:srgbClr val="000000"/>
                        </a:solidFill>
                        <a:effectLst/>
                        <a:latin typeface="Verdana" panose="020B0604030504040204" pitchFamily="34" charset="0"/>
                      </a:endParaRPr>
                    </a:p>
                  </a:txBody>
                  <a:tcPr marL="548" marR="548" marT="548" marB="0" anchor="ctr"/>
                </a:tc>
                <a:tc>
                  <a:txBody>
                    <a:bodyPr/>
                    <a:lstStyle/>
                    <a:p>
                      <a:pPr algn="ctr" rtl="0" fontAlgn="ctr"/>
                      <a:r>
                        <a:rPr lang="es-CO" sz="1800" u="none" strike="noStrike" dirty="0">
                          <a:effectLst/>
                        </a:rPr>
                        <a:t>$ 14.347</a:t>
                      </a:r>
                      <a:endParaRPr lang="es-CO" sz="1800" b="0" i="0" u="none" strike="noStrike" dirty="0">
                        <a:solidFill>
                          <a:srgbClr val="000000"/>
                        </a:solidFill>
                        <a:effectLst/>
                        <a:latin typeface="Verdana" panose="020B0604030504040204" pitchFamily="34" charset="0"/>
                      </a:endParaRPr>
                    </a:p>
                  </a:txBody>
                  <a:tcPr marL="548" marR="548" marT="548" marB="0" anchor="ctr"/>
                </a:tc>
                <a:extLst>
                  <a:ext uri="{0D108BD9-81ED-4DB2-BD59-A6C34878D82A}">
                    <a16:rowId xmlns:a16="http://schemas.microsoft.com/office/drawing/2014/main" val="3829580538"/>
                  </a:ext>
                </a:extLst>
              </a:tr>
              <a:tr h="380629">
                <a:tc gridSpan="6">
                  <a:txBody>
                    <a:bodyPr/>
                    <a:lstStyle/>
                    <a:p>
                      <a:pPr marL="0" algn="ctr" rtl="0" fontAlgn="ctr"/>
                      <a:r>
                        <a:rPr lang="es-CO" sz="1800" b="1" u="none" strike="noStrike">
                          <a:solidFill>
                            <a:schemeClr val="tx1"/>
                          </a:solidFill>
                          <a:effectLst/>
                          <a:latin typeface="+mn-lt"/>
                          <a:ea typeface="+mn-ea"/>
                          <a:cs typeface="+mn-cs"/>
                        </a:rPr>
                        <a:t>Total Parques Naturales Nacionales de Colombia</a:t>
                      </a:r>
                      <a:endParaRPr lang="es-CO" sz="1800" b="1" u="none" strike="noStrike" dirty="0">
                        <a:solidFill>
                          <a:schemeClr val="tx1"/>
                        </a:solidFill>
                        <a:effectLst/>
                        <a:latin typeface="+mn-lt"/>
                        <a:ea typeface="+mn-ea"/>
                        <a:cs typeface="+mn-cs"/>
                      </a:endParaRPr>
                    </a:p>
                  </a:txBody>
                  <a:tcPr marL="548" marR="548" marT="548" marB="0" anchor="ctr">
                    <a:solidFill>
                      <a:srgbClr val="D6DCE4"/>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marL="0" algn="ctr" rtl="0" fontAlgn="ctr"/>
                      <a:r>
                        <a:rPr lang="es-CO" sz="1800" b="1" u="none" strike="noStrike" dirty="0">
                          <a:solidFill>
                            <a:schemeClr val="tx1"/>
                          </a:solidFill>
                          <a:effectLst/>
                          <a:latin typeface="+mn-lt"/>
                          <a:ea typeface="+mn-ea"/>
                          <a:cs typeface="+mn-cs"/>
                        </a:rPr>
                        <a:t>8006</a:t>
                      </a:r>
                    </a:p>
                  </a:txBody>
                  <a:tcPr marL="548" marR="548" marT="548" marB="0" anchor="ctr">
                    <a:solidFill>
                      <a:srgbClr val="D6DCE4"/>
                    </a:solidFill>
                  </a:tcPr>
                </a:tc>
                <a:tc>
                  <a:txBody>
                    <a:bodyPr/>
                    <a:lstStyle/>
                    <a:p>
                      <a:pPr marL="0" algn="ctr" rtl="0" fontAlgn="ctr"/>
                      <a:r>
                        <a:rPr lang="es-CO" sz="1800" b="1" u="none" strike="noStrike" dirty="0">
                          <a:solidFill>
                            <a:schemeClr val="tx1"/>
                          </a:solidFill>
                          <a:effectLst/>
                          <a:latin typeface="+mn-lt"/>
                          <a:ea typeface="+mn-ea"/>
                          <a:cs typeface="+mn-cs"/>
                        </a:rPr>
                        <a:t>$ 13.130</a:t>
                      </a:r>
                    </a:p>
                  </a:txBody>
                  <a:tcPr marL="548" marR="548" marT="548" marB="0" anchor="ctr">
                    <a:solidFill>
                      <a:srgbClr val="D6DCE4"/>
                    </a:solidFill>
                  </a:tcPr>
                </a:tc>
                <a:tc>
                  <a:txBody>
                    <a:bodyPr/>
                    <a:lstStyle/>
                    <a:p>
                      <a:pPr marL="0" algn="ctr" rtl="0" fontAlgn="ctr"/>
                      <a:r>
                        <a:rPr lang="es-CO" sz="1800" b="1" u="none" strike="noStrike" dirty="0">
                          <a:solidFill>
                            <a:schemeClr val="tx1"/>
                          </a:solidFill>
                          <a:effectLst/>
                          <a:latin typeface="+mn-lt"/>
                          <a:ea typeface="+mn-ea"/>
                          <a:cs typeface="+mn-cs"/>
                        </a:rPr>
                        <a:t>        324,0 </a:t>
                      </a:r>
                    </a:p>
                  </a:txBody>
                  <a:tcPr marL="548" marR="548" marT="548" marB="0" anchor="ctr">
                    <a:solidFill>
                      <a:srgbClr val="D6DCE4"/>
                    </a:solidFill>
                  </a:tcPr>
                </a:tc>
                <a:tc>
                  <a:txBody>
                    <a:bodyPr/>
                    <a:lstStyle/>
                    <a:p>
                      <a:pPr marL="0" algn="ctr" rtl="0" fontAlgn="ctr"/>
                      <a:r>
                        <a:rPr lang="es-CO" sz="1800" b="1" u="none" strike="noStrike" dirty="0">
                          <a:solidFill>
                            <a:schemeClr val="tx1"/>
                          </a:solidFill>
                          <a:effectLst/>
                          <a:latin typeface="+mn-lt"/>
                          <a:ea typeface="+mn-ea"/>
                          <a:cs typeface="+mn-cs"/>
                        </a:rPr>
                        <a:t>$ 13.524</a:t>
                      </a:r>
                    </a:p>
                  </a:txBody>
                  <a:tcPr marL="548" marR="548" marT="548" marB="0" anchor="ctr">
                    <a:solidFill>
                      <a:srgbClr val="D6DCE4"/>
                    </a:solidFill>
                  </a:tcPr>
                </a:tc>
                <a:tc>
                  <a:txBody>
                    <a:bodyPr/>
                    <a:lstStyle/>
                    <a:p>
                      <a:pPr marL="0" algn="ctr" rtl="0" fontAlgn="ctr"/>
                      <a:r>
                        <a:rPr lang="es-CO" sz="1800" b="1" u="none" strike="noStrike" dirty="0">
                          <a:solidFill>
                            <a:schemeClr val="tx1"/>
                          </a:solidFill>
                          <a:effectLst/>
                          <a:latin typeface="+mn-lt"/>
                          <a:ea typeface="+mn-ea"/>
                          <a:cs typeface="+mn-cs"/>
                        </a:rPr>
                        <a:t>$ 13.929</a:t>
                      </a:r>
                    </a:p>
                  </a:txBody>
                  <a:tcPr marL="548" marR="548" marT="548" marB="0" anchor="ctr">
                    <a:solidFill>
                      <a:srgbClr val="D6DCE4"/>
                    </a:solidFill>
                  </a:tcPr>
                </a:tc>
                <a:tc>
                  <a:txBody>
                    <a:bodyPr/>
                    <a:lstStyle/>
                    <a:p>
                      <a:pPr marL="0" algn="ctr" rtl="0" fontAlgn="ctr"/>
                      <a:r>
                        <a:rPr lang="es-CO" sz="1800" b="1" u="none" strike="noStrike" dirty="0">
                          <a:solidFill>
                            <a:schemeClr val="tx1"/>
                          </a:solidFill>
                          <a:effectLst/>
                          <a:latin typeface="+mn-lt"/>
                          <a:ea typeface="+mn-ea"/>
                          <a:cs typeface="+mn-cs"/>
                        </a:rPr>
                        <a:t>$ 14.347</a:t>
                      </a:r>
                    </a:p>
                  </a:txBody>
                  <a:tcPr marL="548" marR="548" marT="548" marB="0" anchor="ctr">
                    <a:solidFill>
                      <a:srgbClr val="D6DCE4"/>
                    </a:solidFill>
                  </a:tcPr>
                </a:tc>
                <a:extLst>
                  <a:ext uri="{0D108BD9-81ED-4DB2-BD59-A6C34878D82A}">
                    <a16:rowId xmlns:a16="http://schemas.microsoft.com/office/drawing/2014/main" val="1348881169"/>
                  </a:ext>
                </a:extLst>
              </a:tr>
              <a:tr h="380629">
                <a:tc gridSpan="6">
                  <a:txBody>
                    <a:bodyPr/>
                    <a:lstStyle/>
                    <a:p>
                      <a:pPr algn="ctr" rtl="0" fontAlgn="ctr"/>
                      <a:r>
                        <a:rPr lang="es-CO" sz="1800" b="1" u="none" strike="noStrike" dirty="0">
                          <a:effectLst/>
                          <a:highlight>
                            <a:srgbClr val="FBCC32"/>
                          </a:highlight>
                        </a:rPr>
                        <a:t>TOTAL INVERSION</a:t>
                      </a:r>
                      <a:endParaRPr lang="es-CO" sz="1800" b="1" i="0" u="none" strike="noStrike" dirty="0">
                        <a:solidFill>
                          <a:srgbClr val="000000"/>
                        </a:solidFill>
                        <a:effectLst/>
                        <a:highlight>
                          <a:srgbClr val="FBCC32"/>
                        </a:highlight>
                        <a:latin typeface="Verdana" panose="020B0604030504040204" pitchFamily="34" charset="0"/>
                      </a:endParaRPr>
                    </a:p>
                  </a:txBody>
                  <a:tcPr marL="548" marR="548" marT="548" marB="0" anchor="ctr">
                    <a:solidFill>
                      <a:srgbClr val="FCCC31"/>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ctr"/>
                      <a:r>
                        <a:rPr lang="es-CO" sz="1800" b="1" u="none" strike="noStrike" dirty="0">
                          <a:effectLst/>
                          <a:highlight>
                            <a:srgbClr val="FBCC32"/>
                          </a:highlight>
                        </a:rPr>
                        <a:t>8306</a:t>
                      </a:r>
                      <a:endParaRPr lang="es-CO" sz="1800" b="1" i="0" u="none" strike="noStrike" dirty="0">
                        <a:solidFill>
                          <a:srgbClr val="000000"/>
                        </a:solidFill>
                        <a:effectLst/>
                        <a:highlight>
                          <a:srgbClr val="FBCC32"/>
                        </a:highlight>
                        <a:latin typeface="Arial" panose="020B0604020202020204" pitchFamily="34" charset="0"/>
                      </a:endParaRPr>
                    </a:p>
                  </a:txBody>
                  <a:tcPr marL="548" marR="548" marT="548" marB="0" anchor="ctr">
                    <a:solidFill>
                      <a:srgbClr val="FCCC31"/>
                    </a:solidFill>
                  </a:tcPr>
                </a:tc>
                <a:tc>
                  <a:txBody>
                    <a:bodyPr/>
                    <a:lstStyle/>
                    <a:p>
                      <a:pPr algn="ctr" fontAlgn="ctr"/>
                      <a:r>
                        <a:rPr lang="es-CO" sz="1800" b="1" u="none" strike="noStrike" dirty="0">
                          <a:effectLst/>
                          <a:highlight>
                            <a:srgbClr val="FBCC32"/>
                          </a:highlight>
                        </a:rPr>
                        <a:t>$ 18.830</a:t>
                      </a:r>
                      <a:endParaRPr lang="es-CO" sz="1800" b="1" i="0" u="none" strike="noStrike" dirty="0">
                        <a:solidFill>
                          <a:srgbClr val="000000"/>
                        </a:solidFill>
                        <a:effectLst/>
                        <a:highlight>
                          <a:srgbClr val="FBCC32"/>
                        </a:highlight>
                        <a:latin typeface="Arial" panose="020B0604020202020204" pitchFamily="34" charset="0"/>
                      </a:endParaRPr>
                    </a:p>
                  </a:txBody>
                  <a:tcPr marL="548" marR="548" marT="548" marB="0" anchor="ctr">
                    <a:solidFill>
                      <a:srgbClr val="FCCC31"/>
                    </a:solidFill>
                  </a:tcPr>
                </a:tc>
                <a:tc>
                  <a:txBody>
                    <a:bodyPr/>
                    <a:lstStyle/>
                    <a:p>
                      <a:pPr algn="ctr" fontAlgn="ctr"/>
                      <a:r>
                        <a:rPr lang="es-CO" sz="1800" b="1" u="none" strike="noStrike" dirty="0">
                          <a:effectLst/>
                          <a:highlight>
                            <a:srgbClr val="FBCC32"/>
                          </a:highlight>
                        </a:rPr>
                        <a:t>624</a:t>
                      </a:r>
                      <a:endParaRPr lang="es-CO" sz="1800" b="1" i="0" u="none" strike="noStrike" dirty="0">
                        <a:solidFill>
                          <a:srgbClr val="000000"/>
                        </a:solidFill>
                        <a:effectLst/>
                        <a:highlight>
                          <a:srgbClr val="FBCC32"/>
                        </a:highlight>
                        <a:latin typeface="Arial" panose="020B0604020202020204" pitchFamily="34" charset="0"/>
                      </a:endParaRPr>
                    </a:p>
                  </a:txBody>
                  <a:tcPr marL="548" marR="548" marT="548" marB="0" anchor="ctr">
                    <a:solidFill>
                      <a:srgbClr val="FCCC31"/>
                    </a:solidFill>
                  </a:tcPr>
                </a:tc>
                <a:tc>
                  <a:txBody>
                    <a:bodyPr/>
                    <a:lstStyle/>
                    <a:p>
                      <a:pPr algn="ctr" fontAlgn="ctr"/>
                      <a:r>
                        <a:rPr lang="es-CO" sz="1800" b="1" u="none" strike="noStrike" dirty="0">
                          <a:effectLst/>
                          <a:highlight>
                            <a:srgbClr val="FBCC32"/>
                          </a:highlight>
                        </a:rPr>
                        <a:t>$ 19.415</a:t>
                      </a:r>
                      <a:endParaRPr lang="es-CO" sz="1800" b="1" i="0" u="none" strike="noStrike" dirty="0">
                        <a:solidFill>
                          <a:srgbClr val="000000"/>
                        </a:solidFill>
                        <a:effectLst/>
                        <a:highlight>
                          <a:srgbClr val="FBCC32"/>
                        </a:highlight>
                        <a:latin typeface="Arial" panose="020B0604020202020204" pitchFamily="34" charset="0"/>
                      </a:endParaRPr>
                    </a:p>
                  </a:txBody>
                  <a:tcPr marL="548" marR="548" marT="548" marB="0" anchor="ctr">
                    <a:solidFill>
                      <a:srgbClr val="FCCC31"/>
                    </a:solidFill>
                  </a:tcPr>
                </a:tc>
                <a:tc>
                  <a:txBody>
                    <a:bodyPr/>
                    <a:lstStyle/>
                    <a:p>
                      <a:pPr algn="ctr" fontAlgn="ctr"/>
                      <a:r>
                        <a:rPr lang="es-CO" sz="1800" b="1" u="none" strike="noStrike" dirty="0">
                          <a:effectLst/>
                          <a:highlight>
                            <a:srgbClr val="FBCC32"/>
                          </a:highlight>
                        </a:rPr>
                        <a:t>$ 20.018</a:t>
                      </a:r>
                      <a:endParaRPr lang="es-CO" sz="1800" b="1" i="0" u="none" strike="noStrike" dirty="0">
                        <a:solidFill>
                          <a:srgbClr val="000000"/>
                        </a:solidFill>
                        <a:effectLst/>
                        <a:highlight>
                          <a:srgbClr val="FBCC32"/>
                        </a:highlight>
                        <a:latin typeface="Arial" panose="020B0604020202020204" pitchFamily="34" charset="0"/>
                      </a:endParaRPr>
                    </a:p>
                  </a:txBody>
                  <a:tcPr marL="548" marR="548" marT="548" marB="0" anchor="ctr">
                    <a:solidFill>
                      <a:srgbClr val="FCCC31"/>
                    </a:solidFill>
                  </a:tcPr>
                </a:tc>
                <a:tc>
                  <a:txBody>
                    <a:bodyPr/>
                    <a:lstStyle/>
                    <a:p>
                      <a:pPr algn="ctr" fontAlgn="ctr"/>
                      <a:r>
                        <a:rPr lang="es-CO" sz="1800" b="1" u="none" strike="noStrike" dirty="0">
                          <a:effectLst/>
                          <a:highlight>
                            <a:srgbClr val="FBCC32"/>
                          </a:highlight>
                        </a:rPr>
                        <a:t>$ 20.640</a:t>
                      </a:r>
                      <a:endParaRPr lang="es-CO" sz="1800" b="1" i="0" u="none" strike="noStrike" dirty="0">
                        <a:solidFill>
                          <a:srgbClr val="000000"/>
                        </a:solidFill>
                        <a:effectLst/>
                        <a:highlight>
                          <a:srgbClr val="FBCC32"/>
                        </a:highlight>
                        <a:latin typeface="Arial" panose="020B0604020202020204" pitchFamily="34" charset="0"/>
                      </a:endParaRPr>
                    </a:p>
                  </a:txBody>
                  <a:tcPr marL="548" marR="548" marT="548" marB="0" anchor="ctr">
                    <a:solidFill>
                      <a:srgbClr val="FCCC31"/>
                    </a:solidFill>
                  </a:tcPr>
                </a:tc>
                <a:extLst>
                  <a:ext uri="{0D108BD9-81ED-4DB2-BD59-A6C34878D82A}">
                    <a16:rowId xmlns:a16="http://schemas.microsoft.com/office/drawing/2014/main" val="857742648"/>
                  </a:ext>
                </a:extLst>
              </a:tr>
            </a:tbl>
          </a:graphicData>
        </a:graphic>
      </p:graphicFrame>
      <p:grpSp>
        <p:nvGrpSpPr>
          <p:cNvPr id="4" name="Grupo 3">
            <a:extLst>
              <a:ext uri="{FF2B5EF4-FFF2-40B4-BE49-F238E27FC236}">
                <a16:creationId xmlns:a16="http://schemas.microsoft.com/office/drawing/2014/main" id="{36BF6EB8-DFB5-1CFA-75A9-D0512572827D}"/>
              </a:ext>
            </a:extLst>
          </p:cNvPr>
          <p:cNvGrpSpPr/>
          <p:nvPr/>
        </p:nvGrpSpPr>
        <p:grpSpPr>
          <a:xfrm>
            <a:off x="16613736" y="203541"/>
            <a:ext cx="3000375" cy="2020113"/>
            <a:chOff x="16072703" y="22290"/>
            <a:chExt cx="3000375" cy="2020113"/>
          </a:xfrm>
        </p:grpSpPr>
        <p:pic>
          <p:nvPicPr>
            <p:cNvPr id="8" name="Imagen 7">
              <a:extLst>
                <a:ext uri="{FF2B5EF4-FFF2-40B4-BE49-F238E27FC236}">
                  <a16:creationId xmlns:a16="http://schemas.microsoft.com/office/drawing/2014/main" id="{DEB0728B-F0F1-B232-E14A-F5CD6C3F9845}"/>
                </a:ext>
              </a:extLst>
            </p:cNvPr>
            <p:cNvPicPr>
              <a:picLocks noChangeAspect="1"/>
            </p:cNvPicPr>
            <p:nvPr/>
          </p:nvPicPr>
          <p:blipFill>
            <a:blip r:embed="rId3"/>
            <a:stretch>
              <a:fillRect/>
            </a:stretch>
          </p:blipFill>
          <p:spPr>
            <a:xfrm>
              <a:off x="16072703" y="22290"/>
              <a:ext cx="3000375" cy="1000125"/>
            </a:xfrm>
            <a:prstGeom prst="rect">
              <a:avLst/>
            </a:prstGeom>
          </p:spPr>
        </p:pic>
        <p:pic>
          <p:nvPicPr>
            <p:cNvPr id="10" name="Picture 4" descr="Ministerio de Ambiente y Desarrollo Sostenible - Wikipedia ...">
              <a:extLst>
                <a:ext uri="{FF2B5EF4-FFF2-40B4-BE49-F238E27FC236}">
                  <a16:creationId xmlns:a16="http://schemas.microsoft.com/office/drawing/2014/main" id="{51DEDD83-262A-09B8-0D4E-FBB619AF51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CuadroTexto 11">
            <a:extLst>
              <a:ext uri="{FF2B5EF4-FFF2-40B4-BE49-F238E27FC236}">
                <a16:creationId xmlns:a16="http://schemas.microsoft.com/office/drawing/2014/main" id="{626D39AA-079C-62D1-2452-F26FEF495B76}"/>
              </a:ext>
            </a:extLst>
          </p:cNvPr>
          <p:cNvSpPr txBox="1"/>
          <p:nvPr/>
        </p:nvSpPr>
        <p:spPr>
          <a:xfrm>
            <a:off x="761999" y="11973742"/>
            <a:ext cx="34953388" cy="469937"/>
          </a:xfrm>
          <a:prstGeom prst="rect">
            <a:avLst/>
          </a:prstGeom>
          <a:noFill/>
        </p:spPr>
        <p:txBody>
          <a:bodyPr wrap="square">
            <a:spAutoFit/>
          </a:bodyPr>
          <a:lstStyle/>
          <a:p>
            <a:pPr algn="l" fontAlgn="b"/>
            <a:r>
              <a:rPr lang="es-CO" sz="2000" u="none" strike="noStrike" dirty="0">
                <a:effectLst/>
                <a:latin typeface="+mj-lt"/>
              </a:rPr>
              <a:t>* Apropiación vigente a 31 de marzo de 2024</a:t>
            </a:r>
            <a:endParaRPr lang="es-CO" sz="2000" b="0" i="0" u="none" strike="noStrike" dirty="0">
              <a:solidFill>
                <a:srgbClr val="000000"/>
              </a:solidFill>
              <a:effectLst/>
              <a:latin typeface="+mj-lt"/>
            </a:endParaRPr>
          </a:p>
        </p:txBody>
      </p:sp>
    </p:spTree>
    <p:extLst>
      <p:ext uri="{BB962C8B-B14F-4D97-AF65-F5344CB8AC3E}">
        <p14:creationId xmlns:p14="http://schemas.microsoft.com/office/powerpoint/2010/main" val="186257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82FEC6DA-8CC4-D674-7339-969AE3D0AF95}"/>
              </a:ext>
            </a:extLst>
          </p:cNvPr>
          <p:cNvSpPr>
            <a:spLocks noGrp="1"/>
          </p:cNvSpPr>
          <p:nvPr>
            <p:ph type="body" sz="quarter" idx="10"/>
          </p:nvPr>
        </p:nvSpPr>
        <p:spPr>
          <a:xfrm>
            <a:off x="1975209" y="2117580"/>
            <a:ext cx="23228768" cy="721878"/>
          </a:xfrm>
        </p:spPr>
        <p:txBody>
          <a:bodyPr/>
          <a:lstStyle/>
          <a:p>
            <a:r>
              <a:rPr lang="es-CO" dirty="0"/>
              <a:t>6. Políticas transversales</a:t>
            </a:r>
          </a:p>
        </p:txBody>
      </p:sp>
      <p:sp>
        <p:nvSpPr>
          <p:cNvPr id="7" name="CuadroTexto 6">
            <a:extLst>
              <a:ext uri="{FF2B5EF4-FFF2-40B4-BE49-F238E27FC236}">
                <a16:creationId xmlns:a16="http://schemas.microsoft.com/office/drawing/2014/main" id="{8D3BADEE-91E2-E304-3E24-1741A65DCD3B}"/>
              </a:ext>
            </a:extLst>
          </p:cNvPr>
          <p:cNvSpPr txBox="1"/>
          <p:nvPr/>
        </p:nvSpPr>
        <p:spPr>
          <a:xfrm>
            <a:off x="2483414" y="2720736"/>
            <a:ext cx="13727932" cy="501932"/>
          </a:xfrm>
          <a:prstGeom prst="rect">
            <a:avLst/>
          </a:prstGeom>
          <a:noFill/>
        </p:spPr>
        <p:txBody>
          <a:bodyPr wrap="square">
            <a:spAutoFit/>
          </a:bodyPr>
          <a:lstStyle/>
          <a:p>
            <a:r>
              <a:rPr lang="es-CO" dirty="0"/>
              <a:t>Equidad para la Mujer - Inversión</a:t>
            </a:r>
          </a:p>
        </p:txBody>
      </p:sp>
      <p:sp>
        <p:nvSpPr>
          <p:cNvPr id="9" name="Rectangle 2">
            <a:extLst>
              <a:ext uri="{FF2B5EF4-FFF2-40B4-BE49-F238E27FC236}">
                <a16:creationId xmlns:a16="http://schemas.microsoft.com/office/drawing/2014/main" id="{1B904967-B357-67E8-F5CE-BDBF6A7F7A0A}"/>
              </a:ext>
            </a:extLst>
          </p:cNvPr>
          <p:cNvSpPr>
            <a:spLocks noChangeArrowheads="1"/>
          </p:cNvSpPr>
          <p:nvPr/>
        </p:nvSpPr>
        <p:spPr bwMode="auto">
          <a:xfrm>
            <a:off x="7558336" y="4414803"/>
            <a:ext cx="613562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s-CO" altLang="es-CO"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a 5">
            <a:extLst>
              <a:ext uri="{FF2B5EF4-FFF2-40B4-BE49-F238E27FC236}">
                <a16:creationId xmlns:a16="http://schemas.microsoft.com/office/drawing/2014/main" id="{9F29D067-5EAF-9EBB-DA5A-A13D3A1083E6}"/>
              </a:ext>
            </a:extLst>
          </p:cNvPr>
          <p:cNvGraphicFramePr>
            <a:graphicFrameLocks noGrp="1"/>
          </p:cNvGraphicFramePr>
          <p:nvPr>
            <p:extLst>
              <p:ext uri="{D42A27DB-BD31-4B8C-83A1-F6EECF244321}">
                <p14:modId xmlns:p14="http://schemas.microsoft.com/office/powerpoint/2010/main" val="1185528256"/>
              </p:ext>
            </p:extLst>
          </p:nvPr>
        </p:nvGraphicFramePr>
        <p:xfrm>
          <a:off x="1547191" y="3720691"/>
          <a:ext cx="21315675" cy="6818106"/>
        </p:xfrm>
        <a:graphic>
          <a:graphicData uri="http://schemas.openxmlformats.org/drawingml/2006/table">
            <a:tbl>
              <a:tblPr>
                <a:tableStyleId>{5940675A-B579-460E-94D1-54222C63F5DA}</a:tableStyleId>
              </a:tblPr>
              <a:tblGrid>
                <a:gridCol w="2006184">
                  <a:extLst>
                    <a:ext uri="{9D8B030D-6E8A-4147-A177-3AD203B41FA5}">
                      <a16:colId xmlns:a16="http://schemas.microsoft.com/office/drawing/2014/main" val="1950305439"/>
                    </a:ext>
                  </a:extLst>
                </a:gridCol>
                <a:gridCol w="2455654">
                  <a:extLst>
                    <a:ext uri="{9D8B030D-6E8A-4147-A177-3AD203B41FA5}">
                      <a16:colId xmlns:a16="http://schemas.microsoft.com/office/drawing/2014/main" val="2623613395"/>
                    </a:ext>
                  </a:extLst>
                </a:gridCol>
                <a:gridCol w="7131617">
                  <a:extLst>
                    <a:ext uri="{9D8B030D-6E8A-4147-A177-3AD203B41FA5}">
                      <a16:colId xmlns:a16="http://schemas.microsoft.com/office/drawing/2014/main" val="2193048880"/>
                    </a:ext>
                  </a:extLst>
                </a:gridCol>
                <a:gridCol w="26714">
                  <a:extLst>
                    <a:ext uri="{9D8B030D-6E8A-4147-A177-3AD203B41FA5}">
                      <a16:colId xmlns:a16="http://schemas.microsoft.com/office/drawing/2014/main" val="1104962942"/>
                    </a:ext>
                  </a:extLst>
                </a:gridCol>
                <a:gridCol w="4550349">
                  <a:extLst>
                    <a:ext uri="{9D8B030D-6E8A-4147-A177-3AD203B41FA5}">
                      <a16:colId xmlns:a16="http://schemas.microsoft.com/office/drawing/2014/main" val="2370066542"/>
                    </a:ext>
                  </a:extLst>
                </a:gridCol>
                <a:gridCol w="1637077">
                  <a:extLst>
                    <a:ext uri="{9D8B030D-6E8A-4147-A177-3AD203B41FA5}">
                      <a16:colId xmlns:a16="http://schemas.microsoft.com/office/drawing/2014/main" val="307473264"/>
                    </a:ext>
                  </a:extLst>
                </a:gridCol>
                <a:gridCol w="1754040">
                  <a:extLst>
                    <a:ext uri="{9D8B030D-6E8A-4147-A177-3AD203B41FA5}">
                      <a16:colId xmlns:a16="http://schemas.microsoft.com/office/drawing/2014/main" val="3196038119"/>
                    </a:ext>
                  </a:extLst>
                </a:gridCol>
                <a:gridCol w="1754040">
                  <a:extLst>
                    <a:ext uri="{9D8B030D-6E8A-4147-A177-3AD203B41FA5}">
                      <a16:colId xmlns:a16="http://schemas.microsoft.com/office/drawing/2014/main" val="2714325533"/>
                    </a:ext>
                  </a:extLst>
                </a:gridCol>
              </a:tblGrid>
              <a:tr h="587316">
                <a:tc>
                  <a:txBody>
                    <a:bodyPr/>
                    <a:lstStyle/>
                    <a:p>
                      <a:pPr algn="ctr" rtl="0" fontAlgn="ctr"/>
                      <a:r>
                        <a:rPr lang="es-CO" sz="2000" b="1" u="none" strike="noStrike" dirty="0">
                          <a:effectLst/>
                          <a:highlight>
                            <a:srgbClr val="FBCC32"/>
                          </a:highlight>
                        </a:rPr>
                        <a:t>ENTIDAD  </a:t>
                      </a:r>
                      <a:endParaRPr lang="es-CO" sz="2000" b="1" i="0" u="none" strike="noStrike" dirty="0">
                        <a:solidFill>
                          <a:srgbClr val="000000"/>
                        </a:solidFill>
                        <a:effectLst/>
                        <a:highlight>
                          <a:srgbClr val="FBCC32"/>
                        </a:highlight>
                        <a:latin typeface="Verdana" panose="020B0604030504040204" pitchFamily="34" charset="0"/>
                      </a:endParaRPr>
                    </a:p>
                  </a:txBody>
                  <a:tcPr marL="657" marR="657" marT="657" marB="0" anchor="ctr">
                    <a:solidFill>
                      <a:srgbClr val="FCCC31"/>
                    </a:solidFill>
                  </a:tcPr>
                </a:tc>
                <a:tc>
                  <a:txBody>
                    <a:bodyPr/>
                    <a:lstStyle/>
                    <a:p>
                      <a:pPr algn="ctr" rtl="0" fontAlgn="ctr"/>
                      <a:r>
                        <a:rPr lang="es-CO" sz="2000" b="1" u="none" strike="noStrike" dirty="0">
                          <a:effectLst/>
                          <a:highlight>
                            <a:srgbClr val="FBCC32"/>
                          </a:highlight>
                        </a:rPr>
                        <a:t>BPIN</a:t>
                      </a:r>
                      <a:endParaRPr lang="es-CO" sz="2000" b="1" i="0" u="none" strike="noStrike" dirty="0">
                        <a:solidFill>
                          <a:srgbClr val="000000"/>
                        </a:solidFill>
                        <a:effectLst/>
                        <a:highlight>
                          <a:srgbClr val="FBCC32"/>
                        </a:highlight>
                        <a:latin typeface="Verdana" panose="020B0604030504040204" pitchFamily="34" charset="0"/>
                      </a:endParaRPr>
                    </a:p>
                  </a:txBody>
                  <a:tcPr marL="657" marR="657" marT="657" marB="0" anchor="ctr">
                    <a:solidFill>
                      <a:srgbClr val="FCCC31"/>
                    </a:solidFill>
                  </a:tcPr>
                </a:tc>
                <a:tc>
                  <a:txBody>
                    <a:bodyPr/>
                    <a:lstStyle/>
                    <a:p>
                      <a:pPr algn="ctr" rtl="0" fontAlgn="ctr"/>
                      <a:r>
                        <a:rPr lang="es-CO" sz="2000" b="1" u="none" strike="noStrike" dirty="0">
                          <a:effectLst/>
                          <a:highlight>
                            <a:srgbClr val="FBCC32"/>
                          </a:highlight>
                        </a:rPr>
                        <a:t>Proyecto</a:t>
                      </a:r>
                      <a:endParaRPr lang="es-CO" sz="2000" b="1" i="0" u="none" strike="noStrike" dirty="0">
                        <a:solidFill>
                          <a:srgbClr val="000000"/>
                        </a:solidFill>
                        <a:effectLst/>
                        <a:highlight>
                          <a:srgbClr val="FBCC32"/>
                        </a:highlight>
                        <a:latin typeface="Verdana" panose="020B0604030504040204" pitchFamily="34" charset="0"/>
                      </a:endParaRPr>
                    </a:p>
                  </a:txBody>
                  <a:tcPr marL="657" marR="657" marT="657" marB="0" anchor="ctr">
                    <a:solidFill>
                      <a:srgbClr val="FCCC31"/>
                    </a:solidFill>
                  </a:tcPr>
                </a:tc>
                <a:tc>
                  <a:txBody>
                    <a:bodyPr/>
                    <a:lstStyle/>
                    <a:p>
                      <a:pPr algn="ctr" rtl="0" fontAlgn="ctr"/>
                      <a:endParaRPr lang="es-CO" sz="2000" b="1" i="0" u="none" strike="noStrike" dirty="0">
                        <a:solidFill>
                          <a:srgbClr val="000000"/>
                        </a:solidFill>
                        <a:effectLst/>
                        <a:highlight>
                          <a:srgbClr val="FBCC32"/>
                        </a:highlight>
                        <a:latin typeface="Verdana" panose="020B0604030504040204" pitchFamily="34" charset="0"/>
                      </a:endParaRPr>
                    </a:p>
                  </a:txBody>
                  <a:tcPr marL="657" marR="657" marT="657" marB="0" anchor="ctr">
                    <a:solidFill>
                      <a:srgbClr val="FCCC31"/>
                    </a:solidFill>
                  </a:tcPr>
                </a:tc>
                <a:tc>
                  <a:txBody>
                    <a:bodyPr/>
                    <a:lstStyle/>
                    <a:p>
                      <a:pPr algn="ctr" rtl="0" fontAlgn="ctr"/>
                      <a:r>
                        <a:rPr lang="es-CO" sz="2000" b="1" u="none" strike="noStrike" dirty="0">
                          <a:effectLst/>
                          <a:highlight>
                            <a:srgbClr val="FBCC32"/>
                          </a:highlight>
                        </a:rPr>
                        <a:t>Producto del proyecto asociado a la categoría</a:t>
                      </a:r>
                      <a:endParaRPr lang="es-CO" sz="2000" b="1" i="0" u="none" strike="noStrike" dirty="0">
                        <a:solidFill>
                          <a:srgbClr val="000000"/>
                        </a:solidFill>
                        <a:effectLst/>
                        <a:highlight>
                          <a:srgbClr val="FBCC32"/>
                        </a:highlight>
                        <a:latin typeface="Verdana" panose="020B0604030504040204" pitchFamily="34" charset="0"/>
                      </a:endParaRPr>
                    </a:p>
                  </a:txBody>
                  <a:tcPr marL="657" marR="657" marT="657" marB="0" anchor="ctr">
                    <a:solidFill>
                      <a:srgbClr val="FCCC31"/>
                    </a:solidFill>
                  </a:tcPr>
                </a:tc>
                <a:tc>
                  <a:txBody>
                    <a:bodyPr/>
                    <a:lstStyle/>
                    <a:p>
                      <a:pPr algn="ctr" rtl="0" fontAlgn="ctr"/>
                      <a:r>
                        <a:rPr lang="es-CO" sz="2000" b="1" u="none" strike="noStrike" dirty="0">
                          <a:effectLst/>
                          <a:highlight>
                            <a:srgbClr val="FBCC32"/>
                          </a:highlight>
                        </a:rPr>
                        <a:t>2024*</a:t>
                      </a:r>
                      <a:endParaRPr lang="es-CO" sz="2000" b="1" i="0" u="none" strike="noStrike" dirty="0">
                        <a:solidFill>
                          <a:srgbClr val="000000"/>
                        </a:solidFill>
                        <a:effectLst/>
                        <a:highlight>
                          <a:srgbClr val="FBCC32"/>
                        </a:highlight>
                        <a:latin typeface="Verdana" panose="020B0604030504040204" pitchFamily="34" charset="0"/>
                      </a:endParaRPr>
                    </a:p>
                  </a:txBody>
                  <a:tcPr marL="657" marR="657" marT="657" marB="0" anchor="ctr">
                    <a:solidFill>
                      <a:srgbClr val="FCCC31"/>
                    </a:solidFill>
                  </a:tcPr>
                </a:tc>
                <a:tc>
                  <a:txBody>
                    <a:bodyPr/>
                    <a:lstStyle/>
                    <a:p>
                      <a:pPr algn="ctr" rtl="0" fontAlgn="ctr"/>
                      <a:r>
                        <a:rPr lang="es-CO" sz="2000" b="1" u="none" strike="noStrike" dirty="0">
                          <a:effectLst/>
                          <a:highlight>
                            <a:srgbClr val="FBCC32"/>
                          </a:highlight>
                        </a:rPr>
                        <a:t>2025</a:t>
                      </a:r>
                      <a:endParaRPr lang="es-CO" sz="2000" b="1" i="0" u="none" strike="noStrike" dirty="0">
                        <a:solidFill>
                          <a:srgbClr val="000000"/>
                        </a:solidFill>
                        <a:effectLst/>
                        <a:highlight>
                          <a:srgbClr val="FBCC32"/>
                        </a:highlight>
                        <a:latin typeface="Verdana" panose="020B0604030504040204" pitchFamily="34" charset="0"/>
                      </a:endParaRPr>
                    </a:p>
                  </a:txBody>
                  <a:tcPr marL="657" marR="657" marT="657" marB="0" anchor="ctr">
                    <a:solidFill>
                      <a:srgbClr val="FCCC31"/>
                    </a:solidFill>
                  </a:tcPr>
                </a:tc>
                <a:tc>
                  <a:txBody>
                    <a:bodyPr/>
                    <a:lstStyle/>
                    <a:p>
                      <a:pPr algn="ctr" rtl="0" fontAlgn="ctr"/>
                      <a:r>
                        <a:rPr lang="es-CO" sz="2000" b="1" u="none" strike="noStrike" dirty="0">
                          <a:effectLst/>
                          <a:highlight>
                            <a:srgbClr val="FBCC32"/>
                          </a:highlight>
                        </a:rPr>
                        <a:t>2026</a:t>
                      </a:r>
                      <a:endParaRPr lang="es-CO" sz="2000" b="1" i="0" u="none" strike="noStrike" dirty="0">
                        <a:solidFill>
                          <a:srgbClr val="000000"/>
                        </a:solidFill>
                        <a:effectLst/>
                        <a:highlight>
                          <a:srgbClr val="FBCC32"/>
                        </a:highlight>
                        <a:latin typeface="Verdana" panose="020B0604030504040204" pitchFamily="34" charset="0"/>
                      </a:endParaRPr>
                    </a:p>
                  </a:txBody>
                  <a:tcPr marL="657" marR="657" marT="657" marB="0" anchor="ctr">
                    <a:solidFill>
                      <a:srgbClr val="FCCC31"/>
                    </a:solidFill>
                  </a:tcPr>
                </a:tc>
                <a:extLst>
                  <a:ext uri="{0D108BD9-81ED-4DB2-BD59-A6C34878D82A}">
                    <a16:rowId xmlns:a16="http://schemas.microsoft.com/office/drawing/2014/main" val="25014140"/>
                  </a:ext>
                </a:extLst>
              </a:tr>
              <a:tr h="1388829">
                <a:tc>
                  <a:txBody>
                    <a:bodyPr/>
                    <a:lstStyle/>
                    <a:p>
                      <a:pPr algn="ctr" rtl="0" fontAlgn="ctr"/>
                      <a:r>
                        <a:rPr lang="es-CO" sz="2000" u="none" strike="noStrike" dirty="0">
                          <a:effectLst/>
                        </a:rPr>
                        <a:t>Ministerio de Ambiente y Desarrollo Sostenible </a:t>
                      </a:r>
                      <a:endParaRPr lang="es-CO" sz="2000" b="1" i="0" u="none" strike="noStrike" dirty="0">
                        <a:solidFill>
                          <a:srgbClr val="000000"/>
                        </a:solidFill>
                        <a:effectLst/>
                        <a:latin typeface="Verdana" panose="020B0604030504040204" pitchFamily="34" charset="0"/>
                      </a:endParaRPr>
                    </a:p>
                  </a:txBody>
                  <a:tcPr marL="657" marR="657" marT="657" marB="0" anchor="ctr"/>
                </a:tc>
                <a:tc>
                  <a:txBody>
                    <a:bodyPr/>
                    <a:lstStyle/>
                    <a:p>
                      <a:pPr algn="ctr" rtl="0" fontAlgn="ctr"/>
                      <a:br>
                        <a:rPr lang="es-CO" sz="2000" u="none" strike="noStrike" dirty="0">
                          <a:effectLst/>
                        </a:rPr>
                      </a:br>
                      <a:r>
                        <a:rPr lang="es-CO" sz="2000" u="none" strike="noStrike" dirty="0">
                          <a:effectLst/>
                        </a:rPr>
                        <a:t>202300000000267</a:t>
                      </a:r>
                      <a:endParaRPr lang="es-CO" sz="2000" b="1" i="0" u="none" strike="noStrike" dirty="0">
                        <a:solidFill>
                          <a:srgbClr val="000000"/>
                        </a:solidFill>
                        <a:effectLst/>
                        <a:latin typeface="Verdana" panose="020B0604030504040204" pitchFamily="34" charset="0"/>
                      </a:endParaRPr>
                    </a:p>
                  </a:txBody>
                  <a:tcPr marL="657" marR="657" marT="657" marB="0" anchor="ctr"/>
                </a:tc>
                <a:tc>
                  <a:txBody>
                    <a:bodyPr/>
                    <a:lstStyle/>
                    <a:p>
                      <a:pPr algn="ctr" rtl="0" fontAlgn="ctr"/>
                      <a:r>
                        <a:rPr lang="es-CO" sz="2000" u="none" strike="noStrike" dirty="0">
                          <a:effectLst/>
                        </a:rPr>
                        <a:t>Transformación de la estrategia para el desarrollo de los Negocios Verdes y Sostenibles, los instrumentos económicos e incentivos ambientales Nacional</a:t>
                      </a:r>
                      <a:endParaRPr lang="es-CO" sz="2000" b="0" i="0" u="none" strike="noStrike" dirty="0">
                        <a:solidFill>
                          <a:srgbClr val="000000"/>
                        </a:solidFill>
                        <a:effectLst/>
                        <a:latin typeface="Verdana" panose="020B0604030504040204" pitchFamily="34" charset="0"/>
                      </a:endParaRPr>
                    </a:p>
                  </a:txBody>
                  <a:tcPr marL="657" marR="657" marT="657" marB="0" anchor="ctr"/>
                </a:tc>
                <a:tc>
                  <a:txBody>
                    <a:bodyPr/>
                    <a:lstStyle/>
                    <a:p>
                      <a:pPr algn="l" rtl="0" fontAlgn="b"/>
                      <a:endParaRPr lang="es-CO" sz="2000" b="0" i="0" u="none" strike="noStrike" dirty="0">
                        <a:solidFill>
                          <a:srgbClr val="000000"/>
                        </a:solidFill>
                        <a:effectLst/>
                        <a:latin typeface="Verdana" panose="020B0604030504040204" pitchFamily="34" charset="0"/>
                      </a:endParaRPr>
                    </a:p>
                  </a:txBody>
                  <a:tcPr marL="657" marR="657" marT="657" marB="0" anchor="ctr"/>
                </a:tc>
                <a:tc>
                  <a:txBody>
                    <a:bodyPr/>
                    <a:lstStyle/>
                    <a:p>
                      <a:pPr algn="ctr" rtl="0" fontAlgn="b"/>
                      <a:r>
                        <a:rPr lang="es-CO" sz="2000" u="none" strike="noStrike" dirty="0">
                          <a:effectLst/>
                        </a:rPr>
                        <a:t>Asistencia técnica</a:t>
                      </a:r>
                      <a:endParaRPr lang="es-CO" sz="2000" b="0" i="0" u="none" strike="noStrike" dirty="0">
                        <a:solidFill>
                          <a:srgbClr val="000000"/>
                        </a:solidFill>
                        <a:effectLst/>
                        <a:latin typeface="Verdana" panose="020B0604030504040204" pitchFamily="34" charset="0"/>
                      </a:endParaRPr>
                    </a:p>
                  </a:txBody>
                  <a:tcPr marL="657" marR="657" marT="657" marB="0" anchor="ctr"/>
                </a:tc>
                <a:tc>
                  <a:txBody>
                    <a:bodyPr/>
                    <a:lstStyle/>
                    <a:p>
                      <a:pPr algn="ctr" rtl="0" fontAlgn="ctr"/>
                      <a:r>
                        <a:rPr lang="es-CO" sz="2000" u="none" strike="noStrike" dirty="0">
                          <a:effectLst/>
                        </a:rPr>
                        <a:t> </a:t>
                      </a:r>
                      <a:endParaRPr lang="es-CO" sz="2000" b="0" i="0" u="none" strike="noStrike" dirty="0">
                        <a:solidFill>
                          <a:srgbClr val="000000"/>
                        </a:solidFill>
                        <a:effectLst/>
                        <a:latin typeface="Verdana" panose="020B0604030504040204" pitchFamily="34" charset="0"/>
                      </a:endParaRPr>
                    </a:p>
                  </a:txBody>
                  <a:tcPr marL="657" marR="657" marT="657" marB="0" anchor="ctr"/>
                </a:tc>
                <a:tc>
                  <a:txBody>
                    <a:bodyPr/>
                    <a:lstStyle/>
                    <a:p>
                      <a:pPr algn="ctr" fontAlgn="ctr"/>
                      <a:r>
                        <a:rPr lang="es-CO" sz="2000" u="none" strike="noStrike" dirty="0">
                          <a:effectLst/>
                        </a:rPr>
                        <a:t>$ 100</a:t>
                      </a:r>
                      <a:endParaRPr lang="es-CO" sz="2000" b="0" i="0" u="none" strike="noStrike" dirty="0">
                        <a:solidFill>
                          <a:srgbClr val="000000"/>
                        </a:solidFill>
                        <a:effectLst/>
                        <a:latin typeface="Arial" panose="020B0604020202020204" pitchFamily="34" charset="0"/>
                      </a:endParaRPr>
                    </a:p>
                  </a:txBody>
                  <a:tcPr marL="657" marR="657" marT="657" marB="0" anchor="ctr"/>
                </a:tc>
                <a:tc>
                  <a:txBody>
                    <a:bodyPr/>
                    <a:lstStyle/>
                    <a:p>
                      <a:pPr algn="ctr" fontAlgn="ctr"/>
                      <a:r>
                        <a:rPr lang="es-CO" sz="2000" u="none" strike="noStrike" dirty="0">
                          <a:effectLst/>
                        </a:rPr>
                        <a:t>$ 103</a:t>
                      </a:r>
                      <a:endParaRPr lang="es-CO" sz="2000" b="0" i="0" u="none" strike="noStrike" dirty="0">
                        <a:solidFill>
                          <a:srgbClr val="000000"/>
                        </a:solidFill>
                        <a:effectLst/>
                        <a:latin typeface="Arial" panose="020B0604020202020204" pitchFamily="34" charset="0"/>
                      </a:endParaRPr>
                    </a:p>
                  </a:txBody>
                  <a:tcPr marL="657" marR="657" marT="657" marB="0" anchor="ctr"/>
                </a:tc>
                <a:extLst>
                  <a:ext uri="{0D108BD9-81ED-4DB2-BD59-A6C34878D82A}">
                    <a16:rowId xmlns:a16="http://schemas.microsoft.com/office/drawing/2014/main" val="963398749"/>
                  </a:ext>
                </a:extLst>
              </a:tr>
              <a:tr h="1045322">
                <a:tc>
                  <a:txBody>
                    <a:bodyPr/>
                    <a:lstStyle/>
                    <a:p>
                      <a:pPr algn="ctr" rtl="0" fontAlgn="ctr"/>
                      <a:r>
                        <a:rPr lang="es-CO" sz="2000" u="none" strike="noStrike" dirty="0">
                          <a:effectLst/>
                        </a:rPr>
                        <a:t>Ministerio de Ambiente y Desarrollo Sostenible </a:t>
                      </a:r>
                      <a:endParaRPr lang="es-CO" sz="2000" b="1" i="0" u="none" strike="noStrike" dirty="0">
                        <a:solidFill>
                          <a:srgbClr val="000000"/>
                        </a:solidFill>
                        <a:effectLst/>
                        <a:latin typeface="Verdana" panose="020B0604030504040204" pitchFamily="34" charset="0"/>
                      </a:endParaRPr>
                    </a:p>
                  </a:txBody>
                  <a:tcPr marL="657" marR="657" marT="657" marB="0" anchor="ctr"/>
                </a:tc>
                <a:tc>
                  <a:txBody>
                    <a:bodyPr/>
                    <a:lstStyle/>
                    <a:p>
                      <a:pPr algn="ctr" rtl="0" fontAlgn="ctr"/>
                      <a:br>
                        <a:rPr lang="es-CO" sz="2000" u="none" strike="noStrike" dirty="0">
                          <a:effectLst/>
                        </a:rPr>
                      </a:br>
                      <a:r>
                        <a:rPr lang="es-CO" sz="2000" u="none" strike="noStrike" dirty="0">
                          <a:effectLst/>
                        </a:rPr>
                        <a:t>202300000000154</a:t>
                      </a:r>
                      <a:endParaRPr lang="es-CO" sz="2000" b="1" i="0" u="none" strike="noStrike" dirty="0">
                        <a:solidFill>
                          <a:srgbClr val="000000"/>
                        </a:solidFill>
                        <a:effectLst/>
                        <a:latin typeface="Verdana" panose="020B0604030504040204" pitchFamily="34" charset="0"/>
                      </a:endParaRPr>
                    </a:p>
                  </a:txBody>
                  <a:tcPr marL="657" marR="657" marT="657" marB="0" anchor="ctr"/>
                </a:tc>
                <a:tc>
                  <a:txBody>
                    <a:bodyPr/>
                    <a:lstStyle/>
                    <a:p>
                      <a:pPr algn="ctr" rtl="0" fontAlgn="ctr"/>
                      <a:r>
                        <a:rPr lang="es-CO" sz="2000" u="none" strike="noStrike" dirty="0">
                          <a:effectLst/>
                        </a:rPr>
                        <a:t>Protección de la biodiversidad y los servicios ecosistémicos en el territorio Nacional</a:t>
                      </a:r>
                      <a:endParaRPr lang="es-CO" sz="2000" b="0" i="0" u="none" strike="noStrike" dirty="0">
                        <a:solidFill>
                          <a:srgbClr val="000000"/>
                        </a:solidFill>
                        <a:effectLst/>
                        <a:latin typeface="Verdana" panose="020B0604030504040204" pitchFamily="34" charset="0"/>
                      </a:endParaRPr>
                    </a:p>
                  </a:txBody>
                  <a:tcPr marL="3943" marR="657" marT="657" marB="0" anchor="ctr"/>
                </a:tc>
                <a:tc>
                  <a:txBody>
                    <a:bodyPr/>
                    <a:lstStyle/>
                    <a:p>
                      <a:pPr algn="l" rtl="0" fontAlgn="b"/>
                      <a:endParaRPr lang="es-CO" sz="2000" b="0" i="0" u="none" strike="noStrike" dirty="0">
                        <a:solidFill>
                          <a:srgbClr val="000000"/>
                        </a:solidFill>
                        <a:effectLst/>
                        <a:latin typeface="Verdana" panose="020B0604030504040204" pitchFamily="34" charset="0"/>
                      </a:endParaRPr>
                    </a:p>
                  </a:txBody>
                  <a:tcPr marL="657" marR="657" marT="657" marB="0" anchor="ctr"/>
                </a:tc>
                <a:tc>
                  <a:txBody>
                    <a:bodyPr/>
                    <a:lstStyle/>
                    <a:p>
                      <a:pPr algn="ctr" rtl="0" fontAlgn="b"/>
                      <a:r>
                        <a:rPr lang="es-CO" sz="2000" u="none" strike="noStrike" dirty="0">
                          <a:effectLst/>
                        </a:rPr>
                        <a:t>Documentos de avance</a:t>
                      </a:r>
                      <a:endParaRPr lang="es-CO" sz="2000" b="0" i="0" u="none" strike="noStrike" dirty="0">
                        <a:solidFill>
                          <a:srgbClr val="000000"/>
                        </a:solidFill>
                        <a:effectLst/>
                        <a:latin typeface="Verdana" panose="020B0604030504040204" pitchFamily="34" charset="0"/>
                      </a:endParaRPr>
                    </a:p>
                  </a:txBody>
                  <a:tcPr marL="657" marR="657" marT="657" marB="0" anchor="ctr"/>
                </a:tc>
                <a:tc>
                  <a:txBody>
                    <a:bodyPr/>
                    <a:lstStyle/>
                    <a:p>
                      <a:pPr algn="ctr" rtl="0" fontAlgn="ctr"/>
                      <a:r>
                        <a:rPr lang="es-CO" sz="2000" u="none" strike="noStrike" dirty="0">
                          <a:effectLst/>
                        </a:rPr>
                        <a:t> </a:t>
                      </a:r>
                      <a:endParaRPr lang="es-CO" sz="2000" b="0" i="0" u="none" strike="noStrike" dirty="0">
                        <a:solidFill>
                          <a:srgbClr val="000000"/>
                        </a:solidFill>
                        <a:effectLst/>
                        <a:latin typeface="Verdana" panose="020B0604030504040204" pitchFamily="34" charset="0"/>
                      </a:endParaRPr>
                    </a:p>
                  </a:txBody>
                  <a:tcPr marL="657" marR="657" marT="657" marB="0" anchor="ctr"/>
                </a:tc>
                <a:tc>
                  <a:txBody>
                    <a:bodyPr/>
                    <a:lstStyle/>
                    <a:p>
                      <a:pPr algn="ctr" fontAlgn="ctr"/>
                      <a:r>
                        <a:rPr lang="es-CO" sz="2000" u="none" strike="noStrike" dirty="0">
                          <a:effectLst/>
                        </a:rPr>
                        <a:t>$ 600</a:t>
                      </a:r>
                      <a:endParaRPr lang="es-CO" sz="2000" b="0" i="0" u="none" strike="noStrike" dirty="0">
                        <a:solidFill>
                          <a:srgbClr val="000000"/>
                        </a:solidFill>
                        <a:effectLst/>
                        <a:latin typeface="Arial" panose="020B0604020202020204" pitchFamily="34" charset="0"/>
                      </a:endParaRPr>
                    </a:p>
                  </a:txBody>
                  <a:tcPr marL="657" marR="657" marT="657" marB="0" anchor="ctr"/>
                </a:tc>
                <a:tc>
                  <a:txBody>
                    <a:bodyPr/>
                    <a:lstStyle/>
                    <a:p>
                      <a:pPr algn="ctr" fontAlgn="ctr"/>
                      <a:r>
                        <a:rPr lang="es-CO" sz="2000" u="none" strike="noStrike" dirty="0">
                          <a:effectLst/>
                        </a:rPr>
                        <a:t>$ 618</a:t>
                      </a:r>
                      <a:endParaRPr lang="es-CO" sz="2000" b="0" i="0" u="none" strike="noStrike" dirty="0">
                        <a:solidFill>
                          <a:srgbClr val="000000"/>
                        </a:solidFill>
                        <a:effectLst/>
                        <a:latin typeface="Arial" panose="020B0604020202020204" pitchFamily="34" charset="0"/>
                      </a:endParaRPr>
                    </a:p>
                  </a:txBody>
                  <a:tcPr marL="657" marR="657" marT="657" marB="0" anchor="ctr"/>
                </a:tc>
                <a:extLst>
                  <a:ext uri="{0D108BD9-81ED-4DB2-BD59-A6C34878D82A}">
                    <a16:rowId xmlns:a16="http://schemas.microsoft.com/office/drawing/2014/main" val="1625325205"/>
                  </a:ext>
                </a:extLst>
              </a:tr>
              <a:tr h="1791990">
                <a:tc>
                  <a:txBody>
                    <a:bodyPr/>
                    <a:lstStyle/>
                    <a:p>
                      <a:pPr algn="ctr" rtl="0" fontAlgn="ctr"/>
                      <a:r>
                        <a:rPr lang="es-CO" sz="2000" u="none" strike="noStrike" dirty="0">
                          <a:effectLst/>
                        </a:rPr>
                        <a:t>Ministerio de Ambiente y Desarrollo Sostenible </a:t>
                      </a:r>
                      <a:endParaRPr lang="es-CO" sz="2000" b="1" i="0" u="none" strike="noStrike" dirty="0">
                        <a:solidFill>
                          <a:srgbClr val="000000"/>
                        </a:solidFill>
                        <a:effectLst/>
                        <a:latin typeface="Verdana" panose="020B0604030504040204" pitchFamily="34" charset="0"/>
                      </a:endParaRPr>
                    </a:p>
                  </a:txBody>
                  <a:tcPr marL="657" marR="657" marT="657" marB="0" anchor="ctr"/>
                </a:tc>
                <a:tc>
                  <a:txBody>
                    <a:bodyPr/>
                    <a:lstStyle/>
                    <a:p>
                      <a:pPr algn="ctr" rtl="0" fontAlgn="ctr"/>
                      <a:r>
                        <a:rPr lang="es-CO" sz="2000" u="none" strike="noStrike" dirty="0">
                          <a:effectLst/>
                        </a:rPr>
                        <a:t>202300000000279</a:t>
                      </a:r>
                      <a:endParaRPr lang="es-CO" sz="2000" b="1" i="0" u="none" strike="noStrike" dirty="0">
                        <a:solidFill>
                          <a:srgbClr val="000000"/>
                        </a:solidFill>
                        <a:effectLst/>
                        <a:latin typeface="Verdana" panose="020B0604030504040204" pitchFamily="34" charset="0"/>
                      </a:endParaRPr>
                    </a:p>
                  </a:txBody>
                  <a:tcPr marL="657" marR="657" marT="657" marB="0" anchor="ctr"/>
                </a:tc>
                <a:tc>
                  <a:txBody>
                    <a:bodyPr/>
                    <a:lstStyle/>
                    <a:p>
                      <a:pPr algn="ctr" rtl="0" fontAlgn="ctr"/>
                      <a:r>
                        <a:rPr lang="es-CO" sz="2000" u="none" strike="noStrike" dirty="0">
                          <a:effectLst/>
                        </a:rPr>
                        <a:t>Fortalecimiento de las capacidades institucionales para implementar procesos interculturales de educación y participación en torno a la preservación de la naturaleza para la vida, el ordenamiento alrededor del agua y gobernanza ambiental nacional</a:t>
                      </a:r>
                      <a:endParaRPr lang="es-CO" sz="2000" b="0" i="0" u="none" strike="noStrike" dirty="0">
                        <a:solidFill>
                          <a:srgbClr val="000000"/>
                        </a:solidFill>
                        <a:effectLst/>
                        <a:latin typeface="Verdana" panose="020B0604030504040204" pitchFamily="34" charset="0"/>
                      </a:endParaRPr>
                    </a:p>
                  </a:txBody>
                  <a:tcPr marL="3943" marR="657" marT="657" marB="0" anchor="ctr"/>
                </a:tc>
                <a:tc>
                  <a:txBody>
                    <a:bodyPr/>
                    <a:lstStyle/>
                    <a:p>
                      <a:pPr algn="l" rtl="0" fontAlgn="b"/>
                      <a:endParaRPr lang="es-CO" sz="2000" b="0" i="0" u="none" strike="noStrike" dirty="0">
                        <a:solidFill>
                          <a:srgbClr val="000000"/>
                        </a:solidFill>
                        <a:effectLst/>
                        <a:latin typeface="Verdana" panose="020B0604030504040204" pitchFamily="34" charset="0"/>
                      </a:endParaRPr>
                    </a:p>
                  </a:txBody>
                  <a:tcPr marL="657" marR="657" marT="657" marB="0" anchor="ctr"/>
                </a:tc>
                <a:tc>
                  <a:txBody>
                    <a:bodyPr/>
                    <a:lstStyle/>
                    <a:p>
                      <a:pPr algn="ctr" rtl="0" fontAlgn="b"/>
                      <a:r>
                        <a:rPr lang="es-CO" sz="2000" u="none" strike="noStrike" dirty="0">
                          <a:effectLst/>
                        </a:rPr>
                        <a:t>Espacios y escenarios de diálogo ambiental implementados  </a:t>
                      </a:r>
                      <a:br>
                        <a:rPr lang="es-CO" sz="2000" u="none" strike="noStrike" dirty="0">
                          <a:effectLst/>
                        </a:rPr>
                      </a:br>
                      <a:r>
                        <a:rPr lang="es-CO" sz="2000" u="none" strike="noStrike" dirty="0">
                          <a:effectLst/>
                        </a:rPr>
                        <a:t>320801303</a:t>
                      </a:r>
                      <a:endParaRPr lang="es-CO" sz="2000" b="0" i="0" u="none" strike="noStrike" dirty="0">
                        <a:solidFill>
                          <a:srgbClr val="000000"/>
                        </a:solidFill>
                        <a:effectLst/>
                        <a:latin typeface="Verdana" panose="020B0604030504040204" pitchFamily="34" charset="0"/>
                      </a:endParaRPr>
                    </a:p>
                  </a:txBody>
                  <a:tcPr marL="657" marR="657" marT="657" marB="0" anchor="ctr"/>
                </a:tc>
                <a:tc>
                  <a:txBody>
                    <a:bodyPr/>
                    <a:lstStyle/>
                    <a:p>
                      <a:pPr algn="ctr" rtl="0" fontAlgn="ctr"/>
                      <a:r>
                        <a:rPr lang="es-CO" sz="2000" u="none" strike="noStrike" dirty="0">
                          <a:effectLst/>
                        </a:rPr>
                        <a:t> </a:t>
                      </a:r>
                      <a:endParaRPr lang="es-CO" sz="2000" b="0" i="0" u="none" strike="noStrike" dirty="0">
                        <a:solidFill>
                          <a:srgbClr val="000000"/>
                        </a:solidFill>
                        <a:effectLst/>
                        <a:latin typeface="Verdana" panose="020B0604030504040204" pitchFamily="34" charset="0"/>
                      </a:endParaRPr>
                    </a:p>
                  </a:txBody>
                  <a:tcPr marL="657" marR="657" marT="657" marB="0" anchor="ctr"/>
                </a:tc>
                <a:tc>
                  <a:txBody>
                    <a:bodyPr/>
                    <a:lstStyle/>
                    <a:p>
                      <a:pPr algn="ctr" fontAlgn="ctr"/>
                      <a:r>
                        <a:rPr lang="es-CO" sz="2000" u="none" strike="noStrike" dirty="0">
                          <a:effectLst/>
                        </a:rPr>
                        <a:t>$ 2.000</a:t>
                      </a:r>
                      <a:endParaRPr lang="es-CO" sz="2000" b="0" i="0" u="none" strike="noStrike" dirty="0">
                        <a:solidFill>
                          <a:srgbClr val="000000"/>
                        </a:solidFill>
                        <a:effectLst/>
                        <a:latin typeface="Arial" panose="020B0604020202020204" pitchFamily="34" charset="0"/>
                      </a:endParaRPr>
                    </a:p>
                  </a:txBody>
                  <a:tcPr marL="657" marR="657" marT="657" marB="0" anchor="ctr"/>
                </a:tc>
                <a:tc>
                  <a:txBody>
                    <a:bodyPr/>
                    <a:lstStyle/>
                    <a:p>
                      <a:pPr algn="ctr" fontAlgn="ctr"/>
                      <a:r>
                        <a:rPr lang="es-CO" sz="2000" u="none" strike="noStrike" dirty="0">
                          <a:effectLst/>
                        </a:rPr>
                        <a:t>$ 2.060</a:t>
                      </a:r>
                      <a:endParaRPr lang="es-CO" sz="2000" b="0" i="0" u="none" strike="noStrike" dirty="0">
                        <a:solidFill>
                          <a:srgbClr val="000000"/>
                        </a:solidFill>
                        <a:effectLst/>
                        <a:latin typeface="Arial" panose="020B0604020202020204" pitchFamily="34" charset="0"/>
                      </a:endParaRPr>
                    </a:p>
                  </a:txBody>
                  <a:tcPr marL="657" marR="657" marT="657" marB="0" anchor="ctr"/>
                </a:tc>
                <a:extLst>
                  <a:ext uri="{0D108BD9-81ED-4DB2-BD59-A6C34878D82A}">
                    <a16:rowId xmlns:a16="http://schemas.microsoft.com/office/drawing/2014/main" val="2200989647"/>
                  </a:ext>
                </a:extLst>
              </a:tr>
              <a:tr h="1045322">
                <a:tc>
                  <a:txBody>
                    <a:bodyPr/>
                    <a:lstStyle/>
                    <a:p>
                      <a:pPr algn="ctr" rtl="0" fontAlgn="ctr"/>
                      <a:r>
                        <a:rPr lang="es-CO" sz="2000" u="none" strike="noStrike" dirty="0">
                          <a:effectLst/>
                        </a:rPr>
                        <a:t>Ministerio de Ambiente y Desarrollo Sostenible </a:t>
                      </a:r>
                      <a:endParaRPr lang="es-CO" sz="2000" b="1" i="0" u="none" strike="noStrike" dirty="0">
                        <a:solidFill>
                          <a:srgbClr val="000000"/>
                        </a:solidFill>
                        <a:effectLst/>
                        <a:latin typeface="Verdana" panose="020B0604030504040204" pitchFamily="34" charset="0"/>
                      </a:endParaRPr>
                    </a:p>
                  </a:txBody>
                  <a:tcPr marL="657" marR="657" marT="657" marB="0" anchor="ctr"/>
                </a:tc>
                <a:tc>
                  <a:txBody>
                    <a:bodyPr/>
                    <a:lstStyle/>
                    <a:p>
                      <a:pPr algn="ctr" rtl="0" fontAlgn="ctr"/>
                      <a:br>
                        <a:rPr lang="es-CO" sz="2000" u="none" strike="noStrike" dirty="0">
                          <a:effectLst/>
                        </a:rPr>
                      </a:br>
                      <a:r>
                        <a:rPr lang="es-CO" sz="2000" u="none" strike="noStrike" dirty="0">
                          <a:effectLst/>
                        </a:rPr>
                        <a:t>202300000000294</a:t>
                      </a:r>
                      <a:endParaRPr lang="es-CO" sz="2000" b="1" i="0" u="none" strike="noStrike" dirty="0">
                        <a:solidFill>
                          <a:srgbClr val="000000"/>
                        </a:solidFill>
                        <a:effectLst/>
                        <a:latin typeface="Verdana" panose="020B0604030504040204" pitchFamily="34" charset="0"/>
                      </a:endParaRPr>
                    </a:p>
                  </a:txBody>
                  <a:tcPr marL="657" marR="657" marT="657" marB="0" anchor="ctr"/>
                </a:tc>
                <a:tc>
                  <a:txBody>
                    <a:bodyPr/>
                    <a:lstStyle/>
                    <a:p>
                      <a:pPr algn="ctr" rtl="0" fontAlgn="ctr"/>
                      <a:r>
                        <a:rPr lang="es-CO" sz="2000" u="none" strike="noStrike" dirty="0">
                          <a:effectLst/>
                        </a:rPr>
                        <a:t>Apoyo financiero al desarrollo de planes, programas y proyectos a través del Fondo para la Vida y Biodiversidad Nacional</a:t>
                      </a:r>
                      <a:endParaRPr lang="es-CO" sz="2000" b="0" i="0" u="none" strike="noStrike" dirty="0">
                        <a:solidFill>
                          <a:srgbClr val="000000"/>
                        </a:solidFill>
                        <a:effectLst/>
                        <a:latin typeface="Verdana" panose="020B0604030504040204" pitchFamily="34" charset="0"/>
                      </a:endParaRPr>
                    </a:p>
                  </a:txBody>
                  <a:tcPr marL="3943" marR="657" marT="657" marB="0" anchor="ctr"/>
                </a:tc>
                <a:tc>
                  <a:txBody>
                    <a:bodyPr/>
                    <a:lstStyle/>
                    <a:p>
                      <a:pPr algn="l" rtl="0" fontAlgn="b"/>
                      <a:endParaRPr lang="es-CO" sz="2000" b="0" i="0" u="none" strike="noStrike" dirty="0">
                        <a:solidFill>
                          <a:srgbClr val="000000"/>
                        </a:solidFill>
                        <a:effectLst/>
                        <a:latin typeface="Verdana" panose="020B0604030504040204" pitchFamily="34" charset="0"/>
                      </a:endParaRPr>
                    </a:p>
                  </a:txBody>
                  <a:tcPr marL="657" marR="657" marT="657" marB="0" anchor="ctr"/>
                </a:tc>
                <a:tc>
                  <a:txBody>
                    <a:bodyPr/>
                    <a:lstStyle/>
                    <a:p>
                      <a:pPr algn="ctr" rtl="0" fontAlgn="b"/>
                      <a:r>
                        <a:rPr lang="es-CO" sz="2000" u="none" strike="noStrike" dirty="0">
                          <a:effectLst/>
                        </a:rPr>
                        <a:t>Asistencia técnica</a:t>
                      </a:r>
                      <a:endParaRPr lang="es-CO" sz="2000" b="0" i="0" u="none" strike="noStrike" dirty="0">
                        <a:solidFill>
                          <a:srgbClr val="000000"/>
                        </a:solidFill>
                        <a:effectLst/>
                        <a:latin typeface="Verdana" panose="020B0604030504040204" pitchFamily="34" charset="0"/>
                      </a:endParaRPr>
                    </a:p>
                  </a:txBody>
                  <a:tcPr marL="657" marR="657" marT="657" marB="0" anchor="ctr"/>
                </a:tc>
                <a:tc>
                  <a:txBody>
                    <a:bodyPr/>
                    <a:lstStyle/>
                    <a:p>
                      <a:pPr algn="ctr" rtl="0" fontAlgn="ctr"/>
                      <a:r>
                        <a:rPr lang="es-CO" sz="2000" u="none" strike="noStrike" dirty="0">
                          <a:effectLst/>
                        </a:rPr>
                        <a:t> </a:t>
                      </a:r>
                      <a:endParaRPr lang="es-CO" sz="2000" b="0" i="0" u="none" strike="noStrike" dirty="0">
                        <a:solidFill>
                          <a:srgbClr val="000000"/>
                        </a:solidFill>
                        <a:effectLst/>
                        <a:latin typeface="Verdana" panose="020B0604030504040204" pitchFamily="34" charset="0"/>
                      </a:endParaRPr>
                    </a:p>
                  </a:txBody>
                  <a:tcPr marL="657" marR="657" marT="657" marB="0" anchor="ctr"/>
                </a:tc>
                <a:tc>
                  <a:txBody>
                    <a:bodyPr/>
                    <a:lstStyle/>
                    <a:p>
                      <a:pPr algn="ctr" fontAlgn="ctr"/>
                      <a:r>
                        <a:rPr lang="es-CO" sz="2000" u="none" strike="noStrike" dirty="0">
                          <a:effectLst/>
                        </a:rPr>
                        <a:t>$ 100</a:t>
                      </a:r>
                      <a:endParaRPr lang="es-CO" sz="2000" b="0" i="0" u="none" strike="noStrike" dirty="0">
                        <a:solidFill>
                          <a:srgbClr val="000000"/>
                        </a:solidFill>
                        <a:effectLst/>
                        <a:latin typeface="Arial" panose="020B0604020202020204" pitchFamily="34" charset="0"/>
                      </a:endParaRPr>
                    </a:p>
                  </a:txBody>
                  <a:tcPr marL="657" marR="657" marT="657" marB="0" anchor="ctr"/>
                </a:tc>
                <a:tc>
                  <a:txBody>
                    <a:bodyPr/>
                    <a:lstStyle/>
                    <a:p>
                      <a:pPr algn="ctr" fontAlgn="ctr"/>
                      <a:r>
                        <a:rPr lang="es-CO" sz="2000" u="none" strike="noStrike" dirty="0">
                          <a:effectLst/>
                        </a:rPr>
                        <a:t>$ 103</a:t>
                      </a:r>
                      <a:endParaRPr lang="es-CO" sz="2000" b="0" i="0" u="none" strike="noStrike" dirty="0">
                        <a:solidFill>
                          <a:srgbClr val="000000"/>
                        </a:solidFill>
                        <a:effectLst/>
                        <a:latin typeface="Arial" panose="020B0604020202020204" pitchFamily="34" charset="0"/>
                      </a:endParaRPr>
                    </a:p>
                  </a:txBody>
                  <a:tcPr marL="657" marR="657" marT="657" marB="0" anchor="ctr"/>
                </a:tc>
                <a:extLst>
                  <a:ext uri="{0D108BD9-81ED-4DB2-BD59-A6C34878D82A}">
                    <a16:rowId xmlns:a16="http://schemas.microsoft.com/office/drawing/2014/main" val="1790533696"/>
                  </a:ext>
                </a:extLst>
              </a:tr>
              <a:tr h="587316">
                <a:tc gridSpan="5">
                  <a:txBody>
                    <a:bodyPr/>
                    <a:lstStyle/>
                    <a:p>
                      <a:pPr algn="ctr" rtl="0" fontAlgn="ctr"/>
                      <a:r>
                        <a:rPr lang="es-CO" sz="2000" b="1" u="none" strike="noStrike" dirty="0">
                          <a:effectLst/>
                        </a:rPr>
                        <a:t>TOTAL ENTIDAD 1</a:t>
                      </a:r>
                      <a:endParaRPr lang="es-CO" sz="2000" b="1" i="0" u="none" strike="noStrike" dirty="0">
                        <a:solidFill>
                          <a:srgbClr val="000000"/>
                        </a:solidFill>
                        <a:effectLst/>
                        <a:latin typeface="Verdana" panose="020B0604030504040204" pitchFamily="34" charset="0"/>
                      </a:endParaRPr>
                    </a:p>
                  </a:txBody>
                  <a:tcPr marL="657" marR="657" marT="657" marB="0" anchor="ctr">
                    <a:solidFill>
                      <a:srgbClr val="FCCC31"/>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ctr"/>
                      <a:endParaRPr lang="es-CO" sz="2000" b="1" i="0" u="none" strike="noStrike" dirty="0">
                        <a:solidFill>
                          <a:srgbClr val="000000"/>
                        </a:solidFill>
                        <a:effectLst/>
                        <a:latin typeface="Arial" panose="020B0604020202020204" pitchFamily="34" charset="0"/>
                      </a:endParaRPr>
                    </a:p>
                  </a:txBody>
                  <a:tcPr marL="657" marR="657" marT="657" marB="0" anchor="ctr">
                    <a:solidFill>
                      <a:srgbClr val="FCCC31"/>
                    </a:solidFill>
                  </a:tcPr>
                </a:tc>
                <a:tc>
                  <a:txBody>
                    <a:bodyPr/>
                    <a:lstStyle/>
                    <a:p>
                      <a:pPr algn="ctr" fontAlgn="ctr"/>
                      <a:r>
                        <a:rPr lang="es-CO" sz="2000" b="1" u="none" strike="noStrike" dirty="0">
                          <a:effectLst/>
                        </a:rPr>
                        <a:t>$ 2.800</a:t>
                      </a:r>
                      <a:endParaRPr lang="es-CO" sz="2000" b="1" i="0" u="none" strike="noStrike" dirty="0">
                        <a:solidFill>
                          <a:srgbClr val="000000"/>
                        </a:solidFill>
                        <a:effectLst/>
                        <a:latin typeface="Arial" panose="020B0604020202020204" pitchFamily="34" charset="0"/>
                      </a:endParaRPr>
                    </a:p>
                  </a:txBody>
                  <a:tcPr marL="657" marR="657" marT="657" marB="0" anchor="ctr">
                    <a:solidFill>
                      <a:srgbClr val="FCCC31"/>
                    </a:solidFill>
                  </a:tcPr>
                </a:tc>
                <a:tc>
                  <a:txBody>
                    <a:bodyPr/>
                    <a:lstStyle/>
                    <a:p>
                      <a:pPr algn="ctr" fontAlgn="ctr"/>
                      <a:r>
                        <a:rPr lang="es-CO" sz="2000" b="1" u="none" strike="noStrike" dirty="0">
                          <a:effectLst/>
                        </a:rPr>
                        <a:t>$ 2.884</a:t>
                      </a:r>
                      <a:endParaRPr lang="es-CO" sz="2000" b="1" i="0" u="none" strike="noStrike" dirty="0">
                        <a:solidFill>
                          <a:srgbClr val="000000"/>
                        </a:solidFill>
                        <a:effectLst/>
                        <a:latin typeface="Arial" panose="020B0604020202020204" pitchFamily="34" charset="0"/>
                      </a:endParaRPr>
                    </a:p>
                  </a:txBody>
                  <a:tcPr marL="657" marR="657" marT="657" marB="0" anchor="ctr">
                    <a:solidFill>
                      <a:srgbClr val="FCCC31"/>
                    </a:solidFill>
                  </a:tcPr>
                </a:tc>
                <a:extLst>
                  <a:ext uri="{0D108BD9-81ED-4DB2-BD59-A6C34878D82A}">
                    <a16:rowId xmlns:a16="http://schemas.microsoft.com/office/drawing/2014/main" val="2111462993"/>
                  </a:ext>
                </a:extLst>
              </a:tr>
            </a:tbl>
          </a:graphicData>
        </a:graphic>
      </p:graphicFrame>
      <p:sp>
        <p:nvSpPr>
          <p:cNvPr id="11" name="Título 1">
            <a:extLst>
              <a:ext uri="{FF2B5EF4-FFF2-40B4-BE49-F238E27FC236}">
                <a16:creationId xmlns:a16="http://schemas.microsoft.com/office/drawing/2014/main" id="{0AA2911C-F41C-EBF8-1B67-8FE62B63FE3F}"/>
              </a:ext>
            </a:extLst>
          </p:cNvPr>
          <p:cNvSpPr txBox="1">
            <a:spLocks/>
          </p:cNvSpPr>
          <p:nvPr/>
        </p:nvSpPr>
        <p:spPr>
          <a:xfrm>
            <a:off x="-796002" y="866562"/>
            <a:ext cx="23227192"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defTabSz="914400" hangingPunct="1"/>
            <a:r>
              <a:rPr lang="es-CO" sz="4400" b="1" dirty="0">
                <a:latin typeface="Verdana" panose="020B0604030504040204" pitchFamily="34" charset="0"/>
                <a:ea typeface="Verdana" panose="020B0604030504040204" pitchFamily="34" charset="0"/>
              </a:rPr>
              <a:t>Políticas transversales</a:t>
            </a:r>
            <a:br>
              <a:rPr lang="es-CO" sz="4400" b="1" dirty="0">
                <a:latin typeface="Verdana" panose="020B0604030504040204" pitchFamily="34" charset="0"/>
                <a:ea typeface="Verdana" panose="020B0604030504040204" pitchFamily="34" charset="0"/>
              </a:rPr>
            </a:br>
            <a:endParaRPr lang="es-CO" sz="4400" b="1" dirty="0">
              <a:latin typeface="Verdana" panose="020B0604030504040204" pitchFamily="34" charset="0"/>
              <a:ea typeface="Verdana" panose="020B0604030504040204" pitchFamily="34" charset="0"/>
            </a:endParaRPr>
          </a:p>
        </p:txBody>
      </p:sp>
      <p:grpSp>
        <p:nvGrpSpPr>
          <p:cNvPr id="2" name="Grupo 1">
            <a:extLst>
              <a:ext uri="{FF2B5EF4-FFF2-40B4-BE49-F238E27FC236}">
                <a16:creationId xmlns:a16="http://schemas.microsoft.com/office/drawing/2014/main" id="{F17BC185-6180-DF79-BCF4-2AF1B9FCF98C}"/>
              </a:ext>
            </a:extLst>
          </p:cNvPr>
          <p:cNvGrpSpPr/>
          <p:nvPr/>
        </p:nvGrpSpPr>
        <p:grpSpPr>
          <a:xfrm>
            <a:off x="16613736" y="203541"/>
            <a:ext cx="3000375" cy="2020113"/>
            <a:chOff x="16072703" y="22290"/>
            <a:chExt cx="3000375" cy="2020113"/>
          </a:xfrm>
        </p:grpSpPr>
        <p:pic>
          <p:nvPicPr>
            <p:cNvPr id="5" name="Imagen 4">
              <a:extLst>
                <a:ext uri="{FF2B5EF4-FFF2-40B4-BE49-F238E27FC236}">
                  <a16:creationId xmlns:a16="http://schemas.microsoft.com/office/drawing/2014/main" id="{8783F5C8-E78E-E028-BA08-6AE0F8EB4238}"/>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8" name="Picture 4" descr="Ministerio de Ambiente y Desarrollo Sostenible - Wikipedia ...">
              <a:extLst>
                <a:ext uri="{FF2B5EF4-FFF2-40B4-BE49-F238E27FC236}">
                  <a16:creationId xmlns:a16="http://schemas.microsoft.com/office/drawing/2014/main" id="{B259F966-244D-F7C8-CE18-3D39D6203F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CuadroTexto 11">
            <a:extLst>
              <a:ext uri="{FF2B5EF4-FFF2-40B4-BE49-F238E27FC236}">
                <a16:creationId xmlns:a16="http://schemas.microsoft.com/office/drawing/2014/main" id="{0576A621-A080-7DC6-AD92-9231EBBF9A4F}"/>
              </a:ext>
            </a:extLst>
          </p:cNvPr>
          <p:cNvSpPr txBox="1"/>
          <p:nvPr/>
        </p:nvSpPr>
        <p:spPr>
          <a:xfrm>
            <a:off x="1547191" y="10566883"/>
            <a:ext cx="34863740" cy="469937"/>
          </a:xfrm>
          <a:prstGeom prst="rect">
            <a:avLst/>
          </a:prstGeom>
          <a:noFill/>
        </p:spPr>
        <p:txBody>
          <a:bodyPr wrap="square">
            <a:spAutoFit/>
          </a:bodyPr>
          <a:lstStyle/>
          <a:p>
            <a:pPr algn="l" rtl="0" fontAlgn="b"/>
            <a:r>
              <a:rPr lang="es-CO" sz="2000" u="none" strike="noStrike" dirty="0">
                <a:effectLst/>
              </a:rPr>
              <a:t>* Apropiación vigente a 31 de marzo de 2024</a:t>
            </a:r>
            <a:endParaRPr lang="es-CO" sz="2000" b="0" i="0" u="none" strike="noStrike"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105319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82FEC6DA-8CC4-D674-7339-969AE3D0AF95}"/>
              </a:ext>
            </a:extLst>
          </p:cNvPr>
          <p:cNvSpPr>
            <a:spLocks noGrp="1"/>
          </p:cNvSpPr>
          <p:nvPr>
            <p:ph type="body" sz="quarter" idx="10"/>
          </p:nvPr>
        </p:nvSpPr>
        <p:spPr>
          <a:xfrm>
            <a:off x="1518009" y="2301163"/>
            <a:ext cx="23228768" cy="721878"/>
          </a:xfrm>
        </p:spPr>
        <p:txBody>
          <a:bodyPr/>
          <a:lstStyle/>
          <a:p>
            <a:r>
              <a:rPr lang="es-CO" dirty="0"/>
              <a:t>6. Políticas transversales</a:t>
            </a:r>
          </a:p>
        </p:txBody>
      </p:sp>
      <p:sp>
        <p:nvSpPr>
          <p:cNvPr id="7" name="CuadroTexto 6">
            <a:extLst>
              <a:ext uri="{FF2B5EF4-FFF2-40B4-BE49-F238E27FC236}">
                <a16:creationId xmlns:a16="http://schemas.microsoft.com/office/drawing/2014/main" id="{8D3BADEE-91E2-E304-3E24-1741A65DCD3B}"/>
              </a:ext>
            </a:extLst>
          </p:cNvPr>
          <p:cNvSpPr txBox="1"/>
          <p:nvPr/>
        </p:nvSpPr>
        <p:spPr>
          <a:xfrm>
            <a:off x="1941021" y="2786852"/>
            <a:ext cx="13727932" cy="501932"/>
          </a:xfrm>
          <a:prstGeom prst="rect">
            <a:avLst/>
          </a:prstGeom>
          <a:noFill/>
        </p:spPr>
        <p:txBody>
          <a:bodyPr wrap="square">
            <a:spAutoFit/>
          </a:bodyPr>
          <a:lstStyle/>
          <a:p>
            <a:r>
              <a:rPr lang="es-CO" dirty="0"/>
              <a:t>Grupos Étnicos - Funcionamiento</a:t>
            </a:r>
          </a:p>
        </p:txBody>
      </p:sp>
      <p:sp>
        <p:nvSpPr>
          <p:cNvPr id="9" name="Rectangle 2">
            <a:extLst>
              <a:ext uri="{FF2B5EF4-FFF2-40B4-BE49-F238E27FC236}">
                <a16:creationId xmlns:a16="http://schemas.microsoft.com/office/drawing/2014/main" id="{1B904967-B357-67E8-F5CE-BDBF6A7F7A0A}"/>
              </a:ext>
            </a:extLst>
          </p:cNvPr>
          <p:cNvSpPr>
            <a:spLocks noChangeArrowheads="1"/>
          </p:cNvSpPr>
          <p:nvPr/>
        </p:nvSpPr>
        <p:spPr bwMode="auto">
          <a:xfrm>
            <a:off x="7558336" y="4414803"/>
            <a:ext cx="613562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s-CO" altLang="es-CO"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a 5">
            <a:extLst>
              <a:ext uri="{FF2B5EF4-FFF2-40B4-BE49-F238E27FC236}">
                <a16:creationId xmlns:a16="http://schemas.microsoft.com/office/drawing/2014/main" id="{8938C7E0-C275-4ACA-582A-4A9C2901C804}"/>
              </a:ext>
            </a:extLst>
          </p:cNvPr>
          <p:cNvGraphicFramePr>
            <a:graphicFrameLocks noGrp="1"/>
          </p:cNvGraphicFramePr>
          <p:nvPr>
            <p:extLst>
              <p:ext uri="{D42A27DB-BD31-4B8C-83A1-F6EECF244321}">
                <p14:modId xmlns:p14="http://schemas.microsoft.com/office/powerpoint/2010/main" val="1366269649"/>
              </p:ext>
            </p:extLst>
          </p:nvPr>
        </p:nvGraphicFramePr>
        <p:xfrm>
          <a:off x="2087217" y="4045228"/>
          <a:ext cx="19060097" cy="3000552"/>
        </p:xfrm>
        <a:graphic>
          <a:graphicData uri="http://schemas.openxmlformats.org/drawingml/2006/table">
            <a:tbl>
              <a:tblPr>
                <a:tableStyleId>{5940675A-B579-460E-94D1-54222C63F5DA}</a:tableStyleId>
              </a:tblPr>
              <a:tblGrid>
                <a:gridCol w="2762050">
                  <a:extLst>
                    <a:ext uri="{9D8B030D-6E8A-4147-A177-3AD203B41FA5}">
                      <a16:colId xmlns:a16="http://schemas.microsoft.com/office/drawing/2014/main" val="189103763"/>
                    </a:ext>
                  </a:extLst>
                </a:gridCol>
                <a:gridCol w="7116351">
                  <a:extLst>
                    <a:ext uri="{9D8B030D-6E8A-4147-A177-3AD203B41FA5}">
                      <a16:colId xmlns:a16="http://schemas.microsoft.com/office/drawing/2014/main" val="1957360302"/>
                    </a:ext>
                  </a:extLst>
                </a:gridCol>
                <a:gridCol w="3161802">
                  <a:extLst>
                    <a:ext uri="{9D8B030D-6E8A-4147-A177-3AD203B41FA5}">
                      <a16:colId xmlns:a16="http://schemas.microsoft.com/office/drawing/2014/main" val="4123440206"/>
                    </a:ext>
                  </a:extLst>
                </a:gridCol>
                <a:gridCol w="1178968">
                  <a:extLst>
                    <a:ext uri="{9D8B030D-6E8A-4147-A177-3AD203B41FA5}">
                      <a16:colId xmlns:a16="http://schemas.microsoft.com/office/drawing/2014/main" val="699269759"/>
                    </a:ext>
                  </a:extLst>
                </a:gridCol>
                <a:gridCol w="1304022">
                  <a:extLst>
                    <a:ext uri="{9D8B030D-6E8A-4147-A177-3AD203B41FA5}">
                      <a16:colId xmlns:a16="http://schemas.microsoft.com/office/drawing/2014/main" val="1828613298"/>
                    </a:ext>
                  </a:extLst>
                </a:gridCol>
                <a:gridCol w="1178968">
                  <a:extLst>
                    <a:ext uri="{9D8B030D-6E8A-4147-A177-3AD203B41FA5}">
                      <a16:colId xmlns:a16="http://schemas.microsoft.com/office/drawing/2014/main" val="3898121420"/>
                    </a:ext>
                  </a:extLst>
                </a:gridCol>
                <a:gridCol w="1178968">
                  <a:extLst>
                    <a:ext uri="{9D8B030D-6E8A-4147-A177-3AD203B41FA5}">
                      <a16:colId xmlns:a16="http://schemas.microsoft.com/office/drawing/2014/main" val="3788706122"/>
                    </a:ext>
                  </a:extLst>
                </a:gridCol>
                <a:gridCol w="1178968">
                  <a:extLst>
                    <a:ext uri="{9D8B030D-6E8A-4147-A177-3AD203B41FA5}">
                      <a16:colId xmlns:a16="http://schemas.microsoft.com/office/drawing/2014/main" val="412685910"/>
                    </a:ext>
                  </a:extLst>
                </a:gridCol>
              </a:tblGrid>
              <a:tr h="897521">
                <a:tc>
                  <a:txBody>
                    <a:bodyPr/>
                    <a:lstStyle/>
                    <a:p>
                      <a:pPr algn="ctr" rtl="0" fontAlgn="ctr"/>
                      <a:r>
                        <a:rPr lang="es-CO" sz="2800" b="1" u="none" strike="noStrike" dirty="0">
                          <a:effectLst/>
                          <a:highlight>
                            <a:srgbClr val="FBCC32"/>
                          </a:highlight>
                        </a:rPr>
                        <a:t>Entidad</a:t>
                      </a:r>
                      <a:endParaRPr lang="es-CO" sz="2800" b="1" i="0" u="none" strike="noStrike" dirty="0">
                        <a:solidFill>
                          <a:srgbClr val="000000"/>
                        </a:solidFill>
                        <a:effectLst/>
                        <a:highlight>
                          <a:srgbClr val="FBCC32"/>
                        </a:highlight>
                        <a:latin typeface="Verdana" panose="020B0604030504040204" pitchFamily="34" charset="0"/>
                      </a:endParaRPr>
                    </a:p>
                  </a:txBody>
                  <a:tcPr marL="732" marR="732" marT="732" marB="0" anchor="ctr">
                    <a:solidFill>
                      <a:srgbClr val="FCCC31"/>
                    </a:solidFill>
                  </a:tcPr>
                </a:tc>
                <a:tc>
                  <a:txBody>
                    <a:bodyPr/>
                    <a:lstStyle/>
                    <a:p>
                      <a:pPr algn="ctr" rtl="0" fontAlgn="ctr"/>
                      <a:r>
                        <a:rPr lang="es-CO" sz="2800" b="1" u="none" strike="noStrike" dirty="0">
                          <a:effectLst/>
                          <a:highlight>
                            <a:srgbClr val="FBCC32"/>
                          </a:highlight>
                        </a:rPr>
                        <a:t>Rubro</a:t>
                      </a:r>
                      <a:endParaRPr lang="es-CO" sz="2800" b="1" i="0" u="none" strike="noStrike" dirty="0">
                        <a:solidFill>
                          <a:srgbClr val="000000"/>
                        </a:solidFill>
                        <a:effectLst/>
                        <a:highlight>
                          <a:srgbClr val="FBCC32"/>
                        </a:highlight>
                        <a:latin typeface="Verdana" panose="020B0604030504040204" pitchFamily="34" charset="0"/>
                      </a:endParaRPr>
                    </a:p>
                  </a:txBody>
                  <a:tcPr marL="732" marR="732" marT="732" marB="0" anchor="ctr">
                    <a:solidFill>
                      <a:srgbClr val="FCCC31"/>
                    </a:solidFill>
                  </a:tcPr>
                </a:tc>
                <a:tc>
                  <a:txBody>
                    <a:bodyPr/>
                    <a:lstStyle/>
                    <a:p>
                      <a:pPr algn="ctr" rtl="0" fontAlgn="ctr"/>
                      <a:r>
                        <a:rPr lang="es-CO" sz="2800" b="1" u="none" strike="noStrike" dirty="0">
                          <a:effectLst/>
                          <a:highlight>
                            <a:srgbClr val="FBCC32"/>
                          </a:highlight>
                        </a:rPr>
                        <a:t>Grupo Étnico</a:t>
                      </a:r>
                      <a:endParaRPr lang="es-CO" sz="2800" b="1" i="0" u="none" strike="noStrike" dirty="0">
                        <a:solidFill>
                          <a:srgbClr val="000000"/>
                        </a:solidFill>
                        <a:effectLst/>
                        <a:highlight>
                          <a:srgbClr val="FBCC32"/>
                        </a:highlight>
                        <a:latin typeface="Verdana" panose="020B0604030504040204" pitchFamily="34" charset="0"/>
                      </a:endParaRPr>
                    </a:p>
                  </a:txBody>
                  <a:tcPr marL="732" marR="732" marT="732" marB="0" anchor="ctr">
                    <a:solidFill>
                      <a:srgbClr val="FCCC31"/>
                    </a:solidFill>
                  </a:tcPr>
                </a:tc>
                <a:tc>
                  <a:txBody>
                    <a:bodyPr/>
                    <a:lstStyle/>
                    <a:p>
                      <a:pPr algn="ctr" rtl="0" fontAlgn="ctr"/>
                      <a:r>
                        <a:rPr lang="es-CO" sz="2800" b="1" u="none" strike="noStrike" dirty="0">
                          <a:effectLst/>
                          <a:highlight>
                            <a:srgbClr val="FBCC32"/>
                          </a:highlight>
                        </a:rPr>
                        <a:t>2024*</a:t>
                      </a:r>
                      <a:endParaRPr lang="es-CO" sz="2800" b="1" i="0" u="none" strike="noStrike" dirty="0">
                        <a:solidFill>
                          <a:srgbClr val="000000"/>
                        </a:solidFill>
                        <a:effectLst/>
                        <a:highlight>
                          <a:srgbClr val="FBCC32"/>
                        </a:highlight>
                        <a:latin typeface="Verdana" panose="020B0604030504040204" pitchFamily="34" charset="0"/>
                      </a:endParaRPr>
                    </a:p>
                  </a:txBody>
                  <a:tcPr marL="732" marR="732" marT="732" marB="0" anchor="ctr">
                    <a:solidFill>
                      <a:srgbClr val="FCCC31"/>
                    </a:solidFill>
                  </a:tcPr>
                </a:tc>
                <a:tc>
                  <a:txBody>
                    <a:bodyPr/>
                    <a:lstStyle/>
                    <a:p>
                      <a:pPr algn="ctr" rtl="0" fontAlgn="ctr"/>
                      <a:r>
                        <a:rPr lang="es-CO" sz="2800" b="1" u="none" strike="noStrike" dirty="0">
                          <a:effectLst/>
                          <a:highlight>
                            <a:srgbClr val="FBCC32"/>
                          </a:highlight>
                        </a:rPr>
                        <a:t>2025</a:t>
                      </a:r>
                      <a:endParaRPr lang="es-CO" sz="2800" b="1" i="0" u="none" strike="noStrike" dirty="0">
                        <a:solidFill>
                          <a:srgbClr val="000000"/>
                        </a:solidFill>
                        <a:effectLst/>
                        <a:highlight>
                          <a:srgbClr val="FBCC32"/>
                        </a:highlight>
                        <a:latin typeface="Verdana" panose="020B0604030504040204" pitchFamily="34" charset="0"/>
                      </a:endParaRPr>
                    </a:p>
                  </a:txBody>
                  <a:tcPr marL="732" marR="732" marT="732" marB="0" anchor="ctr">
                    <a:solidFill>
                      <a:srgbClr val="FCCC31"/>
                    </a:solidFill>
                  </a:tcPr>
                </a:tc>
                <a:tc>
                  <a:txBody>
                    <a:bodyPr/>
                    <a:lstStyle/>
                    <a:p>
                      <a:pPr algn="ctr" rtl="0" fontAlgn="ctr"/>
                      <a:r>
                        <a:rPr lang="es-CO" sz="2800" b="1" u="none" strike="noStrike" dirty="0">
                          <a:effectLst/>
                          <a:highlight>
                            <a:srgbClr val="FBCC32"/>
                          </a:highlight>
                        </a:rPr>
                        <a:t>2026</a:t>
                      </a:r>
                      <a:endParaRPr lang="es-CO" sz="2800" b="1" i="0" u="none" strike="noStrike" dirty="0">
                        <a:solidFill>
                          <a:srgbClr val="000000"/>
                        </a:solidFill>
                        <a:effectLst/>
                        <a:highlight>
                          <a:srgbClr val="FBCC32"/>
                        </a:highlight>
                        <a:latin typeface="Verdana" panose="020B0604030504040204" pitchFamily="34" charset="0"/>
                      </a:endParaRPr>
                    </a:p>
                  </a:txBody>
                  <a:tcPr marL="732" marR="732" marT="732" marB="0" anchor="ctr">
                    <a:solidFill>
                      <a:srgbClr val="FCCC31"/>
                    </a:solidFill>
                  </a:tcPr>
                </a:tc>
                <a:tc>
                  <a:txBody>
                    <a:bodyPr/>
                    <a:lstStyle/>
                    <a:p>
                      <a:pPr algn="ctr" rtl="0" fontAlgn="ctr"/>
                      <a:r>
                        <a:rPr lang="es-CO" sz="2800" b="1" u="none" strike="noStrike" dirty="0">
                          <a:effectLst/>
                          <a:highlight>
                            <a:srgbClr val="FBCC32"/>
                          </a:highlight>
                        </a:rPr>
                        <a:t>2027</a:t>
                      </a:r>
                      <a:endParaRPr lang="es-CO" sz="2800" b="1" i="0" u="none" strike="noStrike" dirty="0">
                        <a:solidFill>
                          <a:srgbClr val="000000"/>
                        </a:solidFill>
                        <a:effectLst/>
                        <a:highlight>
                          <a:srgbClr val="FBCC32"/>
                        </a:highlight>
                        <a:latin typeface="Verdana" panose="020B0604030504040204" pitchFamily="34" charset="0"/>
                      </a:endParaRPr>
                    </a:p>
                  </a:txBody>
                  <a:tcPr marL="732" marR="732" marT="732" marB="0" anchor="ctr">
                    <a:solidFill>
                      <a:srgbClr val="FCCC31"/>
                    </a:solidFill>
                  </a:tcPr>
                </a:tc>
                <a:tc>
                  <a:txBody>
                    <a:bodyPr/>
                    <a:lstStyle/>
                    <a:p>
                      <a:pPr algn="ctr" rtl="0" fontAlgn="ctr"/>
                      <a:r>
                        <a:rPr lang="es-CO" sz="2800" b="1" u="none" strike="noStrike" dirty="0">
                          <a:effectLst/>
                          <a:highlight>
                            <a:srgbClr val="FBCC32"/>
                          </a:highlight>
                        </a:rPr>
                        <a:t>2028</a:t>
                      </a:r>
                      <a:endParaRPr lang="es-CO" sz="2800" b="1" i="0" u="none" strike="noStrike" dirty="0">
                        <a:solidFill>
                          <a:srgbClr val="000000"/>
                        </a:solidFill>
                        <a:effectLst/>
                        <a:highlight>
                          <a:srgbClr val="FBCC32"/>
                        </a:highlight>
                        <a:latin typeface="Verdana" panose="020B0604030504040204" pitchFamily="34" charset="0"/>
                      </a:endParaRPr>
                    </a:p>
                  </a:txBody>
                  <a:tcPr marL="732" marR="732" marT="732" marB="0" anchor="ctr">
                    <a:solidFill>
                      <a:srgbClr val="FCCC31"/>
                    </a:solidFill>
                  </a:tcPr>
                </a:tc>
                <a:extLst>
                  <a:ext uri="{0D108BD9-81ED-4DB2-BD59-A6C34878D82A}">
                    <a16:rowId xmlns:a16="http://schemas.microsoft.com/office/drawing/2014/main" val="4190847764"/>
                  </a:ext>
                </a:extLst>
              </a:tr>
              <a:tr h="615865">
                <a:tc>
                  <a:txBody>
                    <a:bodyPr/>
                    <a:lstStyle/>
                    <a:p>
                      <a:pPr algn="ctr" rtl="0" fontAlgn="ctr"/>
                      <a:r>
                        <a:rPr lang="es-CO" sz="2400" u="none" strike="noStrike" dirty="0">
                          <a:effectLst/>
                        </a:rPr>
                        <a:t>MINAMBIENTE</a:t>
                      </a:r>
                      <a:endParaRPr lang="es-CO" sz="2400" b="0" i="0" u="none" strike="noStrike" dirty="0">
                        <a:solidFill>
                          <a:srgbClr val="000000"/>
                        </a:solidFill>
                        <a:effectLst/>
                        <a:latin typeface="Verdana" panose="020B0604030504040204" pitchFamily="34" charset="0"/>
                      </a:endParaRPr>
                    </a:p>
                  </a:txBody>
                  <a:tcPr marL="732" marR="732" marT="732" marB="0" anchor="ctr"/>
                </a:tc>
                <a:tc>
                  <a:txBody>
                    <a:bodyPr/>
                    <a:lstStyle/>
                    <a:p>
                      <a:pPr lvl="1" algn="l" rtl="0" fontAlgn="ctr"/>
                      <a:r>
                        <a:rPr lang="es-CO" sz="2400" u="none" strike="noStrike" dirty="0">
                          <a:effectLst/>
                        </a:rPr>
                        <a:t>Transferencias corrientes </a:t>
                      </a:r>
                      <a:endParaRPr lang="es-CO" sz="2400" b="0" i="0" u="none" strike="noStrike" dirty="0">
                        <a:solidFill>
                          <a:srgbClr val="000000"/>
                        </a:solidFill>
                        <a:effectLst/>
                        <a:latin typeface="Verdana" panose="020B0604030504040204" pitchFamily="34" charset="0"/>
                      </a:endParaRPr>
                    </a:p>
                  </a:txBody>
                  <a:tcPr marL="732" marR="732" marT="732" marB="0" anchor="ctr"/>
                </a:tc>
                <a:tc>
                  <a:txBody>
                    <a:bodyPr/>
                    <a:lstStyle/>
                    <a:p>
                      <a:pPr algn="l" rtl="0" fontAlgn="ctr"/>
                      <a:r>
                        <a:rPr lang="es-CO" sz="2400" u="none" strike="noStrike" dirty="0">
                          <a:effectLst/>
                        </a:rPr>
                        <a:t>INDIGENAS Y NARP</a:t>
                      </a:r>
                      <a:endParaRPr lang="es-CO" sz="2400" b="0" i="0" u="none" strike="noStrike" dirty="0">
                        <a:solidFill>
                          <a:srgbClr val="000000"/>
                        </a:solidFill>
                        <a:effectLst/>
                        <a:latin typeface="Verdana" panose="020B0604030504040204" pitchFamily="34" charset="0"/>
                      </a:endParaRPr>
                    </a:p>
                  </a:txBody>
                  <a:tcPr marL="732" marR="732" marT="732" marB="0" anchor="ctr"/>
                </a:tc>
                <a:tc>
                  <a:txBody>
                    <a:bodyPr/>
                    <a:lstStyle/>
                    <a:p>
                      <a:pPr marL="0" algn="ctr" rtl="0" fontAlgn="ctr"/>
                      <a:r>
                        <a:rPr lang="es-CO" sz="2400" u="none" strike="noStrike" dirty="0">
                          <a:solidFill>
                            <a:schemeClr val="tx1"/>
                          </a:solidFill>
                          <a:effectLst/>
                          <a:latin typeface="+mn-lt"/>
                          <a:ea typeface="+mn-ea"/>
                          <a:cs typeface="+mn-cs"/>
                        </a:rPr>
                        <a:t>$ 1.153</a:t>
                      </a:r>
                    </a:p>
                  </a:txBody>
                  <a:tcPr marL="0" marR="0" marT="0" marB="0" anchor="ctr"/>
                </a:tc>
                <a:tc>
                  <a:txBody>
                    <a:bodyPr/>
                    <a:lstStyle/>
                    <a:p>
                      <a:pPr algn="ctr" rtl="0" fontAlgn="ctr"/>
                      <a:r>
                        <a:rPr lang="es-CO" sz="2400" u="none" strike="noStrike" dirty="0">
                          <a:effectLst/>
                        </a:rPr>
                        <a:t>$ 25.000</a:t>
                      </a:r>
                      <a:endParaRPr lang="es-CO" sz="2400" b="0" i="0" u="none" strike="noStrike" dirty="0">
                        <a:solidFill>
                          <a:srgbClr val="000000"/>
                        </a:solidFill>
                        <a:effectLst/>
                        <a:latin typeface="Verdana" panose="020B0604030504040204" pitchFamily="34" charset="0"/>
                      </a:endParaRPr>
                    </a:p>
                  </a:txBody>
                  <a:tcPr marL="732" marR="732" marT="732" marB="0" anchor="ctr"/>
                </a:tc>
                <a:tc>
                  <a:txBody>
                    <a:bodyPr/>
                    <a:lstStyle/>
                    <a:p>
                      <a:pPr marL="0" algn="ctr" rtl="0" fontAlgn="ctr"/>
                      <a:r>
                        <a:rPr lang="es-CO" sz="2400" u="none" strike="noStrike" dirty="0">
                          <a:solidFill>
                            <a:schemeClr val="tx1"/>
                          </a:solidFill>
                          <a:effectLst/>
                          <a:latin typeface="+mn-lt"/>
                          <a:ea typeface="+mn-ea"/>
                          <a:cs typeface="+mn-cs"/>
                        </a:rPr>
                        <a:t>$ 5.000</a:t>
                      </a:r>
                    </a:p>
                  </a:txBody>
                  <a:tcPr marL="0" marR="0" marT="0" marB="0" anchor="ctr"/>
                </a:tc>
                <a:tc>
                  <a:txBody>
                    <a:bodyPr/>
                    <a:lstStyle/>
                    <a:p>
                      <a:pPr marL="0" algn="ctr" rtl="0" fontAlgn="ctr"/>
                      <a:r>
                        <a:rPr lang="es-CO" sz="2400" u="none" strike="noStrike" dirty="0">
                          <a:solidFill>
                            <a:schemeClr val="tx1"/>
                          </a:solidFill>
                          <a:effectLst/>
                          <a:latin typeface="+mn-lt"/>
                          <a:ea typeface="+mn-ea"/>
                          <a:cs typeface="+mn-cs"/>
                        </a:rPr>
                        <a:t>$ 5.150</a:t>
                      </a:r>
                    </a:p>
                  </a:txBody>
                  <a:tcPr marL="0" marR="0" marT="0" marB="0" anchor="ctr"/>
                </a:tc>
                <a:tc>
                  <a:txBody>
                    <a:bodyPr/>
                    <a:lstStyle/>
                    <a:p>
                      <a:pPr marL="0" algn="ctr" rtl="0" fontAlgn="ctr"/>
                      <a:r>
                        <a:rPr lang="es-CO" sz="2400" u="none" strike="noStrike" dirty="0">
                          <a:solidFill>
                            <a:schemeClr val="tx1"/>
                          </a:solidFill>
                          <a:effectLst/>
                          <a:latin typeface="+mn-lt"/>
                          <a:ea typeface="+mn-ea"/>
                          <a:cs typeface="+mn-cs"/>
                        </a:rPr>
                        <a:t>$ 5.305</a:t>
                      </a:r>
                    </a:p>
                  </a:txBody>
                  <a:tcPr marL="0" marR="0" marT="0" marB="0" anchor="ctr"/>
                </a:tc>
                <a:extLst>
                  <a:ext uri="{0D108BD9-81ED-4DB2-BD59-A6C34878D82A}">
                    <a16:rowId xmlns:a16="http://schemas.microsoft.com/office/drawing/2014/main" val="1347809126"/>
                  </a:ext>
                </a:extLst>
              </a:tr>
              <a:tr h="871301">
                <a:tc gridSpan="3">
                  <a:txBody>
                    <a:bodyPr/>
                    <a:lstStyle/>
                    <a:p>
                      <a:pPr algn="ctr" fontAlgn="ctr"/>
                      <a:r>
                        <a:rPr lang="es-CO" sz="2400" b="1" u="none" strike="noStrike" dirty="0">
                          <a:effectLst/>
                          <a:highlight>
                            <a:srgbClr val="FBCC32"/>
                          </a:highlight>
                        </a:rPr>
                        <a:t>TOTAL FUNCIONAMIENTO</a:t>
                      </a:r>
                      <a:endParaRPr lang="es-CO" sz="2400" b="1" i="0" u="none" strike="noStrike" dirty="0">
                        <a:solidFill>
                          <a:srgbClr val="000000"/>
                        </a:solidFill>
                        <a:effectLst/>
                        <a:highlight>
                          <a:srgbClr val="FBCC32"/>
                        </a:highlight>
                        <a:latin typeface="Verdana" panose="020B0604030504040204" pitchFamily="34" charset="0"/>
                      </a:endParaRPr>
                    </a:p>
                  </a:txBody>
                  <a:tcPr marL="732" marR="732" marT="732" marB="0" anchor="ctr">
                    <a:solidFill>
                      <a:srgbClr val="FCCC31"/>
                    </a:solidFill>
                  </a:tcPr>
                </a:tc>
                <a:tc hMerge="1">
                  <a:txBody>
                    <a:bodyPr/>
                    <a:lstStyle/>
                    <a:p>
                      <a:endParaRPr lang="es-CO"/>
                    </a:p>
                  </a:txBody>
                  <a:tcPr/>
                </a:tc>
                <a:tc hMerge="1">
                  <a:txBody>
                    <a:bodyPr/>
                    <a:lstStyle/>
                    <a:p>
                      <a:endParaRPr lang="es-CO"/>
                    </a:p>
                  </a:txBody>
                  <a:tcPr/>
                </a:tc>
                <a:tc>
                  <a:txBody>
                    <a:bodyPr/>
                    <a:lstStyle/>
                    <a:p>
                      <a:pPr marL="0" algn="ctr" rtl="0" fontAlgn="ctr"/>
                      <a:r>
                        <a:rPr lang="es-CO" sz="2400" b="1" u="none" strike="noStrike" dirty="0">
                          <a:solidFill>
                            <a:schemeClr val="tx1"/>
                          </a:solidFill>
                          <a:effectLst/>
                          <a:latin typeface="+mn-lt"/>
                          <a:ea typeface="+mn-ea"/>
                          <a:cs typeface="+mn-cs"/>
                        </a:rPr>
                        <a:t>$ 1.153</a:t>
                      </a:r>
                    </a:p>
                  </a:txBody>
                  <a:tcPr marL="0" marR="0" marT="0" marB="0" anchor="ctr">
                    <a:solidFill>
                      <a:srgbClr val="FCCC31"/>
                    </a:solidFill>
                  </a:tcPr>
                </a:tc>
                <a:tc>
                  <a:txBody>
                    <a:bodyPr/>
                    <a:lstStyle/>
                    <a:p>
                      <a:pPr algn="ctr" rtl="0" fontAlgn="ctr"/>
                      <a:r>
                        <a:rPr lang="es-CO" sz="2400" b="1" u="none" strike="noStrike" dirty="0">
                          <a:effectLst/>
                        </a:rPr>
                        <a:t>$ 25.000</a:t>
                      </a:r>
                      <a:endParaRPr lang="es-CO" sz="2400" b="1" i="0" u="none" strike="noStrike" dirty="0">
                        <a:solidFill>
                          <a:srgbClr val="000000"/>
                        </a:solidFill>
                        <a:effectLst/>
                        <a:latin typeface="Verdana" panose="020B0604030504040204" pitchFamily="34" charset="0"/>
                      </a:endParaRPr>
                    </a:p>
                  </a:txBody>
                  <a:tcPr marL="732" marR="732" marT="732" marB="0" anchor="ctr">
                    <a:solidFill>
                      <a:srgbClr val="FCCC31"/>
                    </a:solidFill>
                  </a:tcPr>
                </a:tc>
                <a:tc>
                  <a:txBody>
                    <a:bodyPr/>
                    <a:lstStyle/>
                    <a:p>
                      <a:pPr algn="ctr" rtl="0" fontAlgn="ctr"/>
                      <a:r>
                        <a:rPr lang="es-CO" sz="2400" b="1" u="none" strike="noStrike" dirty="0">
                          <a:effectLst/>
                        </a:rPr>
                        <a:t>$ 5.000</a:t>
                      </a:r>
                      <a:endParaRPr lang="es-CO" sz="2400" b="1" i="0" u="none" strike="noStrike" dirty="0">
                        <a:solidFill>
                          <a:srgbClr val="000000"/>
                        </a:solidFill>
                        <a:effectLst/>
                        <a:latin typeface="Verdana" panose="020B0604030504040204" pitchFamily="34" charset="0"/>
                      </a:endParaRPr>
                    </a:p>
                  </a:txBody>
                  <a:tcPr marL="732" marR="732" marT="732" marB="0" anchor="ctr">
                    <a:solidFill>
                      <a:srgbClr val="FCCC31"/>
                    </a:solidFill>
                  </a:tcPr>
                </a:tc>
                <a:tc>
                  <a:txBody>
                    <a:bodyPr/>
                    <a:lstStyle/>
                    <a:p>
                      <a:pPr algn="ctr" rtl="0" fontAlgn="ctr"/>
                      <a:r>
                        <a:rPr lang="es-CO" sz="2400" b="1" u="none" strike="noStrike" dirty="0">
                          <a:effectLst/>
                        </a:rPr>
                        <a:t>$ 5.000</a:t>
                      </a:r>
                      <a:endParaRPr lang="es-CO" sz="2400" b="1" i="0" u="none" strike="noStrike" dirty="0">
                        <a:solidFill>
                          <a:srgbClr val="000000"/>
                        </a:solidFill>
                        <a:effectLst/>
                        <a:latin typeface="Verdana" panose="020B0604030504040204" pitchFamily="34" charset="0"/>
                      </a:endParaRPr>
                    </a:p>
                  </a:txBody>
                  <a:tcPr marL="732" marR="732" marT="732" marB="0" anchor="ctr">
                    <a:solidFill>
                      <a:srgbClr val="FCCC31"/>
                    </a:solidFill>
                  </a:tcPr>
                </a:tc>
                <a:tc>
                  <a:txBody>
                    <a:bodyPr/>
                    <a:lstStyle/>
                    <a:p>
                      <a:pPr algn="ctr" rtl="0" fontAlgn="ctr"/>
                      <a:r>
                        <a:rPr lang="es-CO" sz="2400" b="1" u="none" strike="noStrike" dirty="0">
                          <a:effectLst/>
                        </a:rPr>
                        <a:t>$ 5.000</a:t>
                      </a:r>
                      <a:endParaRPr lang="es-CO" sz="2400" b="1" i="0" u="none" strike="noStrike" dirty="0">
                        <a:solidFill>
                          <a:srgbClr val="000000"/>
                        </a:solidFill>
                        <a:effectLst/>
                        <a:latin typeface="Verdana" panose="020B0604030504040204" pitchFamily="34" charset="0"/>
                      </a:endParaRPr>
                    </a:p>
                  </a:txBody>
                  <a:tcPr marL="732" marR="732" marT="732" marB="0" anchor="ctr">
                    <a:solidFill>
                      <a:srgbClr val="FCCC31"/>
                    </a:solidFill>
                  </a:tcPr>
                </a:tc>
                <a:extLst>
                  <a:ext uri="{0D108BD9-81ED-4DB2-BD59-A6C34878D82A}">
                    <a16:rowId xmlns:a16="http://schemas.microsoft.com/office/drawing/2014/main" val="390150421"/>
                  </a:ext>
                </a:extLst>
              </a:tr>
              <a:tr h="615865">
                <a:tc gridSpan="2">
                  <a:txBody>
                    <a:bodyPr/>
                    <a:lstStyle/>
                    <a:p>
                      <a:pPr algn="l" rtl="0" fontAlgn="b"/>
                      <a:r>
                        <a:rPr lang="es-CO" sz="2400" u="none" strike="noStrike" dirty="0">
                          <a:effectLst/>
                        </a:rPr>
                        <a:t>* Apropiación vigente a 31 de marzo de 2024</a:t>
                      </a:r>
                      <a:endParaRPr lang="es-CO" sz="2400" b="0" i="0" u="none" strike="noStrike" dirty="0">
                        <a:solidFill>
                          <a:srgbClr val="000000"/>
                        </a:solidFill>
                        <a:effectLst/>
                        <a:latin typeface="Verdana" panose="020B0604030504040204" pitchFamily="34" charset="0"/>
                      </a:endParaRPr>
                    </a:p>
                  </a:txBody>
                  <a:tcPr marL="732" marR="732" marT="732" marB="0" anchor="b"/>
                </a:tc>
                <a:tc hMerge="1">
                  <a:txBody>
                    <a:bodyPr/>
                    <a:lstStyle/>
                    <a:p>
                      <a:endParaRPr lang="es-CO"/>
                    </a:p>
                  </a:txBody>
                  <a:tcPr/>
                </a:tc>
                <a:tc>
                  <a:txBody>
                    <a:bodyPr/>
                    <a:lstStyle/>
                    <a:p>
                      <a:pPr algn="l" fontAlgn="b"/>
                      <a:r>
                        <a:rPr lang="es-CO" sz="2400" u="none" strike="noStrike" dirty="0">
                          <a:effectLst/>
                        </a:rPr>
                        <a:t> </a:t>
                      </a:r>
                      <a:endParaRPr lang="es-CO" sz="2400" b="0" i="0" u="none" strike="noStrike" dirty="0">
                        <a:solidFill>
                          <a:srgbClr val="000000"/>
                        </a:solidFill>
                        <a:effectLst/>
                        <a:latin typeface="Arial" panose="020B0604020202020204" pitchFamily="34" charset="0"/>
                      </a:endParaRPr>
                    </a:p>
                  </a:txBody>
                  <a:tcPr marL="732" marR="732" marT="732" marB="0" anchor="b"/>
                </a:tc>
                <a:tc>
                  <a:txBody>
                    <a:bodyPr/>
                    <a:lstStyle/>
                    <a:p>
                      <a:pPr algn="l" fontAlgn="b"/>
                      <a:r>
                        <a:rPr lang="es-CO" sz="2400" u="none" strike="noStrike" dirty="0">
                          <a:effectLst/>
                        </a:rPr>
                        <a:t> </a:t>
                      </a:r>
                      <a:endParaRPr lang="es-CO" sz="2400" b="0" i="0" u="none" strike="noStrike" dirty="0">
                        <a:solidFill>
                          <a:srgbClr val="000000"/>
                        </a:solidFill>
                        <a:effectLst/>
                        <a:latin typeface="Arial" panose="020B0604020202020204" pitchFamily="34" charset="0"/>
                      </a:endParaRPr>
                    </a:p>
                  </a:txBody>
                  <a:tcPr marL="732" marR="732" marT="732" marB="0" anchor="b"/>
                </a:tc>
                <a:tc>
                  <a:txBody>
                    <a:bodyPr/>
                    <a:lstStyle/>
                    <a:p>
                      <a:pPr algn="l" fontAlgn="b"/>
                      <a:r>
                        <a:rPr lang="es-CO" sz="2400" u="none" strike="noStrike" dirty="0">
                          <a:effectLst/>
                        </a:rPr>
                        <a:t> </a:t>
                      </a:r>
                      <a:endParaRPr lang="es-CO" sz="2400" b="0" i="0" u="none" strike="noStrike" dirty="0">
                        <a:solidFill>
                          <a:srgbClr val="000000"/>
                        </a:solidFill>
                        <a:effectLst/>
                        <a:latin typeface="Arial" panose="020B0604020202020204" pitchFamily="34" charset="0"/>
                      </a:endParaRPr>
                    </a:p>
                  </a:txBody>
                  <a:tcPr marL="732" marR="732" marT="732" marB="0" anchor="b"/>
                </a:tc>
                <a:tc>
                  <a:txBody>
                    <a:bodyPr/>
                    <a:lstStyle/>
                    <a:p>
                      <a:pPr algn="l" fontAlgn="b"/>
                      <a:r>
                        <a:rPr lang="es-CO" sz="2400" u="none" strike="noStrike" dirty="0">
                          <a:effectLst/>
                        </a:rPr>
                        <a:t> </a:t>
                      </a:r>
                      <a:endParaRPr lang="es-CO" sz="2400" b="0" i="0" u="none" strike="noStrike" dirty="0">
                        <a:solidFill>
                          <a:srgbClr val="000000"/>
                        </a:solidFill>
                        <a:effectLst/>
                        <a:latin typeface="Arial" panose="020B0604020202020204" pitchFamily="34" charset="0"/>
                      </a:endParaRPr>
                    </a:p>
                  </a:txBody>
                  <a:tcPr marL="732" marR="732" marT="732" marB="0" anchor="b"/>
                </a:tc>
                <a:tc>
                  <a:txBody>
                    <a:bodyPr/>
                    <a:lstStyle/>
                    <a:p>
                      <a:pPr algn="l" fontAlgn="b"/>
                      <a:r>
                        <a:rPr lang="es-CO" sz="2400" u="none" strike="noStrike" dirty="0">
                          <a:effectLst/>
                        </a:rPr>
                        <a:t> </a:t>
                      </a:r>
                      <a:endParaRPr lang="es-CO" sz="2400" b="0" i="0" u="none" strike="noStrike" dirty="0">
                        <a:solidFill>
                          <a:srgbClr val="000000"/>
                        </a:solidFill>
                        <a:effectLst/>
                        <a:latin typeface="Arial" panose="020B0604020202020204" pitchFamily="34" charset="0"/>
                      </a:endParaRPr>
                    </a:p>
                  </a:txBody>
                  <a:tcPr marL="732" marR="732" marT="732" marB="0" anchor="b"/>
                </a:tc>
                <a:tc>
                  <a:txBody>
                    <a:bodyPr/>
                    <a:lstStyle/>
                    <a:p>
                      <a:pPr algn="l" fontAlgn="b"/>
                      <a:r>
                        <a:rPr lang="es-CO" sz="2400" u="none" strike="noStrike" dirty="0">
                          <a:effectLst/>
                        </a:rPr>
                        <a:t> </a:t>
                      </a:r>
                      <a:endParaRPr lang="es-CO" sz="2400" b="0" i="0" u="none" strike="noStrike" dirty="0">
                        <a:solidFill>
                          <a:srgbClr val="000000"/>
                        </a:solidFill>
                        <a:effectLst/>
                        <a:latin typeface="Arial" panose="020B0604020202020204" pitchFamily="34" charset="0"/>
                      </a:endParaRPr>
                    </a:p>
                  </a:txBody>
                  <a:tcPr marL="732" marR="732" marT="732" marB="0" anchor="b"/>
                </a:tc>
                <a:extLst>
                  <a:ext uri="{0D108BD9-81ED-4DB2-BD59-A6C34878D82A}">
                    <a16:rowId xmlns:a16="http://schemas.microsoft.com/office/drawing/2014/main" val="1791161065"/>
                  </a:ext>
                </a:extLst>
              </a:tr>
            </a:tbl>
          </a:graphicData>
        </a:graphic>
      </p:graphicFrame>
      <p:sp>
        <p:nvSpPr>
          <p:cNvPr id="11" name="Título 1">
            <a:extLst>
              <a:ext uri="{FF2B5EF4-FFF2-40B4-BE49-F238E27FC236}">
                <a16:creationId xmlns:a16="http://schemas.microsoft.com/office/drawing/2014/main" id="{CF169650-8A89-E1C2-DED7-E842B0E9824B}"/>
              </a:ext>
            </a:extLst>
          </p:cNvPr>
          <p:cNvSpPr txBox="1">
            <a:spLocks/>
          </p:cNvSpPr>
          <p:nvPr/>
        </p:nvSpPr>
        <p:spPr>
          <a:xfrm>
            <a:off x="-796002" y="866562"/>
            <a:ext cx="23227192"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defTabSz="914400" hangingPunct="1"/>
            <a:r>
              <a:rPr lang="es-CO" sz="4400" b="1" dirty="0">
                <a:latin typeface="Verdana" panose="020B0604030504040204" pitchFamily="34" charset="0"/>
                <a:ea typeface="Verdana" panose="020B0604030504040204" pitchFamily="34" charset="0"/>
              </a:rPr>
              <a:t>Políticas transversales</a:t>
            </a:r>
            <a:br>
              <a:rPr lang="es-CO" sz="4400" b="1" dirty="0">
                <a:latin typeface="Verdana" panose="020B0604030504040204" pitchFamily="34" charset="0"/>
                <a:ea typeface="Verdana" panose="020B0604030504040204" pitchFamily="34" charset="0"/>
              </a:rPr>
            </a:br>
            <a:endParaRPr lang="es-CO" sz="4400" b="1" dirty="0">
              <a:latin typeface="Verdana" panose="020B0604030504040204" pitchFamily="34" charset="0"/>
              <a:ea typeface="Verdana" panose="020B0604030504040204" pitchFamily="34" charset="0"/>
            </a:endParaRPr>
          </a:p>
        </p:txBody>
      </p:sp>
      <p:sp>
        <p:nvSpPr>
          <p:cNvPr id="4" name="CuadroTexto 3">
            <a:extLst>
              <a:ext uri="{FF2B5EF4-FFF2-40B4-BE49-F238E27FC236}">
                <a16:creationId xmlns:a16="http://schemas.microsoft.com/office/drawing/2014/main" id="{4615AC4D-B2C8-3765-A2FF-9019756D609A}"/>
              </a:ext>
            </a:extLst>
          </p:cNvPr>
          <p:cNvSpPr txBox="1"/>
          <p:nvPr/>
        </p:nvSpPr>
        <p:spPr>
          <a:xfrm>
            <a:off x="1969717" y="7045780"/>
            <a:ext cx="17695754" cy="5080109"/>
          </a:xfrm>
          <a:prstGeom prst="rect">
            <a:avLst/>
          </a:prstGeom>
          <a:noFill/>
        </p:spPr>
        <p:txBody>
          <a:bodyPr wrap="square">
            <a:spAutoFit/>
          </a:bodyPr>
          <a:lstStyle/>
          <a:p>
            <a:r>
              <a:rPr lang="es-ES" sz="2000" b="1" i="0" u="none" strike="noStrike" baseline="0" dirty="0">
                <a:solidFill>
                  <a:srgbClr val="FFFFFF"/>
                </a:solidFill>
                <a:latin typeface="Aptos Narrow" panose="020B0004020202020204" pitchFamily="34" charset="0"/>
              </a:rPr>
              <a:t>Comunidad </a:t>
            </a:r>
            <a:r>
              <a:rPr lang="es-ES" sz="2000" b="0" i="0" u="none" strike="noStrike" baseline="0" dirty="0">
                <a:solidFill>
                  <a:srgbClr val="FFFFFF"/>
                </a:solidFill>
                <a:latin typeface="Aptos Narrow" panose="020B0004020202020204" pitchFamily="34" charset="0"/>
              </a:rPr>
              <a:t>	</a:t>
            </a:r>
            <a:r>
              <a:rPr lang="es-ES" sz="2000" b="1" i="0" u="none" strike="noStrike" baseline="0" dirty="0">
                <a:solidFill>
                  <a:srgbClr val="FFFFFF"/>
                </a:solidFill>
                <a:latin typeface="Aptos Narrow" panose="020B0004020202020204" pitchFamily="34" charset="0"/>
              </a:rPr>
              <a:t>Compromiso </a:t>
            </a:r>
            <a:r>
              <a:rPr lang="es-ES" sz="2000" b="0" i="0" u="none" strike="noStrike" baseline="0" dirty="0">
                <a:solidFill>
                  <a:srgbClr val="FFFFFF"/>
                </a:solidFill>
                <a:latin typeface="Aptos Narrow" panose="020B0004020202020204" pitchFamily="34" charset="0"/>
              </a:rPr>
              <a:t>	</a:t>
            </a:r>
            <a:r>
              <a:rPr lang="es-ES" sz="2000" b="1" i="0" u="none" strike="noStrike" baseline="0" dirty="0">
                <a:solidFill>
                  <a:srgbClr val="FFFFFF"/>
                </a:solidFill>
                <a:latin typeface="Aptos Narrow" panose="020B0004020202020204" pitchFamily="34" charset="0"/>
              </a:rPr>
              <a:t>ACUERDO </a:t>
            </a:r>
            <a:r>
              <a:rPr lang="es-ES" sz="2000" b="0" i="0" u="none" strike="noStrike" baseline="0" dirty="0">
                <a:solidFill>
                  <a:srgbClr val="FFFFFF"/>
                </a:solidFill>
                <a:latin typeface="Aptos Narrow" panose="020B0004020202020204" pitchFamily="34" charset="0"/>
              </a:rPr>
              <a:t>	</a:t>
            </a:r>
            <a:r>
              <a:rPr lang="es-ES" sz="2000" b="1" i="0" u="none" strike="noStrike" baseline="0" dirty="0">
                <a:solidFill>
                  <a:srgbClr val="FFFFFF"/>
                </a:solidFill>
                <a:latin typeface="Aptos Narrow" panose="020B0004020202020204" pitchFamily="34" charset="0"/>
              </a:rPr>
              <a:t>Valor CONSULTA PREVIA 2025 </a:t>
            </a:r>
            <a:r>
              <a:rPr lang="es-ES" sz="2000" b="0" i="0" u="none" strike="noStrike" baseline="0" dirty="0">
                <a:solidFill>
                  <a:srgbClr val="000000"/>
                </a:solidFill>
                <a:latin typeface="Aptos Narrow" panose="020B0004020202020204" pitchFamily="34" charset="0"/>
              </a:rPr>
              <a:t>	</a:t>
            </a:r>
          </a:p>
          <a:p>
            <a:r>
              <a:rPr lang="es-ES" sz="2000" b="0" i="0" u="none" strike="noStrike" baseline="0" dirty="0">
                <a:solidFill>
                  <a:srgbClr val="000000"/>
                </a:solidFill>
                <a:latin typeface="Aptos Narrow" panose="020B0004020202020204" pitchFamily="34" charset="0"/>
              </a:rPr>
              <a:t>NARP 		NTA-135 	Plan Nacional decenal de Biodiversidad con enfoque regional NARP 	$ 2.500.000.000 	</a:t>
            </a:r>
          </a:p>
          <a:p>
            <a:r>
              <a:rPr lang="es-CO" sz="2000" b="0" i="0" u="none" strike="noStrike" baseline="0" dirty="0">
                <a:solidFill>
                  <a:srgbClr val="000000"/>
                </a:solidFill>
                <a:latin typeface="Aptos Narrow" panose="020B0004020202020204" pitchFamily="34" charset="0"/>
              </a:rPr>
              <a:t>Indígena 	IT4-114 	Política ambiental indígena 	$ 3.500.000.000 	</a:t>
            </a:r>
          </a:p>
          <a:p>
            <a:r>
              <a:rPr lang="es-ES" sz="2000" b="0" i="0" u="none" strike="noStrike" baseline="0" dirty="0">
                <a:solidFill>
                  <a:srgbClr val="000000"/>
                </a:solidFill>
                <a:latin typeface="Aptos Narrow" panose="020B0004020202020204" pitchFamily="34" charset="0"/>
              </a:rPr>
              <a:t>Indígena 	IT4-107 	Plan Nacional decenal de Biodiversidad de los pueblos indígenas 	$ 5.000.000.000 	</a:t>
            </a:r>
          </a:p>
          <a:p>
            <a:r>
              <a:rPr lang="es-ES" sz="2000" b="0" i="0" u="none" strike="noStrike" baseline="0" dirty="0">
                <a:solidFill>
                  <a:srgbClr val="000000"/>
                </a:solidFill>
                <a:latin typeface="Aptos Narrow" panose="020B0004020202020204" pitchFamily="34" charset="0"/>
              </a:rPr>
              <a:t>Indígena 	IT4-112 	Plan Nacional Indígena para la regulación y administración autónoma de las economías de la naturaleza: Servicios Ecosistémicos, PSA, mecanismos económicos y financieros para la conservación 	$ 8.000.000.000</a:t>
            </a:r>
          </a:p>
          <a:p>
            <a:r>
              <a:rPr lang="es-ES" sz="2000" b="0" i="0" u="none" strike="noStrike" baseline="0" dirty="0">
                <a:solidFill>
                  <a:srgbClr val="000000"/>
                </a:solidFill>
                <a:latin typeface="Aptos Narrow" panose="020B0004020202020204" pitchFamily="34" charset="0"/>
              </a:rPr>
              <a:t>Indígena 	IT4-113 	Regulación y reglamentación de los mecanismos Redd+, los derechos de carbono, garantizando el derecho fundamental a la Consulta Previa, Libre e Informada 	$ 6.000.000.000 </a:t>
            </a:r>
          </a:p>
          <a:p>
            <a:endParaRPr lang="es-ES" dirty="0">
              <a:solidFill>
                <a:srgbClr val="000000"/>
              </a:solidFill>
              <a:latin typeface="Aptos Narrow" panose="020B0004020202020204" pitchFamily="34" charset="0"/>
            </a:endParaRPr>
          </a:p>
          <a:p>
            <a:r>
              <a:rPr lang="es-ES" sz="1800" b="0" i="0" u="none" strike="noStrike" baseline="0" dirty="0">
                <a:solidFill>
                  <a:srgbClr val="000000"/>
                </a:solidFill>
                <a:latin typeface="Aptos" panose="020B0004020202020204" pitchFamily="34" charset="0"/>
              </a:rPr>
              <a:t>Para la Política Ambiental Indígena, en la actualidad se cuenta con un prediagnóstico y diagnóstico básico construido de manera conjunta en el marco de la Comisión de Impulso Ambiental de la MPC. </a:t>
            </a:r>
            <a:r>
              <a:rPr lang="es-ES" sz="2000" b="0" i="0" u="none" strike="noStrike" baseline="0" dirty="0">
                <a:solidFill>
                  <a:srgbClr val="000000"/>
                </a:solidFill>
                <a:latin typeface="Aptos Narrow" panose="020B0004020202020204" pitchFamily="34" charset="0"/>
              </a:rPr>
              <a:t>	</a:t>
            </a:r>
          </a:p>
        </p:txBody>
      </p:sp>
      <p:grpSp>
        <p:nvGrpSpPr>
          <p:cNvPr id="2" name="Grupo 1">
            <a:extLst>
              <a:ext uri="{FF2B5EF4-FFF2-40B4-BE49-F238E27FC236}">
                <a16:creationId xmlns:a16="http://schemas.microsoft.com/office/drawing/2014/main" id="{66B8D0A0-F750-88CE-DB14-B7F1E6853990}"/>
              </a:ext>
            </a:extLst>
          </p:cNvPr>
          <p:cNvGrpSpPr/>
          <p:nvPr/>
        </p:nvGrpSpPr>
        <p:grpSpPr>
          <a:xfrm>
            <a:off x="16613736" y="203541"/>
            <a:ext cx="3000375" cy="2020113"/>
            <a:chOff x="16072703" y="22290"/>
            <a:chExt cx="3000375" cy="2020113"/>
          </a:xfrm>
        </p:grpSpPr>
        <p:pic>
          <p:nvPicPr>
            <p:cNvPr id="8" name="Imagen 7">
              <a:extLst>
                <a:ext uri="{FF2B5EF4-FFF2-40B4-BE49-F238E27FC236}">
                  <a16:creationId xmlns:a16="http://schemas.microsoft.com/office/drawing/2014/main" id="{1C2C9933-A047-2A6F-D6EB-3CD303ABBD86}"/>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10" name="Picture 4" descr="Ministerio de Ambiente y Desarrollo Sostenible - Wikipedia ...">
              <a:extLst>
                <a:ext uri="{FF2B5EF4-FFF2-40B4-BE49-F238E27FC236}">
                  <a16:creationId xmlns:a16="http://schemas.microsoft.com/office/drawing/2014/main" id="{D4881072-311B-19E3-98C3-A91453F7F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982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82FEC6DA-8CC4-D674-7339-969AE3D0AF95}"/>
              </a:ext>
            </a:extLst>
          </p:cNvPr>
          <p:cNvSpPr>
            <a:spLocks noGrp="1"/>
          </p:cNvSpPr>
          <p:nvPr>
            <p:ph type="body" sz="quarter" idx="10"/>
          </p:nvPr>
        </p:nvSpPr>
        <p:spPr>
          <a:xfrm>
            <a:off x="1456567" y="2000744"/>
            <a:ext cx="23228768" cy="721878"/>
          </a:xfrm>
        </p:spPr>
        <p:txBody>
          <a:bodyPr/>
          <a:lstStyle/>
          <a:p>
            <a:r>
              <a:rPr lang="es-CO" dirty="0"/>
              <a:t>6. Políticas transversales</a:t>
            </a:r>
          </a:p>
        </p:txBody>
      </p:sp>
      <p:sp>
        <p:nvSpPr>
          <p:cNvPr id="7" name="CuadroTexto 6">
            <a:extLst>
              <a:ext uri="{FF2B5EF4-FFF2-40B4-BE49-F238E27FC236}">
                <a16:creationId xmlns:a16="http://schemas.microsoft.com/office/drawing/2014/main" id="{8D3BADEE-91E2-E304-3E24-1741A65DCD3B}"/>
              </a:ext>
            </a:extLst>
          </p:cNvPr>
          <p:cNvSpPr txBox="1"/>
          <p:nvPr/>
        </p:nvSpPr>
        <p:spPr>
          <a:xfrm>
            <a:off x="1875964" y="2471656"/>
            <a:ext cx="13727932" cy="501932"/>
          </a:xfrm>
          <a:prstGeom prst="rect">
            <a:avLst/>
          </a:prstGeom>
          <a:noFill/>
        </p:spPr>
        <p:txBody>
          <a:bodyPr wrap="square">
            <a:spAutoFit/>
          </a:bodyPr>
          <a:lstStyle/>
          <a:p>
            <a:r>
              <a:rPr lang="es-CO"/>
              <a:t>Grupos Étnicos - Inversión</a:t>
            </a:r>
          </a:p>
        </p:txBody>
      </p:sp>
      <p:sp>
        <p:nvSpPr>
          <p:cNvPr id="9" name="Rectangle 2">
            <a:extLst>
              <a:ext uri="{FF2B5EF4-FFF2-40B4-BE49-F238E27FC236}">
                <a16:creationId xmlns:a16="http://schemas.microsoft.com/office/drawing/2014/main" id="{1B904967-B357-67E8-F5CE-BDBF6A7F7A0A}"/>
              </a:ext>
            </a:extLst>
          </p:cNvPr>
          <p:cNvSpPr>
            <a:spLocks noChangeArrowheads="1"/>
          </p:cNvSpPr>
          <p:nvPr/>
        </p:nvSpPr>
        <p:spPr bwMode="auto">
          <a:xfrm>
            <a:off x="7558336" y="4414803"/>
            <a:ext cx="613562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s-CO" altLang="es-CO"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a:ln>
                <a:noFill/>
              </a:ln>
              <a:solidFill>
                <a:schemeClr val="tx1"/>
              </a:solidFill>
              <a:effectLst/>
              <a:latin typeface="Arial" panose="020B0604020202020204" pitchFamily="34" charset="0"/>
            </a:endParaRPr>
          </a:p>
        </p:txBody>
      </p:sp>
      <p:grpSp>
        <p:nvGrpSpPr>
          <p:cNvPr id="2" name="Grupo 1">
            <a:extLst>
              <a:ext uri="{FF2B5EF4-FFF2-40B4-BE49-F238E27FC236}">
                <a16:creationId xmlns:a16="http://schemas.microsoft.com/office/drawing/2014/main" id="{0F782927-046F-F652-7EC1-C2E492340C7F}"/>
              </a:ext>
            </a:extLst>
          </p:cNvPr>
          <p:cNvGrpSpPr/>
          <p:nvPr/>
        </p:nvGrpSpPr>
        <p:grpSpPr>
          <a:xfrm>
            <a:off x="16613736" y="203541"/>
            <a:ext cx="3000375" cy="2020113"/>
            <a:chOff x="16072703" y="22290"/>
            <a:chExt cx="3000375" cy="2020113"/>
          </a:xfrm>
        </p:grpSpPr>
        <p:pic>
          <p:nvPicPr>
            <p:cNvPr id="5" name="Imagen 4">
              <a:extLst>
                <a:ext uri="{FF2B5EF4-FFF2-40B4-BE49-F238E27FC236}">
                  <a16:creationId xmlns:a16="http://schemas.microsoft.com/office/drawing/2014/main" id="{5055C12C-ECCB-93DA-5705-540216C61F27}"/>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6" name="Picture 4" descr="Ministerio de Ambiente y Desarrollo Sostenible - Wikipedia ...">
              <a:extLst>
                <a:ext uri="{FF2B5EF4-FFF2-40B4-BE49-F238E27FC236}">
                  <a16:creationId xmlns:a16="http://schemas.microsoft.com/office/drawing/2014/main" id="{C09FD4DE-063E-70AB-DF43-80432F995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0" name="Tabla 9">
            <a:extLst>
              <a:ext uri="{FF2B5EF4-FFF2-40B4-BE49-F238E27FC236}">
                <a16:creationId xmlns:a16="http://schemas.microsoft.com/office/drawing/2014/main" id="{00FDE94F-22CB-F100-2688-F51458E6069F}"/>
              </a:ext>
            </a:extLst>
          </p:cNvPr>
          <p:cNvGraphicFramePr>
            <a:graphicFrameLocks noGrp="1"/>
          </p:cNvGraphicFramePr>
          <p:nvPr>
            <p:extLst>
              <p:ext uri="{D42A27DB-BD31-4B8C-83A1-F6EECF244321}">
                <p14:modId xmlns:p14="http://schemas.microsoft.com/office/powerpoint/2010/main" val="1978629801"/>
              </p:ext>
            </p:extLst>
          </p:nvPr>
        </p:nvGraphicFramePr>
        <p:xfrm>
          <a:off x="1423781" y="3002547"/>
          <a:ext cx="21536438" cy="9714574"/>
        </p:xfrm>
        <a:graphic>
          <a:graphicData uri="http://schemas.openxmlformats.org/drawingml/2006/table">
            <a:tbl>
              <a:tblPr>
                <a:tableStyleId>{5940675A-B579-460E-94D1-54222C63F5DA}</a:tableStyleId>
              </a:tblPr>
              <a:tblGrid>
                <a:gridCol w="2731424">
                  <a:extLst>
                    <a:ext uri="{9D8B030D-6E8A-4147-A177-3AD203B41FA5}">
                      <a16:colId xmlns:a16="http://schemas.microsoft.com/office/drawing/2014/main" val="1530440558"/>
                    </a:ext>
                  </a:extLst>
                </a:gridCol>
                <a:gridCol w="1963428">
                  <a:extLst>
                    <a:ext uri="{9D8B030D-6E8A-4147-A177-3AD203B41FA5}">
                      <a16:colId xmlns:a16="http://schemas.microsoft.com/office/drawing/2014/main" val="2369985817"/>
                    </a:ext>
                  </a:extLst>
                </a:gridCol>
                <a:gridCol w="7631084">
                  <a:extLst>
                    <a:ext uri="{9D8B030D-6E8A-4147-A177-3AD203B41FA5}">
                      <a16:colId xmlns:a16="http://schemas.microsoft.com/office/drawing/2014/main" val="4220376683"/>
                    </a:ext>
                  </a:extLst>
                </a:gridCol>
                <a:gridCol w="1745673">
                  <a:extLst>
                    <a:ext uri="{9D8B030D-6E8A-4147-A177-3AD203B41FA5}">
                      <a16:colId xmlns:a16="http://schemas.microsoft.com/office/drawing/2014/main" val="3259693429"/>
                    </a:ext>
                  </a:extLst>
                </a:gridCol>
                <a:gridCol w="1797257">
                  <a:extLst>
                    <a:ext uri="{9D8B030D-6E8A-4147-A177-3AD203B41FA5}">
                      <a16:colId xmlns:a16="http://schemas.microsoft.com/office/drawing/2014/main" val="2264677840"/>
                    </a:ext>
                  </a:extLst>
                </a:gridCol>
                <a:gridCol w="1416893">
                  <a:extLst>
                    <a:ext uri="{9D8B030D-6E8A-4147-A177-3AD203B41FA5}">
                      <a16:colId xmlns:a16="http://schemas.microsoft.com/office/drawing/2014/main" val="862783002"/>
                    </a:ext>
                  </a:extLst>
                </a:gridCol>
                <a:gridCol w="1416893">
                  <a:extLst>
                    <a:ext uri="{9D8B030D-6E8A-4147-A177-3AD203B41FA5}">
                      <a16:colId xmlns:a16="http://schemas.microsoft.com/office/drawing/2014/main" val="2399775251"/>
                    </a:ext>
                  </a:extLst>
                </a:gridCol>
                <a:gridCol w="1416893">
                  <a:extLst>
                    <a:ext uri="{9D8B030D-6E8A-4147-A177-3AD203B41FA5}">
                      <a16:colId xmlns:a16="http://schemas.microsoft.com/office/drawing/2014/main" val="2100124125"/>
                    </a:ext>
                  </a:extLst>
                </a:gridCol>
                <a:gridCol w="1416893">
                  <a:extLst>
                    <a:ext uri="{9D8B030D-6E8A-4147-A177-3AD203B41FA5}">
                      <a16:colId xmlns:a16="http://schemas.microsoft.com/office/drawing/2014/main" val="2637246312"/>
                    </a:ext>
                  </a:extLst>
                </a:gridCol>
              </a:tblGrid>
              <a:tr h="471152">
                <a:tc>
                  <a:txBody>
                    <a:bodyPr/>
                    <a:lstStyle/>
                    <a:p>
                      <a:pPr algn="ctr" rtl="0" fontAlgn="ctr"/>
                      <a:r>
                        <a:rPr lang="es-CO" sz="2000" b="1" u="none" strike="noStrike" dirty="0">
                          <a:effectLst/>
                          <a:highlight>
                            <a:srgbClr val="FBCC32"/>
                          </a:highlight>
                        </a:rPr>
                        <a:t>ENTIDAD  </a:t>
                      </a:r>
                      <a:endParaRPr lang="es-CO" sz="2000" b="1" i="0" u="none" strike="noStrike" dirty="0">
                        <a:solidFill>
                          <a:srgbClr val="000000"/>
                        </a:solidFill>
                        <a:effectLst/>
                        <a:highlight>
                          <a:srgbClr val="FBCC32"/>
                        </a:highlight>
                        <a:latin typeface="Verdana" panose="020B060403050404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BCC32"/>
                          </a:highlight>
                        </a:rPr>
                        <a:t>BPIN</a:t>
                      </a:r>
                      <a:endParaRPr lang="es-CO" sz="2000" b="1" i="0" u="none" strike="noStrike" dirty="0">
                        <a:solidFill>
                          <a:srgbClr val="000000"/>
                        </a:solidFill>
                        <a:effectLst/>
                        <a:highlight>
                          <a:srgbClr val="FBCC32"/>
                        </a:highlight>
                        <a:latin typeface="Verdana" panose="020B060403050404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BCC32"/>
                          </a:highlight>
                        </a:rPr>
                        <a:t>PROYECTO</a:t>
                      </a:r>
                      <a:endParaRPr lang="es-CO" sz="2000" b="1" i="0" u="none" strike="noStrike" dirty="0">
                        <a:solidFill>
                          <a:srgbClr val="000000"/>
                        </a:solidFill>
                        <a:effectLst/>
                        <a:highlight>
                          <a:srgbClr val="FBCC32"/>
                        </a:highlight>
                        <a:latin typeface="Verdana" panose="020B060403050404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BCC32"/>
                          </a:highlight>
                        </a:rPr>
                        <a:t>GRUPO ÉTNICO</a:t>
                      </a:r>
                      <a:endParaRPr lang="es-CO" sz="2000" b="1" i="0" u="none" strike="noStrike" dirty="0">
                        <a:solidFill>
                          <a:srgbClr val="000000"/>
                        </a:solidFill>
                        <a:effectLst/>
                        <a:highlight>
                          <a:srgbClr val="FBCC32"/>
                        </a:highlight>
                        <a:latin typeface="Verdana" panose="020B060403050404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BCC32"/>
                          </a:highlight>
                        </a:rPr>
                        <a:t>2024*</a:t>
                      </a:r>
                      <a:endParaRPr lang="es-CO" sz="2000" b="1" i="0" u="none" strike="noStrike" dirty="0">
                        <a:solidFill>
                          <a:srgbClr val="000000"/>
                        </a:solidFill>
                        <a:effectLst/>
                        <a:highlight>
                          <a:srgbClr val="FBCC32"/>
                        </a:highlight>
                        <a:latin typeface="Verdana" panose="020B060403050404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BCC32"/>
                          </a:highlight>
                        </a:rPr>
                        <a:t>2025</a:t>
                      </a:r>
                      <a:endParaRPr lang="es-CO" sz="2000" b="1" i="0" u="none" strike="noStrike" dirty="0">
                        <a:solidFill>
                          <a:srgbClr val="000000"/>
                        </a:solidFill>
                        <a:effectLst/>
                        <a:highlight>
                          <a:srgbClr val="FBCC32"/>
                        </a:highlight>
                        <a:latin typeface="Verdana" panose="020B060403050404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BCC32"/>
                          </a:highlight>
                        </a:rPr>
                        <a:t>2026</a:t>
                      </a:r>
                      <a:endParaRPr lang="es-CO" sz="2000" b="1" i="0" u="none" strike="noStrike" dirty="0">
                        <a:solidFill>
                          <a:srgbClr val="000000"/>
                        </a:solidFill>
                        <a:effectLst/>
                        <a:highlight>
                          <a:srgbClr val="FBCC32"/>
                        </a:highlight>
                        <a:latin typeface="Verdana" panose="020B060403050404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BCC32"/>
                          </a:highlight>
                        </a:rPr>
                        <a:t>2027</a:t>
                      </a:r>
                      <a:endParaRPr lang="es-CO" sz="2000" b="1" i="0" u="none" strike="noStrike" dirty="0">
                        <a:solidFill>
                          <a:srgbClr val="000000"/>
                        </a:solidFill>
                        <a:effectLst/>
                        <a:highlight>
                          <a:srgbClr val="FBCC32"/>
                        </a:highlight>
                        <a:latin typeface="Verdana" panose="020B0604030504040204" pitchFamily="34" charset="0"/>
                      </a:endParaRPr>
                    </a:p>
                  </a:txBody>
                  <a:tcPr marL="0" marR="0" marT="0" marB="0" anchor="ctr">
                    <a:solidFill>
                      <a:srgbClr val="FCCC31"/>
                    </a:solidFill>
                  </a:tcPr>
                </a:tc>
                <a:tc>
                  <a:txBody>
                    <a:bodyPr/>
                    <a:lstStyle/>
                    <a:p>
                      <a:pPr algn="ctr" rtl="0" fontAlgn="ctr"/>
                      <a:r>
                        <a:rPr lang="es-CO" sz="2000" b="1" u="none" strike="noStrike" dirty="0">
                          <a:effectLst/>
                          <a:highlight>
                            <a:srgbClr val="FBCC32"/>
                          </a:highlight>
                        </a:rPr>
                        <a:t>2028</a:t>
                      </a:r>
                      <a:endParaRPr lang="es-CO" sz="2000" b="1" i="0" u="none" strike="noStrike" dirty="0">
                        <a:solidFill>
                          <a:srgbClr val="000000"/>
                        </a:solidFill>
                        <a:effectLst/>
                        <a:highlight>
                          <a:srgbClr val="FBCC32"/>
                        </a:highlight>
                        <a:latin typeface="Verdana" panose="020B0604030504040204" pitchFamily="34" charset="0"/>
                      </a:endParaRPr>
                    </a:p>
                  </a:txBody>
                  <a:tcPr marL="0" marR="0" marT="0" marB="0" anchor="ctr">
                    <a:solidFill>
                      <a:srgbClr val="FCCC31"/>
                    </a:solidFill>
                  </a:tcPr>
                </a:tc>
                <a:extLst>
                  <a:ext uri="{0D108BD9-81ED-4DB2-BD59-A6C34878D82A}">
                    <a16:rowId xmlns:a16="http://schemas.microsoft.com/office/drawing/2014/main" val="1293080998"/>
                  </a:ext>
                </a:extLst>
              </a:tr>
              <a:tr h="1172644">
                <a:tc>
                  <a:txBody>
                    <a:bodyPr/>
                    <a:lstStyle/>
                    <a:p>
                      <a:pPr algn="l" rtl="0" fontAlgn="ctr"/>
                      <a:r>
                        <a:rPr lang="es-CO" sz="1800" u="none" strike="noStrike" dirty="0">
                          <a:effectLst/>
                        </a:rPr>
                        <a:t>Ministerio de Ambiente y Desarrollo Sostenible </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ctr" rtl="0" fontAlgn="ctr"/>
                      <a:r>
                        <a:rPr lang="es-CO" sz="1800" u="none" strike="noStrike" dirty="0">
                          <a:effectLst/>
                        </a:rPr>
                        <a:t>202300000000279</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l" rtl="0" fontAlgn="ctr"/>
                      <a:r>
                        <a:rPr lang="es-CO" sz="1800" u="none" strike="noStrike">
                          <a:effectLst/>
                        </a:rPr>
                        <a:t>Fortalecimiento de las capacidades institucionales para implementar procesos interculturales de educación y participación en torno a la preservación de la naturaleza para la vida, el ordenamiento alrededor del agua y gobernanza ambiental Nacional</a:t>
                      </a:r>
                      <a:endParaRPr lang="es-CO" sz="1800" b="0" i="0" u="none" strike="noStrike">
                        <a:solidFill>
                          <a:srgbClr val="000000"/>
                        </a:solidFill>
                        <a:effectLst/>
                        <a:latin typeface="Verdana" panose="020B0604030504040204" pitchFamily="34" charset="0"/>
                      </a:endParaRPr>
                    </a:p>
                  </a:txBody>
                  <a:tcPr marL="45720" marR="45720" anchor="ctr"/>
                </a:tc>
                <a:tc>
                  <a:txBody>
                    <a:bodyPr/>
                    <a:lstStyle/>
                    <a:p>
                      <a:pPr algn="ctr" rtl="0" fontAlgn="b"/>
                      <a:r>
                        <a:rPr lang="es-CO" sz="1800" u="none" strike="noStrike" dirty="0">
                          <a:effectLst/>
                        </a:rPr>
                        <a:t>CRIC</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ctr" fontAlgn="ctr"/>
                      <a:r>
                        <a:rPr lang="es-CO" sz="1800" u="none" strike="noStrike">
                          <a:effectLst/>
                        </a:rPr>
                        <a:t>$ 0</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$ 1.000</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$ 1.030</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$ 1.061</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$ 1.093</a:t>
                      </a:r>
                      <a:endParaRPr lang="es-CO" sz="1800" b="0" i="0" u="none" strike="noStrike">
                        <a:solidFill>
                          <a:srgbClr val="000000"/>
                        </a:solidFill>
                        <a:effectLst/>
                        <a:latin typeface="Arial" panose="020B0604020202020204" pitchFamily="34" charset="0"/>
                      </a:endParaRPr>
                    </a:p>
                  </a:txBody>
                  <a:tcPr marL="45720" marR="45720" anchor="ctr"/>
                </a:tc>
                <a:extLst>
                  <a:ext uri="{0D108BD9-81ED-4DB2-BD59-A6C34878D82A}">
                    <a16:rowId xmlns:a16="http://schemas.microsoft.com/office/drawing/2014/main" val="4249129737"/>
                  </a:ext>
                </a:extLst>
              </a:tr>
              <a:tr h="1172644">
                <a:tc>
                  <a:txBody>
                    <a:bodyPr/>
                    <a:lstStyle/>
                    <a:p>
                      <a:pPr algn="l" rtl="0" fontAlgn="ctr"/>
                      <a:r>
                        <a:rPr lang="es-CO" sz="1800" u="none" strike="noStrike">
                          <a:effectLst/>
                        </a:rPr>
                        <a:t>Ministerio de Ambiente y Desarrollo Sostenible </a:t>
                      </a:r>
                      <a:endParaRPr lang="es-CO" sz="1800" b="0" i="0" u="none" strike="noStrike">
                        <a:solidFill>
                          <a:srgbClr val="000000"/>
                        </a:solidFill>
                        <a:effectLst/>
                        <a:latin typeface="Verdana" panose="020B0604030504040204" pitchFamily="34" charset="0"/>
                      </a:endParaRPr>
                    </a:p>
                  </a:txBody>
                  <a:tcPr marL="45720" marR="45720" anchor="ctr"/>
                </a:tc>
                <a:tc>
                  <a:txBody>
                    <a:bodyPr/>
                    <a:lstStyle/>
                    <a:p>
                      <a:pPr algn="ctr" rtl="0" fontAlgn="ctr"/>
                      <a:r>
                        <a:rPr lang="es-CO" sz="1800" u="none" strike="noStrike" dirty="0">
                          <a:effectLst/>
                        </a:rPr>
                        <a:t>202300000000279</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l" rtl="0" fontAlgn="ctr"/>
                      <a:r>
                        <a:rPr lang="es-CO" sz="1800" u="none" strike="noStrike" dirty="0">
                          <a:effectLst/>
                        </a:rPr>
                        <a:t>Fortalecimiento de las capacidades institucionales para implementar procesos interculturales de educación y participación en torno a la preservación de la naturaleza para la vida, el ordenamiento alrededor del agua y gobernanza ambiental Nacional</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ctr" rtl="0" fontAlgn="b"/>
                      <a:r>
                        <a:rPr lang="es-CO" sz="1800" u="none" strike="noStrike" dirty="0">
                          <a:effectLst/>
                        </a:rPr>
                        <a:t>CRIDEC</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ctr" fontAlgn="ctr"/>
                      <a:r>
                        <a:rPr lang="es-CO" sz="1800" u="none" strike="noStrike">
                          <a:effectLst/>
                        </a:rPr>
                        <a:t>$ 0</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$ 3.000</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$ 3.090</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$ 3.183</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$ 3.278</a:t>
                      </a:r>
                      <a:endParaRPr lang="es-CO" sz="1800" b="0" i="0" u="none" strike="noStrike">
                        <a:solidFill>
                          <a:srgbClr val="000000"/>
                        </a:solidFill>
                        <a:effectLst/>
                        <a:latin typeface="Arial" panose="020B0604020202020204" pitchFamily="34" charset="0"/>
                      </a:endParaRPr>
                    </a:p>
                  </a:txBody>
                  <a:tcPr marL="45720" marR="45720" anchor="ctr"/>
                </a:tc>
                <a:extLst>
                  <a:ext uri="{0D108BD9-81ED-4DB2-BD59-A6C34878D82A}">
                    <a16:rowId xmlns:a16="http://schemas.microsoft.com/office/drawing/2014/main" val="3930726163"/>
                  </a:ext>
                </a:extLst>
              </a:tr>
              <a:tr h="1172644">
                <a:tc>
                  <a:txBody>
                    <a:bodyPr/>
                    <a:lstStyle/>
                    <a:p>
                      <a:pPr algn="l" rtl="0" fontAlgn="ctr"/>
                      <a:r>
                        <a:rPr lang="es-CO" sz="1800" u="none" strike="noStrike">
                          <a:effectLst/>
                        </a:rPr>
                        <a:t>Ministerio de Ambiente y Desarrollo Sostenible </a:t>
                      </a:r>
                      <a:endParaRPr lang="es-CO" sz="1800" b="0" i="0" u="none" strike="noStrike">
                        <a:solidFill>
                          <a:srgbClr val="000000"/>
                        </a:solidFill>
                        <a:effectLst/>
                        <a:latin typeface="Verdana" panose="020B0604030504040204" pitchFamily="34" charset="0"/>
                      </a:endParaRPr>
                    </a:p>
                  </a:txBody>
                  <a:tcPr marL="45720" marR="45720" anchor="ctr"/>
                </a:tc>
                <a:tc>
                  <a:txBody>
                    <a:bodyPr/>
                    <a:lstStyle/>
                    <a:p>
                      <a:pPr algn="ctr" rtl="0" fontAlgn="ctr"/>
                      <a:r>
                        <a:rPr lang="es-CO" sz="1800" u="none" strike="noStrike" dirty="0">
                          <a:effectLst/>
                        </a:rPr>
                        <a:t>202300000000279</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l" rtl="0" fontAlgn="ctr"/>
                      <a:r>
                        <a:rPr lang="es-CO" sz="1800" u="none" strike="noStrike" dirty="0">
                          <a:effectLst/>
                        </a:rPr>
                        <a:t>Fortalecimiento de las capacidades institucionales para implementar procesos interculturales de educación y participación en torno a la preservación de la naturaleza para la vida, el ordenamiento alrededor del agua y gobernanza ambiental Nacional</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ctr" rtl="0" fontAlgn="b"/>
                      <a:r>
                        <a:rPr lang="es-CO" sz="1800" u="none" strike="noStrike" dirty="0">
                          <a:effectLst/>
                        </a:rPr>
                        <a:t>INDIGENAS MPC</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ctr" fontAlgn="ctr"/>
                      <a:r>
                        <a:rPr lang="es-CO" sz="1800" u="none" strike="noStrike">
                          <a:effectLst/>
                        </a:rPr>
                        <a:t>$ 1.000</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$ 1.600</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$ 1.648</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$ 1.697</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$ 1.748</a:t>
                      </a:r>
                      <a:endParaRPr lang="es-CO" sz="1800" b="0" i="0" u="none" strike="noStrike">
                        <a:solidFill>
                          <a:srgbClr val="000000"/>
                        </a:solidFill>
                        <a:effectLst/>
                        <a:latin typeface="Arial" panose="020B0604020202020204" pitchFamily="34" charset="0"/>
                      </a:endParaRPr>
                    </a:p>
                  </a:txBody>
                  <a:tcPr marL="45720" marR="45720" anchor="ctr"/>
                </a:tc>
                <a:extLst>
                  <a:ext uri="{0D108BD9-81ED-4DB2-BD59-A6C34878D82A}">
                    <a16:rowId xmlns:a16="http://schemas.microsoft.com/office/drawing/2014/main" val="1570121931"/>
                  </a:ext>
                </a:extLst>
              </a:tr>
              <a:tr h="1172644">
                <a:tc>
                  <a:txBody>
                    <a:bodyPr/>
                    <a:lstStyle/>
                    <a:p>
                      <a:pPr algn="l" rtl="0" fontAlgn="ctr"/>
                      <a:r>
                        <a:rPr lang="es-CO" sz="1800" u="none" strike="noStrike">
                          <a:effectLst/>
                        </a:rPr>
                        <a:t>Ministerio de Ambiente y Desarrollo Sostenible </a:t>
                      </a:r>
                      <a:endParaRPr lang="es-CO" sz="1800" b="0" i="0" u="none" strike="noStrike">
                        <a:solidFill>
                          <a:srgbClr val="000000"/>
                        </a:solidFill>
                        <a:effectLst/>
                        <a:latin typeface="Verdana" panose="020B0604030504040204" pitchFamily="34" charset="0"/>
                      </a:endParaRPr>
                    </a:p>
                  </a:txBody>
                  <a:tcPr marL="45720" marR="45720" anchor="ctr"/>
                </a:tc>
                <a:tc>
                  <a:txBody>
                    <a:bodyPr/>
                    <a:lstStyle/>
                    <a:p>
                      <a:pPr algn="ctr" rtl="0" fontAlgn="ctr"/>
                      <a:r>
                        <a:rPr lang="es-CO" sz="1800" u="none" strike="noStrike" dirty="0">
                          <a:effectLst/>
                        </a:rPr>
                        <a:t>202300000000279</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l" rtl="0" fontAlgn="ctr"/>
                      <a:r>
                        <a:rPr lang="es-CO" sz="1800" u="none" strike="noStrike">
                          <a:effectLst/>
                        </a:rPr>
                        <a:t>Fortalecimiento de las capacidades institucionales para implementar procesos interculturales de educación y participación en torno a la preservación de la naturaleza para la vida, el ordenamiento alrededor del agua y gobernanza ambiental Nacional</a:t>
                      </a:r>
                      <a:endParaRPr lang="es-CO" sz="1800" b="0" i="0" u="none" strike="noStrike">
                        <a:solidFill>
                          <a:srgbClr val="000000"/>
                        </a:solidFill>
                        <a:effectLst/>
                        <a:latin typeface="Verdana" panose="020B0604030504040204" pitchFamily="34" charset="0"/>
                      </a:endParaRPr>
                    </a:p>
                  </a:txBody>
                  <a:tcPr marL="45720" marR="45720" anchor="ctr"/>
                </a:tc>
                <a:tc>
                  <a:txBody>
                    <a:bodyPr/>
                    <a:lstStyle/>
                    <a:p>
                      <a:pPr algn="ctr" rtl="0" fontAlgn="b"/>
                      <a:r>
                        <a:rPr lang="es-CO" sz="1800" u="none" strike="noStrike" dirty="0">
                          <a:effectLst/>
                        </a:rPr>
                        <a:t>NARP</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ctr" fontAlgn="ctr"/>
                      <a:r>
                        <a:rPr lang="es-CO" sz="1800" u="none" strike="noStrike" dirty="0">
                          <a:effectLst/>
                        </a:rPr>
                        <a:t>$ 0</a:t>
                      </a:r>
                      <a:endParaRPr lang="es-CO" sz="1800" b="0" i="0" u="none" strike="noStrike" dirty="0">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$ 5.200</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$ 5.356</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$ 5.517</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$ 5.682</a:t>
                      </a:r>
                      <a:endParaRPr lang="es-CO" sz="1800" b="0" i="0" u="none" strike="noStrike">
                        <a:solidFill>
                          <a:srgbClr val="000000"/>
                        </a:solidFill>
                        <a:effectLst/>
                        <a:latin typeface="Arial" panose="020B0604020202020204" pitchFamily="34" charset="0"/>
                      </a:endParaRPr>
                    </a:p>
                  </a:txBody>
                  <a:tcPr marL="45720" marR="45720" anchor="ctr"/>
                </a:tc>
                <a:extLst>
                  <a:ext uri="{0D108BD9-81ED-4DB2-BD59-A6C34878D82A}">
                    <a16:rowId xmlns:a16="http://schemas.microsoft.com/office/drawing/2014/main" val="1750132109"/>
                  </a:ext>
                </a:extLst>
              </a:tr>
              <a:tr h="1172644">
                <a:tc>
                  <a:txBody>
                    <a:bodyPr/>
                    <a:lstStyle/>
                    <a:p>
                      <a:pPr algn="l" rtl="0" fontAlgn="ctr"/>
                      <a:r>
                        <a:rPr lang="es-CO" sz="1800" u="none" strike="noStrike">
                          <a:effectLst/>
                        </a:rPr>
                        <a:t>Ministerio de Ambiente y Desarrollo Sostenible </a:t>
                      </a:r>
                      <a:endParaRPr lang="es-CO" sz="1800" b="0" i="0" u="none" strike="noStrike">
                        <a:solidFill>
                          <a:srgbClr val="000000"/>
                        </a:solidFill>
                        <a:effectLst/>
                        <a:latin typeface="Verdana" panose="020B0604030504040204" pitchFamily="34" charset="0"/>
                      </a:endParaRPr>
                    </a:p>
                  </a:txBody>
                  <a:tcPr marL="45720" marR="45720" anchor="ctr"/>
                </a:tc>
                <a:tc>
                  <a:txBody>
                    <a:bodyPr/>
                    <a:lstStyle/>
                    <a:p>
                      <a:pPr algn="ctr" rtl="0" fontAlgn="ctr"/>
                      <a:r>
                        <a:rPr lang="es-CO" sz="1800" u="none" strike="noStrike" dirty="0">
                          <a:effectLst/>
                        </a:rPr>
                        <a:t>202300000000279</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l" rtl="0" fontAlgn="ctr"/>
                      <a:r>
                        <a:rPr lang="es-CO" sz="1800" u="none" strike="noStrike">
                          <a:effectLst/>
                        </a:rPr>
                        <a:t>Fortalecimiento de las capacidades institucionales para implementar procesos interculturales de educación y participación en torno a la preservación de la naturaleza para la vida, el ordenamiento alrededor del agua y gobernanza ambiental Nacional</a:t>
                      </a:r>
                      <a:endParaRPr lang="es-CO" sz="1800" b="0" i="0" u="none" strike="noStrike">
                        <a:solidFill>
                          <a:srgbClr val="000000"/>
                        </a:solidFill>
                        <a:effectLst/>
                        <a:latin typeface="Verdana" panose="020B0604030504040204" pitchFamily="34" charset="0"/>
                      </a:endParaRPr>
                    </a:p>
                  </a:txBody>
                  <a:tcPr marL="45720" marR="45720" anchor="ctr"/>
                </a:tc>
                <a:tc>
                  <a:txBody>
                    <a:bodyPr/>
                    <a:lstStyle/>
                    <a:p>
                      <a:pPr algn="ctr" rtl="0" fontAlgn="b"/>
                      <a:r>
                        <a:rPr lang="es-CO" sz="1800" u="none" strike="noStrike" dirty="0">
                          <a:effectLst/>
                        </a:rPr>
                        <a:t>RROM</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ctr" fontAlgn="ctr"/>
                      <a:r>
                        <a:rPr lang="es-CO" sz="1800" u="none" strike="noStrike">
                          <a:effectLst/>
                        </a:rPr>
                        <a:t>$ 100</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dirty="0">
                          <a:effectLst/>
                        </a:rPr>
                        <a:t>$ 200</a:t>
                      </a:r>
                      <a:endParaRPr lang="es-CO" sz="1800" b="0" i="0" u="none" strike="noStrike" dirty="0">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$ 206</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$ 212</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$ 219</a:t>
                      </a:r>
                      <a:endParaRPr lang="es-CO" sz="1800" b="0" i="0" u="none" strike="noStrike">
                        <a:solidFill>
                          <a:srgbClr val="000000"/>
                        </a:solidFill>
                        <a:effectLst/>
                        <a:latin typeface="Arial" panose="020B0604020202020204" pitchFamily="34" charset="0"/>
                      </a:endParaRPr>
                    </a:p>
                  </a:txBody>
                  <a:tcPr marL="45720" marR="45720" anchor="ctr"/>
                </a:tc>
                <a:extLst>
                  <a:ext uri="{0D108BD9-81ED-4DB2-BD59-A6C34878D82A}">
                    <a16:rowId xmlns:a16="http://schemas.microsoft.com/office/drawing/2014/main" val="3938163887"/>
                  </a:ext>
                </a:extLst>
              </a:tr>
              <a:tr h="551834">
                <a:tc>
                  <a:txBody>
                    <a:bodyPr/>
                    <a:lstStyle/>
                    <a:p>
                      <a:pPr algn="l" rtl="0" fontAlgn="ctr"/>
                      <a:r>
                        <a:rPr lang="es-CO" sz="1800" u="none" strike="noStrike">
                          <a:effectLst/>
                        </a:rPr>
                        <a:t>Ministerio de Ambiente y Desarrollo Sostenible </a:t>
                      </a:r>
                      <a:endParaRPr lang="es-CO" sz="1800" b="0" i="0" u="none" strike="noStrike">
                        <a:solidFill>
                          <a:srgbClr val="000000"/>
                        </a:solidFill>
                        <a:effectLst/>
                        <a:latin typeface="Verdana" panose="020B0604030504040204" pitchFamily="34" charset="0"/>
                      </a:endParaRPr>
                    </a:p>
                  </a:txBody>
                  <a:tcPr marL="45720" marR="45720" anchor="ctr"/>
                </a:tc>
                <a:tc>
                  <a:txBody>
                    <a:bodyPr/>
                    <a:lstStyle/>
                    <a:p>
                      <a:pPr algn="ctr" rtl="0" fontAlgn="ctr"/>
                      <a:r>
                        <a:rPr lang="es-CO" sz="1800" u="none" strike="noStrike" dirty="0">
                          <a:effectLst/>
                        </a:rPr>
                        <a:t>202300000000041</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l" rtl="0" fontAlgn="ctr"/>
                      <a:r>
                        <a:rPr lang="es-CO" sz="1800" u="none" strike="noStrike">
                          <a:effectLst/>
                        </a:rPr>
                        <a:t>Fortalecimiento de la acción climática territorial y sectorial del país Nacional</a:t>
                      </a:r>
                      <a:endParaRPr lang="es-CO" sz="1800" b="0" i="0" u="none" strike="noStrike">
                        <a:solidFill>
                          <a:srgbClr val="000000"/>
                        </a:solidFill>
                        <a:effectLst/>
                        <a:latin typeface="Verdana" panose="020B0604030504040204" pitchFamily="34" charset="0"/>
                      </a:endParaRPr>
                    </a:p>
                  </a:txBody>
                  <a:tcPr marL="45720" marR="45720" anchor="ctr"/>
                </a:tc>
                <a:tc>
                  <a:txBody>
                    <a:bodyPr/>
                    <a:lstStyle/>
                    <a:p>
                      <a:pPr algn="ctr" rtl="0" fontAlgn="b"/>
                      <a:r>
                        <a:rPr lang="es-CO" sz="1800" u="none" strike="noStrike" dirty="0">
                          <a:effectLst/>
                        </a:rPr>
                        <a:t>NARP</a:t>
                      </a:r>
                      <a:endParaRPr lang="es-CO" sz="1800" b="0" i="0" u="none" strike="noStrike" dirty="0">
                        <a:solidFill>
                          <a:srgbClr val="000000"/>
                        </a:solidFill>
                        <a:effectLst/>
                        <a:latin typeface="Verdana" panose="020B0604030504040204" pitchFamily="34" charset="0"/>
                      </a:endParaRPr>
                    </a:p>
                  </a:txBody>
                  <a:tcPr marL="45720" marR="45720" anchor="b"/>
                </a:tc>
                <a:tc>
                  <a:txBody>
                    <a:bodyPr/>
                    <a:lstStyle/>
                    <a:p>
                      <a:pPr algn="ctr" fontAlgn="ctr"/>
                      <a:r>
                        <a:rPr lang="es-CO" sz="1800" u="none" strike="noStrike">
                          <a:effectLst/>
                        </a:rPr>
                        <a:t>$ 1.000</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$ 1.000</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dirty="0">
                          <a:effectLst/>
                        </a:rPr>
                        <a:t>$ 1.030</a:t>
                      </a:r>
                      <a:endParaRPr lang="es-CO" sz="1800" b="0" i="0" u="none" strike="noStrike" dirty="0">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$ 1.061</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$ 1.093</a:t>
                      </a:r>
                      <a:endParaRPr lang="es-CO" sz="1800" b="0" i="0" u="none" strike="noStrike">
                        <a:solidFill>
                          <a:srgbClr val="000000"/>
                        </a:solidFill>
                        <a:effectLst/>
                        <a:latin typeface="Arial" panose="020B0604020202020204" pitchFamily="34" charset="0"/>
                      </a:endParaRPr>
                    </a:p>
                  </a:txBody>
                  <a:tcPr marL="45720" marR="45720" anchor="ctr"/>
                </a:tc>
                <a:extLst>
                  <a:ext uri="{0D108BD9-81ED-4DB2-BD59-A6C34878D82A}">
                    <a16:rowId xmlns:a16="http://schemas.microsoft.com/office/drawing/2014/main" val="1992847611"/>
                  </a:ext>
                </a:extLst>
              </a:tr>
              <a:tr h="689791">
                <a:tc>
                  <a:txBody>
                    <a:bodyPr/>
                    <a:lstStyle/>
                    <a:p>
                      <a:pPr algn="l" rtl="0" fontAlgn="ctr"/>
                      <a:r>
                        <a:rPr lang="es-CO" sz="1800" u="none" strike="noStrike">
                          <a:effectLst/>
                        </a:rPr>
                        <a:t>Ministerio de Ambiente y Desarrollo Sostenible </a:t>
                      </a:r>
                      <a:endParaRPr lang="es-CO" sz="1800" b="0" i="0" u="none" strike="noStrike">
                        <a:solidFill>
                          <a:srgbClr val="000000"/>
                        </a:solidFill>
                        <a:effectLst/>
                        <a:latin typeface="Verdana" panose="020B0604030504040204" pitchFamily="34" charset="0"/>
                      </a:endParaRPr>
                    </a:p>
                  </a:txBody>
                  <a:tcPr marL="45720" marR="45720" anchor="ctr"/>
                </a:tc>
                <a:tc>
                  <a:txBody>
                    <a:bodyPr/>
                    <a:lstStyle/>
                    <a:p>
                      <a:pPr algn="ctr" rtl="0" fontAlgn="ctr"/>
                      <a:r>
                        <a:rPr lang="es-CO" sz="1800" u="none" strike="noStrike" dirty="0">
                          <a:effectLst/>
                        </a:rPr>
                        <a:t>202300000000267</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l" rtl="0" fontAlgn="ctr"/>
                      <a:r>
                        <a:rPr lang="es-CO" sz="1800" u="none" strike="noStrike">
                          <a:effectLst/>
                        </a:rPr>
                        <a:t>Transformación de la estrategia para el desarrollo de los Negocios Verdes y Sostenibles, los instrumentos económicos e incentivos ambientales Nacional</a:t>
                      </a:r>
                      <a:endParaRPr lang="es-CO" sz="1800" b="0" i="0" u="none" strike="noStrike">
                        <a:solidFill>
                          <a:srgbClr val="000000"/>
                        </a:solidFill>
                        <a:effectLst/>
                        <a:latin typeface="Verdana" panose="020B0604030504040204" pitchFamily="34" charset="0"/>
                      </a:endParaRPr>
                    </a:p>
                  </a:txBody>
                  <a:tcPr marL="45720" marR="45720" anchor="ctr"/>
                </a:tc>
                <a:tc>
                  <a:txBody>
                    <a:bodyPr/>
                    <a:lstStyle/>
                    <a:p>
                      <a:pPr algn="ctr" rtl="0" fontAlgn="b"/>
                      <a:r>
                        <a:rPr lang="es-CO" sz="1800" u="none" strike="noStrike">
                          <a:effectLst/>
                        </a:rPr>
                        <a:t>NARP</a:t>
                      </a:r>
                      <a:endParaRPr lang="es-CO" sz="1800" b="0" i="0" u="none" strike="noStrike">
                        <a:solidFill>
                          <a:srgbClr val="000000"/>
                        </a:solidFill>
                        <a:effectLst/>
                        <a:latin typeface="Verdana" panose="020B0604030504040204" pitchFamily="34" charset="0"/>
                      </a:endParaRPr>
                    </a:p>
                  </a:txBody>
                  <a:tcPr marL="45720" marR="45720" anchor="b"/>
                </a:tc>
                <a:tc>
                  <a:txBody>
                    <a:bodyPr/>
                    <a:lstStyle/>
                    <a:p>
                      <a:pPr algn="ctr" fontAlgn="ctr"/>
                      <a:r>
                        <a:rPr lang="es-CO" sz="1800" u="none" strike="noStrike">
                          <a:effectLst/>
                        </a:rPr>
                        <a:t>$ 0</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$ 500</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dirty="0">
                          <a:effectLst/>
                        </a:rPr>
                        <a:t>$ 515</a:t>
                      </a:r>
                      <a:endParaRPr lang="es-CO" sz="1800" b="0" i="0" u="none" strike="noStrike" dirty="0">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$ 530</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$ 546</a:t>
                      </a:r>
                      <a:endParaRPr lang="es-CO" sz="1800" b="0" i="0" u="none" strike="noStrike">
                        <a:solidFill>
                          <a:srgbClr val="000000"/>
                        </a:solidFill>
                        <a:effectLst/>
                        <a:latin typeface="Arial" panose="020B0604020202020204" pitchFamily="34" charset="0"/>
                      </a:endParaRPr>
                    </a:p>
                  </a:txBody>
                  <a:tcPr marL="45720" marR="45720" anchor="ctr"/>
                </a:tc>
                <a:extLst>
                  <a:ext uri="{0D108BD9-81ED-4DB2-BD59-A6C34878D82A}">
                    <a16:rowId xmlns:a16="http://schemas.microsoft.com/office/drawing/2014/main" val="58643101"/>
                  </a:ext>
                </a:extLst>
              </a:tr>
              <a:tr h="689791">
                <a:tc>
                  <a:txBody>
                    <a:bodyPr/>
                    <a:lstStyle/>
                    <a:p>
                      <a:pPr algn="l" rtl="0" fontAlgn="ctr"/>
                      <a:r>
                        <a:rPr lang="es-CO" sz="1800" u="none" strike="noStrike">
                          <a:effectLst/>
                        </a:rPr>
                        <a:t>Ministerio de Ambiente y Desarrollo Sostenible </a:t>
                      </a:r>
                      <a:endParaRPr lang="es-CO" sz="1800" b="0" i="0" u="none" strike="noStrike">
                        <a:solidFill>
                          <a:srgbClr val="000000"/>
                        </a:solidFill>
                        <a:effectLst/>
                        <a:latin typeface="Verdana" panose="020B0604030504040204" pitchFamily="34" charset="0"/>
                      </a:endParaRPr>
                    </a:p>
                  </a:txBody>
                  <a:tcPr marL="45720" marR="45720" anchor="ctr"/>
                </a:tc>
                <a:tc>
                  <a:txBody>
                    <a:bodyPr/>
                    <a:lstStyle/>
                    <a:p>
                      <a:pPr algn="ctr" rtl="0" fontAlgn="ctr"/>
                      <a:br>
                        <a:rPr lang="es-CO" sz="1800" u="none" strike="noStrike">
                          <a:effectLst/>
                        </a:rPr>
                      </a:br>
                      <a:r>
                        <a:rPr lang="es-CO" sz="1800" u="none" strike="noStrike">
                          <a:effectLst/>
                        </a:rPr>
                        <a:t>202300000000267</a:t>
                      </a:r>
                      <a:endParaRPr lang="es-CO" sz="1800" b="0" i="0" u="none" strike="noStrike">
                        <a:solidFill>
                          <a:srgbClr val="000000"/>
                        </a:solidFill>
                        <a:effectLst/>
                        <a:latin typeface="Verdana" panose="020B0604030504040204" pitchFamily="34" charset="0"/>
                      </a:endParaRPr>
                    </a:p>
                  </a:txBody>
                  <a:tcPr marL="45720" marR="45720" anchor="ctr"/>
                </a:tc>
                <a:tc>
                  <a:txBody>
                    <a:bodyPr/>
                    <a:lstStyle/>
                    <a:p>
                      <a:pPr algn="l" rtl="0" fontAlgn="ctr"/>
                      <a:r>
                        <a:rPr lang="es-CO" sz="1800" u="none" strike="noStrike">
                          <a:effectLst/>
                        </a:rPr>
                        <a:t>Transformación de la estrategia para el desarrollo de los Negocios Verdes y Sostenibles, los instrumentos económicos e incentivos ambientales Nacional</a:t>
                      </a:r>
                      <a:endParaRPr lang="es-CO" sz="1800" b="0" i="0" u="none" strike="noStrike">
                        <a:solidFill>
                          <a:srgbClr val="000000"/>
                        </a:solidFill>
                        <a:effectLst/>
                        <a:latin typeface="Verdana" panose="020B0604030504040204" pitchFamily="34" charset="0"/>
                      </a:endParaRPr>
                    </a:p>
                  </a:txBody>
                  <a:tcPr marL="45720" marR="45720" anchor="ctr"/>
                </a:tc>
                <a:tc>
                  <a:txBody>
                    <a:bodyPr/>
                    <a:lstStyle/>
                    <a:p>
                      <a:pPr algn="ctr" rtl="0" fontAlgn="b"/>
                      <a:r>
                        <a:rPr lang="es-CO" sz="1800" u="none" strike="noStrike">
                          <a:effectLst/>
                        </a:rPr>
                        <a:t>INDIGENAS MPC</a:t>
                      </a:r>
                      <a:endParaRPr lang="es-CO" sz="1800" b="0" i="0" u="none" strike="noStrike">
                        <a:solidFill>
                          <a:srgbClr val="000000"/>
                        </a:solidFill>
                        <a:effectLst/>
                        <a:latin typeface="Verdana" panose="020B0604030504040204" pitchFamily="34" charset="0"/>
                      </a:endParaRPr>
                    </a:p>
                  </a:txBody>
                  <a:tcPr marL="45720" marR="45720" anchor="b"/>
                </a:tc>
                <a:tc>
                  <a:txBody>
                    <a:bodyPr/>
                    <a:lstStyle/>
                    <a:p>
                      <a:pPr algn="ctr" fontAlgn="ctr"/>
                      <a:r>
                        <a:rPr lang="es-CO" sz="1800" u="none" strike="noStrike">
                          <a:effectLst/>
                        </a:rPr>
                        <a:t>$ 400</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$ 800</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dirty="0">
                          <a:effectLst/>
                        </a:rPr>
                        <a:t>$ 824</a:t>
                      </a:r>
                      <a:endParaRPr lang="es-CO" sz="1800" b="0" i="0" u="none" strike="noStrike" dirty="0">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dirty="0">
                          <a:effectLst/>
                        </a:rPr>
                        <a:t>$ 849</a:t>
                      </a:r>
                      <a:endParaRPr lang="es-CO" sz="1800" b="0" i="0" u="none" strike="noStrike" dirty="0">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$ 874</a:t>
                      </a:r>
                      <a:endParaRPr lang="es-CO" sz="1800" b="0" i="0" u="none" strike="noStrike">
                        <a:solidFill>
                          <a:srgbClr val="000000"/>
                        </a:solidFill>
                        <a:effectLst/>
                        <a:latin typeface="Arial" panose="020B0604020202020204" pitchFamily="34" charset="0"/>
                      </a:endParaRPr>
                    </a:p>
                  </a:txBody>
                  <a:tcPr marL="45720" marR="45720" anchor="ctr"/>
                </a:tc>
                <a:extLst>
                  <a:ext uri="{0D108BD9-81ED-4DB2-BD59-A6C34878D82A}">
                    <a16:rowId xmlns:a16="http://schemas.microsoft.com/office/drawing/2014/main" val="2960581166"/>
                  </a:ext>
                </a:extLst>
              </a:tr>
              <a:tr h="551834">
                <a:tc>
                  <a:txBody>
                    <a:bodyPr/>
                    <a:lstStyle/>
                    <a:p>
                      <a:pPr algn="l" rtl="0" fontAlgn="ctr"/>
                      <a:r>
                        <a:rPr lang="es-CO" sz="1800" u="none" strike="noStrike">
                          <a:effectLst/>
                        </a:rPr>
                        <a:t>Ministerio de Ambiente y Desarrollo Sostenible </a:t>
                      </a:r>
                      <a:endParaRPr lang="es-CO" sz="1800" b="0" i="0" u="none" strike="noStrike">
                        <a:solidFill>
                          <a:srgbClr val="000000"/>
                        </a:solidFill>
                        <a:effectLst/>
                        <a:latin typeface="Verdana" panose="020B0604030504040204" pitchFamily="34" charset="0"/>
                      </a:endParaRPr>
                    </a:p>
                  </a:txBody>
                  <a:tcPr marL="45720" marR="45720" anchor="ctr"/>
                </a:tc>
                <a:tc>
                  <a:txBody>
                    <a:bodyPr/>
                    <a:lstStyle/>
                    <a:p>
                      <a:pPr algn="ctr" rtl="0" fontAlgn="ctr"/>
                      <a:br>
                        <a:rPr lang="es-CO" sz="1800" u="none" strike="noStrike" dirty="0">
                          <a:effectLst/>
                        </a:rPr>
                      </a:br>
                      <a:r>
                        <a:rPr lang="es-CO" sz="1800" u="none" strike="noStrike" dirty="0">
                          <a:effectLst/>
                        </a:rPr>
                        <a:t>202300000000177</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l" rtl="0" fontAlgn="ctr"/>
                      <a:r>
                        <a:rPr lang="es-CO" sz="1800" u="none" strike="noStrike">
                          <a:effectLst/>
                        </a:rPr>
                        <a:t>Fortalecimiento de la Gestión Ambiental Sectorial y Urbana a Nivel Nacional</a:t>
                      </a:r>
                      <a:endParaRPr lang="es-CO" sz="1800" b="0" i="0" u="none" strike="noStrike">
                        <a:solidFill>
                          <a:srgbClr val="000000"/>
                        </a:solidFill>
                        <a:effectLst/>
                        <a:latin typeface="Verdana" panose="020B0604030504040204" pitchFamily="34" charset="0"/>
                      </a:endParaRPr>
                    </a:p>
                  </a:txBody>
                  <a:tcPr marL="45720" marR="45720" anchor="ctr"/>
                </a:tc>
                <a:tc>
                  <a:txBody>
                    <a:bodyPr/>
                    <a:lstStyle/>
                    <a:p>
                      <a:pPr algn="ctr" rtl="0" fontAlgn="b"/>
                      <a:r>
                        <a:rPr lang="es-CO" sz="1800" u="none" strike="noStrike" dirty="0">
                          <a:effectLst/>
                        </a:rPr>
                        <a:t>INDIGENAS MPC</a:t>
                      </a:r>
                      <a:endParaRPr lang="es-CO" sz="1800" b="0" i="0" u="none" strike="noStrike" dirty="0">
                        <a:solidFill>
                          <a:srgbClr val="000000"/>
                        </a:solidFill>
                        <a:effectLst/>
                        <a:latin typeface="Verdana" panose="020B0604030504040204" pitchFamily="34" charset="0"/>
                      </a:endParaRPr>
                    </a:p>
                  </a:txBody>
                  <a:tcPr marL="45720" marR="45720" anchor="b"/>
                </a:tc>
                <a:tc>
                  <a:txBody>
                    <a:bodyPr/>
                    <a:lstStyle/>
                    <a:p>
                      <a:pPr algn="ctr" fontAlgn="ctr"/>
                      <a:r>
                        <a:rPr lang="es-CO" sz="1800" u="none" strike="noStrike">
                          <a:effectLst/>
                        </a:rPr>
                        <a:t>$ 0</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$ 500</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$ 515</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dirty="0">
                          <a:effectLst/>
                        </a:rPr>
                        <a:t>$ 530</a:t>
                      </a:r>
                      <a:endParaRPr lang="es-CO" sz="1800" b="0" i="0" u="none" strike="noStrike" dirty="0">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dirty="0">
                          <a:effectLst/>
                        </a:rPr>
                        <a:t>$ 546</a:t>
                      </a:r>
                      <a:endParaRPr lang="es-CO" sz="1800" b="0" i="0" u="none" strike="noStrike" dirty="0">
                        <a:solidFill>
                          <a:srgbClr val="000000"/>
                        </a:solidFill>
                        <a:effectLst/>
                        <a:latin typeface="Arial" panose="020B0604020202020204" pitchFamily="34" charset="0"/>
                      </a:endParaRPr>
                    </a:p>
                  </a:txBody>
                  <a:tcPr marL="45720" marR="45720" anchor="ctr"/>
                </a:tc>
                <a:extLst>
                  <a:ext uri="{0D108BD9-81ED-4DB2-BD59-A6C34878D82A}">
                    <a16:rowId xmlns:a16="http://schemas.microsoft.com/office/drawing/2014/main" val="4084814729"/>
                  </a:ext>
                </a:extLst>
              </a:tr>
              <a:tr h="551834">
                <a:tc>
                  <a:txBody>
                    <a:bodyPr/>
                    <a:lstStyle/>
                    <a:p>
                      <a:pPr algn="l" rtl="0" fontAlgn="ctr"/>
                      <a:r>
                        <a:rPr lang="es-CO" sz="1800" u="none" strike="noStrike">
                          <a:effectLst/>
                        </a:rPr>
                        <a:t>Ministerio de Ambiente y Desarrollo Sostenible </a:t>
                      </a:r>
                      <a:endParaRPr lang="es-CO" sz="1800" b="0" i="0" u="none" strike="noStrike">
                        <a:solidFill>
                          <a:srgbClr val="000000"/>
                        </a:solidFill>
                        <a:effectLst/>
                        <a:latin typeface="Verdana" panose="020B0604030504040204" pitchFamily="34" charset="0"/>
                      </a:endParaRPr>
                    </a:p>
                  </a:txBody>
                  <a:tcPr marL="45720" marR="45720" anchor="ctr"/>
                </a:tc>
                <a:tc>
                  <a:txBody>
                    <a:bodyPr/>
                    <a:lstStyle/>
                    <a:p>
                      <a:pPr algn="ctr" rtl="0" fontAlgn="ctr"/>
                      <a:br>
                        <a:rPr lang="es-CO" sz="1800" u="none" strike="noStrike" dirty="0">
                          <a:effectLst/>
                        </a:rPr>
                      </a:br>
                      <a:r>
                        <a:rPr lang="es-CO" sz="1800" u="none" strike="noStrike" dirty="0">
                          <a:effectLst/>
                        </a:rPr>
                        <a:t>202300000000041</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l" rtl="0" fontAlgn="ctr"/>
                      <a:r>
                        <a:rPr lang="es-CO" sz="1800" u="none" strike="noStrike">
                          <a:effectLst/>
                        </a:rPr>
                        <a:t>Fortalecimiento de la acción climática territorial y sectorial del país Nacional</a:t>
                      </a:r>
                      <a:endParaRPr lang="es-CO" sz="1800" b="0" i="0" u="none" strike="noStrike">
                        <a:solidFill>
                          <a:srgbClr val="000000"/>
                        </a:solidFill>
                        <a:effectLst/>
                        <a:latin typeface="Verdana" panose="020B0604030504040204" pitchFamily="34" charset="0"/>
                      </a:endParaRPr>
                    </a:p>
                  </a:txBody>
                  <a:tcPr marL="45720" marR="45720" anchor="ctr"/>
                </a:tc>
                <a:tc>
                  <a:txBody>
                    <a:bodyPr/>
                    <a:lstStyle/>
                    <a:p>
                      <a:pPr algn="ctr" rtl="0" fontAlgn="b"/>
                      <a:r>
                        <a:rPr lang="es-CO" sz="1800" u="none" strike="noStrike" dirty="0">
                          <a:effectLst/>
                        </a:rPr>
                        <a:t>INDIGENAS MPC</a:t>
                      </a:r>
                      <a:endParaRPr lang="es-CO" sz="1800" b="0" i="0" u="none" strike="noStrike" dirty="0">
                        <a:solidFill>
                          <a:srgbClr val="000000"/>
                        </a:solidFill>
                        <a:effectLst/>
                        <a:latin typeface="Verdana" panose="020B0604030504040204" pitchFamily="34" charset="0"/>
                      </a:endParaRPr>
                    </a:p>
                  </a:txBody>
                  <a:tcPr marL="45720" marR="45720" anchor="b"/>
                </a:tc>
                <a:tc>
                  <a:txBody>
                    <a:bodyPr/>
                    <a:lstStyle/>
                    <a:p>
                      <a:pPr algn="ctr" fontAlgn="ctr"/>
                      <a:r>
                        <a:rPr lang="es-CO" sz="1800" u="none" strike="noStrike">
                          <a:effectLst/>
                        </a:rPr>
                        <a:t>$ 1.500</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$ 1.500</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$ 1.545</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$ 1.591</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dirty="0">
                          <a:effectLst/>
                        </a:rPr>
                        <a:t>$ 1.639</a:t>
                      </a:r>
                      <a:endParaRPr lang="es-CO" sz="1800" b="0" i="0" u="none" strike="noStrike" dirty="0">
                        <a:solidFill>
                          <a:srgbClr val="000000"/>
                        </a:solidFill>
                        <a:effectLst/>
                        <a:latin typeface="Arial" panose="020B0604020202020204" pitchFamily="34" charset="0"/>
                      </a:endParaRPr>
                    </a:p>
                  </a:txBody>
                  <a:tcPr marL="45720" marR="45720" anchor="ctr"/>
                </a:tc>
                <a:extLst>
                  <a:ext uri="{0D108BD9-81ED-4DB2-BD59-A6C34878D82A}">
                    <a16:rowId xmlns:a16="http://schemas.microsoft.com/office/drawing/2014/main" val="4137038784"/>
                  </a:ext>
                </a:extLst>
              </a:tr>
            </a:tbl>
          </a:graphicData>
        </a:graphic>
      </p:graphicFrame>
      <p:sp>
        <p:nvSpPr>
          <p:cNvPr id="12" name="CuadroTexto 11">
            <a:extLst>
              <a:ext uri="{FF2B5EF4-FFF2-40B4-BE49-F238E27FC236}">
                <a16:creationId xmlns:a16="http://schemas.microsoft.com/office/drawing/2014/main" id="{2500B5D8-F7EC-63B4-601B-359F2B4E6E1A}"/>
              </a:ext>
            </a:extLst>
          </p:cNvPr>
          <p:cNvSpPr txBox="1"/>
          <p:nvPr/>
        </p:nvSpPr>
        <p:spPr>
          <a:xfrm>
            <a:off x="1456566" y="12696385"/>
            <a:ext cx="34456254" cy="553998"/>
          </a:xfrm>
          <a:prstGeom prst="rect">
            <a:avLst/>
          </a:prstGeom>
          <a:noFill/>
        </p:spPr>
        <p:txBody>
          <a:bodyPr wrap="square">
            <a:spAutoFit/>
          </a:bodyPr>
          <a:lstStyle/>
          <a:p>
            <a:pPr algn="l" rtl="0" fontAlgn="ctr"/>
            <a:r>
              <a:rPr lang="es-CO" sz="2000" u="none" strike="noStrike" dirty="0">
                <a:effectLst/>
              </a:rPr>
              <a:t>Cifras en millones de pesos corrientes</a:t>
            </a:r>
            <a:endParaRPr lang="es-CO" sz="2000" b="1" i="0" u="none" strike="noStrike"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81232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82FEC6DA-8CC4-D674-7339-969AE3D0AF95}"/>
              </a:ext>
            </a:extLst>
          </p:cNvPr>
          <p:cNvSpPr>
            <a:spLocks noGrp="1"/>
          </p:cNvSpPr>
          <p:nvPr>
            <p:ph type="body" sz="quarter" idx="10"/>
          </p:nvPr>
        </p:nvSpPr>
        <p:spPr>
          <a:xfrm>
            <a:off x="1456567" y="1813706"/>
            <a:ext cx="23228768" cy="721878"/>
          </a:xfrm>
        </p:spPr>
        <p:txBody>
          <a:bodyPr/>
          <a:lstStyle/>
          <a:p>
            <a:r>
              <a:rPr lang="es-CO" dirty="0"/>
              <a:t>6. Políticas transversales</a:t>
            </a:r>
          </a:p>
        </p:txBody>
      </p:sp>
      <p:sp>
        <p:nvSpPr>
          <p:cNvPr id="7" name="CuadroTexto 6">
            <a:extLst>
              <a:ext uri="{FF2B5EF4-FFF2-40B4-BE49-F238E27FC236}">
                <a16:creationId xmlns:a16="http://schemas.microsoft.com/office/drawing/2014/main" id="{8D3BADEE-91E2-E304-3E24-1741A65DCD3B}"/>
              </a:ext>
            </a:extLst>
          </p:cNvPr>
          <p:cNvSpPr txBox="1"/>
          <p:nvPr/>
        </p:nvSpPr>
        <p:spPr>
          <a:xfrm>
            <a:off x="1875964" y="2305400"/>
            <a:ext cx="13727932" cy="501932"/>
          </a:xfrm>
          <a:prstGeom prst="rect">
            <a:avLst/>
          </a:prstGeom>
          <a:noFill/>
        </p:spPr>
        <p:txBody>
          <a:bodyPr wrap="square">
            <a:spAutoFit/>
          </a:bodyPr>
          <a:lstStyle/>
          <a:p>
            <a:r>
              <a:rPr lang="es-CO"/>
              <a:t>Grupos Étnicos - Inversión</a:t>
            </a:r>
          </a:p>
        </p:txBody>
      </p:sp>
      <p:sp>
        <p:nvSpPr>
          <p:cNvPr id="9" name="Rectangle 2">
            <a:extLst>
              <a:ext uri="{FF2B5EF4-FFF2-40B4-BE49-F238E27FC236}">
                <a16:creationId xmlns:a16="http://schemas.microsoft.com/office/drawing/2014/main" id="{1B904967-B357-67E8-F5CE-BDBF6A7F7A0A}"/>
              </a:ext>
            </a:extLst>
          </p:cNvPr>
          <p:cNvSpPr>
            <a:spLocks noChangeArrowheads="1"/>
          </p:cNvSpPr>
          <p:nvPr/>
        </p:nvSpPr>
        <p:spPr bwMode="auto">
          <a:xfrm>
            <a:off x="7558336" y="4414803"/>
            <a:ext cx="613562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s-CO" altLang="es-CO"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a:ln>
                <a:noFill/>
              </a:ln>
              <a:solidFill>
                <a:schemeClr val="tx1"/>
              </a:solidFill>
              <a:effectLst/>
              <a:latin typeface="Arial" panose="020B0604020202020204" pitchFamily="34" charset="0"/>
            </a:endParaRPr>
          </a:p>
        </p:txBody>
      </p:sp>
      <p:grpSp>
        <p:nvGrpSpPr>
          <p:cNvPr id="5" name="Grupo 4">
            <a:extLst>
              <a:ext uri="{FF2B5EF4-FFF2-40B4-BE49-F238E27FC236}">
                <a16:creationId xmlns:a16="http://schemas.microsoft.com/office/drawing/2014/main" id="{E770CC72-3877-D75A-32A6-4F688FD7D4D8}"/>
              </a:ext>
            </a:extLst>
          </p:cNvPr>
          <p:cNvGrpSpPr/>
          <p:nvPr/>
        </p:nvGrpSpPr>
        <p:grpSpPr>
          <a:xfrm>
            <a:off x="16613736" y="203541"/>
            <a:ext cx="3000375" cy="2020113"/>
            <a:chOff x="16072703" y="22290"/>
            <a:chExt cx="3000375" cy="2020113"/>
          </a:xfrm>
        </p:grpSpPr>
        <p:pic>
          <p:nvPicPr>
            <p:cNvPr id="6" name="Imagen 5">
              <a:extLst>
                <a:ext uri="{FF2B5EF4-FFF2-40B4-BE49-F238E27FC236}">
                  <a16:creationId xmlns:a16="http://schemas.microsoft.com/office/drawing/2014/main" id="{E36A78B7-8D86-80E5-CC51-477A1E054DFC}"/>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8" name="Picture 4" descr="Ministerio de Ambiente y Desarrollo Sostenible - Wikipedia ...">
              <a:extLst>
                <a:ext uri="{FF2B5EF4-FFF2-40B4-BE49-F238E27FC236}">
                  <a16:creationId xmlns:a16="http://schemas.microsoft.com/office/drawing/2014/main" id="{209E2292-5336-4E8E-2A7F-CACEA9343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1" name="Tabla 10">
            <a:extLst>
              <a:ext uri="{FF2B5EF4-FFF2-40B4-BE49-F238E27FC236}">
                <a16:creationId xmlns:a16="http://schemas.microsoft.com/office/drawing/2014/main" id="{825BF8EE-1DBA-6D1A-8223-1223AB2DD5FA}"/>
              </a:ext>
            </a:extLst>
          </p:cNvPr>
          <p:cNvGraphicFramePr>
            <a:graphicFrameLocks noGrp="1"/>
          </p:cNvGraphicFramePr>
          <p:nvPr>
            <p:extLst>
              <p:ext uri="{D42A27DB-BD31-4B8C-83A1-F6EECF244321}">
                <p14:modId xmlns:p14="http://schemas.microsoft.com/office/powerpoint/2010/main" val="2872852916"/>
              </p:ext>
            </p:extLst>
          </p:nvPr>
        </p:nvGraphicFramePr>
        <p:xfrm>
          <a:off x="1456567" y="2852330"/>
          <a:ext cx="20688538" cy="10235122"/>
        </p:xfrm>
        <a:graphic>
          <a:graphicData uri="http://schemas.openxmlformats.org/drawingml/2006/table">
            <a:tbl>
              <a:tblPr>
                <a:tableStyleId>{5940675A-B579-460E-94D1-54222C63F5DA}</a:tableStyleId>
              </a:tblPr>
              <a:tblGrid>
                <a:gridCol w="2696781">
                  <a:extLst>
                    <a:ext uri="{9D8B030D-6E8A-4147-A177-3AD203B41FA5}">
                      <a16:colId xmlns:a16="http://schemas.microsoft.com/office/drawing/2014/main" val="2472436756"/>
                    </a:ext>
                  </a:extLst>
                </a:gridCol>
                <a:gridCol w="2126356">
                  <a:extLst>
                    <a:ext uri="{9D8B030D-6E8A-4147-A177-3AD203B41FA5}">
                      <a16:colId xmlns:a16="http://schemas.microsoft.com/office/drawing/2014/main" val="1509258468"/>
                    </a:ext>
                  </a:extLst>
                </a:gridCol>
                <a:gridCol w="7022391">
                  <a:extLst>
                    <a:ext uri="{9D8B030D-6E8A-4147-A177-3AD203B41FA5}">
                      <a16:colId xmlns:a16="http://schemas.microsoft.com/office/drawing/2014/main" val="3210490127"/>
                    </a:ext>
                  </a:extLst>
                </a:gridCol>
                <a:gridCol w="1782265">
                  <a:extLst>
                    <a:ext uri="{9D8B030D-6E8A-4147-A177-3AD203B41FA5}">
                      <a16:colId xmlns:a16="http://schemas.microsoft.com/office/drawing/2014/main" val="2813756129"/>
                    </a:ext>
                  </a:extLst>
                </a:gridCol>
                <a:gridCol w="2039761">
                  <a:extLst>
                    <a:ext uri="{9D8B030D-6E8A-4147-A177-3AD203B41FA5}">
                      <a16:colId xmlns:a16="http://schemas.microsoft.com/office/drawing/2014/main" val="3375454798"/>
                    </a:ext>
                  </a:extLst>
                </a:gridCol>
                <a:gridCol w="1255246">
                  <a:extLst>
                    <a:ext uri="{9D8B030D-6E8A-4147-A177-3AD203B41FA5}">
                      <a16:colId xmlns:a16="http://schemas.microsoft.com/office/drawing/2014/main" val="1367183853"/>
                    </a:ext>
                  </a:extLst>
                </a:gridCol>
                <a:gridCol w="1255246">
                  <a:extLst>
                    <a:ext uri="{9D8B030D-6E8A-4147-A177-3AD203B41FA5}">
                      <a16:colId xmlns:a16="http://schemas.microsoft.com/office/drawing/2014/main" val="4042163524"/>
                    </a:ext>
                  </a:extLst>
                </a:gridCol>
                <a:gridCol w="1255246">
                  <a:extLst>
                    <a:ext uri="{9D8B030D-6E8A-4147-A177-3AD203B41FA5}">
                      <a16:colId xmlns:a16="http://schemas.microsoft.com/office/drawing/2014/main" val="2903731197"/>
                    </a:ext>
                  </a:extLst>
                </a:gridCol>
                <a:gridCol w="1255246">
                  <a:extLst>
                    <a:ext uri="{9D8B030D-6E8A-4147-A177-3AD203B41FA5}">
                      <a16:colId xmlns:a16="http://schemas.microsoft.com/office/drawing/2014/main" val="3500613104"/>
                    </a:ext>
                  </a:extLst>
                </a:gridCol>
              </a:tblGrid>
              <a:tr h="496753">
                <a:tc>
                  <a:txBody>
                    <a:bodyPr/>
                    <a:lstStyle/>
                    <a:p>
                      <a:pPr algn="ctr" rtl="0" fontAlgn="ctr"/>
                      <a:r>
                        <a:rPr lang="es-CO" sz="2400" b="1" u="none" strike="noStrike" dirty="0">
                          <a:effectLst/>
                          <a:highlight>
                            <a:srgbClr val="FBCC32"/>
                          </a:highlight>
                        </a:rPr>
                        <a:t>ENTIDAD  </a:t>
                      </a:r>
                      <a:endParaRPr lang="es-CO" sz="2400" b="1" i="0" u="none" strike="noStrike" dirty="0">
                        <a:solidFill>
                          <a:srgbClr val="000000"/>
                        </a:solidFill>
                        <a:effectLst/>
                        <a:highlight>
                          <a:srgbClr val="FBCC32"/>
                        </a:highlight>
                        <a:latin typeface="Verdana" panose="020B0604030504040204" pitchFamily="34" charset="0"/>
                      </a:endParaRPr>
                    </a:p>
                  </a:txBody>
                  <a:tcPr marL="45720" marR="45720" anchor="ctr">
                    <a:solidFill>
                      <a:srgbClr val="FCCC31"/>
                    </a:solidFill>
                  </a:tcPr>
                </a:tc>
                <a:tc>
                  <a:txBody>
                    <a:bodyPr/>
                    <a:lstStyle/>
                    <a:p>
                      <a:pPr algn="ctr" rtl="0" fontAlgn="ctr"/>
                      <a:r>
                        <a:rPr lang="es-CO" sz="2400" b="1" u="none" strike="noStrike" dirty="0">
                          <a:effectLst/>
                          <a:highlight>
                            <a:srgbClr val="FBCC32"/>
                          </a:highlight>
                        </a:rPr>
                        <a:t>BPIN</a:t>
                      </a:r>
                      <a:endParaRPr lang="es-CO" sz="2400" b="1" i="0" u="none" strike="noStrike" dirty="0">
                        <a:solidFill>
                          <a:srgbClr val="000000"/>
                        </a:solidFill>
                        <a:effectLst/>
                        <a:highlight>
                          <a:srgbClr val="FBCC32"/>
                        </a:highlight>
                        <a:latin typeface="Verdana" panose="020B0604030504040204" pitchFamily="34" charset="0"/>
                      </a:endParaRPr>
                    </a:p>
                  </a:txBody>
                  <a:tcPr marL="45720" marR="45720" anchor="ctr">
                    <a:solidFill>
                      <a:srgbClr val="FCCC31"/>
                    </a:solidFill>
                  </a:tcPr>
                </a:tc>
                <a:tc>
                  <a:txBody>
                    <a:bodyPr/>
                    <a:lstStyle/>
                    <a:p>
                      <a:pPr algn="ctr" rtl="0" fontAlgn="ctr"/>
                      <a:r>
                        <a:rPr lang="es-CO" sz="2400" b="1" u="none" strike="noStrike" dirty="0">
                          <a:effectLst/>
                          <a:highlight>
                            <a:srgbClr val="FBCC32"/>
                          </a:highlight>
                        </a:rPr>
                        <a:t>Proyecto</a:t>
                      </a:r>
                      <a:endParaRPr lang="es-CO" sz="2400" b="1" i="0" u="none" strike="noStrike" dirty="0">
                        <a:solidFill>
                          <a:srgbClr val="000000"/>
                        </a:solidFill>
                        <a:effectLst/>
                        <a:highlight>
                          <a:srgbClr val="FBCC32"/>
                        </a:highlight>
                        <a:latin typeface="Verdana" panose="020B0604030504040204" pitchFamily="34" charset="0"/>
                      </a:endParaRPr>
                    </a:p>
                  </a:txBody>
                  <a:tcPr marL="45720" marR="45720" anchor="ctr">
                    <a:solidFill>
                      <a:srgbClr val="FCCC31"/>
                    </a:solidFill>
                  </a:tcPr>
                </a:tc>
                <a:tc>
                  <a:txBody>
                    <a:bodyPr/>
                    <a:lstStyle/>
                    <a:p>
                      <a:pPr algn="ctr" rtl="0" fontAlgn="ctr"/>
                      <a:r>
                        <a:rPr lang="es-CO" sz="2400" b="1" u="none" strike="noStrike" dirty="0">
                          <a:effectLst/>
                          <a:highlight>
                            <a:srgbClr val="FBCC32"/>
                          </a:highlight>
                        </a:rPr>
                        <a:t>Grupo Étnico</a:t>
                      </a:r>
                      <a:endParaRPr lang="es-CO" sz="2400" b="1" i="0" u="none" strike="noStrike" dirty="0">
                        <a:solidFill>
                          <a:srgbClr val="000000"/>
                        </a:solidFill>
                        <a:effectLst/>
                        <a:highlight>
                          <a:srgbClr val="FBCC32"/>
                        </a:highlight>
                        <a:latin typeface="Verdana" panose="020B0604030504040204" pitchFamily="34" charset="0"/>
                      </a:endParaRPr>
                    </a:p>
                  </a:txBody>
                  <a:tcPr marL="45720" marR="45720" anchor="ctr">
                    <a:solidFill>
                      <a:srgbClr val="FCCC31"/>
                    </a:solidFill>
                  </a:tcPr>
                </a:tc>
                <a:tc>
                  <a:txBody>
                    <a:bodyPr/>
                    <a:lstStyle/>
                    <a:p>
                      <a:pPr algn="ctr" rtl="0" fontAlgn="ctr"/>
                      <a:r>
                        <a:rPr lang="es-CO" sz="2400" b="1" u="none" strike="noStrike" dirty="0">
                          <a:effectLst/>
                          <a:highlight>
                            <a:srgbClr val="FBCC32"/>
                          </a:highlight>
                        </a:rPr>
                        <a:t>2024*</a:t>
                      </a:r>
                      <a:endParaRPr lang="es-CO" sz="2400" b="1" i="0" u="none" strike="noStrike" dirty="0">
                        <a:solidFill>
                          <a:srgbClr val="000000"/>
                        </a:solidFill>
                        <a:effectLst/>
                        <a:highlight>
                          <a:srgbClr val="FBCC32"/>
                        </a:highlight>
                        <a:latin typeface="Verdana" panose="020B0604030504040204" pitchFamily="34" charset="0"/>
                      </a:endParaRPr>
                    </a:p>
                  </a:txBody>
                  <a:tcPr marL="45720" marR="45720" anchor="ctr">
                    <a:solidFill>
                      <a:srgbClr val="FCCC31"/>
                    </a:solidFill>
                  </a:tcPr>
                </a:tc>
                <a:tc>
                  <a:txBody>
                    <a:bodyPr/>
                    <a:lstStyle/>
                    <a:p>
                      <a:pPr algn="ctr" rtl="0" fontAlgn="ctr"/>
                      <a:r>
                        <a:rPr lang="es-CO" sz="2400" b="1" u="none" strike="noStrike" dirty="0">
                          <a:effectLst/>
                          <a:highlight>
                            <a:srgbClr val="FBCC32"/>
                          </a:highlight>
                        </a:rPr>
                        <a:t>2025</a:t>
                      </a:r>
                      <a:endParaRPr lang="es-CO" sz="2400" b="1" i="0" u="none" strike="noStrike" dirty="0">
                        <a:solidFill>
                          <a:srgbClr val="000000"/>
                        </a:solidFill>
                        <a:effectLst/>
                        <a:highlight>
                          <a:srgbClr val="FBCC32"/>
                        </a:highlight>
                        <a:latin typeface="Verdana" panose="020B0604030504040204" pitchFamily="34" charset="0"/>
                      </a:endParaRPr>
                    </a:p>
                  </a:txBody>
                  <a:tcPr marL="45720" marR="45720" anchor="ctr">
                    <a:solidFill>
                      <a:srgbClr val="FCCC31"/>
                    </a:solidFill>
                  </a:tcPr>
                </a:tc>
                <a:tc>
                  <a:txBody>
                    <a:bodyPr/>
                    <a:lstStyle/>
                    <a:p>
                      <a:pPr algn="ctr" rtl="0" fontAlgn="ctr"/>
                      <a:r>
                        <a:rPr lang="es-CO" sz="2400" b="1" u="none" strike="noStrike" dirty="0">
                          <a:effectLst/>
                          <a:highlight>
                            <a:srgbClr val="FBCC32"/>
                          </a:highlight>
                        </a:rPr>
                        <a:t>2026</a:t>
                      </a:r>
                      <a:endParaRPr lang="es-CO" sz="2400" b="1" i="0" u="none" strike="noStrike" dirty="0">
                        <a:solidFill>
                          <a:srgbClr val="000000"/>
                        </a:solidFill>
                        <a:effectLst/>
                        <a:highlight>
                          <a:srgbClr val="FBCC32"/>
                        </a:highlight>
                        <a:latin typeface="Verdana" panose="020B0604030504040204" pitchFamily="34" charset="0"/>
                      </a:endParaRPr>
                    </a:p>
                  </a:txBody>
                  <a:tcPr marL="45720" marR="45720" anchor="ctr">
                    <a:solidFill>
                      <a:srgbClr val="FCCC31"/>
                    </a:solidFill>
                  </a:tcPr>
                </a:tc>
                <a:tc>
                  <a:txBody>
                    <a:bodyPr/>
                    <a:lstStyle/>
                    <a:p>
                      <a:pPr algn="ctr" rtl="0" fontAlgn="ctr"/>
                      <a:r>
                        <a:rPr lang="es-CO" sz="2400" b="1" u="none" strike="noStrike" dirty="0">
                          <a:effectLst/>
                          <a:highlight>
                            <a:srgbClr val="FBCC32"/>
                          </a:highlight>
                        </a:rPr>
                        <a:t>2027</a:t>
                      </a:r>
                      <a:endParaRPr lang="es-CO" sz="2400" b="1" i="0" u="none" strike="noStrike" dirty="0">
                        <a:solidFill>
                          <a:srgbClr val="000000"/>
                        </a:solidFill>
                        <a:effectLst/>
                        <a:highlight>
                          <a:srgbClr val="FBCC32"/>
                        </a:highlight>
                        <a:latin typeface="Verdana" panose="020B0604030504040204" pitchFamily="34" charset="0"/>
                      </a:endParaRPr>
                    </a:p>
                  </a:txBody>
                  <a:tcPr marL="45720" marR="45720" anchor="ctr">
                    <a:solidFill>
                      <a:srgbClr val="FCCC31"/>
                    </a:solidFill>
                  </a:tcPr>
                </a:tc>
                <a:tc>
                  <a:txBody>
                    <a:bodyPr/>
                    <a:lstStyle/>
                    <a:p>
                      <a:pPr algn="ctr" rtl="0" fontAlgn="ctr"/>
                      <a:r>
                        <a:rPr lang="es-CO" sz="2400" b="1" u="none" strike="noStrike" dirty="0">
                          <a:effectLst/>
                          <a:highlight>
                            <a:srgbClr val="FBCC32"/>
                          </a:highlight>
                        </a:rPr>
                        <a:t>2028</a:t>
                      </a:r>
                      <a:endParaRPr lang="es-CO" sz="2400" b="1" i="0" u="none" strike="noStrike" dirty="0">
                        <a:solidFill>
                          <a:srgbClr val="000000"/>
                        </a:solidFill>
                        <a:effectLst/>
                        <a:highlight>
                          <a:srgbClr val="FBCC32"/>
                        </a:highlight>
                        <a:latin typeface="Verdana" panose="020B0604030504040204" pitchFamily="34" charset="0"/>
                      </a:endParaRPr>
                    </a:p>
                  </a:txBody>
                  <a:tcPr marL="45720" marR="45720" anchor="ctr">
                    <a:solidFill>
                      <a:srgbClr val="FCCC31"/>
                    </a:solidFill>
                  </a:tcPr>
                </a:tc>
                <a:extLst>
                  <a:ext uri="{0D108BD9-81ED-4DB2-BD59-A6C34878D82A}">
                    <a16:rowId xmlns:a16="http://schemas.microsoft.com/office/drawing/2014/main" val="3937090063"/>
                  </a:ext>
                </a:extLst>
              </a:tr>
              <a:tr h="970613">
                <a:tc>
                  <a:txBody>
                    <a:bodyPr/>
                    <a:lstStyle/>
                    <a:p>
                      <a:pPr algn="l" rtl="0" fontAlgn="ctr"/>
                      <a:r>
                        <a:rPr lang="es-CO" sz="1800" u="none" strike="noStrike" dirty="0">
                          <a:effectLst/>
                        </a:rPr>
                        <a:t>Ministerio de Ambiente y Desarrollo Sostenible </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ctr" rtl="0" fontAlgn="ctr"/>
                      <a:br>
                        <a:rPr lang="es-CO" sz="1800" u="none" strike="noStrike" dirty="0">
                          <a:effectLst/>
                        </a:rPr>
                      </a:br>
                      <a:r>
                        <a:rPr lang="es-CO" sz="1800" u="none" strike="noStrike" dirty="0">
                          <a:effectLst/>
                        </a:rPr>
                        <a:t>202300000000267</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l" rtl="0" fontAlgn="ctr"/>
                      <a:r>
                        <a:rPr lang="es-CO" sz="1800" u="none" strike="noStrike" dirty="0">
                          <a:effectLst/>
                        </a:rPr>
                        <a:t>Transformación de la estrategia para el desarrollo de los Negocios Verdes y Sostenibles, los instrumentos económicos e incentivos ambientales Nacional</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ctr" rtl="0" fontAlgn="b"/>
                      <a:r>
                        <a:rPr lang="es-CO" sz="1800" u="none" strike="noStrike" dirty="0">
                          <a:effectLst/>
                        </a:rPr>
                        <a:t>MRA</a:t>
                      </a:r>
                      <a:endParaRPr lang="es-CO" sz="1800" b="0" i="0" u="none" strike="noStrike" dirty="0">
                        <a:solidFill>
                          <a:srgbClr val="000000"/>
                        </a:solidFill>
                        <a:effectLst/>
                        <a:latin typeface="Verdana" panose="020B0604030504040204" pitchFamily="34" charset="0"/>
                      </a:endParaRPr>
                    </a:p>
                  </a:txBody>
                  <a:tcPr marL="45720" marR="45720" anchor="b"/>
                </a:tc>
                <a:tc>
                  <a:txBody>
                    <a:bodyPr/>
                    <a:lstStyle/>
                    <a:p>
                      <a:pPr algn="ctr" fontAlgn="ctr"/>
                      <a:r>
                        <a:rPr lang="es-CO" sz="1800" u="none" strike="noStrike" dirty="0">
                          <a:effectLst/>
                        </a:rPr>
                        <a:t>$ 0</a:t>
                      </a:r>
                      <a:endParaRPr lang="es-CO" sz="1800" b="0" i="0" u="none" strike="noStrike" dirty="0">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dirty="0">
                          <a:effectLst/>
                        </a:rPr>
                        <a:t>$ 200</a:t>
                      </a:r>
                      <a:endParaRPr lang="es-CO" sz="1800" b="0" i="0" u="none" strike="noStrike" dirty="0">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dirty="0">
                          <a:effectLst/>
                        </a:rPr>
                        <a:t>$ 206</a:t>
                      </a:r>
                      <a:endParaRPr lang="es-CO" sz="1800" b="0" i="0" u="none" strike="noStrike" dirty="0">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dirty="0">
                          <a:effectLst/>
                        </a:rPr>
                        <a:t>$ 212</a:t>
                      </a:r>
                      <a:endParaRPr lang="es-CO" sz="1800" b="0" i="0" u="none" strike="noStrike" dirty="0">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$ 219</a:t>
                      </a:r>
                      <a:endParaRPr lang="es-CO" sz="1800" b="0" i="0" u="none" strike="noStrike">
                        <a:solidFill>
                          <a:srgbClr val="000000"/>
                        </a:solidFill>
                        <a:effectLst/>
                        <a:latin typeface="Arial" panose="020B0604020202020204" pitchFamily="34" charset="0"/>
                      </a:endParaRPr>
                    </a:p>
                  </a:txBody>
                  <a:tcPr marL="45720" marR="45720" anchor="ctr"/>
                </a:tc>
                <a:extLst>
                  <a:ext uri="{0D108BD9-81ED-4DB2-BD59-A6C34878D82A}">
                    <a16:rowId xmlns:a16="http://schemas.microsoft.com/office/drawing/2014/main" val="3210736495"/>
                  </a:ext>
                </a:extLst>
              </a:tr>
              <a:tr h="831955">
                <a:tc>
                  <a:txBody>
                    <a:bodyPr/>
                    <a:lstStyle/>
                    <a:p>
                      <a:pPr algn="l" rtl="0" fontAlgn="ctr"/>
                      <a:r>
                        <a:rPr lang="es-CO" sz="1800" u="none" strike="noStrike" dirty="0">
                          <a:effectLst/>
                        </a:rPr>
                        <a:t>Ministerio de Ambiente y Desarrollo Sostenible </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ctr" rtl="0" fontAlgn="ctr"/>
                      <a:br>
                        <a:rPr lang="es-CO" sz="1800" u="none" strike="noStrike" dirty="0">
                          <a:effectLst/>
                        </a:rPr>
                      </a:br>
                      <a:r>
                        <a:rPr lang="es-CO" sz="1800" u="none" strike="noStrike" dirty="0">
                          <a:effectLst/>
                        </a:rPr>
                        <a:t>202300000000289</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l" rtl="0" fontAlgn="ctr"/>
                      <a:r>
                        <a:rPr lang="es-CO" sz="1800" u="none" strike="noStrike" dirty="0">
                          <a:effectLst/>
                        </a:rPr>
                        <a:t>Modernización institucional para aumentar la eficacia de la gestión del Ministerio de Ambiente y Desarrollo Sostenible Nacional</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ctr" rtl="0" fontAlgn="b"/>
                      <a:r>
                        <a:rPr lang="es-CO" sz="1800" u="none" strike="noStrike" dirty="0">
                          <a:effectLst/>
                        </a:rPr>
                        <a:t>MRA</a:t>
                      </a:r>
                      <a:endParaRPr lang="es-CO" sz="1800" b="0" i="0" u="none" strike="noStrike" dirty="0">
                        <a:solidFill>
                          <a:srgbClr val="000000"/>
                        </a:solidFill>
                        <a:effectLst/>
                        <a:latin typeface="Verdana" panose="020B0604030504040204" pitchFamily="34" charset="0"/>
                      </a:endParaRPr>
                    </a:p>
                  </a:txBody>
                  <a:tcPr marL="45720" marR="45720" anchor="b"/>
                </a:tc>
                <a:tc>
                  <a:txBody>
                    <a:bodyPr/>
                    <a:lstStyle/>
                    <a:p>
                      <a:pPr algn="ctr" fontAlgn="ctr"/>
                      <a:r>
                        <a:rPr lang="es-CO" sz="1800" u="none" strike="noStrike">
                          <a:effectLst/>
                        </a:rPr>
                        <a:t>$ 220</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$ 120</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$ 124</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$ 127</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$ 131</a:t>
                      </a:r>
                      <a:endParaRPr lang="es-CO" sz="1800" b="0" i="0" u="none" strike="noStrike">
                        <a:solidFill>
                          <a:srgbClr val="000000"/>
                        </a:solidFill>
                        <a:effectLst/>
                        <a:latin typeface="Arial" panose="020B0604020202020204" pitchFamily="34" charset="0"/>
                      </a:endParaRPr>
                    </a:p>
                  </a:txBody>
                  <a:tcPr marL="45720" marR="45720" anchor="ctr"/>
                </a:tc>
                <a:extLst>
                  <a:ext uri="{0D108BD9-81ED-4DB2-BD59-A6C34878D82A}">
                    <a16:rowId xmlns:a16="http://schemas.microsoft.com/office/drawing/2014/main" val="1793931790"/>
                  </a:ext>
                </a:extLst>
              </a:tr>
              <a:tr h="831955">
                <a:tc>
                  <a:txBody>
                    <a:bodyPr/>
                    <a:lstStyle/>
                    <a:p>
                      <a:pPr algn="l" rtl="0" fontAlgn="ctr"/>
                      <a:r>
                        <a:rPr lang="es-CO" sz="1800" u="none" strike="noStrike" dirty="0">
                          <a:effectLst/>
                        </a:rPr>
                        <a:t>Ministerio de Ambiente y Desarrollo Sostenible </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ctr" rtl="0" fontAlgn="ctr"/>
                      <a:br>
                        <a:rPr lang="es-CO" sz="1800" u="none" strike="noStrike" dirty="0">
                          <a:effectLst/>
                        </a:rPr>
                      </a:br>
                      <a:r>
                        <a:rPr lang="es-CO" sz="1800" u="none" strike="noStrike" dirty="0">
                          <a:effectLst/>
                        </a:rPr>
                        <a:t>202300000000294</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l" rtl="0" fontAlgn="ctr"/>
                      <a:r>
                        <a:rPr lang="es-CO" sz="1800" u="none" strike="noStrike" dirty="0">
                          <a:effectLst/>
                        </a:rPr>
                        <a:t>Apoyo financiero al desarrollo de planes, programas y proyectos a través del Fondo para la Vida y Biodiversidad Nacional</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ctr" rtl="0" fontAlgn="b"/>
                      <a:r>
                        <a:rPr lang="es-CO" sz="1800" u="none" strike="noStrike" dirty="0">
                          <a:effectLst/>
                        </a:rPr>
                        <a:t>CRIC</a:t>
                      </a:r>
                      <a:endParaRPr lang="es-CO" sz="1800" b="0" i="0" u="none" strike="noStrike" dirty="0">
                        <a:solidFill>
                          <a:srgbClr val="000000"/>
                        </a:solidFill>
                        <a:effectLst/>
                        <a:latin typeface="Verdana" panose="020B0604030504040204" pitchFamily="34" charset="0"/>
                      </a:endParaRPr>
                    </a:p>
                  </a:txBody>
                  <a:tcPr marL="45720" marR="45720" anchor="b"/>
                </a:tc>
                <a:tc>
                  <a:txBody>
                    <a:bodyPr/>
                    <a:lstStyle/>
                    <a:p>
                      <a:pPr algn="ctr" fontAlgn="ctr"/>
                      <a:r>
                        <a:rPr lang="es-CO" sz="1800" u="none" strike="noStrike">
                          <a:effectLst/>
                        </a:rPr>
                        <a:t>$ 4.500</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$ 3.500</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$ 3.605</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$ 3.713</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$ 3.825</a:t>
                      </a:r>
                      <a:endParaRPr lang="es-CO" sz="1800" b="0" i="0" u="none" strike="noStrike">
                        <a:solidFill>
                          <a:srgbClr val="000000"/>
                        </a:solidFill>
                        <a:effectLst/>
                        <a:latin typeface="Arial" panose="020B0604020202020204" pitchFamily="34" charset="0"/>
                      </a:endParaRPr>
                    </a:p>
                  </a:txBody>
                  <a:tcPr marL="45720" marR="45720" anchor="ctr"/>
                </a:tc>
                <a:extLst>
                  <a:ext uri="{0D108BD9-81ED-4DB2-BD59-A6C34878D82A}">
                    <a16:rowId xmlns:a16="http://schemas.microsoft.com/office/drawing/2014/main" val="1441139924"/>
                  </a:ext>
                </a:extLst>
              </a:tr>
              <a:tr h="831955">
                <a:tc>
                  <a:txBody>
                    <a:bodyPr/>
                    <a:lstStyle/>
                    <a:p>
                      <a:pPr algn="l" rtl="0" fontAlgn="ctr"/>
                      <a:r>
                        <a:rPr lang="es-CO" sz="1800" u="none" strike="noStrike" dirty="0">
                          <a:effectLst/>
                        </a:rPr>
                        <a:t>Ministerio de Ambiente y Desarrollo Sostenible </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ctr" rtl="0" fontAlgn="ctr"/>
                      <a:br>
                        <a:rPr lang="es-CO" sz="1800" u="none" strike="noStrike" dirty="0">
                          <a:effectLst/>
                        </a:rPr>
                      </a:br>
                      <a:r>
                        <a:rPr lang="es-CO" sz="1800" u="none" strike="noStrike" dirty="0">
                          <a:effectLst/>
                        </a:rPr>
                        <a:t>202300000000294</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l" rtl="0" fontAlgn="ctr"/>
                      <a:r>
                        <a:rPr lang="es-CO" sz="1800" u="none" strike="noStrike" dirty="0">
                          <a:effectLst/>
                        </a:rPr>
                        <a:t>Apoyo financiero al desarrollo de planes, programas y proyectos a través del Fondo para la Vida y Biodiversidad Nacional</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ctr" rtl="0" fontAlgn="b"/>
                      <a:r>
                        <a:rPr lang="es-CO" sz="1800" u="none" strike="noStrike" dirty="0">
                          <a:effectLst/>
                        </a:rPr>
                        <a:t>CRIDEC</a:t>
                      </a:r>
                      <a:endParaRPr lang="es-CO" sz="1800" b="0" i="0" u="none" strike="noStrike" dirty="0">
                        <a:solidFill>
                          <a:srgbClr val="000000"/>
                        </a:solidFill>
                        <a:effectLst/>
                        <a:latin typeface="Verdana" panose="020B0604030504040204" pitchFamily="34" charset="0"/>
                      </a:endParaRPr>
                    </a:p>
                  </a:txBody>
                  <a:tcPr marL="45720" marR="45720" anchor="b"/>
                </a:tc>
                <a:tc>
                  <a:txBody>
                    <a:bodyPr/>
                    <a:lstStyle/>
                    <a:p>
                      <a:pPr algn="ctr" fontAlgn="ctr"/>
                      <a:r>
                        <a:rPr lang="es-CO" sz="1800" u="none" strike="noStrike">
                          <a:effectLst/>
                        </a:rPr>
                        <a:t>$ 2.100</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$ 1.500</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$ 1.545</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$ 1.591</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$ 1.639</a:t>
                      </a:r>
                      <a:endParaRPr lang="es-CO" sz="1800" b="0" i="0" u="none" strike="noStrike">
                        <a:solidFill>
                          <a:srgbClr val="000000"/>
                        </a:solidFill>
                        <a:effectLst/>
                        <a:latin typeface="Arial" panose="020B0604020202020204" pitchFamily="34" charset="0"/>
                      </a:endParaRPr>
                    </a:p>
                  </a:txBody>
                  <a:tcPr marL="45720" marR="45720" anchor="ctr"/>
                </a:tc>
                <a:extLst>
                  <a:ext uri="{0D108BD9-81ED-4DB2-BD59-A6C34878D82A}">
                    <a16:rowId xmlns:a16="http://schemas.microsoft.com/office/drawing/2014/main" val="3081217007"/>
                  </a:ext>
                </a:extLst>
              </a:tr>
              <a:tr h="831955">
                <a:tc>
                  <a:txBody>
                    <a:bodyPr/>
                    <a:lstStyle/>
                    <a:p>
                      <a:pPr algn="l" rtl="0" fontAlgn="ctr"/>
                      <a:r>
                        <a:rPr lang="es-CO" sz="1800" u="none" strike="noStrike" dirty="0">
                          <a:effectLst/>
                        </a:rPr>
                        <a:t>Ministerio de Ambiente y Desarrollo Sostenible </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ctr" rtl="0" fontAlgn="ctr"/>
                      <a:br>
                        <a:rPr lang="es-CO" sz="1800" u="none" strike="noStrike" dirty="0">
                          <a:effectLst/>
                        </a:rPr>
                      </a:br>
                      <a:r>
                        <a:rPr lang="es-CO" sz="1800" u="none" strike="noStrike" dirty="0">
                          <a:effectLst/>
                        </a:rPr>
                        <a:t>202300000000294</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l" rtl="0" fontAlgn="ctr"/>
                      <a:r>
                        <a:rPr lang="es-CO" sz="1800" u="none" strike="noStrike" dirty="0">
                          <a:effectLst/>
                        </a:rPr>
                        <a:t>Apoyo financiero al desarrollo de planes, programas y proyectos a través del Fondo para la Vida y Biodiversidad Nacional</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ctr" rtl="0" fontAlgn="b"/>
                      <a:r>
                        <a:rPr lang="es-CO" sz="1800" u="none" strike="noStrike" dirty="0">
                          <a:effectLst/>
                        </a:rPr>
                        <a:t>CRIHU </a:t>
                      </a:r>
                      <a:endParaRPr lang="es-CO" sz="1800" b="0" i="0" u="none" strike="noStrike" dirty="0">
                        <a:solidFill>
                          <a:srgbClr val="000000"/>
                        </a:solidFill>
                        <a:effectLst/>
                        <a:latin typeface="Verdana" panose="020B0604030504040204" pitchFamily="34" charset="0"/>
                      </a:endParaRPr>
                    </a:p>
                  </a:txBody>
                  <a:tcPr marL="45720" marR="45720" anchor="b"/>
                </a:tc>
                <a:tc>
                  <a:txBody>
                    <a:bodyPr/>
                    <a:lstStyle/>
                    <a:p>
                      <a:pPr algn="ctr" fontAlgn="ctr"/>
                      <a:r>
                        <a:rPr lang="es-CO" sz="1800" u="none" strike="noStrike">
                          <a:effectLst/>
                        </a:rPr>
                        <a:t>$ 600</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$ 1.500</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$ 1.545</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$ 1.591</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$ 1.639</a:t>
                      </a:r>
                      <a:endParaRPr lang="es-CO" sz="1800" b="0" i="0" u="none" strike="noStrike">
                        <a:solidFill>
                          <a:srgbClr val="000000"/>
                        </a:solidFill>
                        <a:effectLst/>
                        <a:latin typeface="Arial" panose="020B0604020202020204" pitchFamily="34" charset="0"/>
                      </a:endParaRPr>
                    </a:p>
                  </a:txBody>
                  <a:tcPr marL="45720" marR="45720" anchor="ctr"/>
                </a:tc>
                <a:extLst>
                  <a:ext uri="{0D108BD9-81ED-4DB2-BD59-A6C34878D82A}">
                    <a16:rowId xmlns:a16="http://schemas.microsoft.com/office/drawing/2014/main" val="2207294001"/>
                  </a:ext>
                </a:extLst>
              </a:tr>
              <a:tr h="831955">
                <a:tc>
                  <a:txBody>
                    <a:bodyPr/>
                    <a:lstStyle/>
                    <a:p>
                      <a:pPr algn="l" rtl="0" fontAlgn="ctr"/>
                      <a:r>
                        <a:rPr lang="es-CO" sz="1800" u="none" strike="noStrike" dirty="0">
                          <a:effectLst/>
                        </a:rPr>
                        <a:t>Ministerio de Ambiente y Desarrollo Sostenible </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ctr" rtl="0" fontAlgn="ctr"/>
                      <a:br>
                        <a:rPr lang="es-CO" sz="1800" u="none" strike="noStrike" dirty="0">
                          <a:effectLst/>
                        </a:rPr>
                      </a:br>
                      <a:r>
                        <a:rPr lang="es-CO" sz="1800" u="none" strike="noStrike" dirty="0">
                          <a:effectLst/>
                        </a:rPr>
                        <a:t>202300000000294</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l" rtl="0" fontAlgn="ctr"/>
                      <a:r>
                        <a:rPr lang="es-CO" sz="1800" u="none" strike="noStrike" dirty="0">
                          <a:effectLst/>
                        </a:rPr>
                        <a:t>Apoyo financiero al desarrollo de planes, programas y proyectos a través del Fondo para la Vida y Biodiversidad Nacional</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ctr" rtl="0" fontAlgn="b"/>
                      <a:r>
                        <a:rPr lang="es-CO" sz="1800" u="none" strike="noStrike" dirty="0">
                          <a:effectLst/>
                        </a:rPr>
                        <a:t>INDIGENAS MPC</a:t>
                      </a:r>
                      <a:endParaRPr lang="es-CO" sz="1800" b="0" i="0" u="none" strike="noStrike" dirty="0">
                        <a:solidFill>
                          <a:srgbClr val="000000"/>
                        </a:solidFill>
                        <a:effectLst/>
                        <a:latin typeface="Verdana" panose="020B0604030504040204" pitchFamily="34" charset="0"/>
                      </a:endParaRPr>
                    </a:p>
                  </a:txBody>
                  <a:tcPr marL="45720" marR="45720" anchor="b"/>
                </a:tc>
                <a:tc>
                  <a:txBody>
                    <a:bodyPr/>
                    <a:lstStyle/>
                    <a:p>
                      <a:pPr algn="ctr" fontAlgn="ctr"/>
                      <a:r>
                        <a:rPr lang="es-CO" sz="1800" u="none" strike="noStrike">
                          <a:effectLst/>
                        </a:rPr>
                        <a:t>$ 16.370</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$ 29.600</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$ 30.488</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$ 31.403</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$ 32.345</a:t>
                      </a:r>
                      <a:endParaRPr lang="es-CO" sz="1800" b="0" i="0" u="none" strike="noStrike">
                        <a:solidFill>
                          <a:srgbClr val="000000"/>
                        </a:solidFill>
                        <a:effectLst/>
                        <a:latin typeface="Arial" panose="020B0604020202020204" pitchFamily="34" charset="0"/>
                      </a:endParaRPr>
                    </a:p>
                  </a:txBody>
                  <a:tcPr marL="45720" marR="45720" anchor="ctr"/>
                </a:tc>
                <a:extLst>
                  <a:ext uri="{0D108BD9-81ED-4DB2-BD59-A6C34878D82A}">
                    <a16:rowId xmlns:a16="http://schemas.microsoft.com/office/drawing/2014/main" val="2257372796"/>
                  </a:ext>
                </a:extLst>
              </a:tr>
              <a:tr h="831955">
                <a:tc>
                  <a:txBody>
                    <a:bodyPr/>
                    <a:lstStyle/>
                    <a:p>
                      <a:pPr algn="l" rtl="0" fontAlgn="ctr"/>
                      <a:r>
                        <a:rPr lang="es-CO" sz="1800" u="none" strike="noStrike" dirty="0">
                          <a:effectLst/>
                        </a:rPr>
                        <a:t>Ministerio de Ambiente y Desarrollo Sostenible </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ctr" rtl="0" fontAlgn="ctr"/>
                      <a:br>
                        <a:rPr lang="es-CO" sz="1800" u="none" strike="noStrike" dirty="0">
                          <a:effectLst/>
                        </a:rPr>
                      </a:br>
                      <a:r>
                        <a:rPr lang="es-CO" sz="1800" u="none" strike="noStrike" dirty="0">
                          <a:effectLst/>
                        </a:rPr>
                        <a:t>202300000000294</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l" rtl="0" fontAlgn="ctr"/>
                      <a:r>
                        <a:rPr lang="es-CO" sz="1800" u="none" strike="noStrike" dirty="0">
                          <a:effectLst/>
                        </a:rPr>
                        <a:t>Apoyo financiero al desarrollo de planes, programas y proyectos a través del Fondo para la Vida y Biodiversidad Nacional</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ctr" rtl="0" fontAlgn="b"/>
                      <a:r>
                        <a:rPr lang="es-CO" sz="1800" u="none" strike="noStrike" dirty="0">
                          <a:effectLst/>
                        </a:rPr>
                        <a:t>MRA</a:t>
                      </a:r>
                      <a:endParaRPr lang="es-CO" sz="1800" b="0" i="0" u="none" strike="noStrike" dirty="0">
                        <a:solidFill>
                          <a:srgbClr val="000000"/>
                        </a:solidFill>
                        <a:effectLst/>
                        <a:latin typeface="Verdana" panose="020B0604030504040204" pitchFamily="34" charset="0"/>
                      </a:endParaRPr>
                    </a:p>
                  </a:txBody>
                  <a:tcPr marL="45720" marR="45720" anchor="b"/>
                </a:tc>
                <a:tc>
                  <a:txBody>
                    <a:bodyPr/>
                    <a:lstStyle/>
                    <a:p>
                      <a:pPr algn="ctr" fontAlgn="ctr"/>
                      <a:r>
                        <a:rPr lang="es-CO" sz="1800" u="none" strike="noStrike" dirty="0">
                          <a:effectLst/>
                        </a:rPr>
                        <a:t>$ 21.900</a:t>
                      </a:r>
                      <a:endParaRPr lang="es-CO" sz="1800" b="0" i="0" u="none" strike="noStrike" dirty="0">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$ 20.200</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$ 20.806</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$ 21.430</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$ 22.073</a:t>
                      </a:r>
                      <a:endParaRPr lang="es-CO" sz="1800" b="0" i="0" u="none" strike="noStrike">
                        <a:solidFill>
                          <a:srgbClr val="000000"/>
                        </a:solidFill>
                        <a:effectLst/>
                        <a:latin typeface="Arial" panose="020B0604020202020204" pitchFamily="34" charset="0"/>
                      </a:endParaRPr>
                    </a:p>
                  </a:txBody>
                  <a:tcPr marL="45720" marR="45720" anchor="ctr"/>
                </a:tc>
                <a:extLst>
                  <a:ext uri="{0D108BD9-81ED-4DB2-BD59-A6C34878D82A}">
                    <a16:rowId xmlns:a16="http://schemas.microsoft.com/office/drawing/2014/main" val="3180690218"/>
                  </a:ext>
                </a:extLst>
              </a:tr>
              <a:tr h="831955">
                <a:tc>
                  <a:txBody>
                    <a:bodyPr/>
                    <a:lstStyle/>
                    <a:p>
                      <a:pPr algn="l" rtl="0" fontAlgn="ctr"/>
                      <a:r>
                        <a:rPr lang="es-CO" sz="1800" u="none" strike="noStrike" dirty="0">
                          <a:effectLst/>
                        </a:rPr>
                        <a:t>Ministerio de Ambiente y Desarrollo Sostenible </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ctr" rtl="0" fontAlgn="ctr"/>
                      <a:br>
                        <a:rPr lang="es-CO" sz="1800" u="none" strike="noStrike" dirty="0">
                          <a:effectLst/>
                        </a:rPr>
                      </a:br>
                      <a:r>
                        <a:rPr lang="es-CO" sz="1800" u="none" strike="noStrike" dirty="0">
                          <a:effectLst/>
                        </a:rPr>
                        <a:t>202300000000294</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l" rtl="0" fontAlgn="ctr"/>
                      <a:r>
                        <a:rPr lang="es-CO" sz="1800" u="none" strike="noStrike" dirty="0">
                          <a:effectLst/>
                        </a:rPr>
                        <a:t>Apoyo financiero al desarrollo de planes, programas y proyectos a través del Fondo para la Vida y Biodiversidad Nacional</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ctr" rtl="0" fontAlgn="b"/>
                      <a:r>
                        <a:rPr lang="es-CO" sz="1800" u="none" strike="noStrike" dirty="0">
                          <a:effectLst/>
                        </a:rPr>
                        <a:t>NARP</a:t>
                      </a:r>
                      <a:endParaRPr lang="es-CO" sz="1800" b="0" i="0" u="none" strike="noStrike" dirty="0">
                        <a:solidFill>
                          <a:srgbClr val="000000"/>
                        </a:solidFill>
                        <a:effectLst/>
                        <a:latin typeface="Verdana" panose="020B0604030504040204" pitchFamily="34" charset="0"/>
                      </a:endParaRPr>
                    </a:p>
                  </a:txBody>
                  <a:tcPr marL="45720" marR="45720" anchor="b"/>
                </a:tc>
                <a:tc>
                  <a:txBody>
                    <a:bodyPr/>
                    <a:lstStyle/>
                    <a:p>
                      <a:pPr algn="ctr" fontAlgn="ctr"/>
                      <a:r>
                        <a:rPr lang="es-CO" sz="1800" u="none" strike="noStrike" dirty="0">
                          <a:effectLst/>
                        </a:rPr>
                        <a:t>$ 31.500</a:t>
                      </a:r>
                      <a:endParaRPr lang="es-CO" sz="1800" b="0" i="0" u="none" strike="noStrike" dirty="0">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dirty="0">
                          <a:effectLst/>
                        </a:rPr>
                        <a:t>$ 29.500</a:t>
                      </a:r>
                      <a:endParaRPr lang="es-CO" sz="1800" b="0" i="0" u="none" strike="noStrike" dirty="0">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dirty="0">
                          <a:effectLst/>
                        </a:rPr>
                        <a:t>$ 30.385</a:t>
                      </a:r>
                      <a:endParaRPr lang="es-CO" sz="1800" b="0" i="0" u="none" strike="noStrike" dirty="0">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$ 31.297</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$ 32.235</a:t>
                      </a:r>
                      <a:endParaRPr lang="es-CO" sz="1800" b="0" i="0" u="none" strike="noStrike">
                        <a:solidFill>
                          <a:srgbClr val="000000"/>
                        </a:solidFill>
                        <a:effectLst/>
                        <a:latin typeface="Arial" panose="020B0604020202020204" pitchFamily="34" charset="0"/>
                      </a:endParaRPr>
                    </a:p>
                  </a:txBody>
                  <a:tcPr marL="45720" marR="45720" anchor="ctr"/>
                </a:tc>
                <a:extLst>
                  <a:ext uri="{0D108BD9-81ED-4DB2-BD59-A6C34878D82A}">
                    <a16:rowId xmlns:a16="http://schemas.microsoft.com/office/drawing/2014/main" val="2716702376"/>
                  </a:ext>
                </a:extLst>
              </a:tr>
              <a:tr h="831955">
                <a:tc>
                  <a:txBody>
                    <a:bodyPr/>
                    <a:lstStyle/>
                    <a:p>
                      <a:pPr algn="l" rtl="0" fontAlgn="ctr"/>
                      <a:r>
                        <a:rPr lang="es-CO" sz="1800" u="none" strike="noStrike" dirty="0">
                          <a:effectLst/>
                        </a:rPr>
                        <a:t>Ministerio de Ambiente y Desarrollo Sostenible </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ctr" rtl="0" fontAlgn="ctr"/>
                      <a:br>
                        <a:rPr lang="es-CO" sz="1800" u="none" strike="noStrike" dirty="0">
                          <a:effectLst/>
                        </a:rPr>
                      </a:br>
                      <a:r>
                        <a:rPr lang="es-CO" sz="1800" u="none" strike="noStrike" dirty="0">
                          <a:effectLst/>
                        </a:rPr>
                        <a:t>202300000000294</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l" rtl="0" fontAlgn="ctr"/>
                      <a:r>
                        <a:rPr lang="es-CO" sz="1800" u="none" strike="noStrike" dirty="0">
                          <a:effectLst/>
                        </a:rPr>
                        <a:t>Apoyo financiero al desarrollo de planes, programas y proyectos a través del Fondo para la Vida y Biodiversidad Nacional</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ctr" rtl="0" fontAlgn="b"/>
                      <a:r>
                        <a:rPr lang="es-CO" sz="1800" u="none" strike="noStrike" dirty="0">
                          <a:effectLst/>
                        </a:rPr>
                        <a:t>RROM</a:t>
                      </a:r>
                      <a:endParaRPr lang="es-CO" sz="1800" b="0" i="0" u="none" strike="noStrike" dirty="0">
                        <a:solidFill>
                          <a:srgbClr val="000000"/>
                        </a:solidFill>
                        <a:effectLst/>
                        <a:latin typeface="Verdana" panose="020B0604030504040204" pitchFamily="34" charset="0"/>
                      </a:endParaRPr>
                    </a:p>
                  </a:txBody>
                  <a:tcPr marL="45720" marR="45720" anchor="b"/>
                </a:tc>
                <a:tc>
                  <a:txBody>
                    <a:bodyPr/>
                    <a:lstStyle/>
                    <a:p>
                      <a:pPr algn="ctr" fontAlgn="ctr"/>
                      <a:r>
                        <a:rPr lang="es-CO" sz="1800" u="none" strike="noStrike">
                          <a:effectLst/>
                        </a:rPr>
                        <a:t>$ 100</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$ 600</a:t>
                      </a:r>
                      <a:endParaRPr lang="es-CO" sz="1800" b="0" i="0" u="none" strike="noStrike">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dirty="0">
                          <a:effectLst/>
                        </a:rPr>
                        <a:t>$ 618</a:t>
                      </a:r>
                      <a:endParaRPr lang="es-CO" sz="1800" b="0" i="0" u="none" strike="noStrike" dirty="0">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dirty="0">
                          <a:effectLst/>
                        </a:rPr>
                        <a:t>$ 637</a:t>
                      </a:r>
                      <a:endParaRPr lang="es-CO" sz="1800" b="0" i="0" u="none" strike="noStrike" dirty="0">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a:effectLst/>
                        </a:rPr>
                        <a:t>$ 656</a:t>
                      </a:r>
                      <a:endParaRPr lang="es-CO" sz="1800" b="0" i="0" u="none" strike="noStrike">
                        <a:solidFill>
                          <a:srgbClr val="000000"/>
                        </a:solidFill>
                        <a:effectLst/>
                        <a:latin typeface="Arial" panose="020B0604020202020204" pitchFamily="34" charset="0"/>
                      </a:endParaRPr>
                    </a:p>
                  </a:txBody>
                  <a:tcPr marL="45720" marR="45720" anchor="ctr"/>
                </a:tc>
                <a:extLst>
                  <a:ext uri="{0D108BD9-81ED-4DB2-BD59-A6C34878D82A}">
                    <a16:rowId xmlns:a16="http://schemas.microsoft.com/office/drawing/2014/main" val="617779728"/>
                  </a:ext>
                </a:extLst>
              </a:tr>
              <a:tr h="415978">
                <a:tc gridSpan="4">
                  <a:txBody>
                    <a:bodyPr/>
                    <a:lstStyle/>
                    <a:p>
                      <a:pPr algn="ctr" rtl="0" fontAlgn="ctr"/>
                      <a:r>
                        <a:rPr lang="es-CO" sz="1800" b="1" u="none" strike="noStrike" dirty="0">
                          <a:effectLst/>
                        </a:rPr>
                        <a:t>TOTAL Ministerio de Ambiente y Desarrollo Sostenible </a:t>
                      </a:r>
                      <a:endParaRPr lang="es-CO" sz="1800" b="1" i="0" u="none" strike="noStrike" dirty="0">
                        <a:solidFill>
                          <a:srgbClr val="000000"/>
                        </a:solidFill>
                        <a:effectLst/>
                        <a:latin typeface="Verdana" panose="020B0604030504040204" pitchFamily="34" charset="0"/>
                      </a:endParaRPr>
                    </a:p>
                  </a:txBody>
                  <a:tcPr marL="45720" marR="45720" anchor="ctr">
                    <a:solidFill>
                      <a:srgbClr val="D6DCE4"/>
                    </a:solidFill>
                  </a:tcPr>
                </a:tc>
                <a:tc hMerge="1">
                  <a:txBody>
                    <a:bodyPr/>
                    <a:lstStyle/>
                    <a:p>
                      <a:endParaRPr lang="es-CO"/>
                    </a:p>
                  </a:txBody>
                  <a:tcPr/>
                </a:tc>
                <a:tc hMerge="1">
                  <a:txBody>
                    <a:bodyPr/>
                    <a:lstStyle/>
                    <a:p>
                      <a:endParaRPr lang="es-CO"/>
                    </a:p>
                  </a:txBody>
                  <a:tcPr/>
                </a:tc>
                <a:tc hMerge="1">
                  <a:txBody>
                    <a:bodyPr/>
                    <a:lstStyle/>
                    <a:p>
                      <a:pPr algn="ctr" rtl="0" fontAlgn="ctr"/>
                      <a:endParaRPr lang="es-CO" sz="1800" b="1" i="0" u="none" strike="noStrike" dirty="0">
                        <a:solidFill>
                          <a:srgbClr val="000000"/>
                        </a:solidFill>
                        <a:effectLst/>
                        <a:latin typeface="Verdana" panose="020B0604030504040204" pitchFamily="34" charset="0"/>
                      </a:endParaRPr>
                    </a:p>
                  </a:txBody>
                  <a:tcPr marL="0" marR="0" marT="0" marB="0" anchor="ctr">
                    <a:solidFill>
                      <a:srgbClr val="D6DCE4"/>
                    </a:solidFill>
                  </a:tcPr>
                </a:tc>
                <a:tc>
                  <a:txBody>
                    <a:bodyPr/>
                    <a:lstStyle/>
                    <a:p>
                      <a:pPr algn="ctr" fontAlgn="ctr"/>
                      <a:r>
                        <a:rPr lang="es-CO" sz="1800" b="1" u="none" strike="noStrike" dirty="0">
                          <a:effectLst/>
                        </a:rPr>
                        <a:t>$ 81.290</a:t>
                      </a:r>
                      <a:endParaRPr lang="es-CO" sz="1800" b="1" i="0" u="none" strike="noStrike" dirty="0">
                        <a:solidFill>
                          <a:srgbClr val="000000"/>
                        </a:solidFill>
                        <a:effectLst/>
                        <a:latin typeface="Arial" panose="020B0604020202020204" pitchFamily="34" charset="0"/>
                      </a:endParaRPr>
                    </a:p>
                  </a:txBody>
                  <a:tcPr marL="45720" marR="45720" anchor="ctr">
                    <a:solidFill>
                      <a:srgbClr val="D6DCE4"/>
                    </a:solidFill>
                  </a:tcPr>
                </a:tc>
                <a:tc>
                  <a:txBody>
                    <a:bodyPr/>
                    <a:lstStyle/>
                    <a:p>
                      <a:pPr algn="ctr" fontAlgn="ctr"/>
                      <a:r>
                        <a:rPr lang="es-CO" sz="1800" b="1" u="none" strike="noStrike" dirty="0">
                          <a:effectLst/>
                        </a:rPr>
                        <a:t>$ 102.020</a:t>
                      </a:r>
                      <a:endParaRPr lang="es-CO" sz="1800" b="1" i="0" u="none" strike="noStrike" dirty="0">
                        <a:solidFill>
                          <a:srgbClr val="000000"/>
                        </a:solidFill>
                        <a:effectLst/>
                        <a:latin typeface="Arial" panose="020B0604020202020204" pitchFamily="34" charset="0"/>
                      </a:endParaRPr>
                    </a:p>
                  </a:txBody>
                  <a:tcPr marL="45720" marR="45720" anchor="ctr">
                    <a:solidFill>
                      <a:srgbClr val="D6DCE4"/>
                    </a:solidFill>
                  </a:tcPr>
                </a:tc>
                <a:tc>
                  <a:txBody>
                    <a:bodyPr/>
                    <a:lstStyle/>
                    <a:p>
                      <a:pPr algn="ctr" fontAlgn="ctr"/>
                      <a:r>
                        <a:rPr lang="es-CO" sz="1800" b="1" u="none" strike="noStrike" dirty="0">
                          <a:effectLst/>
                        </a:rPr>
                        <a:t>$ 105.081</a:t>
                      </a:r>
                      <a:endParaRPr lang="es-CO" sz="1800" b="1" i="0" u="none" strike="noStrike" dirty="0">
                        <a:solidFill>
                          <a:srgbClr val="000000"/>
                        </a:solidFill>
                        <a:effectLst/>
                        <a:latin typeface="Arial" panose="020B0604020202020204" pitchFamily="34" charset="0"/>
                      </a:endParaRPr>
                    </a:p>
                  </a:txBody>
                  <a:tcPr marL="45720" marR="45720" anchor="ctr">
                    <a:solidFill>
                      <a:srgbClr val="D6DCE4"/>
                    </a:solidFill>
                  </a:tcPr>
                </a:tc>
                <a:tc>
                  <a:txBody>
                    <a:bodyPr/>
                    <a:lstStyle/>
                    <a:p>
                      <a:pPr algn="ctr" fontAlgn="ctr"/>
                      <a:r>
                        <a:rPr lang="es-CO" sz="1800" b="1" u="none" strike="noStrike" dirty="0">
                          <a:effectLst/>
                        </a:rPr>
                        <a:t>$ 108.233</a:t>
                      </a:r>
                      <a:endParaRPr lang="es-CO" sz="1800" b="1" i="0" u="none" strike="noStrike" dirty="0">
                        <a:solidFill>
                          <a:srgbClr val="000000"/>
                        </a:solidFill>
                        <a:effectLst/>
                        <a:latin typeface="Arial" panose="020B0604020202020204" pitchFamily="34" charset="0"/>
                      </a:endParaRPr>
                    </a:p>
                  </a:txBody>
                  <a:tcPr marL="45720" marR="45720" anchor="ctr">
                    <a:solidFill>
                      <a:srgbClr val="D6DCE4"/>
                    </a:solidFill>
                  </a:tcPr>
                </a:tc>
                <a:tc>
                  <a:txBody>
                    <a:bodyPr/>
                    <a:lstStyle/>
                    <a:p>
                      <a:pPr algn="ctr" fontAlgn="ctr"/>
                      <a:r>
                        <a:rPr lang="es-CO" sz="1800" b="1" u="none" strike="noStrike" dirty="0">
                          <a:effectLst/>
                        </a:rPr>
                        <a:t>$ 111.480</a:t>
                      </a:r>
                      <a:endParaRPr lang="es-CO" sz="1800" b="1" i="0" u="none" strike="noStrike" dirty="0">
                        <a:solidFill>
                          <a:srgbClr val="000000"/>
                        </a:solidFill>
                        <a:effectLst/>
                        <a:latin typeface="Arial" panose="020B0604020202020204" pitchFamily="34" charset="0"/>
                      </a:endParaRPr>
                    </a:p>
                  </a:txBody>
                  <a:tcPr marL="45720" marR="45720" anchor="ctr">
                    <a:solidFill>
                      <a:srgbClr val="D6DCE4"/>
                    </a:solidFill>
                  </a:tcPr>
                </a:tc>
                <a:extLst>
                  <a:ext uri="{0D108BD9-81ED-4DB2-BD59-A6C34878D82A}">
                    <a16:rowId xmlns:a16="http://schemas.microsoft.com/office/drawing/2014/main" val="1118016849"/>
                  </a:ext>
                </a:extLst>
              </a:tr>
              <a:tr h="849179">
                <a:tc>
                  <a:txBody>
                    <a:bodyPr/>
                    <a:lstStyle/>
                    <a:p>
                      <a:pPr algn="l" rtl="0" fontAlgn="ctr"/>
                      <a:r>
                        <a:rPr lang="es-CO" sz="1800" u="none" strike="noStrike" dirty="0">
                          <a:effectLst/>
                        </a:rPr>
                        <a:t>Parques Nacionales Naturales</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ctr" rtl="0" fontAlgn="ctr"/>
                      <a:r>
                        <a:rPr lang="es-CO" sz="1800" u="none" strike="noStrike" dirty="0">
                          <a:effectLst/>
                        </a:rPr>
                        <a:t>202300000000060</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l" rtl="0" fontAlgn="ctr"/>
                      <a:r>
                        <a:rPr lang="es-CO" sz="1800" u="none" strike="noStrike" dirty="0">
                          <a:effectLst/>
                        </a:rPr>
                        <a:t>Conservación de la diversidad biológica de las áreas protegidas del SINAP Nacional</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ctr" rtl="0" fontAlgn="ctr"/>
                      <a:r>
                        <a:rPr lang="es-CO" sz="1800" u="none" strike="noStrike" dirty="0">
                          <a:effectLst/>
                        </a:rPr>
                        <a:t>Grupos étnicos - Comunidades Indígenas</a:t>
                      </a:r>
                      <a:endParaRPr lang="es-CO" sz="1800" b="0" i="0" u="none" strike="noStrike" dirty="0">
                        <a:solidFill>
                          <a:srgbClr val="000000"/>
                        </a:solidFill>
                        <a:effectLst/>
                        <a:latin typeface="Verdana" panose="020B0604030504040204" pitchFamily="34" charset="0"/>
                      </a:endParaRPr>
                    </a:p>
                  </a:txBody>
                  <a:tcPr marL="45720" marR="45720" anchor="ctr"/>
                </a:tc>
                <a:tc>
                  <a:txBody>
                    <a:bodyPr/>
                    <a:lstStyle/>
                    <a:p>
                      <a:pPr algn="ctr" fontAlgn="ctr"/>
                      <a:r>
                        <a:rPr lang="es-CO" sz="1800" u="none" strike="noStrike" dirty="0">
                          <a:effectLst/>
                        </a:rPr>
                        <a:t>$ 1.020</a:t>
                      </a:r>
                      <a:endParaRPr lang="es-CO" sz="1800" b="0" i="0" u="none" strike="noStrike" dirty="0">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dirty="0">
                          <a:effectLst/>
                        </a:rPr>
                        <a:t>$ 1.051</a:t>
                      </a:r>
                      <a:endParaRPr lang="es-CO" sz="1800" b="0" i="0" u="none" strike="noStrike" dirty="0">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dirty="0">
                          <a:effectLst/>
                        </a:rPr>
                        <a:t>$ 1.082</a:t>
                      </a:r>
                      <a:endParaRPr lang="es-CO" sz="1800" b="0" i="0" u="none" strike="noStrike" dirty="0">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dirty="0">
                          <a:effectLst/>
                        </a:rPr>
                        <a:t>$ 1.115</a:t>
                      </a:r>
                      <a:endParaRPr lang="es-CO" sz="1800" b="0" i="0" u="none" strike="noStrike" dirty="0">
                        <a:solidFill>
                          <a:srgbClr val="000000"/>
                        </a:solidFill>
                        <a:effectLst/>
                        <a:latin typeface="Arial" panose="020B0604020202020204" pitchFamily="34" charset="0"/>
                      </a:endParaRPr>
                    </a:p>
                  </a:txBody>
                  <a:tcPr marL="45720" marR="45720" anchor="ctr"/>
                </a:tc>
                <a:tc>
                  <a:txBody>
                    <a:bodyPr/>
                    <a:lstStyle/>
                    <a:p>
                      <a:pPr algn="ctr" fontAlgn="ctr"/>
                      <a:r>
                        <a:rPr lang="es-CO" sz="1800" u="none" strike="noStrike" dirty="0">
                          <a:effectLst/>
                        </a:rPr>
                        <a:t>$ 1.148</a:t>
                      </a:r>
                      <a:endParaRPr lang="es-CO" sz="1800" b="0" i="0" u="none" strike="noStrike" dirty="0">
                        <a:solidFill>
                          <a:srgbClr val="000000"/>
                        </a:solidFill>
                        <a:effectLst/>
                        <a:latin typeface="Arial" panose="020B0604020202020204" pitchFamily="34" charset="0"/>
                      </a:endParaRPr>
                    </a:p>
                  </a:txBody>
                  <a:tcPr marL="45720" marR="45720" anchor="ctr"/>
                </a:tc>
                <a:extLst>
                  <a:ext uri="{0D108BD9-81ED-4DB2-BD59-A6C34878D82A}">
                    <a16:rowId xmlns:a16="http://schemas.microsoft.com/office/drawing/2014/main" val="2093577624"/>
                  </a:ext>
                </a:extLst>
              </a:tr>
              <a:tr h="283060">
                <a:tc gridSpan="4">
                  <a:txBody>
                    <a:bodyPr/>
                    <a:lstStyle/>
                    <a:p>
                      <a:pPr algn="ctr" rtl="0" fontAlgn="ctr"/>
                      <a:r>
                        <a:rPr lang="es-CO" sz="1800" b="1" u="none" strike="noStrike" dirty="0">
                          <a:effectLst/>
                        </a:rPr>
                        <a:t>TOTAL Parques Nacionales Naturales</a:t>
                      </a:r>
                      <a:endParaRPr lang="es-CO" sz="1800" b="1" i="0" u="none" strike="noStrike" dirty="0">
                        <a:solidFill>
                          <a:srgbClr val="000000"/>
                        </a:solidFill>
                        <a:effectLst/>
                        <a:latin typeface="Verdana" panose="020B0604030504040204" pitchFamily="34" charset="0"/>
                      </a:endParaRPr>
                    </a:p>
                  </a:txBody>
                  <a:tcPr marL="45720" marR="45720" anchor="ctr">
                    <a:solidFill>
                      <a:srgbClr val="D6DCE4"/>
                    </a:solidFill>
                  </a:tcPr>
                </a:tc>
                <a:tc hMerge="1">
                  <a:txBody>
                    <a:bodyPr/>
                    <a:lstStyle/>
                    <a:p>
                      <a:endParaRPr lang="es-CO"/>
                    </a:p>
                  </a:txBody>
                  <a:tcPr/>
                </a:tc>
                <a:tc hMerge="1">
                  <a:txBody>
                    <a:bodyPr/>
                    <a:lstStyle/>
                    <a:p>
                      <a:endParaRPr lang="es-CO"/>
                    </a:p>
                  </a:txBody>
                  <a:tcPr/>
                </a:tc>
                <a:tc hMerge="1">
                  <a:txBody>
                    <a:bodyPr/>
                    <a:lstStyle/>
                    <a:p>
                      <a:pPr algn="ctr" rtl="0" fontAlgn="ctr"/>
                      <a:endParaRPr lang="es-CO" sz="1800" b="1" i="0" u="none" strike="noStrike" dirty="0">
                        <a:solidFill>
                          <a:srgbClr val="000000"/>
                        </a:solidFill>
                        <a:effectLst/>
                        <a:latin typeface="Verdana" panose="020B0604030504040204" pitchFamily="34" charset="0"/>
                      </a:endParaRPr>
                    </a:p>
                  </a:txBody>
                  <a:tcPr marL="0" marR="0" marT="0" marB="0" anchor="ctr">
                    <a:solidFill>
                      <a:srgbClr val="D6DCE4"/>
                    </a:solidFill>
                  </a:tcPr>
                </a:tc>
                <a:tc>
                  <a:txBody>
                    <a:bodyPr/>
                    <a:lstStyle/>
                    <a:p>
                      <a:pPr algn="ctr" fontAlgn="ctr"/>
                      <a:r>
                        <a:rPr lang="es-CO" sz="1800" b="1" u="none" strike="noStrike" dirty="0">
                          <a:effectLst/>
                        </a:rPr>
                        <a:t>$ 1.020</a:t>
                      </a:r>
                      <a:endParaRPr lang="es-CO" sz="1800" b="1" i="0" u="none" strike="noStrike" dirty="0">
                        <a:solidFill>
                          <a:srgbClr val="000000"/>
                        </a:solidFill>
                        <a:effectLst/>
                        <a:latin typeface="Arial" panose="020B0604020202020204" pitchFamily="34" charset="0"/>
                      </a:endParaRPr>
                    </a:p>
                  </a:txBody>
                  <a:tcPr marL="45720" marR="45720" anchor="ctr">
                    <a:solidFill>
                      <a:srgbClr val="D6DCE4"/>
                    </a:solidFill>
                  </a:tcPr>
                </a:tc>
                <a:tc>
                  <a:txBody>
                    <a:bodyPr/>
                    <a:lstStyle/>
                    <a:p>
                      <a:pPr algn="ctr" fontAlgn="ctr"/>
                      <a:r>
                        <a:rPr lang="es-CO" sz="1800" b="1" u="none" strike="noStrike" dirty="0">
                          <a:effectLst/>
                        </a:rPr>
                        <a:t>$ 1.051</a:t>
                      </a:r>
                      <a:endParaRPr lang="es-CO" sz="1800" b="1" i="0" u="none" strike="noStrike" dirty="0">
                        <a:solidFill>
                          <a:srgbClr val="000000"/>
                        </a:solidFill>
                        <a:effectLst/>
                        <a:latin typeface="Arial" panose="020B0604020202020204" pitchFamily="34" charset="0"/>
                      </a:endParaRPr>
                    </a:p>
                  </a:txBody>
                  <a:tcPr marL="45720" marR="45720" anchor="ctr">
                    <a:solidFill>
                      <a:srgbClr val="D6DCE4"/>
                    </a:solidFill>
                  </a:tcPr>
                </a:tc>
                <a:tc>
                  <a:txBody>
                    <a:bodyPr/>
                    <a:lstStyle/>
                    <a:p>
                      <a:pPr algn="ctr" fontAlgn="ctr"/>
                      <a:r>
                        <a:rPr lang="es-CO" sz="1800" b="1" u="none" strike="noStrike" dirty="0">
                          <a:effectLst/>
                        </a:rPr>
                        <a:t>$ 1.082</a:t>
                      </a:r>
                      <a:endParaRPr lang="es-CO" sz="1800" b="1" i="0" u="none" strike="noStrike" dirty="0">
                        <a:solidFill>
                          <a:srgbClr val="000000"/>
                        </a:solidFill>
                        <a:effectLst/>
                        <a:latin typeface="Arial" panose="020B0604020202020204" pitchFamily="34" charset="0"/>
                      </a:endParaRPr>
                    </a:p>
                  </a:txBody>
                  <a:tcPr marL="45720" marR="45720" anchor="ctr">
                    <a:solidFill>
                      <a:srgbClr val="D6DCE4"/>
                    </a:solidFill>
                  </a:tcPr>
                </a:tc>
                <a:tc>
                  <a:txBody>
                    <a:bodyPr/>
                    <a:lstStyle/>
                    <a:p>
                      <a:pPr algn="ctr" fontAlgn="ctr"/>
                      <a:r>
                        <a:rPr lang="es-CO" sz="1800" b="1" u="none" strike="noStrike" dirty="0">
                          <a:effectLst/>
                        </a:rPr>
                        <a:t>$ 1.115</a:t>
                      </a:r>
                      <a:endParaRPr lang="es-CO" sz="1800" b="1" i="0" u="none" strike="noStrike" dirty="0">
                        <a:solidFill>
                          <a:srgbClr val="000000"/>
                        </a:solidFill>
                        <a:effectLst/>
                        <a:latin typeface="Arial" panose="020B0604020202020204" pitchFamily="34" charset="0"/>
                      </a:endParaRPr>
                    </a:p>
                  </a:txBody>
                  <a:tcPr marL="45720" marR="45720" anchor="ctr">
                    <a:solidFill>
                      <a:srgbClr val="D6DCE4"/>
                    </a:solidFill>
                  </a:tcPr>
                </a:tc>
                <a:tc>
                  <a:txBody>
                    <a:bodyPr/>
                    <a:lstStyle/>
                    <a:p>
                      <a:pPr algn="ctr" fontAlgn="ctr"/>
                      <a:r>
                        <a:rPr lang="es-CO" sz="1800" b="1" u="none" strike="noStrike" dirty="0">
                          <a:effectLst/>
                        </a:rPr>
                        <a:t>$ 1.148</a:t>
                      </a:r>
                      <a:endParaRPr lang="es-CO" sz="1800" b="1" i="0" u="none" strike="noStrike" dirty="0">
                        <a:solidFill>
                          <a:srgbClr val="000000"/>
                        </a:solidFill>
                        <a:effectLst/>
                        <a:latin typeface="Arial" panose="020B0604020202020204" pitchFamily="34" charset="0"/>
                      </a:endParaRPr>
                    </a:p>
                  </a:txBody>
                  <a:tcPr marL="45720" marR="45720" anchor="ctr">
                    <a:solidFill>
                      <a:srgbClr val="D6DCE4"/>
                    </a:solidFill>
                  </a:tcPr>
                </a:tc>
                <a:extLst>
                  <a:ext uri="{0D108BD9-81ED-4DB2-BD59-A6C34878D82A}">
                    <a16:rowId xmlns:a16="http://schemas.microsoft.com/office/drawing/2014/main" val="1556075491"/>
                  </a:ext>
                </a:extLst>
              </a:tr>
              <a:tr h="415978">
                <a:tc gridSpan="4">
                  <a:txBody>
                    <a:bodyPr/>
                    <a:lstStyle/>
                    <a:p>
                      <a:pPr algn="ctr" rtl="0" fontAlgn="ctr"/>
                      <a:r>
                        <a:rPr lang="es-CO" sz="2000" b="1" u="none" strike="noStrike" dirty="0">
                          <a:effectLst/>
                          <a:highlight>
                            <a:srgbClr val="FBCC32"/>
                          </a:highlight>
                        </a:rPr>
                        <a:t>TOTAL INVERSION</a:t>
                      </a:r>
                      <a:endParaRPr lang="es-CO" sz="2000" b="1" i="0" u="none" strike="noStrike" dirty="0">
                        <a:solidFill>
                          <a:srgbClr val="000000"/>
                        </a:solidFill>
                        <a:effectLst/>
                        <a:highlight>
                          <a:srgbClr val="FBCC32"/>
                        </a:highlight>
                        <a:latin typeface="Verdana" panose="020B0604030504040204" pitchFamily="34" charset="0"/>
                      </a:endParaRPr>
                    </a:p>
                  </a:txBody>
                  <a:tcPr marL="45720" marR="45720" anchor="ctr">
                    <a:solidFill>
                      <a:srgbClr val="FCCC31"/>
                    </a:solidFill>
                  </a:tcPr>
                </a:tc>
                <a:tc hMerge="1">
                  <a:txBody>
                    <a:bodyPr/>
                    <a:lstStyle/>
                    <a:p>
                      <a:endParaRPr lang="es-CO"/>
                    </a:p>
                  </a:txBody>
                  <a:tcPr/>
                </a:tc>
                <a:tc hMerge="1">
                  <a:txBody>
                    <a:bodyPr/>
                    <a:lstStyle/>
                    <a:p>
                      <a:endParaRPr lang="es-CO"/>
                    </a:p>
                  </a:txBody>
                  <a:tcPr/>
                </a:tc>
                <a:tc hMerge="1">
                  <a:txBody>
                    <a:bodyPr/>
                    <a:lstStyle/>
                    <a:p>
                      <a:pPr algn="ctr" rtl="0" fontAlgn="ctr"/>
                      <a:endParaRPr lang="es-CO" sz="1800" b="1" i="0" u="none" strike="noStrike" dirty="0">
                        <a:solidFill>
                          <a:srgbClr val="000000"/>
                        </a:solidFill>
                        <a:effectLst/>
                        <a:highlight>
                          <a:srgbClr val="FBCC32"/>
                        </a:highlight>
                        <a:latin typeface="Verdana" panose="020B0604030504040204" pitchFamily="34" charset="0"/>
                      </a:endParaRPr>
                    </a:p>
                  </a:txBody>
                  <a:tcPr marL="0" marR="0" marT="0" marB="0" anchor="ctr">
                    <a:solidFill>
                      <a:srgbClr val="FCCC31"/>
                    </a:solidFill>
                  </a:tcPr>
                </a:tc>
                <a:tc>
                  <a:txBody>
                    <a:bodyPr/>
                    <a:lstStyle/>
                    <a:p>
                      <a:pPr algn="ctr" fontAlgn="ctr"/>
                      <a:r>
                        <a:rPr lang="es-CO" sz="2000" b="1" u="none" strike="noStrike" dirty="0">
                          <a:effectLst/>
                          <a:highlight>
                            <a:srgbClr val="FBCC32"/>
                          </a:highlight>
                        </a:rPr>
                        <a:t>$ 82.310</a:t>
                      </a:r>
                      <a:endParaRPr lang="es-CO" sz="2000" b="1" i="0" u="none" strike="noStrike" dirty="0">
                        <a:solidFill>
                          <a:srgbClr val="000000"/>
                        </a:solidFill>
                        <a:effectLst/>
                        <a:highlight>
                          <a:srgbClr val="FBCC32"/>
                        </a:highlight>
                        <a:latin typeface="Arial" panose="020B0604020202020204" pitchFamily="34" charset="0"/>
                      </a:endParaRPr>
                    </a:p>
                  </a:txBody>
                  <a:tcPr marL="45720" marR="45720" anchor="ctr">
                    <a:solidFill>
                      <a:srgbClr val="FCCC31"/>
                    </a:solidFill>
                  </a:tcPr>
                </a:tc>
                <a:tc>
                  <a:txBody>
                    <a:bodyPr/>
                    <a:lstStyle/>
                    <a:p>
                      <a:pPr algn="ctr" fontAlgn="ctr"/>
                      <a:r>
                        <a:rPr lang="es-CO" sz="2000" b="1" u="none" strike="noStrike" dirty="0">
                          <a:effectLst/>
                          <a:highlight>
                            <a:srgbClr val="FBCC32"/>
                          </a:highlight>
                        </a:rPr>
                        <a:t>$ 103.071</a:t>
                      </a:r>
                      <a:endParaRPr lang="es-CO" sz="2000" b="1" i="0" u="none" strike="noStrike" dirty="0">
                        <a:solidFill>
                          <a:srgbClr val="000000"/>
                        </a:solidFill>
                        <a:effectLst/>
                        <a:highlight>
                          <a:srgbClr val="FBCC32"/>
                        </a:highlight>
                        <a:latin typeface="Arial" panose="020B0604020202020204" pitchFamily="34" charset="0"/>
                      </a:endParaRPr>
                    </a:p>
                  </a:txBody>
                  <a:tcPr marL="45720" marR="45720" anchor="ctr">
                    <a:solidFill>
                      <a:srgbClr val="FCCC31"/>
                    </a:solidFill>
                  </a:tcPr>
                </a:tc>
                <a:tc>
                  <a:txBody>
                    <a:bodyPr/>
                    <a:lstStyle/>
                    <a:p>
                      <a:pPr algn="ctr" fontAlgn="ctr"/>
                      <a:r>
                        <a:rPr lang="es-CO" sz="2000" b="1" u="none" strike="noStrike" dirty="0">
                          <a:effectLst/>
                          <a:highlight>
                            <a:srgbClr val="FBCC32"/>
                          </a:highlight>
                        </a:rPr>
                        <a:t>$ 106.163</a:t>
                      </a:r>
                      <a:endParaRPr lang="es-CO" sz="2000" b="1" i="0" u="none" strike="noStrike" dirty="0">
                        <a:solidFill>
                          <a:srgbClr val="000000"/>
                        </a:solidFill>
                        <a:effectLst/>
                        <a:highlight>
                          <a:srgbClr val="FBCC32"/>
                        </a:highlight>
                        <a:latin typeface="Arial" panose="020B0604020202020204" pitchFamily="34" charset="0"/>
                      </a:endParaRPr>
                    </a:p>
                  </a:txBody>
                  <a:tcPr marL="45720" marR="45720" anchor="ctr">
                    <a:solidFill>
                      <a:srgbClr val="FCCC31"/>
                    </a:solidFill>
                  </a:tcPr>
                </a:tc>
                <a:tc>
                  <a:txBody>
                    <a:bodyPr/>
                    <a:lstStyle/>
                    <a:p>
                      <a:pPr algn="ctr" fontAlgn="ctr"/>
                      <a:r>
                        <a:rPr lang="es-CO" sz="2000" b="1" u="none" strike="noStrike" dirty="0">
                          <a:effectLst/>
                          <a:highlight>
                            <a:srgbClr val="FBCC32"/>
                          </a:highlight>
                        </a:rPr>
                        <a:t>$ 109.348</a:t>
                      </a:r>
                      <a:endParaRPr lang="es-CO" sz="2000" b="1" i="0" u="none" strike="noStrike" dirty="0">
                        <a:solidFill>
                          <a:srgbClr val="000000"/>
                        </a:solidFill>
                        <a:effectLst/>
                        <a:highlight>
                          <a:srgbClr val="FBCC32"/>
                        </a:highlight>
                        <a:latin typeface="Arial" panose="020B0604020202020204" pitchFamily="34" charset="0"/>
                      </a:endParaRPr>
                    </a:p>
                  </a:txBody>
                  <a:tcPr marL="45720" marR="45720" anchor="ctr">
                    <a:solidFill>
                      <a:srgbClr val="FCCC31"/>
                    </a:solidFill>
                  </a:tcPr>
                </a:tc>
                <a:tc>
                  <a:txBody>
                    <a:bodyPr/>
                    <a:lstStyle/>
                    <a:p>
                      <a:pPr algn="ctr" fontAlgn="ctr"/>
                      <a:r>
                        <a:rPr lang="es-CO" sz="2000" b="1" u="none" strike="noStrike" dirty="0">
                          <a:effectLst/>
                          <a:highlight>
                            <a:srgbClr val="FBCC32"/>
                          </a:highlight>
                        </a:rPr>
                        <a:t>$ 112.628</a:t>
                      </a:r>
                      <a:endParaRPr lang="es-CO" sz="2000" b="1" i="0" u="none" strike="noStrike" dirty="0">
                        <a:solidFill>
                          <a:srgbClr val="000000"/>
                        </a:solidFill>
                        <a:effectLst/>
                        <a:highlight>
                          <a:srgbClr val="FBCC32"/>
                        </a:highlight>
                        <a:latin typeface="Arial" panose="020B0604020202020204" pitchFamily="34" charset="0"/>
                      </a:endParaRPr>
                    </a:p>
                  </a:txBody>
                  <a:tcPr marL="45720" marR="45720" anchor="ctr">
                    <a:solidFill>
                      <a:srgbClr val="FCCC31"/>
                    </a:solidFill>
                  </a:tcPr>
                </a:tc>
                <a:extLst>
                  <a:ext uri="{0D108BD9-81ED-4DB2-BD59-A6C34878D82A}">
                    <a16:rowId xmlns:a16="http://schemas.microsoft.com/office/drawing/2014/main" val="3460944600"/>
                  </a:ext>
                </a:extLst>
              </a:tr>
            </a:tbl>
          </a:graphicData>
        </a:graphic>
      </p:graphicFrame>
    </p:spTree>
    <p:extLst>
      <p:ext uri="{BB962C8B-B14F-4D97-AF65-F5344CB8AC3E}">
        <p14:creationId xmlns:p14="http://schemas.microsoft.com/office/powerpoint/2010/main" val="367459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87C7F66F-72E6-5453-454C-35503617554F}"/>
              </a:ext>
            </a:extLst>
          </p:cNvPr>
          <p:cNvSpPr txBox="1">
            <a:spLocks/>
          </p:cNvSpPr>
          <p:nvPr/>
        </p:nvSpPr>
        <p:spPr>
          <a:xfrm>
            <a:off x="-506516" y="788394"/>
            <a:ext cx="23227192"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defTabSz="914400" hangingPunct="1"/>
            <a:r>
              <a:rPr lang="es-CO" sz="6600" b="1" dirty="0">
                <a:latin typeface="Verdana"/>
                <a:ea typeface="Verdana"/>
              </a:rPr>
              <a:t>Ingresos</a:t>
            </a:r>
            <a:endParaRPr lang="es-CO" sz="6600" b="1" dirty="0">
              <a:latin typeface="Verdana" panose="020B0604030504040204" pitchFamily="34" charset="0"/>
              <a:ea typeface="Verdana" panose="020B0604030504040204" pitchFamily="34" charset="0"/>
            </a:endParaRPr>
          </a:p>
        </p:txBody>
      </p:sp>
      <p:sp>
        <p:nvSpPr>
          <p:cNvPr id="13" name="Title 15">
            <a:extLst>
              <a:ext uri="{FF2B5EF4-FFF2-40B4-BE49-F238E27FC236}">
                <a16:creationId xmlns:a16="http://schemas.microsoft.com/office/drawing/2014/main" id="{2DC5A8BF-ACEC-47ED-5F85-8C1976BD014D}"/>
              </a:ext>
            </a:extLst>
          </p:cNvPr>
          <p:cNvSpPr>
            <a:spLocks noGrp="1"/>
          </p:cNvSpPr>
          <p:nvPr>
            <p:ph type="title"/>
          </p:nvPr>
        </p:nvSpPr>
        <p:spPr>
          <a:xfrm>
            <a:off x="1427630" y="2178018"/>
            <a:ext cx="10620933" cy="1118774"/>
          </a:xfrm>
        </p:spPr>
        <p:txBody>
          <a:bodyPr/>
          <a:lstStyle/>
          <a:p>
            <a:r>
              <a:rPr lang="es-CO" sz="4000" dirty="0">
                <a:ea typeface="+mn-ea"/>
                <a:cs typeface="+mn-cs"/>
              </a:rPr>
              <a:t>1. Tendencia ingresos del sector</a:t>
            </a:r>
          </a:p>
        </p:txBody>
      </p:sp>
      <p:sp>
        <p:nvSpPr>
          <p:cNvPr id="4" name="CuadroTexto 3">
            <a:extLst>
              <a:ext uri="{FF2B5EF4-FFF2-40B4-BE49-F238E27FC236}">
                <a16:creationId xmlns:a16="http://schemas.microsoft.com/office/drawing/2014/main" id="{A80BD640-3E08-1FFF-C980-B894C747A9A3}"/>
              </a:ext>
            </a:extLst>
          </p:cNvPr>
          <p:cNvSpPr txBox="1"/>
          <p:nvPr/>
        </p:nvSpPr>
        <p:spPr>
          <a:xfrm>
            <a:off x="1195239" y="12676640"/>
            <a:ext cx="7037679" cy="501932"/>
          </a:xfrm>
          <a:prstGeom prst="rect">
            <a:avLst/>
          </a:prstGeom>
          <a:noFill/>
        </p:spPr>
        <p:txBody>
          <a:bodyPr wrap="square" rtlCol="0">
            <a:spAutoFit/>
          </a:bodyPr>
          <a:lstStyle/>
          <a:p>
            <a:r>
              <a:rPr lang="es-CO" dirty="0"/>
              <a:t>Cifras en millones de pesos corrientes</a:t>
            </a:r>
          </a:p>
        </p:txBody>
      </p:sp>
      <p:sp>
        <p:nvSpPr>
          <p:cNvPr id="5" name="CuadroTexto 4">
            <a:extLst>
              <a:ext uri="{FF2B5EF4-FFF2-40B4-BE49-F238E27FC236}">
                <a16:creationId xmlns:a16="http://schemas.microsoft.com/office/drawing/2014/main" id="{293A8119-C174-7FAC-E633-B65BF6BB9B01}"/>
              </a:ext>
            </a:extLst>
          </p:cNvPr>
          <p:cNvSpPr txBox="1"/>
          <p:nvPr/>
        </p:nvSpPr>
        <p:spPr>
          <a:xfrm>
            <a:off x="1793114" y="11287016"/>
            <a:ext cx="19413931" cy="963662"/>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stStyle>
          <a:p>
            <a:r>
              <a:rPr lang="es-ES" dirty="0"/>
              <a:t>Bajo el lineamiento emitido por el Ministerio de Hacienda y Crédito Público en la Circular del 26 de febrero de 2024 en el anexo 1 los supuestos macroeconómicos de inflación para la vigencia 2025 del 3%,  se toma como referencia el comportamiento histórico </a:t>
            </a:r>
            <a:endParaRPr lang="es-CO" dirty="0"/>
          </a:p>
        </p:txBody>
      </p:sp>
      <p:graphicFrame>
        <p:nvGraphicFramePr>
          <p:cNvPr id="6" name="Gráfico 5">
            <a:extLst>
              <a:ext uri="{FF2B5EF4-FFF2-40B4-BE49-F238E27FC236}">
                <a16:creationId xmlns:a16="http://schemas.microsoft.com/office/drawing/2014/main" id="{95B53C75-8207-C406-825B-6E710AD37A42}"/>
              </a:ext>
            </a:extLst>
          </p:cNvPr>
          <p:cNvGraphicFramePr>
            <a:graphicFrameLocks/>
          </p:cNvGraphicFramePr>
          <p:nvPr>
            <p:extLst>
              <p:ext uri="{D42A27DB-BD31-4B8C-83A1-F6EECF244321}">
                <p14:modId xmlns:p14="http://schemas.microsoft.com/office/powerpoint/2010/main" val="2189735134"/>
              </p:ext>
            </p:extLst>
          </p:nvPr>
        </p:nvGraphicFramePr>
        <p:xfrm>
          <a:off x="2957317" y="3296791"/>
          <a:ext cx="18390406" cy="7627775"/>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Grupo 1">
            <a:extLst>
              <a:ext uri="{FF2B5EF4-FFF2-40B4-BE49-F238E27FC236}">
                <a16:creationId xmlns:a16="http://schemas.microsoft.com/office/drawing/2014/main" id="{D6A6E2C7-495F-6FE0-9D3C-61E45EA7ABAE}"/>
              </a:ext>
            </a:extLst>
          </p:cNvPr>
          <p:cNvGrpSpPr/>
          <p:nvPr/>
        </p:nvGrpSpPr>
        <p:grpSpPr>
          <a:xfrm>
            <a:off x="16613736" y="203541"/>
            <a:ext cx="3000375" cy="2020113"/>
            <a:chOff x="16072703" y="22290"/>
            <a:chExt cx="3000375" cy="2020113"/>
          </a:xfrm>
        </p:grpSpPr>
        <p:pic>
          <p:nvPicPr>
            <p:cNvPr id="7" name="Imagen 6">
              <a:extLst>
                <a:ext uri="{FF2B5EF4-FFF2-40B4-BE49-F238E27FC236}">
                  <a16:creationId xmlns:a16="http://schemas.microsoft.com/office/drawing/2014/main" id="{C378634E-2806-A90C-9E14-F42DB25C24B8}"/>
                </a:ext>
              </a:extLst>
            </p:cNvPr>
            <p:cNvPicPr>
              <a:picLocks noChangeAspect="1"/>
            </p:cNvPicPr>
            <p:nvPr/>
          </p:nvPicPr>
          <p:blipFill>
            <a:blip r:embed="rId3"/>
            <a:stretch>
              <a:fillRect/>
            </a:stretch>
          </p:blipFill>
          <p:spPr>
            <a:xfrm>
              <a:off x="16072703" y="22290"/>
              <a:ext cx="3000375" cy="1000125"/>
            </a:xfrm>
            <a:prstGeom prst="rect">
              <a:avLst/>
            </a:prstGeom>
          </p:spPr>
        </p:pic>
        <p:pic>
          <p:nvPicPr>
            <p:cNvPr id="8" name="Picture 4" descr="Ministerio de Ambiente y Desarrollo Sostenible - Wikipedia ...">
              <a:extLst>
                <a:ext uri="{FF2B5EF4-FFF2-40B4-BE49-F238E27FC236}">
                  <a16:creationId xmlns:a16="http://schemas.microsoft.com/office/drawing/2014/main" id="{F7014C2B-4FAD-30D0-8E35-214A79B486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9292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68494036-81B6-608D-6570-47F49647781E}"/>
              </a:ext>
            </a:extLst>
          </p:cNvPr>
          <p:cNvGrpSpPr/>
          <p:nvPr/>
        </p:nvGrpSpPr>
        <p:grpSpPr>
          <a:xfrm>
            <a:off x="16579230" y="2760453"/>
            <a:ext cx="5331863" cy="3773901"/>
            <a:chOff x="16072703" y="22290"/>
            <a:chExt cx="3000375" cy="2020113"/>
          </a:xfrm>
        </p:grpSpPr>
        <p:pic>
          <p:nvPicPr>
            <p:cNvPr id="4" name="Imagen 3">
              <a:extLst>
                <a:ext uri="{FF2B5EF4-FFF2-40B4-BE49-F238E27FC236}">
                  <a16:creationId xmlns:a16="http://schemas.microsoft.com/office/drawing/2014/main" id="{C268C126-E93B-ED1E-2E97-DA25404DDC43}"/>
                </a:ext>
              </a:extLst>
            </p:cNvPr>
            <p:cNvPicPr>
              <a:picLocks noChangeAspect="1"/>
            </p:cNvPicPr>
            <p:nvPr/>
          </p:nvPicPr>
          <p:blipFill>
            <a:blip r:embed="rId3"/>
            <a:stretch>
              <a:fillRect/>
            </a:stretch>
          </p:blipFill>
          <p:spPr>
            <a:xfrm>
              <a:off x="16072703" y="22290"/>
              <a:ext cx="3000375" cy="1000125"/>
            </a:xfrm>
            <a:prstGeom prst="rect">
              <a:avLst/>
            </a:prstGeom>
          </p:spPr>
        </p:pic>
        <p:pic>
          <p:nvPicPr>
            <p:cNvPr id="5" name="Picture 4" descr="Ministerio de Ambiente y Desarrollo Sostenible - Wikipedia ...">
              <a:extLst>
                <a:ext uri="{FF2B5EF4-FFF2-40B4-BE49-F238E27FC236}">
                  <a16:creationId xmlns:a16="http://schemas.microsoft.com/office/drawing/2014/main" id="{4D6BC8F4-274E-2A33-9A79-BFEA0D7897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49074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47A00F9-85D5-482F-8929-515BA65B6DAA}"/>
              </a:ext>
            </a:extLst>
          </p:cNvPr>
          <p:cNvSpPr>
            <a:spLocks noGrp="1"/>
          </p:cNvSpPr>
          <p:nvPr>
            <p:ph type="title"/>
          </p:nvPr>
        </p:nvSpPr>
        <p:spPr>
          <a:xfrm>
            <a:off x="1608682" y="2528579"/>
            <a:ext cx="15005053" cy="1118774"/>
          </a:xfrm>
        </p:spPr>
        <p:txBody>
          <a:bodyPr/>
          <a:lstStyle/>
          <a:p>
            <a:r>
              <a:rPr lang="es-CO" sz="4000" dirty="0">
                <a:ea typeface="+mn-ea"/>
                <a:cs typeface="+mn-cs"/>
              </a:rPr>
              <a:t>1. Ingresos consolidados por rubro </a:t>
            </a:r>
            <a:r>
              <a:rPr lang="es-CO" sz="4000" dirty="0">
                <a:latin typeface="Work Sans"/>
              </a:rPr>
              <a:t>FONAM Ministerio de Ambiente</a:t>
            </a:r>
            <a:r>
              <a:rPr lang="es-CO" sz="4000" dirty="0">
                <a:ea typeface="+mn-ea"/>
                <a:cs typeface="+mn-cs"/>
              </a:rPr>
              <a:t> </a:t>
            </a:r>
          </a:p>
        </p:txBody>
      </p:sp>
      <p:sp>
        <p:nvSpPr>
          <p:cNvPr id="2" name="Título 1">
            <a:extLst>
              <a:ext uri="{FF2B5EF4-FFF2-40B4-BE49-F238E27FC236}">
                <a16:creationId xmlns:a16="http://schemas.microsoft.com/office/drawing/2014/main" id="{0698C398-4E22-433C-DA0A-0E99C2737E69}"/>
              </a:ext>
            </a:extLst>
          </p:cNvPr>
          <p:cNvSpPr txBox="1">
            <a:spLocks/>
          </p:cNvSpPr>
          <p:nvPr/>
        </p:nvSpPr>
        <p:spPr>
          <a:xfrm>
            <a:off x="-506516" y="788394"/>
            <a:ext cx="23227192"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defTabSz="914400" hangingPunct="1"/>
            <a:r>
              <a:rPr lang="es-CO" sz="6600" b="1" dirty="0">
                <a:latin typeface="Verdana"/>
                <a:ea typeface="Verdana"/>
              </a:rPr>
              <a:t>Ingresos</a:t>
            </a:r>
            <a:endParaRPr lang="es-ES" dirty="0"/>
          </a:p>
        </p:txBody>
      </p:sp>
      <p:sp>
        <p:nvSpPr>
          <p:cNvPr id="3" name="CuadroTexto 2">
            <a:extLst>
              <a:ext uri="{FF2B5EF4-FFF2-40B4-BE49-F238E27FC236}">
                <a16:creationId xmlns:a16="http://schemas.microsoft.com/office/drawing/2014/main" id="{32AF883A-E8CA-75AC-0ECF-BF0A5CD244CB}"/>
              </a:ext>
            </a:extLst>
          </p:cNvPr>
          <p:cNvSpPr txBox="1"/>
          <p:nvPr/>
        </p:nvSpPr>
        <p:spPr>
          <a:xfrm>
            <a:off x="158262" y="12927606"/>
            <a:ext cx="3675184" cy="501932"/>
          </a:xfrm>
          <a:prstGeom prst="rect">
            <a:avLst/>
          </a:prstGeom>
          <a:noFill/>
        </p:spPr>
        <p:txBody>
          <a:bodyPr wrap="square" rtlCol="0">
            <a:spAutoFit/>
          </a:bodyPr>
          <a:lstStyle/>
          <a:p>
            <a:r>
              <a:rPr lang="es-CO" dirty="0"/>
              <a:t>Millones de pesos</a:t>
            </a:r>
          </a:p>
        </p:txBody>
      </p:sp>
      <p:grpSp>
        <p:nvGrpSpPr>
          <p:cNvPr id="6" name="Grupo 5">
            <a:extLst>
              <a:ext uri="{FF2B5EF4-FFF2-40B4-BE49-F238E27FC236}">
                <a16:creationId xmlns:a16="http://schemas.microsoft.com/office/drawing/2014/main" id="{B0833F7F-BB89-C5D8-E62C-235F37226CB3}"/>
              </a:ext>
            </a:extLst>
          </p:cNvPr>
          <p:cNvGrpSpPr/>
          <p:nvPr/>
        </p:nvGrpSpPr>
        <p:grpSpPr>
          <a:xfrm>
            <a:off x="16613736" y="203541"/>
            <a:ext cx="3000375" cy="2020113"/>
            <a:chOff x="16072703" y="22290"/>
            <a:chExt cx="3000375" cy="2020113"/>
          </a:xfrm>
        </p:grpSpPr>
        <p:pic>
          <p:nvPicPr>
            <p:cNvPr id="7" name="Imagen 6">
              <a:extLst>
                <a:ext uri="{FF2B5EF4-FFF2-40B4-BE49-F238E27FC236}">
                  <a16:creationId xmlns:a16="http://schemas.microsoft.com/office/drawing/2014/main" id="{048182FB-83E1-6516-A769-9FDA5EECAA14}"/>
                </a:ext>
              </a:extLst>
            </p:cNvPr>
            <p:cNvPicPr>
              <a:picLocks noChangeAspect="1"/>
            </p:cNvPicPr>
            <p:nvPr/>
          </p:nvPicPr>
          <p:blipFill>
            <a:blip r:embed="rId2"/>
            <a:stretch>
              <a:fillRect/>
            </a:stretch>
          </p:blipFill>
          <p:spPr>
            <a:xfrm>
              <a:off x="16072703" y="22290"/>
              <a:ext cx="3000375" cy="1000125"/>
            </a:xfrm>
            <a:prstGeom prst="rect">
              <a:avLst/>
            </a:prstGeom>
          </p:spPr>
        </p:pic>
        <p:pic>
          <p:nvPicPr>
            <p:cNvPr id="8" name="Picture 4" descr="Ministerio de Ambiente y Desarrollo Sostenible - Wikipedia ...">
              <a:extLst>
                <a:ext uri="{FF2B5EF4-FFF2-40B4-BE49-F238E27FC236}">
                  <a16:creationId xmlns:a16="http://schemas.microsoft.com/office/drawing/2014/main" id="{ECFE2D86-8247-6BA2-39BA-9172B9FB8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5" name="Tabla 4">
            <a:extLst>
              <a:ext uri="{FF2B5EF4-FFF2-40B4-BE49-F238E27FC236}">
                <a16:creationId xmlns:a16="http://schemas.microsoft.com/office/drawing/2014/main" id="{4C5AD32D-B126-4A8A-990B-92AE809146E3}"/>
              </a:ext>
            </a:extLst>
          </p:cNvPr>
          <p:cNvGraphicFramePr>
            <a:graphicFrameLocks noGrp="1"/>
          </p:cNvGraphicFramePr>
          <p:nvPr>
            <p:extLst>
              <p:ext uri="{D42A27DB-BD31-4B8C-83A1-F6EECF244321}">
                <p14:modId xmlns:p14="http://schemas.microsoft.com/office/powerpoint/2010/main" val="3583040869"/>
              </p:ext>
            </p:extLst>
          </p:nvPr>
        </p:nvGraphicFramePr>
        <p:xfrm>
          <a:off x="1371600" y="3792514"/>
          <a:ext cx="20974047" cy="5785017"/>
        </p:xfrm>
        <a:graphic>
          <a:graphicData uri="http://schemas.openxmlformats.org/drawingml/2006/table">
            <a:tbl>
              <a:tblPr>
                <a:tableStyleId>{5940675A-B579-460E-94D1-54222C63F5DA}</a:tableStyleId>
              </a:tblPr>
              <a:tblGrid>
                <a:gridCol w="5949605">
                  <a:extLst>
                    <a:ext uri="{9D8B030D-6E8A-4147-A177-3AD203B41FA5}">
                      <a16:colId xmlns:a16="http://schemas.microsoft.com/office/drawing/2014/main" val="3649362425"/>
                    </a:ext>
                  </a:extLst>
                </a:gridCol>
                <a:gridCol w="2128724">
                  <a:extLst>
                    <a:ext uri="{9D8B030D-6E8A-4147-A177-3AD203B41FA5}">
                      <a16:colId xmlns:a16="http://schemas.microsoft.com/office/drawing/2014/main" val="3631366345"/>
                    </a:ext>
                  </a:extLst>
                </a:gridCol>
                <a:gridCol w="1832543">
                  <a:extLst>
                    <a:ext uri="{9D8B030D-6E8A-4147-A177-3AD203B41FA5}">
                      <a16:colId xmlns:a16="http://schemas.microsoft.com/office/drawing/2014/main" val="4063672554"/>
                    </a:ext>
                  </a:extLst>
                </a:gridCol>
                <a:gridCol w="1832543">
                  <a:extLst>
                    <a:ext uri="{9D8B030D-6E8A-4147-A177-3AD203B41FA5}">
                      <a16:colId xmlns:a16="http://schemas.microsoft.com/office/drawing/2014/main" val="1718871724"/>
                    </a:ext>
                  </a:extLst>
                </a:gridCol>
                <a:gridCol w="1653616">
                  <a:extLst>
                    <a:ext uri="{9D8B030D-6E8A-4147-A177-3AD203B41FA5}">
                      <a16:colId xmlns:a16="http://schemas.microsoft.com/office/drawing/2014/main" val="253659488"/>
                    </a:ext>
                  </a:extLst>
                </a:gridCol>
                <a:gridCol w="1653616">
                  <a:extLst>
                    <a:ext uri="{9D8B030D-6E8A-4147-A177-3AD203B41FA5}">
                      <a16:colId xmlns:a16="http://schemas.microsoft.com/office/drawing/2014/main" val="758615351"/>
                    </a:ext>
                  </a:extLst>
                </a:gridCol>
                <a:gridCol w="1480850">
                  <a:extLst>
                    <a:ext uri="{9D8B030D-6E8A-4147-A177-3AD203B41FA5}">
                      <a16:colId xmlns:a16="http://schemas.microsoft.com/office/drawing/2014/main" val="1246189779"/>
                    </a:ext>
                  </a:extLst>
                </a:gridCol>
                <a:gridCol w="1480850">
                  <a:extLst>
                    <a:ext uri="{9D8B030D-6E8A-4147-A177-3AD203B41FA5}">
                      <a16:colId xmlns:a16="http://schemas.microsoft.com/office/drawing/2014/main" val="2767004169"/>
                    </a:ext>
                  </a:extLst>
                </a:gridCol>
                <a:gridCol w="1480850">
                  <a:extLst>
                    <a:ext uri="{9D8B030D-6E8A-4147-A177-3AD203B41FA5}">
                      <a16:colId xmlns:a16="http://schemas.microsoft.com/office/drawing/2014/main" val="4075028145"/>
                    </a:ext>
                  </a:extLst>
                </a:gridCol>
                <a:gridCol w="1480850">
                  <a:extLst>
                    <a:ext uri="{9D8B030D-6E8A-4147-A177-3AD203B41FA5}">
                      <a16:colId xmlns:a16="http://schemas.microsoft.com/office/drawing/2014/main" val="4116481395"/>
                    </a:ext>
                  </a:extLst>
                </a:gridCol>
              </a:tblGrid>
              <a:tr h="577059">
                <a:tc>
                  <a:txBody>
                    <a:bodyPr/>
                    <a:lstStyle/>
                    <a:p>
                      <a:pPr algn="ctr" fontAlgn="b"/>
                      <a:endParaRPr lang="es-CO" sz="3200" b="1" i="0" u="none" strike="noStrike">
                        <a:solidFill>
                          <a:schemeClr val="tx1"/>
                        </a:solidFill>
                        <a:effectLst/>
                        <a:latin typeface="Calibri" panose="020F0502020204030204" pitchFamily="34" charset="0"/>
                      </a:endParaRPr>
                    </a:p>
                  </a:txBody>
                  <a:tcPr marL="0" marR="0" marT="0" marB="0" anchor="b">
                    <a:solidFill>
                      <a:srgbClr val="FCCC31"/>
                    </a:solidFill>
                  </a:tcPr>
                </a:tc>
                <a:tc>
                  <a:txBody>
                    <a:bodyPr/>
                    <a:lstStyle/>
                    <a:p>
                      <a:pPr algn="ctr" rtl="0" fontAlgn="b"/>
                      <a:endParaRPr lang="es-CO" sz="3200" b="1" i="0" u="none" strike="noStrike">
                        <a:solidFill>
                          <a:schemeClr val="tx1"/>
                        </a:solidFill>
                        <a:effectLst/>
                        <a:latin typeface="Calibri" panose="020F0502020204030204" pitchFamily="34" charset="0"/>
                      </a:endParaRPr>
                    </a:p>
                  </a:txBody>
                  <a:tcPr marL="0" marR="0" marT="0" marB="0" anchor="b">
                    <a:solidFill>
                      <a:srgbClr val="FCCC31"/>
                    </a:solidFill>
                  </a:tcPr>
                </a:tc>
                <a:tc gridSpan="8">
                  <a:txBody>
                    <a:bodyPr/>
                    <a:lstStyle/>
                    <a:p>
                      <a:pPr algn="ctr" rtl="0" fontAlgn="ctr"/>
                      <a:r>
                        <a:rPr lang="es-CO" sz="3200" b="1" u="none" strike="noStrike">
                          <a:solidFill>
                            <a:schemeClr val="tx1"/>
                          </a:solidFill>
                          <a:effectLst/>
                        </a:rPr>
                        <a:t>MGMP 2025-2028</a:t>
                      </a:r>
                      <a:endParaRPr lang="es-CO" sz="3200" b="1" i="0" u="none" strike="noStrike">
                        <a:solidFill>
                          <a:schemeClr val="tx1"/>
                        </a:solidFill>
                        <a:effectLst/>
                        <a:latin typeface="Calibri" panose="020F0502020204030204" pitchFamily="34" charset="0"/>
                      </a:endParaRPr>
                    </a:p>
                  </a:txBody>
                  <a:tcPr marL="0" marR="0" marT="0" marB="0" anchor="ctr">
                    <a:solidFill>
                      <a:srgbClr val="FCCC31"/>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148978562"/>
                  </a:ext>
                </a:extLst>
              </a:tr>
              <a:tr h="577059">
                <a:tc rowSpan="2">
                  <a:txBody>
                    <a:bodyPr/>
                    <a:lstStyle/>
                    <a:p>
                      <a:pPr algn="ctr" rtl="0" fontAlgn="ctr"/>
                      <a:r>
                        <a:rPr lang="es-CO" sz="3200" b="1" u="none" strike="noStrike" dirty="0">
                          <a:solidFill>
                            <a:schemeClr val="tx1"/>
                          </a:solidFill>
                          <a:effectLst/>
                        </a:rPr>
                        <a:t>Ingresos </a:t>
                      </a:r>
                      <a:endParaRPr lang="es-CO" sz="3200" b="1" i="0" u="none" strike="noStrike" dirty="0">
                        <a:solidFill>
                          <a:schemeClr val="tx1"/>
                        </a:solidFill>
                        <a:effectLs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3200" b="1" u="none" strike="noStrike">
                          <a:solidFill>
                            <a:schemeClr val="tx1"/>
                          </a:solidFill>
                          <a:effectLst/>
                        </a:rPr>
                        <a:t>2024</a:t>
                      </a:r>
                      <a:endParaRPr lang="es-CO" sz="3200" b="1" i="0" u="none" strike="noStrike">
                        <a:solidFill>
                          <a:schemeClr val="tx1"/>
                        </a:solidFill>
                        <a:effectLs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3200" b="1" u="none" strike="noStrike" dirty="0">
                          <a:solidFill>
                            <a:schemeClr val="tx1"/>
                          </a:solidFill>
                          <a:effectLst/>
                        </a:rPr>
                        <a:t>2025</a:t>
                      </a:r>
                      <a:endParaRPr lang="es-CO" sz="3200" b="1" i="0" u="none" strike="noStrike" dirty="0">
                        <a:solidFill>
                          <a:schemeClr val="tx1"/>
                        </a:solidFill>
                        <a:effectLs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3200" b="1" u="none" strike="noStrike">
                          <a:solidFill>
                            <a:schemeClr val="tx1"/>
                          </a:solidFill>
                          <a:effectLst/>
                        </a:rPr>
                        <a:t>2026</a:t>
                      </a:r>
                      <a:endParaRPr lang="es-CO" sz="3200" b="1" i="0" u="none" strike="noStrike">
                        <a:solidFill>
                          <a:schemeClr val="tx1"/>
                        </a:solidFill>
                        <a:effectLs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3200" b="1" u="none" strike="noStrike" dirty="0">
                          <a:solidFill>
                            <a:schemeClr val="tx1"/>
                          </a:solidFill>
                          <a:effectLst/>
                        </a:rPr>
                        <a:t>2027</a:t>
                      </a:r>
                      <a:endParaRPr lang="es-CO" sz="3200" b="1" i="0" u="none" strike="noStrike" dirty="0">
                        <a:solidFill>
                          <a:schemeClr val="tx1"/>
                        </a:solidFill>
                        <a:effectLst/>
                        <a:latin typeface="Calibri" panose="020F0502020204030204" pitchFamily="34" charset="0"/>
                      </a:endParaRPr>
                    </a:p>
                  </a:txBody>
                  <a:tcPr marL="0" marR="0" marT="0" marB="0" anchor="ctr">
                    <a:solidFill>
                      <a:srgbClr val="FCCC31"/>
                    </a:solidFill>
                  </a:tcPr>
                </a:tc>
                <a:tc rowSpan="2">
                  <a:txBody>
                    <a:bodyPr/>
                    <a:lstStyle/>
                    <a:p>
                      <a:pPr algn="ctr" rtl="0" fontAlgn="ctr"/>
                      <a:r>
                        <a:rPr lang="es-CO" sz="3200" b="1" u="none" strike="noStrike" dirty="0">
                          <a:solidFill>
                            <a:schemeClr val="tx1"/>
                          </a:solidFill>
                          <a:effectLst/>
                        </a:rPr>
                        <a:t>2028</a:t>
                      </a:r>
                      <a:endParaRPr lang="es-CO" sz="3200" b="1" i="0" u="none" strike="noStrike" dirty="0">
                        <a:solidFill>
                          <a:schemeClr val="tx1"/>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3200" b="1" u="none" strike="noStrike">
                          <a:solidFill>
                            <a:schemeClr val="tx1"/>
                          </a:solidFill>
                          <a:effectLst/>
                        </a:rPr>
                        <a:t>Var%</a:t>
                      </a:r>
                      <a:endParaRPr lang="es-CO" sz="3200" b="1" i="0" u="none" strike="noStrike">
                        <a:solidFill>
                          <a:schemeClr val="tx1"/>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3200" b="1" u="none" strike="noStrike">
                          <a:solidFill>
                            <a:schemeClr val="tx1"/>
                          </a:solidFill>
                          <a:effectLst/>
                        </a:rPr>
                        <a:t>Var%</a:t>
                      </a:r>
                      <a:endParaRPr lang="es-CO" sz="3200" b="1" i="0" u="none" strike="noStrike">
                        <a:solidFill>
                          <a:schemeClr val="tx1"/>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3200" b="1" u="none" strike="noStrike">
                          <a:solidFill>
                            <a:schemeClr val="tx1"/>
                          </a:solidFill>
                          <a:effectLst/>
                        </a:rPr>
                        <a:t>Var%</a:t>
                      </a:r>
                      <a:endParaRPr lang="es-CO" sz="3200" b="1" i="0" u="none" strike="noStrike">
                        <a:solidFill>
                          <a:schemeClr val="tx1"/>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3200" b="1" u="none" strike="noStrike" dirty="0">
                          <a:solidFill>
                            <a:schemeClr val="tx1"/>
                          </a:solidFill>
                          <a:effectLst/>
                        </a:rPr>
                        <a:t>Var%</a:t>
                      </a:r>
                      <a:endParaRPr lang="es-CO" sz="3200" b="1" i="0" u="none" strike="noStrike" dirty="0">
                        <a:solidFill>
                          <a:schemeClr val="tx1"/>
                        </a:solidFill>
                        <a:effectLst/>
                        <a:latin typeface="Calibri" panose="020F0502020204030204" pitchFamily="34" charset="0"/>
                      </a:endParaRPr>
                    </a:p>
                  </a:txBody>
                  <a:tcPr marL="0" marR="0" marT="0" marB="0" anchor="ctr">
                    <a:solidFill>
                      <a:srgbClr val="FCCC31"/>
                    </a:solidFill>
                  </a:tcPr>
                </a:tc>
                <a:extLst>
                  <a:ext uri="{0D108BD9-81ED-4DB2-BD59-A6C34878D82A}">
                    <a16:rowId xmlns:a16="http://schemas.microsoft.com/office/drawing/2014/main" val="3390925904"/>
                  </a:ext>
                </a:extLst>
              </a:tr>
              <a:tr h="577059">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3200" b="1" u="none" strike="noStrike" dirty="0">
                          <a:solidFill>
                            <a:schemeClr val="tx1"/>
                          </a:solidFill>
                          <a:effectLst/>
                        </a:rPr>
                        <a:t>24/25</a:t>
                      </a:r>
                      <a:endParaRPr lang="es-CO" sz="3200" b="1" i="0" u="none" strike="noStrike" dirty="0">
                        <a:solidFill>
                          <a:schemeClr val="tx1"/>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3200" b="1" u="none" strike="noStrike" dirty="0">
                          <a:solidFill>
                            <a:schemeClr val="tx1"/>
                          </a:solidFill>
                          <a:effectLst/>
                        </a:rPr>
                        <a:t>25/26</a:t>
                      </a:r>
                      <a:endParaRPr lang="es-CO" sz="3200" b="1" i="0" u="none" strike="noStrike" dirty="0">
                        <a:solidFill>
                          <a:schemeClr val="tx1"/>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3200" b="1" u="none" strike="noStrike" dirty="0">
                          <a:solidFill>
                            <a:schemeClr val="tx1"/>
                          </a:solidFill>
                          <a:effectLst/>
                        </a:rPr>
                        <a:t>26/27</a:t>
                      </a:r>
                      <a:endParaRPr lang="es-CO" sz="3200" b="1" i="0" u="none" strike="noStrike" dirty="0">
                        <a:solidFill>
                          <a:schemeClr val="tx1"/>
                        </a:solidFill>
                        <a:effectLst/>
                        <a:latin typeface="Calibri" panose="020F0502020204030204" pitchFamily="34" charset="0"/>
                      </a:endParaRPr>
                    </a:p>
                  </a:txBody>
                  <a:tcPr marL="0" marR="0" marT="0" marB="0" anchor="ctr">
                    <a:solidFill>
                      <a:srgbClr val="FCCC31"/>
                    </a:solidFill>
                  </a:tcPr>
                </a:tc>
                <a:tc>
                  <a:txBody>
                    <a:bodyPr/>
                    <a:lstStyle/>
                    <a:p>
                      <a:pPr algn="ctr" rtl="0" fontAlgn="ctr"/>
                      <a:r>
                        <a:rPr lang="es-CO" sz="3200" b="1" u="none" strike="noStrike" dirty="0">
                          <a:solidFill>
                            <a:schemeClr val="tx1"/>
                          </a:solidFill>
                          <a:effectLst/>
                        </a:rPr>
                        <a:t>27/28</a:t>
                      </a:r>
                      <a:endParaRPr lang="es-CO" sz="3200" b="1" i="0" u="none" strike="noStrike" dirty="0">
                        <a:solidFill>
                          <a:schemeClr val="tx1"/>
                        </a:solidFill>
                        <a:effectLst/>
                        <a:latin typeface="Calibri" panose="020F0502020204030204" pitchFamily="34" charset="0"/>
                      </a:endParaRPr>
                    </a:p>
                  </a:txBody>
                  <a:tcPr marL="0" marR="0" marT="0" marB="0" anchor="ctr">
                    <a:solidFill>
                      <a:srgbClr val="FCCC31"/>
                    </a:solidFill>
                  </a:tcPr>
                </a:tc>
                <a:extLst>
                  <a:ext uri="{0D108BD9-81ED-4DB2-BD59-A6C34878D82A}">
                    <a16:rowId xmlns:a16="http://schemas.microsoft.com/office/drawing/2014/main" val="314466159"/>
                  </a:ext>
                </a:extLst>
              </a:tr>
              <a:tr h="577059">
                <a:tc>
                  <a:txBody>
                    <a:bodyPr/>
                    <a:lstStyle/>
                    <a:p>
                      <a:pPr algn="l" rtl="0" fontAlgn="ctr"/>
                      <a:r>
                        <a:rPr lang="es-CO" sz="3200" u="none" strike="noStrike" dirty="0">
                          <a:effectLst/>
                        </a:rPr>
                        <a:t>I. Ingresos Corrientes</a:t>
                      </a:r>
                      <a:endParaRPr lang="es-CO" sz="3200" b="1" i="0" u="none" strike="noStrike" dirty="0">
                        <a:solidFill>
                          <a:srgbClr val="000000"/>
                        </a:solidFill>
                        <a:effectLst/>
                        <a:latin typeface="Calibri" panose="020F0502020204030204" pitchFamily="34" charset="0"/>
                      </a:endParaRPr>
                    </a:p>
                  </a:txBody>
                  <a:tcPr marL="45720" marR="45720" anchor="ctr">
                    <a:solidFill>
                      <a:srgbClr val="D6DCE4"/>
                    </a:solidFill>
                  </a:tcPr>
                </a:tc>
                <a:tc>
                  <a:txBody>
                    <a:bodyPr/>
                    <a:lstStyle/>
                    <a:p>
                      <a:pPr algn="ctr" rtl="0" fontAlgn="ctr"/>
                      <a:r>
                        <a:rPr lang="es-CO" sz="3200" u="none" strike="noStrike" dirty="0">
                          <a:effectLst/>
                        </a:rPr>
                        <a:t>$ 150</a:t>
                      </a:r>
                      <a:endParaRPr lang="es-CO" sz="3200" b="1" i="0" u="none" strike="noStrike" dirty="0">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ctr"/>
                      <a:r>
                        <a:rPr lang="es-CO" sz="3200" u="none" strike="noStrike" dirty="0">
                          <a:effectLst/>
                        </a:rPr>
                        <a:t>$ 160</a:t>
                      </a:r>
                      <a:endParaRPr lang="es-CO" sz="3200" b="1" i="0" u="none" strike="noStrike" dirty="0">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ctr"/>
                      <a:r>
                        <a:rPr lang="es-CO" sz="3200" u="none" strike="noStrike" dirty="0">
                          <a:effectLst/>
                        </a:rPr>
                        <a:t>$ 165</a:t>
                      </a:r>
                      <a:endParaRPr lang="es-CO" sz="3200" b="1" i="0" u="none" strike="noStrike" dirty="0">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ctr"/>
                      <a:r>
                        <a:rPr lang="es-CO" sz="3200" u="none" strike="noStrike">
                          <a:effectLst/>
                        </a:rPr>
                        <a:t>$ 170</a:t>
                      </a:r>
                      <a:endParaRPr lang="es-CO" sz="3200" b="1" i="0" u="none" strike="noStrike">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ctr"/>
                      <a:r>
                        <a:rPr lang="es-CO" sz="3200" u="none" strike="noStrike">
                          <a:effectLst/>
                        </a:rPr>
                        <a:t>$ 175</a:t>
                      </a:r>
                      <a:endParaRPr lang="es-CO" sz="3200" b="1" i="0" u="none" strike="noStrike">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ctr"/>
                      <a:r>
                        <a:rPr lang="es-CO" sz="3200" u="none" strike="noStrike" dirty="0">
                          <a:effectLst/>
                        </a:rPr>
                        <a:t>7%</a:t>
                      </a:r>
                      <a:endParaRPr lang="es-CO" sz="32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3200" u="none" strike="noStrike" dirty="0">
                          <a:effectLst/>
                        </a:rPr>
                        <a:t>3%</a:t>
                      </a:r>
                      <a:endParaRPr lang="es-CO" sz="32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3200" u="none" strike="noStrike" dirty="0">
                          <a:effectLst/>
                        </a:rPr>
                        <a:t>3%</a:t>
                      </a:r>
                      <a:endParaRPr lang="es-CO" sz="32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3200" u="none" strike="noStrike" dirty="0">
                          <a:effectLst/>
                        </a:rPr>
                        <a:t>3%</a:t>
                      </a:r>
                      <a:endParaRPr lang="es-CO" sz="3200" b="1" i="0" u="none" strike="noStrike" dirty="0">
                        <a:solidFill>
                          <a:srgbClr val="000000"/>
                        </a:solidFill>
                        <a:effectLst/>
                        <a:latin typeface="Arial" panose="020B0604020202020204" pitchFamily="34" charset="0"/>
                      </a:endParaRPr>
                    </a:p>
                  </a:txBody>
                  <a:tcPr marL="0" marR="0" marT="0" marB="0" anchor="ctr">
                    <a:solidFill>
                      <a:srgbClr val="D6DCE4"/>
                    </a:solidFill>
                  </a:tcPr>
                </a:tc>
                <a:extLst>
                  <a:ext uri="{0D108BD9-81ED-4DB2-BD59-A6C34878D82A}">
                    <a16:rowId xmlns:a16="http://schemas.microsoft.com/office/drawing/2014/main" val="2319413072"/>
                  </a:ext>
                </a:extLst>
              </a:tr>
              <a:tr h="577059">
                <a:tc>
                  <a:txBody>
                    <a:bodyPr/>
                    <a:lstStyle/>
                    <a:p>
                      <a:pPr algn="l" rtl="0" fontAlgn="ctr"/>
                      <a:r>
                        <a:rPr lang="es-CO" sz="3200" u="none" strike="noStrike">
                          <a:effectLst/>
                        </a:rPr>
                        <a:t>Tasas y derechos administrativos</a:t>
                      </a:r>
                      <a:endParaRPr lang="es-CO" sz="3200" b="0" i="0" u="none" strike="noStrike">
                        <a:solidFill>
                          <a:srgbClr val="000000"/>
                        </a:solidFill>
                        <a:effectLst/>
                        <a:latin typeface="Calibri" panose="020F0502020204030204" pitchFamily="34" charset="0"/>
                      </a:endParaRPr>
                    </a:p>
                  </a:txBody>
                  <a:tcPr marL="45720" marR="45720" anchor="ctr"/>
                </a:tc>
                <a:tc>
                  <a:txBody>
                    <a:bodyPr/>
                    <a:lstStyle/>
                    <a:p>
                      <a:pPr algn="ctr" rtl="0" fontAlgn="ctr"/>
                      <a:r>
                        <a:rPr lang="es-CO" sz="3200" u="none" strike="noStrike">
                          <a:effectLst/>
                        </a:rPr>
                        <a:t>$ 150</a:t>
                      </a:r>
                      <a:endParaRPr lang="es-CO" sz="3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3200" u="none" strike="noStrike">
                          <a:effectLst/>
                        </a:rPr>
                        <a:t>$ 160</a:t>
                      </a:r>
                      <a:endParaRPr lang="es-CO" sz="3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3200" u="none" strike="noStrike">
                          <a:effectLst/>
                        </a:rPr>
                        <a:t>$ 165</a:t>
                      </a:r>
                      <a:endParaRPr lang="es-CO" sz="3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3200" u="none" strike="noStrike" dirty="0">
                          <a:effectLst/>
                        </a:rPr>
                        <a:t>$ 170</a:t>
                      </a:r>
                      <a:endParaRPr lang="es-CO" sz="32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3200" u="none" strike="noStrike" dirty="0">
                          <a:effectLst/>
                        </a:rPr>
                        <a:t>$ 175</a:t>
                      </a:r>
                      <a:endParaRPr lang="es-CO" sz="32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b"/>
                      <a:r>
                        <a:rPr lang="es-CO" sz="3200" u="none" strike="noStrike">
                          <a:effectLst/>
                        </a:rPr>
                        <a:t>7%</a:t>
                      </a:r>
                      <a:endParaRPr lang="es-CO" sz="3200" b="0" i="0" u="none" strike="noStrike">
                        <a:solidFill>
                          <a:srgbClr val="000000"/>
                        </a:solidFill>
                        <a:effectLst/>
                        <a:latin typeface="Arial" panose="020B0604020202020204" pitchFamily="34" charset="0"/>
                      </a:endParaRPr>
                    </a:p>
                  </a:txBody>
                  <a:tcPr marL="0" marR="0" marT="0" marB="0" anchor="b"/>
                </a:tc>
                <a:tc>
                  <a:txBody>
                    <a:bodyPr/>
                    <a:lstStyle/>
                    <a:p>
                      <a:pPr algn="ctr" rtl="0" fontAlgn="b"/>
                      <a:r>
                        <a:rPr lang="es-CO" sz="3200" u="none" strike="noStrike">
                          <a:effectLst/>
                        </a:rPr>
                        <a:t>3%</a:t>
                      </a:r>
                      <a:endParaRPr lang="es-CO" sz="3200" b="0" i="0" u="none" strike="noStrike">
                        <a:solidFill>
                          <a:srgbClr val="000000"/>
                        </a:solidFill>
                        <a:effectLst/>
                        <a:latin typeface="Arial" panose="020B0604020202020204" pitchFamily="34" charset="0"/>
                      </a:endParaRPr>
                    </a:p>
                  </a:txBody>
                  <a:tcPr marL="0" marR="0" marT="0" marB="0" anchor="b"/>
                </a:tc>
                <a:tc>
                  <a:txBody>
                    <a:bodyPr/>
                    <a:lstStyle/>
                    <a:p>
                      <a:pPr algn="ctr" rtl="0" fontAlgn="b"/>
                      <a:r>
                        <a:rPr lang="es-CO" sz="3200" u="none" strike="noStrike">
                          <a:effectLst/>
                        </a:rPr>
                        <a:t>3%</a:t>
                      </a:r>
                      <a:endParaRPr lang="es-CO" sz="3200" b="0" i="0" u="none" strike="noStrike">
                        <a:solidFill>
                          <a:srgbClr val="000000"/>
                        </a:solidFill>
                        <a:effectLst/>
                        <a:latin typeface="Arial" panose="020B0604020202020204" pitchFamily="34" charset="0"/>
                      </a:endParaRPr>
                    </a:p>
                  </a:txBody>
                  <a:tcPr marL="0" marR="0" marT="0" marB="0" anchor="b"/>
                </a:tc>
                <a:tc>
                  <a:txBody>
                    <a:bodyPr/>
                    <a:lstStyle/>
                    <a:p>
                      <a:pPr algn="ctr" rtl="0" fontAlgn="b"/>
                      <a:r>
                        <a:rPr lang="es-CO" sz="3200" u="none" strike="noStrike">
                          <a:effectLst/>
                        </a:rPr>
                        <a:t>3%</a:t>
                      </a:r>
                      <a:endParaRPr lang="es-CO" sz="32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901158085"/>
                  </a:ext>
                </a:extLst>
              </a:tr>
              <a:tr h="577059">
                <a:tc>
                  <a:txBody>
                    <a:bodyPr/>
                    <a:lstStyle/>
                    <a:p>
                      <a:pPr algn="l" rtl="0" fontAlgn="ctr"/>
                      <a:r>
                        <a:rPr lang="es-CO" sz="3200" u="none" strike="noStrike" dirty="0">
                          <a:effectLst/>
                        </a:rPr>
                        <a:t>II. Recursos de Capital </a:t>
                      </a:r>
                      <a:endParaRPr lang="es-CO" sz="3200" b="1" i="0" u="none" strike="noStrike" dirty="0">
                        <a:solidFill>
                          <a:srgbClr val="000000"/>
                        </a:solidFill>
                        <a:effectLst/>
                        <a:latin typeface="Calibri" panose="020F0502020204030204" pitchFamily="34" charset="0"/>
                      </a:endParaRPr>
                    </a:p>
                  </a:txBody>
                  <a:tcPr marL="45720" marR="45720" anchor="ctr">
                    <a:solidFill>
                      <a:srgbClr val="D6DCE4"/>
                    </a:solidFill>
                  </a:tcPr>
                </a:tc>
                <a:tc>
                  <a:txBody>
                    <a:bodyPr/>
                    <a:lstStyle/>
                    <a:p>
                      <a:pPr algn="ctr" rtl="0" fontAlgn="ctr"/>
                      <a:r>
                        <a:rPr lang="es-CO" sz="3200" u="none" strike="noStrike" dirty="0">
                          <a:effectLst/>
                        </a:rPr>
                        <a:t>$ 3.215</a:t>
                      </a:r>
                      <a:endParaRPr lang="es-CO" sz="3200" b="1" i="0" u="none" strike="noStrike" dirty="0">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ctr"/>
                      <a:r>
                        <a:rPr lang="es-CO" sz="3200" u="none" strike="noStrike">
                          <a:effectLst/>
                        </a:rPr>
                        <a:t>$ 2.452</a:t>
                      </a:r>
                      <a:endParaRPr lang="es-CO" sz="3200" b="1" i="0" u="none" strike="noStrike">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ctr"/>
                      <a:r>
                        <a:rPr lang="es-CO" sz="3200" u="none" strike="noStrike" dirty="0">
                          <a:effectLst/>
                        </a:rPr>
                        <a:t>$ 1.000</a:t>
                      </a:r>
                      <a:endParaRPr lang="es-CO" sz="3200" b="1" i="0" u="none" strike="noStrike" dirty="0">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ctr"/>
                      <a:r>
                        <a:rPr lang="es-CO" sz="3200" u="none" strike="noStrike" dirty="0">
                          <a:effectLst/>
                        </a:rPr>
                        <a:t>$ 0</a:t>
                      </a:r>
                      <a:endParaRPr lang="es-CO" sz="3200" b="1" i="0" u="none" strike="noStrike" dirty="0">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ctr"/>
                      <a:r>
                        <a:rPr lang="es-CO" sz="3200" u="none" strike="noStrike" dirty="0">
                          <a:effectLst/>
                        </a:rPr>
                        <a:t>$ 0</a:t>
                      </a:r>
                      <a:endParaRPr lang="es-CO" sz="3200" b="1" i="0" u="none" strike="noStrike" dirty="0">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ctr"/>
                      <a:r>
                        <a:rPr lang="es-CO" sz="3200" u="none" strike="noStrike">
                          <a:effectLst/>
                        </a:rPr>
                        <a:t>-24%</a:t>
                      </a:r>
                      <a:endParaRPr lang="es-CO" sz="3200" b="1" i="0" u="none" strike="noStrike">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3200" u="none" strike="noStrike" dirty="0">
                          <a:effectLst/>
                        </a:rPr>
                        <a:t>-59%</a:t>
                      </a:r>
                      <a:endParaRPr lang="es-CO" sz="32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3200" u="none" strike="noStrike" dirty="0">
                          <a:effectLst/>
                        </a:rPr>
                        <a:t>-100%</a:t>
                      </a:r>
                      <a:endParaRPr lang="es-CO" sz="3200" b="1" i="0" u="none" strike="noStrike" dirty="0">
                        <a:solidFill>
                          <a:srgbClr val="000000"/>
                        </a:solidFill>
                        <a:effectLst/>
                        <a:latin typeface="Arial" panose="020B0604020202020204" pitchFamily="34" charset="0"/>
                      </a:endParaRPr>
                    </a:p>
                  </a:txBody>
                  <a:tcPr marL="0" marR="0" marT="0" marB="0" anchor="ctr">
                    <a:solidFill>
                      <a:srgbClr val="D6DCE4"/>
                    </a:solidFill>
                  </a:tcPr>
                </a:tc>
                <a:tc>
                  <a:txBody>
                    <a:bodyPr/>
                    <a:lstStyle/>
                    <a:p>
                      <a:pPr algn="ctr" rtl="0" fontAlgn="ctr"/>
                      <a:r>
                        <a:rPr lang="es-CO" sz="3200" u="none" strike="noStrike" dirty="0">
                          <a:effectLst/>
                        </a:rPr>
                        <a:t>0%</a:t>
                      </a:r>
                      <a:endParaRPr lang="es-CO" sz="3200" b="1" i="0" u="none" strike="noStrike" dirty="0">
                        <a:solidFill>
                          <a:srgbClr val="000000"/>
                        </a:solidFill>
                        <a:effectLst/>
                        <a:latin typeface="Arial" panose="020B0604020202020204" pitchFamily="34" charset="0"/>
                      </a:endParaRPr>
                    </a:p>
                  </a:txBody>
                  <a:tcPr marL="0" marR="0" marT="0" marB="0" anchor="ctr">
                    <a:solidFill>
                      <a:srgbClr val="D6DCE4"/>
                    </a:solidFill>
                  </a:tcPr>
                </a:tc>
                <a:extLst>
                  <a:ext uri="{0D108BD9-81ED-4DB2-BD59-A6C34878D82A}">
                    <a16:rowId xmlns:a16="http://schemas.microsoft.com/office/drawing/2014/main" val="370771134"/>
                  </a:ext>
                </a:extLst>
              </a:tr>
              <a:tr h="577059">
                <a:tc>
                  <a:txBody>
                    <a:bodyPr/>
                    <a:lstStyle/>
                    <a:p>
                      <a:pPr algn="l" rtl="0" fontAlgn="ctr"/>
                      <a:r>
                        <a:rPr lang="es-CO" sz="3200" u="none" strike="noStrike">
                          <a:effectLst/>
                        </a:rPr>
                        <a:t>Excedentes financieros </a:t>
                      </a:r>
                      <a:endParaRPr lang="es-CO" sz="3200" b="0" i="0" u="none" strike="noStrike">
                        <a:solidFill>
                          <a:srgbClr val="000000"/>
                        </a:solidFill>
                        <a:effectLst/>
                        <a:latin typeface="Calibri" panose="020F0502020204030204" pitchFamily="34" charset="0"/>
                      </a:endParaRPr>
                    </a:p>
                  </a:txBody>
                  <a:tcPr marL="45720" marR="45720" anchor="ctr"/>
                </a:tc>
                <a:tc>
                  <a:txBody>
                    <a:bodyPr/>
                    <a:lstStyle/>
                    <a:p>
                      <a:pPr algn="ctr" rtl="0" fontAlgn="ctr"/>
                      <a:r>
                        <a:rPr lang="es-CO" sz="3200" u="none" strike="noStrike">
                          <a:effectLst/>
                        </a:rPr>
                        <a:t>$ 3.215</a:t>
                      </a:r>
                      <a:endParaRPr lang="es-CO" sz="3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3200" u="none" strike="noStrike">
                          <a:effectLst/>
                        </a:rPr>
                        <a:t>$ 2.452</a:t>
                      </a:r>
                      <a:endParaRPr lang="es-CO" sz="3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3200" u="none" strike="noStrike" dirty="0">
                          <a:effectLst/>
                        </a:rPr>
                        <a:t>$ 1.000</a:t>
                      </a:r>
                      <a:endParaRPr lang="es-CO" sz="32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3200" u="none" strike="noStrike" dirty="0">
                          <a:effectLst/>
                        </a:rPr>
                        <a:t>$ 0</a:t>
                      </a:r>
                      <a:endParaRPr lang="es-CO" sz="32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3200" u="none" strike="noStrike">
                          <a:effectLst/>
                        </a:rPr>
                        <a:t>$ 0</a:t>
                      </a:r>
                      <a:endParaRPr lang="es-CO" sz="3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es-CO" sz="3200" u="none" strike="noStrike">
                          <a:effectLst/>
                        </a:rPr>
                        <a:t>-24%</a:t>
                      </a:r>
                      <a:endParaRPr lang="es-CO" sz="3200" b="0" i="0" u="none" strike="noStrike">
                        <a:solidFill>
                          <a:srgbClr val="000000"/>
                        </a:solidFill>
                        <a:effectLst/>
                        <a:latin typeface="Arial" panose="020B0604020202020204" pitchFamily="34" charset="0"/>
                      </a:endParaRPr>
                    </a:p>
                  </a:txBody>
                  <a:tcPr marL="0" marR="0" marT="0" marB="0" anchor="b"/>
                </a:tc>
                <a:tc>
                  <a:txBody>
                    <a:bodyPr/>
                    <a:lstStyle/>
                    <a:p>
                      <a:pPr algn="ctr" rtl="0" fontAlgn="b"/>
                      <a:r>
                        <a:rPr lang="es-CO" sz="3200" u="none" strike="noStrike">
                          <a:effectLst/>
                        </a:rPr>
                        <a:t>-59%</a:t>
                      </a:r>
                      <a:endParaRPr lang="es-CO" sz="3200" b="0" i="0" u="none" strike="noStrike">
                        <a:solidFill>
                          <a:srgbClr val="000000"/>
                        </a:solidFill>
                        <a:effectLst/>
                        <a:latin typeface="Arial" panose="020B0604020202020204" pitchFamily="34" charset="0"/>
                      </a:endParaRPr>
                    </a:p>
                  </a:txBody>
                  <a:tcPr marL="0" marR="0" marT="0" marB="0" anchor="b"/>
                </a:tc>
                <a:tc>
                  <a:txBody>
                    <a:bodyPr/>
                    <a:lstStyle/>
                    <a:p>
                      <a:pPr algn="ctr" rtl="0" fontAlgn="b"/>
                      <a:r>
                        <a:rPr lang="es-CO" sz="3200" u="none" strike="noStrike" dirty="0">
                          <a:effectLst/>
                        </a:rPr>
                        <a:t>-100%</a:t>
                      </a:r>
                      <a:endParaRPr lang="es-CO" sz="3200" b="0" i="0" u="none" strike="noStrike" dirty="0">
                        <a:solidFill>
                          <a:srgbClr val="000000"/>
                        </a:solidFill>
                        <a:effectLst/>
                        <a:latin typeface="Arial" panose="020B0604020202020204" pitchFamily="34" charset="0"/>
                      </a:endParaRPr>
                    </a:p>
                  </a:txBody>
                  <a:tcPr marL="0" marR="0" marT="0" marB="0" anchor="b"/>
                </a:tc>
                <a:tc>
                  <a:txBody>
                    <a:bodyPr/>
                    <a:lstStyle/>
                    <a:p>
                      <a:pPr algn="ctr" rtl="0" fontAlgn="b"/>
                      <a:r>
                        <a:rPr lang="es-CO" sz="3200" u="none" strike="noStrike" dirty="0">
                          <a:effectLst/>
                        </a:rPr>
                        <a:t>0%</a:t>
                      </a:r>
                      <a:endParaRPr lang="es-CO" sz="32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718319054"/>
                  </a:ext>
                </a:extLst>
              </a:tr>
              <a:tr h="577059">
                <a:tc>
                  <a:txBody>
                    <a:bodyPr/>
                    <a:lstStyle/>
                    <a:p>
                      <a:pPr algn="l" rtl="0" fontAlgn="ctr"/>
                      <a:r>
                        <a:rPr lang="es-CO" sz="3200" u="none" strike="noStrike" dirty="0">
                          <a:effectLst/>
                        </a:rPr>
                        <a:t>III. Contribuciones Parafiscales</a:t>
                      </a:r>
                      <a:endParaRPr lang="es-CO" sz="3200" b="1" i="0" u="none" strike="noStrike" dirty="0">
                        <a:solidFill>
                          <a:srgbClr val="000000"/>
                        </a:solidFill>
                        <a:effectLst/>
                        <a:latin typeface="Calibri" panose="020F0502020204030204" pitchFamily="34" charset="0"/>
                      </a:endParaRPr>
                    </a:p>
                  </a:txBody>
                  <a:tcPr marL="45720" marR="45720" anchor="ctr">
                    <a:solidFill>
                      <a:srgbClr val="D6DCE4"/>
                    </a:solidFill>
                  </a:tcPr>
                </a:tc>
                <a:tc>
                  <a:txBody>
                    <a:bodyPr/>
                    <a:lstStyle/>
                    <a:p>
                      <a:pPr algn="ctr" rtl="0" fontAlgn="ctr"/>
                      <a:r>
                        <a:rPr lang="es-CO" sz="3200" u="none" strike="noStrike">
                          <a:effectLst/>
                        </a:rPr>
                        <a:t>$ 0</a:t>
                      </a:r>
                      <a:endParaRPr lang="es-CO" sz="3200" b="1" i="0" u="none" strike="noStrike">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ctr"/>
                      <a:r>
                        <a:rPr lang="es-CO" sz="3200" u="none" strike="noStrike" dirty="0">
                          <a:effectLst/>
                        </a:rPr>
                        <a:t>$ 0</a:t>
                      </a:r>
                      <a:endParaRPr lang="es-CO" sz="3200" b="1" i="0" u="none" strike="noStrike" dirty="0">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ctr"/>
                      <a:r>
                        <a:rPr lang="es-CO" sz="3200" u="none" strike="noStrike" dirty="0">
                          <a:effectLst/>
                        </a:rPr>
                        <a:t>$ 0</a:t>
                      </a:r>
                      <a:endParaRPr lang="es-CO" sz="3200" b="1" i="0" u="none" strike="noStrike" dirty="0">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ctr"/>
                      <a:r>
                        <a:rPr lang="es-CO" sz="3200" u="none" strike="noStrike">
                          <a:effectLst/>
                        </a:rPr>
                        <a:t>$ 0</a:t>
                      </a:r>
                      <a:endParaRPr lang="es-CO" sz="3200" b="1" i="0" u="none" strike="noStrike">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ctr"/>
                      <a:r>
                        <a:rPr lang="es-CO" sz="3200" u="none" strike="noStrike" dirty="0">
                          <a:effectLst/>
                        </a:rPr>
                        <a:t>$ 0</a:t>
                      </a:r>
                      <a:endParaRPr lang="es-CO" sz="3200" b="1" i="0" u="none" strike="noStrike" dirty="0">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b"/>
                      <a:r>
                        <a:rPr lang="es-CO" sz="3200" u="none" strike="noStrike" dirty="0">
                          <a:effectLst/>
                        </a:rPr>
                        <a:t>0%</a:t>
                      </a:r>
                      <a:endParaRPr lang="es-CO" sz="3200" b="1" i="0" u="none" strike="noStrike" dirty="0">
                        <a:solidFill>
                          <a:srgbClr val="000000"/>
                        </a:solidFill>
                        <a:effectLst/>
                        <a:latin typeface="Arial" panose="020B0604020202020204" pitchFamily="34" charset="0"/>
                      </a:endParaRPr>
                    </a:p>
                  </a:txBody>
                  <a:tcPr marL="0" marR="0" marT="0" marB="0" anchor="b">
                    <a:solidFill>
                      <a:srgbClr val="D6DCE4"/>
                    </a:solidFill>
                  </a:tcPr>
                </a:tc>
                <a:tc>
                  <a:txBody>
                    <a:bodyPr/>
                    <a:lstStyle/>
                    <a:p>
                      <a:pPr algn="ctr" rtl="0" fontAlgn="b"/>
                      <a:r>
                        <a:rPr lang="es-CO" sz="3200" u="none" strike="noStrike" dirty="0">
                          <a:effectLst/>
                        </a:rPr>
                        <a:t>0%</a:t>
                      </a:r>
                      <a:endParaRPr lang="es-CO" sz="3200" b="1" i="0" u="none" strike="noStrike" dirty="0">
                        <a:solidFill>
                          <a:srgbClr val="000000"/>
                        </a:solidFill>
                        <a:effectLst/>
                        <a:latin typeface="Arial" panose="020B0604020202020204" pitchFamily="34" charset="0"/>
                      </a:endParaRPr>
                    </a:p>
                  </a:txBody>
                  <a:tcPr marL="0" marR="0" marT="0" marB="0" anchor="b">
                    <a:solidFill>
                      <a:srgbClr val="D6DCE4"/>
                    </a:solidFill>
                  </a:tcPr>
                </a:tc>
                <a:tc>
                  <a:txBody>
                    <a:bodyPr/>
                    <a:lstStyle/>
                    <a:p>
                      <a:pPr algn="ctr" rtl="0" fontAlgn="b"/>
                      <a:r>
                        <a:rPr lang="es-CO" sz="3200" u="none" strike="noStrike" dirty="0">
                          <a:effectLst/>
                        </a:rPr>
                        <a:t>0%</a:t>
                      </a:r>
                      <a:endParaRPr lang="es-CO" sz="3200" b="1" i="0" u="none" strike="noStrike" dirty="0">
                        <a:solidFill>
                          <a:srgbClr val="000000"/>
                        </a:solidFill>
                        <a:effectLst/>
                        <a:latin typeface="Arial" panose="020B0604020202020204" pitchFamily="34" charset="0"/>
                      </a:endParaRPr>
                    </a:p>
                  </a:txBody>
                  <a:tcPr marL="0" marR="0" marT="0" marB="0" anchor="b">
                    <a:solidFill>
                      <a:srgbClr val="D6DCE4"/>
                    </a:solidFill>
                  </a:tcPr>
                </a:tc>
                <a:tc>
                  <a:txBody>
                    <a:bodyPr/>
                    <a:lstStyle/>
                    <a:p>
                      <a:pPr algn="ctr" rtl="0" fontAlgn="b"/>
                      <a:r>
                        <a:rPr lang="es-CO" sz="3200" u="none" strike="noStrike" dirty="0">
                          <a:effectLst/>
                        </a:rPr>
                        <a:t>0%</a:t>
                      </a:r>
                      <a:endParaRPr lang="es-CO" sz="3200" b="1" i="0" u="none" strike="noStrike" dirty="0">
                        <a:solidFill>
                          <a:srgbClr val="000000"/>
                        </a:solidFill>
                        <a:effectLst/>
                        <a:latin typeface="Arial" panose="020B0604020202020204" pitchFamily="34" charset="0"/>
                      </a:endParaRPr>
                    </a:p>
                  </a:txBody>
                  <a:tcPr marL="0" marR="0" marT="0" marB="0" anchor="b">
                    <a:solidFill>
                      <a:srgbClr val="D6DCE4"/>
                    </a:solidFill>
                  </a:tcPr>
                </a:tc>
                <a:extLst>
                  <a:ext uri="{0D108BD9-81ED-4DB2-BD59-A6C34878D82A}">
                    <a16:rowId xmlns:a16="http://schemas.microsoft.com/office/drawing/2014/main" val="3495303570"/>
                  </a:ext>
                </a:extLst>
              </a:tr>
              <a:tr h="577059">
                <a:tc>
                  <a:txBody>
                    <a:bodyPr/>
                    <a:lstStyle/>
                    <a:p>
                      <a:pPr algn="l" rtl="0" fontAlgn="ctr"/>
                      <a:r>
                        <a:rPr lang="es-CO" sz="3200" u="none" strike="noStrike">
                          <a:effectLst/>
                        </a:rPr>
                        <a:t>IV. Nación</a:t>
                      </a:r>
                      <a:endParaRPr lang="es-CO" sz="3200" b="1" i="0" u="none" strike="noStrike">
                        <a:solidFill>
                          <a:srgbClr val="000000"/>
                        </a:solidFill>
                        <a:effectLst/>
                        <a:latin typeface="Calibri" panose="020F0502020204030204" pitchFamily="34" charset="0"/>
                      </a:endParaRPr>
                    </a:p>
                  </a:txBody>
                  <a:tcPr marL="45720" marR="45720" anchor="ctr">
                    <a:solidFill>
                      <a:srgbClr val="D6DCE4"/>
                    </a:solidFill>
                  </a:tcPr>
                </a:tc>
                <a:tc>
                  <a:txBody>
                    <a:bodyPr/>
                    <a:lstStyle/>
                    <a:p>
                      <a:pPr algn="ctr" rtl="0" fontAlgn="ctr"/>
                      <a:r>
                        <a:rPr lang="es-CO" sz="3200" u="none" strike="noStrike">
                          <a:effectLst/>
                        </a:rPr>
                        <a:t>$ 0</a:t>
                      </a:r>
                      <a:endParaRPr lang="es-CO" sz="3200" b="1" i="0" u="none" strike="noStrike">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ctr"/>
                      <a:r>
                        <a:rPr lang="es-CO" sz="3200" u="none" strike="noStrike">
                          <a:effectLst/>
                        </a:rPr>
                        <a:t>$ 0</a:t>
                      </a:r>
                      <a:endParaRPr lang="es-CO" sz="3200" b="1" i="0" u="none" strike="noStrike">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ctr"/>
                      <a:r>
                        <a:rPr lang="es-CO" sz="3200" u="none" strike="noStrike">
                          <a:effectLst/>
                        </a:rPr>
                        <a:t>$ 0</a:t>
                      </a:r>
                      <a:endParaRPr lang="es-CO" sz="3200" b="1" i="0" u="none" strike="noStrike">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ctr"/>
                      <a:r>
                        <a:rPr lang="es-CO" sz="3200" u="none" strike="noStrike">
                          <a:effectLst/>
                        </a:rPr>
                        <a:t>$ 0</a:t>
                      </a:r>
                      <a:endParaRPr lang="es-CO" sz="3200" b="1" i="0" u="none" strike="noStrike">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ctr"/>
                      <a:r>
                        <a:rPr lang="es-CO" sz="3200" u="none" strike="noStrike">
                          <a:effectLst/>
                        </a:rPr>
                        <a:t>$ 0</a:t>
                      </a:r>
                      <a:endParaRPr lang="es-CO" sz="3200" b="1" i="0" u="none" strike="noStrike">
                        <a:solidFill>
                          <a:srgbClr val="000000"/>
                        </a:solidFill>
                        <a:effectLst/>
                        <a:latin typeface="Calibri" panose="020F0502020204030204" pitchFamily="34" charset="0"/>
                      </a:endParaRPr>
                    </a:p>
                  </a:txBody>
                  <a:tcPr marL="0" marR="0" marT="0" marB="0" anchor="ctr">
                    <a:solidFill>
                      <a:srgbClr val="D6DCE4"/>
                    </a:solidFill>
                  </a:tcPr>
                </a:tc>
                <a:tc>
                  <a:txBody>
                    <a:bodyPr/>
                    <a:lstStyle/>
                    <a:p>
                      <a:pPr algn="ctr" rtl="0" fontAlgn="b"/>
                      <a:r>
                        <a:rPr lang="es-CO" sz="3200" u="none" strike="noStrike">
                          <a:effectLst/>
                        </a:rPr>
                        <a:t>0%</a:t>
                      </a:r>
                      <a:endParaRPr lang="es-CO" sz="3200" b="1" i="0" u="none" strike="noStrike">
                        <a:solidFill>
                          <a:srgbClr val="000000"/>
                        </a:solidFill>
                        <a:effectLst/>
                        <a:latin typeface="Arial" panose="020B0604020202020204" pitchFamily="34" charset="0"/>
                      </a:endParaRPr>
                    </a:p>
                  </a:txBody>
                  <a:tcPr marL="0" marR="0" marT="0" marB="0" anchor="b">
                    <a:solidFill>
                      <a:srgbClr val="D6DCE4"/>
                    </a:solidFill>
                  </a:tcPr>
                </a:tc>
                <a:tc>
                  <a:txBody>
                    <a:bodyPr/>
                    <a:lstStyle/>
                    <a:p>
                      <a:pPr algn="ctr" rtl="0" fontAlgn="b"/>
                      <a:r>
                        <a:rPr lang="es-CO" sz="3200" u="none" strike="noStrike">
                          <a:effectLst/>
                        </a:rPr>
                        <a:t>0%</a:t>
                      </a:r>
                      <a:endParaRPr lang="es-CO" sz="3200" b="1" i="0" u="none" strike="noStrike">
                        <a:solidFill>
                          <a:srgbClr val="000000"/>
                        </a:solidFill>
                        <a:effectLst/>
                        <a:latin typeface="Arial" panose="020B0604020202020204" pitchFamily="34" charset="0"/>
                      </a:endParaRPr>
                    </a:p>
                  </a:txBody>
                  <a:tcPr marL="0" marR="0" marT="0" marB="0" anchor="b">
                    <a:solidFill>
                      <a:srgbClr val="D6DCE4"/>
                    </a:solidFill>
                  </a:tcPr>
                </a:tc>
                <a:tc>
                  <a:txBody>
                    <a:bodyPr/>
                    <a:lstStyle/>
                    <a:p>
                      <a:pPr algn="ctr" rtl="0" fontAlgn="b"/>
                      <a:r>
                        <a:rPr lang="es-CO" sz="3200" u="none" strike="noStrike">
                          <a:effectLst/>
                        </a:rPr>
                        <a:t>0%</a:t>
                      </a:r>
                      <a:endParaRPr lang="es-CO" sz="3200" b="1" i="0" u="none" strike="noStrike">
                        <a:solidFill>
                          <a:srgbClr val="000000"/>
                        </a:solidFill>
                        <a:effectLst/>
                        <a:latin typeface="Arial" panose="020B0604020202020204" pitchFamily="34" charset="0"/>
                      </a:endParaRPr>
                    </a:p>
                  </a:txBody>
                  <a:tcPr marL="0" marR="0" marT="0" marB="0" anchor="b">
                    <a:solidFill>
                      <a:srgbClr val="D6DCE4"/>
                    </a:solidFill>
                  </a:tcPr>
                </a:tc>
                <a:tc>
                  <a:txBody>
                    <a:bodyPr/>
                    <a:lstStyle/>
                    <a:p>
                      <a:pPr algn="ctr" rtl="0" fontAlgn="b"/>
                      <a:r>
                        <a:rPr lang="es-CO" sz="3200" u="none" strike="noStrike" dirty="0">
                          <a:effectLst/>
                        </a:rPr>
                        <a:t>0%</a:t>
                      </a:r>
                      <a:endParaRPr lang="es-CO" sz="3200" b="1" i="0" u="none" strike="noStrike" dirty="0">
                        <a:solidFill>
                          <a:srgbClr val="000000"/>
                        </a:solidFill>
                        <a:effectLst/>
                        <a:latin typeface="Arial" panose="020B0604020202020204" pitchFamily="34" charset="0"/>
                      </a:endParaRPr>
                    </a:p>
                  </a:txBody>
                  <a:tcPr marL="0" marR="0" marT="0" marB="0" anchor="b">
                    <a:solidFill>
                      <a:srgbClr val="D6DCE4"/>
                    </a:solidFill>
                  </a:tcPr>
                </a:tc>
                <a:extLst>
                  <a:ext uri="{0D108BD9-81ED-4DB2-BD59-A6C34878D82A}">
                    <a16:rowId xmlns:a16="http://schemas.microsoft.com/office/drawing/2014/main" val="3545552663"/>
                  </a:ext>
                </a:extLst>
              </a:tr>
              <a:tr h="577059">
                <a:tc>
                  <a:txBody>
                    <a:bodyPr/>
                    <a:lstStyle/>
                    <a:p>
                      <a:pPr algn="l" rtl="0" fontAlgn="ctr"/>
                      <a:r>
                        <a:rPr lang="es-CO" sz="3200" b="1" u="none" strike="noStrike" dirty="0">
                          <a:effectLst/>
                        </a:rPr>
                        <a:t>Total Ingresos por año</a:t>
                      </a:r>
                      <a:endParaRPr lang="es-CO" sz="3200" b="1" i="0" u="none" strike="noStrike" dirty="0">
                        <a:solidFill>
                          <a:srgbClr val="000000"/>
                        </a:solidFill>
                        <a:effectLst/>
                        <a:latin typeface="Calibri" panose="020F0502020204030204" pitchFamily="34" charset="0"/>
                      </a:endParaRPr>
                    </a:p>
                  </a:txBody>
                  <a:tcPr marL="45720" marR="45720" anchor="ctr">
                    <a:solidFill>
                      <a:srgbClr val="FCCC31"/>
                    </a:solidFill>
                  </a:tcPr>
                </a:tc>
                <a:tc>
                  <a:txBody>
                    <a:bodyPr/>
                    <a:lstStyle/>
                    <a:p>
                      <a:pPr algn="ctr" rtl="0" fontAlgn="ctr"/>
                      <a:r>
                        <a:rPr lang="es-CO" sz="3200" b="1" u="none" strike="noStrike" dirty="0">
                          <a:effectLst/>
                        </a:rPr>
                        <a:t>$ 3.365</a:t>
                      </a:r>
                      <a:endParaRPr lang="es-CO" sz="3200" b="1" i="0" u="none" strike="noStrike" dirty="0">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3200" b="1" u="none" strike="noStrike" dirty="0">
                          <a:effectLst/>
                        </a:rPr>
                        <a:t>$ 2.612</a:t>
                      </a:r>
                      <a:endParaRPr lang="es-CO" sz="3200" b="1" i="0" u="none" strike="noStrike" dirty="0">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3200" b="1" u="none" strike="noStrike" dirty="0">
                          <a:effectLst/>
                        </a:rPr>
                        <a:t>$ 1.165</a:t>
                      </a:r>
                      <a:endParaRPr lang="es-CO" sz="3200" b="1" i="0" u="none" strike="noStrike" dirty="0">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3200" b="1" u="none" strike="noStrike" dirty="0">
                          <a:effectLst/>
                        </a:rPr>
                        <a:t>$ 170</a:t>
                      </a:r>
                      <a:endParaRPr lang="es-CO" sz="3200" b="1" i="0" u="none" strike="noStrike" dirty="0">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3200" b="1" u="none" strike="noStrike" dirty="0">
                          <a:effectLst/>
                        </a:rPr>
                        <a:t>$ 175</a:t>
                      </a:r>
                      <a:endParaRPr lang="es-CO" sz="3200" b="1" i="0" u="none" strike="noStrike" dirty="0">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3200" b="1" u="none" strike="noStrike" dirty="0">
                          <a:effectLst/>
                        </a:rPr>
                        <a:t>-22%</a:t>
                      </a:r>
                      <a:endParaRPr lang="es-CO" sz="3200" b="1" i="0" u="none" strike="noStrike" dirty="0">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3200" b="1" u="none" strike="noStrike" dirty="0">
                          <a:effectLst/>
                        </a:rPr>
                        <a:t>-55%</a:t>
                      </a:r>
                      <a:endParaRPr lang="es-CO" sz="3200" b="1" i="0" u="none" strike="noStrike" dirty="0">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3200" b="1" u="none" strike="noStrike" dirty="0">
                          <a:effectLst/>
                        </a:rPr>
                        <a:t>-85%</a:t>
                      </a:r>
                      <a:endParaRPr lang="es-CO" sz="3200" b="1" i="0" u="none" strike="noStrike" dirty="0">
                        <a:solidFill>
                          <a:srgbClr val="000000"/>
                        </a:solidFill>
                        <a:effectLst/>
                        <a:latin typeface="Arial" panose="020B0604020202020204" pitchFamily="34" charset="0"/>
                      </a:endParaRPr>
                    </a:p>
                  </a:txBody>
                  <a:tcPr marL="0" marR="0" marT="0" marB="0" anchor="ctr">
                    <a:solidFill>
                      <a:srgbClr val="FCCC31"/>
                    </a:solidFill>
                  </a:tcPr>
                </a:tc>
                <a:tc>
                  <a:txBody>
                    <a:bodyPr/>
                    <a:lstStyle/>
                    <a:p>
                      <a:pPr algn="ctr" rtl="0" fontAlgn="ctr"/>
                      <a:r>
                        <a:rPr lang="es-CO" sz="3200" b="1" u="none" strike="noStrike" dirty="0">
                          <a:effectLst/>
                        </a:rPr>
                        <a:t>3%</a:t>
                      </a:r>
                      <a:endParaRPr lang="es-CO" sz="3200" b="1" i="0" u="none" strike="noStrike" dirty="0">
                        <a:solidFill>
                          <a:srgbClr val="000000"/>
                        </a:solidFill>
                        <a:effectLst/>
                        <a:latin typeface="Arial" panose="020B0604020202020204" pitchFamily="34" charset="0"/>
                      </a:endParaRPr>
                    </a:p>
                  </a:txBody>
                  <a:tcPr marL="0" marR="0" marT="0" marB="0" anchor="ctr">
                    <a:solidFill>
                      <a:srgbClr val="FCCC31"/>
                    </a:solidFill>
                  </a:tcPr>
                </a:tc>
                <a:extLst>
                  <a:ext uri="{0D108BD9-81ED-4DB2-BD59-A6C34878D82A}">
                    <a16:rowId xmlns:a16="http://schemas.microsoft.com/office/drawing/2014/main" val="1378964469"/>
                  </a:ext>
                </a:extLst>
              </a:tr>
            </a:tbl>
          </a:graphicData>
        </a:graphic>
      </p:graphicFrame>
      <p:graphicFrame>
        <p:nvGraphicFramePr>
          <p:cNvPr id="9" name="Tabla 8">
            <a:extLst>
              <a:ext uri="{FF2B5EF4-FFF2-40B4-BE49-F238E27FC236}">
                <a16:creationId xmlns:a16="http://schemas.microsoft.com/office/drawing/2014/main" id="{9EC9CA62-88FD-4F8A-BC8B-CFF62EE13CB5}"/>
              </a:ext>
            </a:extLst>
          </p:cNvPr>
          <p:cNvGraphicFramePr>
            <a:graphicFrameLocks noGrp="1"/>
          </p:cNvGraphicFramePr>
          <p:nvPr>
            <p:extLst>
              <p:ext uri="{D42A27DB-BD31-4B8C-83A1-F6EECF244321}">
                <p14:modId xmlns:p14="http://schemas.microsoft.com/office/powerpoint/2010/main" val="3879084941"/>
              </p:ext>
            </p:extLst>
          </p:nvPr>
        </p:nvGraphicFramePr>
        <p:xfrm>
          <a:off x="1371600" y="9722709"/>
          <a:ext cx="10194583" cy="1019906"/>
        </p:xfrm>
        <a:graphic>
          <a:graphicData uri="http://schemas.openxmlformats.org/drawingml/2006/table">
            <a:tbl>
              <a:tblPr>
                <a:tableStyleId>{5940675A-B579-460E-94D1-54222C63F5DA}</a:tableStyleId>
              </a:tblPr>
              <a:tblGrid>
                <a:gridCol w="10194583">
                  <a:extLst>
                    <a:ext uri="{9D8B030D-6E8A-4147-A177-3AD203B41FA5}">
                      <a16:colId xmlns:a16="http://schemas.microsoft.com/office/drawing/2014/main" val="3462749009"/>
                    </a:ext>
                  </a:extLst>
                </a:gridCol>
              </a:tblGrid>
              <a:tr h="509953">
                <a:tc>
                  <a:txBody>
                    <a:bodyPr/>
                    <a:lstStyle/>
                    <a:p>
                      <a:pPr algn="l" rtl="0" fontAlgn="ctr"/>
                      <a:r>
                        <a:rPr lang="es-CO" sz="2000" u="none" strike="noStrike" dirty="0">
                          <a:effectLst/>
                        </a:rPr>
                        <a:t>*corresponde a la sumatoria de los impuestos directos programados en el anteproyecto </a:t>
                      </a:r>
                      <a:endParaRPr lang="es-CO" sz="2000" b="0" i="0" u="none" strike="noStrike" dirty="0">
                        <a:solidFill>
                          <a:srgbClr val="203764"/>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67264577"/>
                  </a:ext>
                </a:extLst>
              </a:tr>
              <a:tr h="509953">
                <a:tc>
                  <a:txBody>
                    <a:bodyPr/>
                    <a:lstStyle/>
                    <a:p>
                      <a:pPr algn="l" rtl="0" fontAlgn="ctr"/>
                      <a:r>
                        <a:rPr lang="es-CO" sz="2000" u="none" strike="noStrike" dirty="0">
                          <a:effectLst/>
                        </a:rPr>
                        <a:t>**corresponde a la sumatoria de los impuestos indirectos programados en el anteproyecto </a:t>
                      </a:r>
                      <a:endParaRPr lang="es-CO" sz="2000" b="0" i="0" u="none" strike="noStrike" dirty="0">
                        <a:solidFill>
                          <a:srgbClr val="203764"/>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1398091"/>
                  </a:ext>
                </a:extLst>
              </a:tr>
            </a:tbl>
          </a:graphicData>
        </a:graphic>
      </p:graphicFrame>
    </p:spTree>
    <p:extLst>
      <p:ext uri="{BB962C8B-B14F-4D97-AF65-F5344CB8AC3E}">
        <p14:creationId xmlns:p14="http://schemas.microsoft.com/office/powerpoint/2010/main" val="24223599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CC7E4799-0F53-4A92-81A5-D4162B3A1AAE}"/>
              </a:ext>
            </a:extLst>
          </p:cNvPr>
          <p:cNvSpPr>
            <a:spLocks noGrp="1"/>
          </p:cNvSpPr>
          <p:nvPr>
            <p:ph type="body" sz="quarter" idx="10"/>
          </p:nvPr>
        </p:nvSpPr>
        <p:spPr>
          <a:xfrm>
            <a:off x="1155232" y="2849484"/>
            <a:ext cx="20037394" cy="7008378"/>
          </a:xfrm>
        </p:spPr>
        <p:txBody>
          <a:bodyPr wrap="square" lIns="0" tIns="0" rIns="0" bIns="0" anchor="t">
            <a:noAutofit/>
          </a:bodyPr>
          <a:lstStyle/>
          <a:p>
            <a:pPr algn="just"/>
            <a:endParaRPr lang="es-CO" spc="-300" dirty="0">
              <a:latin typeface="Work Sans"/>
              <a:ea typeface="+mj-ea"/>
            </a:endParaRPr>
          </a:p>
          <a:p>
            <a:pPr algn="just"/>
            <a:endParaRPr lang="es-CO" spc="-300" dirty="0">
              <a:latin typeface="Work Sans"/>
              <a:ea typeface="+mj-ea"/>
            </a:endParaRPr>
          </a:p>
          <a:p>
            <a:pPr algn="just"/>
            <a:endParaRPr lang="es-CO" spc="-300" dirty="0"/>
          </a:p>
          <a:p>
            <a:pPr algn="just"/>
            <a:endParaRPr lang="es-CO" spc="-300" dirty="0"/>
          </a:p>
          <a:p>
            <a:pPr algn="just"/>
            <a:endParaRPr lang="es-CO" spc="-300" dirty="0"/>
          </a:p>
          <a:p>
            <a:pPr algn="just"/>
            <a:endParaRPr lang="es-CO" spc="-300" dirty="0"/>
          </a:p>
          <a:p>
            <a:pPr algn="just"/>
            <a:endParaRPr lang="es-CO" spc="-300" dirty="0"/>
          </a:p>
          <a:p>
            <a:pPr algn="just"/>
            <a:endParaRPr lang="es-CO" spc="-300" dirty="0"/>
          </a:p>
          <a:p>
            <a:endParaRPr lang="es-CO" sz="2000" dirty="0"/>
          </a:p>
        </p:txBody>
      </p:sp>
      <p:sp>
        <p:nvSpPr>
          <p:cNvPr id="3" name="Title 15">
            <a:extLst>
              <a:ext uri="{FF2B5EF4-FFF2-40B4-BE49-F238E27FC236}">
                <a16:creationId xmlns:a16="http://schemas.microsoft.com/office/drawing/2014/main" id="{F66C1925-0EE6-933A-63BB-D88F9BB7FF57}"/>
              </a:ext>
            </a:extLst>
          </p:cNvPr>
          <p:cNvSpPr txBox="1">
            <a:spLocks/>
          </p:cNvSpPr>
          <p:nvPr/>
        </p:nvSpPr>
        <p:spPr>
          <a:xfrm>
            <a:off x="1155232" y="2083685"/>
            <a:ext cx="23227192" cy="644339"/>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defTabSz="914400" hangingPunct="1"/>
            <a:r>
              <a:rPr lang="es-CO" sz="4000" dirty="0">
                <a:latin typeface="Work Sans"/>
              </a:rPr>
              <a:t>1. Tendencia de Ingresos FONAM Ministerio de Ambiente</a:t>
            </a:r>
          </a:p>
        </p:txBody>
      </p:sp>
      <p:sp>
        <p:nvSpPr>
          <p:cNvPr id="5" name="Título 1">
            <a:extLst>
              <a:ext uri="{FF2B5EF4-FFF2-40B4-BE49-F238E27FC236}">
                <a16:creationId xmlns:a16="http://schemas.microsoft.com/office/drawing/2014/main" id="{06E703A2-C3D3-8CFB-7BFE-2AD5FE7F5533}"/>
              </a:ext>
            </a:extLst>
          </p:cNvPr>
          <p:cNvSpPr txBox="1">
            <a:spLocks/>
          </p:cNvSpPr>
          <p:nvPr/>
        </p:nvSpPr>
        <p:spPr>
          <a:xfrm>
            <a:off x="-506516" y="788394"/>
            <a:ext cx="23227192" cy="1118774"/>
          </a:xfrm>
          <a:prstGeom prst="rect">
            <a:avLst/>
          </a:prstGeom>
        </p:spPr>
        <p:txBody>
          <a:bodyPr wrap="square" lIns="0" tIns="0" rIns="0" bIns="0" anchor="t">
            <a:noAutofit/>
          </a:bodyPr>
          <a:lstStyle>
            <a:lvl1pPr>
              <a:lnSpc>
                <a:spcPct val="90000"/>
              </a:lnSpc>
              <a:defRPr sz="7200" b="0" i="0" spc="-300">
                <a:solidFill>
                  <a:schemeClr val="tx1"/>
                </a:solidFill>
                <a:latin typeface="Work Sans" panose="00000500000000000000" pitchFamily="2" charset="0"/>
                <a:ea typeface="+mj-ea"/>
                <a:cs typeface="Verdana"/>
              </a:defRPr>
            </a:lvl1pPr>
          </a:lstStyle>
          <a:p>
            <a:pPr algn="ctr" defTabSz="914400" hangingPunct="1"/>
            <a:r>
              <a:rPr lang="es-CO" sz="6600" b="1" dirty="0">
                <a:latin typeface="Verdana" panose="020B0604030504040204" pitchFamily="34" charset="0"/>
                <a:ea typeface="Verdana" panose="020B0604030504040204" pitchFamily="34" charset="0"/>
              </a:rPr>
              <a:t>Ingresos</a:t>
            </a:r>
          </a:p>
        </p:txBody>
      </p:sp>
      <p:sp>
        <p:nvSpPr>
          <p:cNvPr id="6" name="CuadroTexto 5">
            <a:extLst>
              <a:ext uri="{FF2B5EF4-FFF2-40B4-BE49-F238E27FC236}">
                <a16:creationId xmlns:a16="http://schemas.microsoft.com/office/drawing/2014/main" id="{99892262-131B-F75C-9E5B-77F5CE416CE1}"/>
              </a:ext>
            </a:extLst>
          </p:cNvPr>
          <p:cNvSpPr txBox="1"/>
          <p:nvPr/>
        </p:nvSpPr>
        <p:spPr>
          <a:xfrm>
            <a:off x="1188015" y="10376092"/>
            <a:ext cx="22007969" cy="2348592"/>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a:lvl1pPr>
          </a:lstStyle>
          <a:p>
            <a:pPr algn="just"/>
            <a:r>
              <a:rPr lang="es-ES" dirty="0"/>
              <a:t>Corresponde a lo recaudado por la venta de aproximadamente 500 formularios para la exportación de especies de flora y fauna CITES, la venta depende de las solicitudes que le presenten al Ministerio, para las demás vigencias, se aplicó el 3,0% de la Inflación doméstica fin de periodo, IPC.</a:t>
            </a:r>
          </a:p>
          <a:p>
            <a:pPr algn="just"/>
            <a:endParaRPr lang="es-ES" dirty="0"/>
          </a:p>
          <a:p>
            <a:pPr algn="just"/>
            <a:r>
              <a:rPr lang="es-ES" dirty="0"/>
              <a:t>Desincentivos económicos al consumo excesivo de agua potable recaudados por las empresas prestadoras del servicio público domiciliario del acueducto y consignada a FONAM en aplicación de la resolución de la comisión de regulación </a:t>
            </a:r>
          </a:p>
        </p:txBody>
      </p:sp>
      <p:pic>
        <p:nvPicPr>
          <p:cNvPr id="4" name="Imagen 3">
            <a:extLst>
              <a:ext uri="{FF2B5EF4-FFF2-40B4-BE49-F238E27FC236}">
                <a16:creationId xmlns:a16="http://schemas.microsoft.com/office/drawing/2014/main" id="{A688C7EF-96DD-F9DB-7CBC-49E4B162F592}"/>
              </a:ext>
            </a:extLst>
          </p:cNvPr>
          <p:cNvPicPr>
            <a:picLocks noChangeAspect="1"/>
          </p:cNvPicPr>
          <p:nvPr/>
        </p:nvPicPr>
        <p:blipFill>
          <a:blip r:embed="rId2"/>
          <a:stretch>
            <a:fillRect/>
          </a:stretch>
        </p:blipFill>
        <p:spPr>
          <a:xfrm>
            <a:off x="2713134" y="2611110"/>
            <a:ext cx="18038066" cy="7505867"/>
          </a:xfrm>
          <a:prstGeom prst="rect">
            <a:avLst/>
          </a:prstGeom>
        </p:spPr>
      </p:pic>
      <p:grpSp>
        <p:nvGrpSpPr>
          <p:cNvPr id="7" name="Grupo 6">
            <a:extLst>
              <a:ext uri="{FF2B5EF4-FFF2-40B4-BE49-F238E27FC236}">
                <a16:creationId xmlns:a16="http://schemas.microsoft.com/office/drawing/2014/main" id="{B7D79AD9-B54C-D4AD-1FC8-6A2C829CAB52}"/>
              </a:ext>
            </a:extLst>
          </p:cNvPr>
          <p:cNvGrpSpPr/>
          <p:nvPr/>
        </p:nvGrpSpPr>
        <p:grpSpPr>
          <a:xfrm>
            <a:off x="16613736" y="203541"/>
            <a:ext cx="3000375" cy="2020113"/>
            <a:chOff x="16072703" y="22290"/>
            <a:chExt cx="3000375" cy="2020113"/>
          </a:xfrm>
        </p:grpSpPr>
        <p:pic>
          <p:nvPicPr>
            <p:cNvPr id="8" name="Imagen 7">
              <a:extLst>
                <a:ext uri="{FF2B5EF4-FFF2-40B4-BE49-F238E27FC236}">
                  <a16:creationId xmlns:a16="http://schemas.microsoft.com/office/drawing/2014/main" id="{5DB2B5FA-4007-9C58-B307-06DA68EA0BA8}"/>
                </a:ext>
              </a:extLst>
            </p:cNvPr>
            <p:cNvPicPr>
              <a:picLocks noChangeAspect="1"/>
            </p:cNvPicPr>
            <p:nvPr/>
          </p:nvPicPr>
          <p:blipFill>
            <a:blip r:embed="rId3"/>
            <a:stretch>
              <a:fillRect/>
            </a:stretch>
          </p:blipFill>
          <p:spPr>
            <a:xfrm>
              <a:off x="16072703" y="22290"/>
              <a:ext cx="3000375" cy="1000125"/>
            </a:xfrm>
            <a:prstGeom prst="rect">
              <a:avLst/>
            </a:prstGeom>
          </p:spPr>
        </p:pic>
        <p:pic>
          <p:nvPicPr>
            <p:cNvPr id="9" name="Picture 4" descr="Ministerio de Ambiente y Desarrollo Sostenible - Wikipedia ...">
              <a:extLst>
                <a:ext uri="{FF2B5EF4-FFF2-40B4-BE49-F238E27FC236}">
                  <a16:creationId xmlns:a16="http://schemas.microsoft.com/office/drawing/2014/main" id="{0E74294B-B2EF-3B93-586C-E65F67944F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3365" y="793228"/>
              <a:ext cx="2909713" cy="12491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21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BIERNO DEL CAMBIO">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Montserrat ExtraBold"/>
        <a:ea typeface="Montserrat ExtraBold"/>
        <a:cs typeface="Montserrat ExtraBold"/>
      </a:majorFont>
      <a:minorFont>
        <a:latin typeface="Montserrat ExtraBold"/>
        <a:ea typeface="Montserrat ExtraBold"/>
        <a:cs typeface="Montserrat Extra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1F1F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50000"/>
          </a:lnSpc>
          <a:spcBef>
            <a:spcPts val="0"/>
          </a:spcBef>
          <a:spcAft>
            <a:spcPts val="0"/>
          </a:spcAft>
          <a:buClrTx/>
          <a:buSzTx/>
          <a:buFontTx/>
          <a:buNone/>
          <a:tabLst/>
          <a:defRPr kumimoji="0" sz="2000" b="0" i="0" u="none" strike="noStrike" cap="none" spc="59" normalizeH="0" baseline="0">
            <a:ln>
              <a:noFill/>
            </a:ln>
            <a:solidFill>
              <a:srgbClr val="454546"/>
            </a:solidFill>
            <a:effectLst/>
            <a:uFillTx/>
            <a:latin typeface="Montserrat Regular"/>
            <a:ea typeface="Montserrat Regular"/>
            <a:cs typeface="Montserrat Regular"/>
            <a:sym typeface="Montserra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B2FCD1F08F0E0468FF981BA22F3EF0B" ma:contentTypeVersion="18" ma:contentTypeDescription="Create a new document." ma:contentTypeScope="" ma:versionID="0f84d3b8860a00c4125793eef43971b6">
  <xsd:schema xmlns:xsd="http://www.w3.org/2001/XMLSchema" xmlns:xs="http://www.w3.org/2001/XMLSchema" xmlns:p="http://schemas.microsoft.com/office/2006/metadata/properties" xmlns:ns3="a73c11a1-04d7-47ae-b79c-da9a2347732d" xmlns:ns4="341e46dc-445a-4e73-a59c-88bf59da57bb" targetNamespace="http://schemas.microsoft.com/office/2006/metadata/properties" ma:root="true" ma:fieldsID="0a8cf20c1758b08494e60c0c5451bbb0" ns3:_="" ns4:_="">
    <xsd:import namespace="a73c11a1-04d7-47ae-b79c-da9a2347732d"/>
    <xsd:import namespace="341e46dc-445a-4e73-a59c-88bf59da57b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LengthInSeconds" minOccurs="0"/>
                <xsd:element ref="ns4:MediaServiceOCR" minOccurs="0"/>
                <xsd:element ref="ns4:_activity" minOccurs="0"/>
                <xsd:element ref="ns4:MediaServiceObjectDetectorVersions" minOccurs="0"/>
                <xsd:element ref="ns4:MediaServiceSystemTags" minOccurs="0"/>
                <xsd:element ref="ns4:MediaServiceSearchPropertie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3c11a1-04d7-47ae-b79c-da9a2347732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1e46dc-445a-4e73-a59c-88bf59da57b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a73c11a1-04d7-47ae-b79c-da9a2347732d">
      <UserInfo>
        <DisplayName>Adriana Alejandra Garcia Sierra</DisplayName>
        <AccountId>9</AccountId>
        <AccountType/>
      </UserInfo>
      <UserInfo>
        <DisplayName>Maria Juliana Castañeda Casas</DisplayName>
        <AccountId>14</AccountId>
        <AccountType/>
      </UserInfo>
      <UserInfo>
        <DisplayName>Martha Cecilia Garcia Buitrago</DisplayName>
        <AccountId>69</AccountId>
        <AccountType/>
      </UserInfo>
      <UserInfo>
        <DisplayName>Diana Carolina Escobar Velasquez</DisplayName>
        <AccountId>54</AccountId>
        <AccountType/>
      </UserInfo>
      <UserInfo>
        <DisplayName>Patricia Milena Moreno Agudelo</DisplayName>
        <AccountId>177</AccountId>
        <AccountType/>
      </UserInfo>
      <UserInfo>
        <DisplayName>Eduardo Alberto Olivar Quintero</DisplayName>
        <AccountId>42</AccountId>
        <AccountType/>
      </UserInfo>
      <UserInfo>
        <DisplayName>Gabriel Armando Piraquive Galeano</DisplayName>
        <AccountId>178</AccountId>
        <AccountType/>
      </UserInfo>
      <UserInfo>
        <DisplayName>David Santamaria Tobar</DisplayName>
        <AccountId>131</AccountId>
        <AccountType/>
      </UserInfo>
      <UserInfo>
        <DisplayName>Maria del Pilar Gonzalez Rojas</DisplayName>
        <AccountId>38</AccountId>
        <AccountType/>
      </UserInfo>
      <UserInfo>
        <DisplayName>Laura Camila Vargas Guzman</DisplayName>
        <AccountId>22</AccountId>
        <AccountType/>
      </UserInfo>
      <UserInfo>
        <DisplayName>Diana Ximena Mendoza Pescador</DisplayName>
        <AccountId>68</AccountId>
        <AccountType/>
      </UserInfo>
      <UserInfo>
        <DisplayName>Lady Diana Fuentes Vega</DisplayName>
        <AccountId>206</AccountId>
        <AccountType/>
      </UserInfo>
    </SharedWithUsers>
    <_activity xmlns="341e46dc-445a-4e73-a59c-88bf59da57bb" xsi:nil="true"/>
  </documentManagement>
</p:properties>
</file>

<file path=customXml/itemProps1.xml><?xml version="1.0" encoding="utf-8"?>
<ds:datastoreItem xmlns:ds="http://schemas.openxmlformats.org/officeDocument/2006/customXml" ds:itemID="{4EA03DF1-69D5-42DC-86E6-6A0C59F7B569}">
  <ds:schemaRefs>
    <ds:schemaRef ds:uri="http://schemas.microsoft.com/sharepoint/v3/contenttype/forms"/>
  </ds:schemaRefs>
</ds:datastoreItem>
</file>

<file path=customXml/itemProps2.xml><?xml version="1.0" encoding="utf-8"?>
<ds:datastoreItem xmlns:ds="http://schemas.openxmlformats.org/officeDocument/2006/customXml" ds:itemID="{521A35CE-3272-41FB-872F-9759DD4169E3}">
  <ds:schemaRefs>
    <ds:schemaRef ds:uri="341e46dc-445a-4e73-a59c-88bf59da57bb"/>
    <ds:schemaRef ds:uri="a73c11a1-04d7-47ae-b79c-da9a234773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5E25C52-045B-470A-9AEA-D22FC3770C7B}">
  <ds:schemaRefs>
    <ds:schemaRef ds:uri="341e46dc-445a-4e73-a59c-88bf59da57bb"/>
    <ds:schemaRef ds:uri="a73c11a1-04d7-47ae-b79c-da9a234773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1756</TotalTime>
  <Words>19106</Words>
  <Application>Microsoft Office PowerPoint</Application>
  <PresentationFormat>Personalizado</PresentationFormat>
  <Paragraphs>4788</Paragraphs>
  <Slides>70</Slides>
  <Notes>15</Notes>
  <HiddenSlides>1</HiddenSlides>
  <MMClips>0</MMClips>
  <ScaleCrop>false</ScaleCrop>
  <HeadingPairs>
    <vt:vector size="6" baseType="variant">
      <vt:variant>
        <vt:lpstr>Fuentes usadas</vt:lpstr>
      </vt:variant>
      <vt:variant>
        <vt:i4>16</vt:i4>
      </vt:variant>
      <vt:variant>
        <vt:lpstr>Tema</vt:lpstr>
      </vt:variant>
      <vt:variant>
        <vt:i4>2</vt:i4>
      </vt:variant>
      <vt:variant>
        <vt:lpstr>Títulos de diapositiva</vt:lpstr>
      </vt:variant>
      <vt:variant>
        <vt:i4>70</vt:i4>
      </vt:variant>
    </vt:vector>
  </HeadingPairs>
  <TitlesOfParts>
    <vt:vector size="88" baseType="lpstr">
      <vt:lpstr>Abadi</vt:lpstr>
      <vt:lpstr>Aptos</vt:lpstr>
      <vt:lpstr>Aptos Narrow</vt:lpstr>
      <vt:lpstr>Arial</vt:lpstr>
      <vt:lpstr>Arial Black</vt:lpstr>
      <vt:lpstr>Arial,Sans-Serif</vt:lpstr>
      <vt:lpstr>Calibri</vt:lpstr>
      <vt:lpstr>Gotham Black</vt:lpstr>
      <vt:lpstr>Helvetica</vt:lpstr>
      <vt:lpstr>Helvetica Neue</vt:lpstr>
      <vt:lpstr>Montserrat Regular</vt:lpstr>
      <vt:lpstr>Segoe UI</vt:lpstr>
      <vt:lpstr>Times New Roman</vt:lpstr>
      <vt:lpstr>Verdana</vt:lpstr>
      <vt:lpstr>Wingdings</vt:lpstr>
      <vt:lpstr>Work Sans</vt:lpstr>
      <vt:lpstr>Office Theme</vt:lpstr>
      <vt:lpstr>2_Tema de Office</vt:lpstr>
      <vt:lpstr>Presentación de PowerPoint</vt:lpstr>
      <vt:lpstr>    Ministerio de Hacienda y Crédito Público. Departamento Nacional de Planeación. Ministerio de Ambiente y Desarrollo Sostenible. </vt:lpstr>
      <vt:lpstr>Contenido</vt:lpstr>
      <vt:lpstr>Ingresos</vt:lpstr>
      <vt:lpstr>1. Ingresos consolidados por entidad</vt:lpstr>
      <vt:lpstr>1. Ingresos consolidados por rubro </vt:lpstr>
      <vt:lpstr>1. Tendencia ingresos del sector</vt:lpstr>
      <vt:lpstr>1. Ingresos consolidados por rubro FONAM Ministerio de Ambiente </vt:lpstr>
      <vt:lpstr>Presentación de PowerPoint</vt:lpstr>
      <vt:lpstr>1. Ingresos consolidados por rubro IDEAM</vt:lpstr>
      <vt:lpstr>Presentación de PowerPoint</vt:lpstr>
      <vt:lpstr>1. Ingresos consolidados por rubro FONAM ANLA</vt:lpstr>
      <vt:lpstr>Presentación de PowerPoint</vt:lpstr>
      <vt:lpstr>1. Ingresos consolidados por rubro FONAM Parques Nacionales Naturales</vt:lpstr>
      <vt:lpstr>Presentación de PowerPoint</vt:lpstr>
      <vt:lpstr>1. Ingresos consolidados por rubro Fondo de Compensación Ambiental FCA</vt:lpstr>
      <vt:lpstr>Presentación de PowerPoint</vt:lpstr>
      <vt:lpstr>Solicitudes MGMP 2025-2028 y vigencias futuras</vt:lpstr>
      <vt:lpstr>2. Solicitud Sector MGMP 2025 - 2028</vt:lpstr>
      <vt:lpstr>2. Vigencias Futuras MGMP 2025 – 2028 Inversión y funcionamiento </vt:lpstr>
      <vt:lpstr>Presentación de PowerPoint</vt:lpstr>
      <vt:lpstr>Solicitudes MGMP 2025-2028  Funcionamiento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Principales Metas</vt:lpstr>
      <vt:lpstr>Principales metas</vt:lpstr>
      <vt:lpstr>Principales metas</vt:lpstr>
      <vt:lpstr>Metas por proyecto</vt:lpstr>
      <vt:lpstr>Metas por proyecto</vt:lpstr>
      <vt:lpstr>Metas por proyecto</vt:lpstr>
      <vt:lpstr>Metas por proyecto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Políticas Transversales</vt:lpstr>
      <vt:lpstr>Políticas transversales </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Oficina Asesora de Planeación DNP</dc:creator>
  <cp:lastModifiedBy>Cristhian Andres De Hoyos Dominguez</cp:lastModifiedBy>
  <cp:revision>63</cp:revision>
  <dcterms:modified xsi:type="dcterms:W3CDTF">2024-05-15T21:39:36Z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0x0101004B2FCD1F08F0E0468FF981BA22F3EF0B</vt:lpwstr>
  </property>
  <property fmtid="{D5CDD505-2E9C-101B-9397-08002B2CF9AE}" pid="3" name="MediaServiceImageTags">
    <vt:lpwstr/>
  </property>
</Properties>
</file>