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96BCF8-9CCF-4B60-B454-2C62E121BA33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105161-347C-40AF-8BDF-2BC6CA647B3E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D047ED-2B43-4B1E-8EF2-F72F1A790E26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9B78D22-389B-4AA5-9546-293426D02571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539226A-73F8-4674-9A63-75438C316151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CO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33DBD71-0F82-4588-9D01-FAEF71C99B15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4A69194-0BD9-428B-88B5-517FB176FE56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DDAFD16-5088-445F-8909-E7AD7729F2F1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40B73A2-4916-46D2-8790-D7C909A324EC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1642DA5-E009-4859-9E21-228818FBC644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EF035B6-0371-4C74-B5D2-0A101005199F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s-CO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6A7FC90-B8BF-4BC1-AA81-3B302436DBC6}" type="slidenum">
              <a:t>‹Nº›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7A2C821-ED1B-4072-83DB-1793E0B25B1C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A9247D4-093A-4A7F-A94A-89F2BE40F8A6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6D65C21-B29F-486F-A121-9AC1545993DD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0CD198C-5A15-43C5-84CC-DC1D81993F30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E0B8EF8-A4A4-4025-81EC-DAE3A5C65F9C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53FF7C3-1CB6-4A28-A0DE-E24C1325C7C3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0713595-E8C4-4F23-B460-D4D08C4DC7AB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B433202-99B9-4A65-98C3-3A61719D21BF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CO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43B44E4-8A24-4B35-9EA7-7E06C668CE7A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51B64D4-27A0-45DF-82CF-29D127C713D3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E228F3-ABBE-4121-8645-8B52223B2E32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s-CO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s-CO" sz="2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CCD9269-2048-4F15-B651-68386AE3C31D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/>
          <p:cNvPicPr/>
          <p:nvPr/>
        </p:nvPicPr>
        <p:blipFill>
          <a:blip r:embed="rId14">
            <a:alphaModFix amt="52000"/>
          </a:blip>
          <a:stretch/>
        </p:blipFill>
        <p:spPr>
          <a:xfrm>
            <a:off x="0" y="0"/>
            <a:ext cx="12187440" cy="685368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s-CO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es-CO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s-CO" sz="1200" b="0" strike="noStrike" spc="-1">
                <a:solidFill>
                  <a:srgbClr val="8B8B8B"/>
                </a:solidFill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CE8EA1D-8332-4459-9D7A-3DC61C41B1AB}" type="slidenum">
              <a:rPr lang="es-CO" sz="1200" b="0" strike="noStrike" spc="-1">
                <a:solidFill>
                  <a:srgbClr val="8B8B8B"/>
                </a:solidFill>
                <a:latin typeface="Arial"/>
                <a:ea typeface="DejaVu Sans"/>
              </a:rPr>
              <a:t>‹Nº›</a:t>
            </a:fld>
            <a:endParaRPr lang="es-CO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es-CO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s-CO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6"/>
          <p:cNvPicPr/>
          <p:nvPr/>
        </p:nvPicPr>
        <p:blipFill>
          <a:blip r:embed="rId14">
            <a:alphaModFix amt="52000"/>
          </a:blip>
          <a:stretch/>
        </p:blipFill>
        <p:spPr>
          <a:xfrm>
            <a:off x="0" y="0"/>
            <a:ext cx="12187440" cy="6853680"/>
          </a:xfrm>
          <a:prstGeom prst="rect">
            <a:avLst/>
          </a:prstGeom>
          <a:ln w="0">
            <a:noFill/>
          </a:ln>
        </p:spPr>
      </p:pic>
      <p:pic>
        <p:nvPicPr>
          <p:cNvPr id="43" name="Imagen 14"/>
          <p:cNvPicPr/>
          <p:nvPr/>
        </p:nvPicPr>
        <p:blipFill>
          <a:blip r:embed="rId15">
            <a:alphaModFix amt="52000"/>
          </a:blip>
          <a:stretch/>
        </p:blipFill>
        <p:spPr>
          <a:xfrm>
            <a:off x="360" y="0"/>
            <a:ext cx="12187080" cy="6853320"/>
          </a:xfrm>
          <a:prstGeom prst="rect">
            <a:avLst/>
          </a:prstGeom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s-CO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es-CO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s-CO" sz="1200" b="0" strike="noStrike" spc="-1">
                <a:solidFill>
                  <a:srgbClr val="8B8B8B"/>
                </a:solidFill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A2AB500-48BC-41D1-A273-9A056A02ECD1}" type="slidenum">
              <a:rPr lang="es-CO" sz="1200" b="0" strike="noStrike" spc="-1">
                <a:solidFill>
                  <a:srgbClr val="8B8B8B"/>
                </a:solidFill>
                <a:latin typeface="Arial"/>
                <a:ea typeface="DejaVu Sans"/>
              </a:rPr>
              <a:t>‹Nº›</a:t>
            </a:fld>
            <a:endParaRPr lang="es-CO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es-CO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s-CO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adroTexto 1"/>
          <p:cNvSpPr/>
          <p:nvPr/>
        </p:nvSpPr>
        <p:spPr>
          <a:xfrm>
            <a:off x="1722369" y="2645536"/>
            <a:ext cx="7945200" cy="137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s-CO" sz="28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Nueva Política Minera</a:t>
            </a:r>
            <a:endParaRPr lang="es-CO" sz="2800" b="0" strike="noStrike" spc="-1" dirty="0">
              <a:solidFill>
                <a:schemeClr val="accent4">
                  <a:lumMod val="75000"/>
                </a:schemeClr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s-CO" sz="2800" b="0" i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Una </a:t>
            </a:r>
            <a:r>
              <a:rPr lang="es-CO" sz="2800" i="1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n</a:t>
            </a:r>
            <a:r>
              <a:rPr lang="es-CO" sz="2800" b="0" i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ueva </a:t>
            </a:r>
            <a:r>
              <a:rPr lang="es-CO" sz="2800" i="1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v</a:t>
            </a:r>
            <a:r>
              <a:rPr lang="es-CO" sz="2800" b="0" i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isión de la </a:t>
            </a:r>
            <a:r>
              <a:rPr lang="es-CO" sz="2800" i="1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m</a:t>
            </a:r>
            <a:r>
              <a:rPr lang="es-CO" sz="2800" b="0" i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inería en Colombia</a:t>
            </a:r>
            <a:endParaRPr lang="es-CO" sz="2800" b="0" i="1" strike="noStrike" spc="-1" dirty="0">
              <a:solidFill>
                <a:schemeClr val="accent4">
                  <a:lumMod val="75000"/>
                </a:schemeClr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s-CO" sz="28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  <a:ea typeface="DejaVu Sans"/>
              </a:rPr>
              <a:t>Plan de Trabajo de Socialización y Divulgación</a:t>
            </a:r>
            <a:endParaRPr lang="es-CO" sz="2800" b="0" strike="noStrike" spc="-1" dirty="0">
              <a:solidFill>
                <a:schemeClr val="accent4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adroTexto 9"/>
          <p:cNvSpPr/>
          <p:nvPr/>
        </p:nvSpPr>
        <p:spPr>
          <a:xfrm>
            <a:off x="5189760" y="6639480"/>
            <a:ext cx="18104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s-CO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www. minenergia.gov.co</a:t>
            </a:r>
            <a:endParaRPr lang="es-CO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2160000" y="224640"/>
            <a:ext cx="7431480" cy="673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2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es-CO" sz="2800" b="1" strike="noStrike" spc="-1" dirty="0">
                <a:solidFill>
                  <a:srgbClr val="FFD320"/>
                </a:solidFill>
                <a:latin typeface="Arial"/>
                <a:ea typeface="DejaVu Sans"/>
              </a:rPr>
              <a:t>Equipo de Trabajo</a:t>
            </a:r>
            <a:endParaRPr lang="es-CO" sz="2800" b="1" strike="noStrike" spc="-1" dirty="0">
              <a:solidFill>
                <a:schemeClr val="dk1"/>
              </a:solidFill>
              <a:latin typeface="Arial"/>
            </a:endParaRPr>
          </a:p>
        </p:txBody>
      </p:sp>
      <p:graphicFrame>
        <p:nvGraphicFramePr>
          <p:cNvPr id="88" name="Tabla 2"/>
          <p:cNvGraphicFramePr/>
          <p:nvPr>
            <p:extLst>
              <p:ext uri="{D42A27DB-BD31-4B8C-83A1-F6EECF244321}">
                <p14:modId xmlns:p14="http://schemas.microsoft.com/office/powerpoint/2010/main" val="4208496684"/>
              </p:ext>
            </p:extLst>
          </p:nvPr>
        </p:nvGraphicFramePr>
        <p:xfrm>
          <a:off x="1463760" y="1953720"/>
          <a:ext cx="9722105" cy="2661840"/>
        </p:xfrm>
        <a:graphic>
          <a:graphicData uri="http://schemas.openxmlformats.org/drawingml/2006/table">
            <a:tbl>
              <a:tblPr/>
              <a:tblGrid>
                <a:gridCol w="247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3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5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Profesional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Area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Rol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Expositores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Dirección de Minería Empresarial – Oficina Asesora Jurídica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Exposición del contenido de la NPM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Tallerista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Por definir en la metodología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Realización taller participativo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Experto temático en Minería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DME, DFM, ANM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Respuesta a inquietudes del auditorio</a:t>
                      </a:r>
                      <a:endParaRPr lang="es-CO" sz="18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Apoyo Logístico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Dirección de Minería Empresarial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Grabación, registro, memorias del evento</a:t>
                      </a:r>
                      <a:endParaRPr lang="es-CO" sz="18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adroTexto 13"/>
          <p:cNvSpPr/>
          <p:nvPr/>
        </p:nvSpPr>
        <p:spPr>
          <a:xfrm>
            <a:off x="5189760" y="6639480"/>
            <a:ext cx="18104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s-CO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www. minenergia.gov.co</a:t>
            </a:r>
            <a:endParaRPr lang="es-CO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980000" y="360000"/>
            <a:ext cx="8637840" cy="673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s-CO" sz="2800" b="1" strike="noStrike" spc="-1" dirty="0">
                <a:solidFill>
                  <a:srgbClr val="FFD320"/>
                </a:solidFill>
                <a:latin typeface="Arial"/>
                <a:ea typeface="DejaVu Sans"/>
              </a:rPr>
              <a:t> Agenda (Por definir)</a:t>
            </a:r>
            <a:endParaRPr lang="es-CO" sz="2800" b="0" strike="noStrike" spc="-1" dirty="0">
              <a:solidFill>
                <a:schemeClr val="dk1"/>
              </a:solidFill>
              <a:latin typeface="Arial"/>
            </a:endParaRPr>
          </a:p>
        </p:txBody>
      </p:sp>
      <p:graphicFrame>
        <p:nvGraphicFramePr>
          <p:cNvPr id="91" name="Tabla 2"/>
          <p:cNvGraphicFramePr/>
          <p:nvPr>
            <p:extLst>
              <p:ext uri="{D42A27DB-BD31-4B8C-83A1-F6EECF244321}">
                <p14:modId xmlns:p14="http://schemas.microsoft.com/office/powerpoint/2010/main" val="698819880"/>
              </p:ext>
            </p:extLst>
          </p:nvPr>
        </p:nvGraphicFramePr>
        <p:xfrm>
          <a:off x="2031120" y="1765440"/>
          <a:ext cx="8127720" cy="3327120"/>
        </p:xfrm>
        <a:graphic>
          <a:graphicData uri="http://schemas.openxmlformats.org/drawingml/2006/table">
            <a:tbl>
              <a:tblPr/>
              <a:tblGrid>
                <a:gridCol w="144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7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1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</a:rPr>
                        <a:t>Hora</a:t>
                      </a:r>
                      <a:endParaRPr lang="es-CO" sz="1800" b="1" strike="noStrike" spc="-1">
                        <a:solidFill>
                          <a:schemeClr val="lt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</a:rPr>
                        <a:t>Actividad</a:t>
                      </a:r>
                      <a:endParaRPr lang="es-CO" sz="1800" b="1" strike="noStrike" spc="-1" dirty="0">
                        <a:solidFill>
                          <a:schemeClr val="lt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</a:rPr>
                        <a:t>Responsable</a:t>
                      </a:r>
                      <a:endParaRPr lang="es-CO" sz="1800" b="1" strike="noStrike" spc="-1">
                        <a:solidFill>
                          <a:schemeClr val="lt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7:30 – 8:00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Inscripción participantes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Participantes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7:30 – 8:00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Instalación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8:00-8:30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Presentación de entidades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DME-DFM – MADS - ANM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9:00-11:00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Presentación de la Política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11:00-12:00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Preguntas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DFM -MADS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1:30 -3:00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Taller de Socialización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OAAS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3:00-3:30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Conclusiones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3:30-4:00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Cierre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DME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adroTexto 12"/>
          <p:cNvSpPr/>
          <p:nvPr/>
        </p:nvSpPr>
        <p:spPr>
          <a:xfrm>
            <a:off x="5189760" y="6639480"/>
            <a:ext cx="18104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s-CO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www. minenergia.gov.co</a:t>
            </a:r>
            <a:endParaRPr lang="es-CO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685880" y="235800"/>
            <a:ext cx="8817840" cy="673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2800" b="1" strike="noStrike" spc="-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ea typeface="Noto Sans CJK SC"/>
              </a:rPr>
              <a:t>  </a:t>
            </a:r>
            <a:r>
              <a:rPr lang="es-CO" sz="2800" b="1" strike="noStrike" spc="-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ea typeface="Noto Sans CJK SC"/>
              </a:rPr>
              <a:t>Cronograma</a:t>
            </a:r>
            <a:endParaRPr lang="es-CO" sz="2800" b="1" strike="noStrike" spc="-1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</a:endParaRPr>
          </a:p>
        </p:txBody>
      </p:sp>
      <p:graphicFrame>
        <p:nvGraphicFramePr>
          <p:cNvPr id="94" name="Tabla 2"/>
          <p:cNvGraphicFramePr/>
          <p:nvPr>
            <p:extLst>
              <p:ext uri="{D42A27DB-BD31-4B8C-83A1-F6EECF244321}">
                <p14:modId xmlns:p14="http://schemas.microsoft.com/office/powerpoint/2010/main" val="2981579840"/>
              </p:ext>
            </p:extLst>
          </p:nvPr>
        </p:nvGraphicFramePr>
        <p:xfrm>
          <a:off x="754560" y="1207800"/>
          <a:ext cx="11211840" cy="5273040"/>
        </p:xfrm>
        <a:graphic>
          <a:graphicData uri="http://schemas.openxmlformats.org/drawingml/2006/table">
            <a:tbl>
              <a:tblPr/>
              <a:tblGrid>
                <a:gridCol w="154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8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0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03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Fecha Evento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</a:rPr>
                        <a:t>Lugar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Fecha </a:t>
                      </a: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Viaje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strike="noStrike" kern="1200" spc="-1" dirty="0">
                          <a:solidFill>
                            <a:schemeClr val="lt1"/>
                          </a:solidFill>
                          <a:latin typeface="Arial"/>
                          <a:cs typeface="+mn-cs"/>
                        </a:rPr>
                        <a:t>Aéreo</a:t>
                      </a: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 dirty="0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Terrestre</a:t>
                      </a:r>
                      <a:endParaRPr lang="es-CO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Semana 1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Acacías (Meta)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Bogotá - Villavicencio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Villavicencio - Acacias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2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Mitú (Vaupés)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Bogotá - Mitú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No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3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Los Andes Sotomayor – (Nariño)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Dos días antes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Bogotá - Pasto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Pasto – Los Andes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086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4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Barrancas (La Guajira)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Bogotá - Riohacha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Riohacha - Barrancas</a:t>
                      </a:r>
                      <a:endParaRPr lang="es-CO" sz="16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5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Palermo (Huila)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Bogotá - Neiva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Neiva - Palermo</a:t>
                      </a:r>
                      <a:endParaRPr lang="es-CO" sz="16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6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Itsmina (Chocó)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Bogotá - Quibdó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Quibdó - Chocó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7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Caucasia (Antioquia)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Bogotá -Medellin-Caucasia</a:t>
                      </a:r>
                      <a:endParaRPr lang="es-CO" sz="16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No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Semana 8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  <a:ea typeface="DejaVu Sans"/>
                        </a:rPr>
                        <a:t>Socha (Boyacá)</a:t>
                      </a:r>
                      <a:endParaRPr lang="es-CO" sz="1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+mn-lt"/>
                          <a:ea typeface="+mn-ea"/>
                        </a:rPr>
                        <a:t>Día anterior</a:t>
                      </a:r>
                      <a:endParaRPr lang="es-CO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N.D</a:t>
                      </a:r>
                      <a:endParaRPr lang="es-CO" sz="16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strike="noStrike" spc="-1" dirty="0">
                          <a:solidFill>
                            <a:schemeClr val="dk1"/>
                          </a:solidFill>
                          <a:latin typeface="Arial"/>
                        </a:rPr>
                        <a:t>Bogotá-Duitama-Socha</a:t>
                      </a:r>
                      <a:endParaRPr lang="es-CO" sz="1600" b="0" strike="noStrike" spc="-1" dirty="0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adroTexto 2"/>
          <p:cNvSpPr/>
          <p:nvPr/>
        </p:nvSpPr>
        <p:spPr>
          <a:xfrm>
            <a:off x="5189760" y="6639480"/>
            <a:ext cx="18104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s-CO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www. minenergia.gov.co</a:t>
            </a:r>
            <a:endParaRPr lang="es-CO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685880" y="235800"/>
            <a:ext cx="8817840" cy="673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CO" sz="2800" b="1" strike="noStrike" spc="-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ea typeface="Noto Sans CJK SC"/>
              </a:rPr>
              <a:t>  Itinerario</a:t>
            </a:r>
            <a:endParaRPr lang="es-CO" sz="2800" b="1" strike="noStrike" spc="-1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</a:endParaRPr>
          </a:p>
        </p:txBody>
      </p:sp>
      <p:graphicFrame>
        <p:nvGraphicFramePr>
          <p:cNvPr id="97" name="Tabla 1"/>
          <p:cNvGraphicFramePr/>
          <p:nvPr/>
        </p:nvGraphicFramePr>
        <p:xfrm>
          <a:off x="6113520" y="1284480"/>
          <a:ext cx="5474520" cy="2590560"/>
        </p:xfrm>
        <a:graphic>
          <a:graphicData uri="http://schemas.openxmlformats.org/drawingml/2006/table">
            <a:tbl>
              <a:tblPr/>
              <a:tblGrid>
                <a:gridCol w="257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  <a:ea typeface="DejaVu Sans"/>
                        </a:rPr>
                        <a:t>Terrestre</a:t>
                      </a:r>
                      <a:endParaRPr lang="es-CO" sz="1800" b="0" strike="noStrike" spc="-1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800" b="1" strike="noStrike" spc="-1">
                          <a:solidFill>
                            <a:schemeClr val="lt1"/>
                          </a:solidFill>
                          <a:latin typeface="Arial"/>
                        </a:rPr>
                        <a:t>Distancia</a:t>
                      </a:r>
                      <a:endParaRPr lang="es-CO" sz="1800" b="1" strike="noStrike" spc="-1">
                        <a:solidFill>
                          <a:schemeClr val="lt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Villavicencio - Acacias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29 kms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Pasto – Los Andes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85 kms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Riohacha - Barrancas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104 km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Neiva - Palermo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23 km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Quibdó - Itsmina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75 km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s-CO" sz="1800" b="0" strike="noStrike" spc="-1">
                          <a:solidFill>
                            <a:schemeClr val="dk1"/>
                          </a:solidFill>
                          <a:latin typeface="Arial"/>
                        </a:rPr>
                        <a:t>Bogotá-Duitama-Socha</a:t>
                      </a:r>
                      <a:endParaRPr lang="es-CO" sz="1800" b="0" strike="noStrike" spc="-1">
                        <a:solidFill>
                          <a:schemeClr val="dk1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253 km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8" name="Imagen 97"/>
          <p:cNvPicPr/>
          <p:nvPr/>
        </p:nvPicPr>
        <p:blipFill>
          <a:blip r:embed="rId2"/>
          <a:stretch/>
        </p:blipFill>
        <p:spPr>
          <a:xfrm>
            <a:off x="949320" y="-3240"/>
            <a:ext cx="513360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806C7EB0869140AD3F643CB4E14F0F" ma:contentTypeVersion="17" ma:contentTypeDescription="Create a new document." ma:contentTypeScope="" ma:versionID="ba2b0584f12033012eea529342011c68">
  <xsd:schema xmlns:xsd="http://www.w3.org/2001/XMLSchema" xmlns:xs="http://www.w3.org/2001/XMLSchema" xmlns:p="http://schemas.microsoft.com/office/2006/metadata/properties" xmlns:ns2="0363528f-591f-4b1b-b99d-f770e394f926" xmlns:ns3="734438b8-929d-4e06-924b-b1bb22a04675" targetNamespace="http://schemas.microsoft.com/office/2006/metadata/properties" ma:root="true" ma:fieldsID="0f167c8e9262cb2f613c4153714453ad" ns2:_="" ns3:_="">
    <xsd:import namespace="0363528f-591f-4b1b-b99d-f770e394f926"/>
    <xsd:import namespace="734438b8-929d-4e06-924b-b1bb22a04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63528f-591f-4b1b-b99d-f770e394f9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2231ce5-edc9-4cf3-bcdc-afedc95ebd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4438b8-929d-4e06-924b-b1bb22a0467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d26e3b5-6da1-443c-ac5e-336d975d1858}" ma:internalName="TaxCatchAll" ma:showField="CatchAllData" ma:web="734438b8-929d-4e06-924b-b1bb22a046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34438b8-929d-4e06-924b-b1bb22a04675" xsi:nil="true"/>
    <lcf76f155ced4ddcb4097134ff3c332f xmlns="0363528f-591f-4b1b-b99d-f770e394f92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4F422E8-6734-4BA0-92B2-857F616A02B0}"/>
</file>

<file path=customXml/itemProps2.xml><?xml version="1.0" encoding="utf-8"?>
<ds:datastoreItem xmlns:ds="http://schemas.openxmlformats.org/officeDocument/2006/customXml" ds:itemID="{02655C98-774E-4CDF-B181-18A59A17EC9C}"/>
</file>

<file path=customXml/itemProps3.xml><?xml version="1.0" encoding="utf-8"?>
<ds:datastoreItem xmlns:ds="http://schemas.openxmlformats.org/officeDocument/2006/customXml" ds:itemID="{830097AF-18B7-4FA9-99A1-7705B7718C7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2865</TotalTime>
  <Words>311</Words>
  <Application>Microsoft Office PowerPoint</Application>
  <PresentationFormat>Panorámica</PresentationFormat>
  <Paragraphs>113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Symbol</vt:lpstr>
      <vt:lpstr>Times New Roman</vt:lpstr>
      <vt:lpstr>Wingdings</vt:lpstr>
      <vt:lpstr>Tema de Office</vt:lpstr>
      <vt:lpstr>Tema de Office</vt:lpstr>
      <vt:lpstr>Presentación de PowerPoint</vt:lpstr>
      <vt:lpstr>  Equipo de Trabajo</vt:lpstr>
      <vt:lpstr>  Agenda (Por definir)</vt:lpstr>
      <vt:lpstr>  Cronograma</vt:lpstr>
      <vt:lpstr>  Itinerario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William Camilo  Baracaldo Godoy</dc:creator>
  <dc:description/>
  <cp:lastModifiedBy>ANLLELA MARSELA CASTILLO REY</cp:lastModifiedBy>
  <cp:revision>78</cp:revision>
  <dcterms:created xsi:type="dcterms:W3CDTF">2023-05-08T00:34:42Z</dcterms:created>
  <dcterms:modified xsi:type="dcterms:W3CDTF">2023-10-05T11:04:26Z</dcterms:modified>
  <dc:language>es-CO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10</vt:i4>
  </property>
  <property fmtid="{D5CDD505-2E9C-101B-9397-08002B2CF9AE}" pid="4" name="ContentTypeId">
    <vt:lpwstr>0x01010073806C7EB0869140AD3F643CB4E14F0F</vt:lpwstr>
  </property>
</Properties>
</file>