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7" r:id="rId2"/>
    <p:sldId id="306" r:id="rId3"/>
    <p:sldId id="307" r:id="rId4"/>
    <p:sldId id="286" r:id="rId5"/>
    <p:sldId id="284" r:id="rId6"/>
    <p:sldId id="285" r:id="rId7"/>
    <p:sldId id="283" r:id="rId8"/>
    <p:sldId id="274" r:id="rId9"/>
    <p:sldId id="262" r:id="rId10"/>
    <p:sldId id="263" r:id="rId11"/>
    <p:sldId id="297" r:id="rId12"/>
    <p:sldId id="287" r:id="rId13"/>
    <p:sldId id="296" r:id="rId14"/>
    <p:sldId id="288" r:id="rId15"/>
    <p:sldId id="289" r:id="rId16"/>
    <p:sldId id="290" r:id="rId17"/>
    <p:sldId id="291" r:id="rId18"/>
    <p:sldId id="293" r:id="rId19"/>
    <p:sldId id="294" r:id="rId20"/>
    <p:sldId id="295" r:id="rId21"/>
    <p:sldId id="309" r:id="rId22"/>
    <p:sldId id="300" r:id="rId23"/>
    <p:sldId id="301" r:id="rId24"/>
    <p:sldId id="302" r:id="rId25"/>
    <p:sldId id="303" r:id="rId26"/>
    <p:sldId id="304" r:id="rId27"/>
    <p:sldId id="305" r:id="rId28"/>
    <p:sldId id="310" r:id="rId29"/>
    <p:sldId id="308" r:id="rId30"/>
    <p:sldId id="261" r:id="rId31"/>
    <p:sldId id="273" r:id="rId32"/>
    <p:sldId id="280" r:id="rId33"/>
    <p:sldId id="281" r:id="rId34"/>
    <p:sldId id="282" r:id="rId35"/>
  </p:sldIdLst>
  <p:sldSz cx="10080625"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70" userDrawn="1">
          <p15:clr>
            <a:srgbClr val="A4A3A4"/>
          </p15:clr>
        </p15:guide>
        <p15:guide id="2" pos="31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11" autoAdjust="0"/>
    <p:restoredTop sz="92308" autoAdjust="0"/>
  </p:normalViewPr>
  <p:slideViewPr>
    <p:cSldViewPr snapToGrid="0">
      <p:cViewPr varScale="1">
        <p:scale>
          <a:sx n="92" d="100"/>
          <a:sy n="92" d="100"/>
        </p:scale>
        <p:origin x="1308" y="66"/>
      </p:cViewPr>
      <p:guideLst>
        <p:guide orient="horz" pos="1570"/>
        <p:guide pos="31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ona\grpdata$\Todos\Comunicaciones\Gr&#225;fica%20ONI.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ona\grpdata$\Pronosticos%20y%20Alertas\ARCHIVOS%20FUNCIONARIOS\CHRISTIAN\PROM_tmax_jul15.xls"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oleObject" Target="file:///\\cona\grpdata$\Pronosticos%20y%20Alertas\ARCHIVOS%20FUNCIONARIOS\CHRISTIAN\PROM_tmax_ago15.xls"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F:\Fen&#243;meno%20El%20Ni&#241;o\2015\02.%20Agosto\Vulnerabilidad%20Municipios%20por%20Desabastecimiento%20Asociada%20a%20Temporadas%20Seca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a:solidFill>
                <a:srgbClr val="00FF00"/>
              </a:solidFill>
            </a:ln>
            <a:effectLst>
              <a:glow rad="139700">
                <a:srgbClr val="00FF00">
                  <a:alpha val="14000"/>
                </a:srgbClr>
              </a:glo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lumMod val="7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strRef>
              <c:f>Hoja2!$B$2:$J$2</c:f>
              <c:strCache>
                <c:ptCount val="9"/>
                <c:pt idx="0">
                  <c:v>SON</c:v>
                </c:pt>
                <c:pt idx="1">
                  <c:v>OND</c:v>
                </c:pt>
                <c:pt idx="2">
                  <c:v>NDE</c:v>
                </c:pt>
                <c:pt idx="3">
                  <c:v>DEF</c:v>
                </c:pt>
                <c:pt idx="4">
                  <c:v>EFM</c:v>
                </c:pt>
                <c:pt idx="5">
                  <c:v>FMA</c:v>
                </c:pt>
                <c:pt idx="6">
                  <c:v>MAM</c:v>
                </c:pt>
                <c:pt idx="7">
                  <c:v>AMJ</c:v>
                </c:pt>
                <c:pt idx="8">
                  <c:v>MJJ</c:v>
                </c:pt>
              </c:strCache>
            </c:strRef>
          </c:cat>
          <c:val>
            <c:numRef>
              <c:f>Hoja2!$B$3:$J$3</c:f>
              <c:numCache>
                <c:formatCode>0.0</c:formatCode>
                <c:ptCount val="9"/>
                <c:pt idx="0">
                  <c:v>0.5</c:v>
                </c:pt>
                <c:pt idx="1">
                  <c:v>0.7</c:v>
                </c:pt>
                <c:pt idx="2">
                  <c:v>0.7</c:v>
                </c:pt>
                <c:pt idx="3">
                  <c:v>0.6</c:v>
                </c:pt>
                <c:pt idx="4">
                  <c:v>0.5</c:v>
                </c:pt>
                <c:pt idx="5">
                  <c:v>0.6</c:v>
                </c:pt>
                <c:pt idx="6">
                  <c:v>0.7</c:v>
                </c:pt>
                <c:pt idx="7">
                  <c:v>0.9</c:v>
                </c:pt>
                <c:pt idx="8">
                  <c:v>1.1000000000000001</c:v>
                </c:pt>
              </c:numCache>
            </c:numRef>
          </c:val>
          <c:smooth val="0"/>
        </c:ser>
        <c:ser>
          <c:idx val="1"/>
          <c:order val="1"/>
          <c:tx>
            <c:strRef>
              <c:f>Hoja2!$A$4</c:f>
              <c:strCache>
                <c:ptCount val="1"/>
                <c:pt idx="0">
                  <c:v>Débil</c:v>
                </c:pt>
              </c:strCache>
            </c:strRef>
          </c:tx>
          <c:spPr>
            <a:ln w="22225" cap="rnd">
              <a:solidFill>
                <a:srgbClr val="FFFF00"/>
              </a:solidFill>
            </a:ln>
            <a:effectLst>
              <a:glow rad="139700">
                <a:srgbClr val="FFFF00">
                  <a:alpha val="14000"/>
                </a:srgbClr>
              </a:glow>
            </a:effectLst>
          </c:spPr>
          <c:marker>
            <c:symbol val="none"/>
          </c:marker>
          <c:cat>
            <c:strRef>
              <c:f>Hoja2!$B$2:$J$2</c:f>
              <c:strCache>
                <c:ptCount val="9"/>
                <c:pt idx="0">
                  <c:v>SON</c:v>
                </c:pt>
                <c:pt idx="1">
                  <c:v>OND</c:v>
                </c:pt>
                <c:pt idx="2">
                  <c:v>NDE</c:v>
                </c:pt>
                <c:pt idx="3">
                  <c:v>DEF</c:v>
                </c:pt>
                <c:pt idx="4">
                  <c:v>EFM</c:v>
                </c:pt>
                <c:pt idx="5">
                  <c:v>FMA</c:v>
                </c:pt>
                <c:pt idx="6">
                  <c:v>MAM</c:v>
                </c:pt>
                <c:pt idx="7">
                  <c:v>AMJ</c:v>
                </c:pt>
                <c:pt idx="8">
                  <c:v>MJJ</c:v>
                </c:pt>
              </c:strCache>
            </c:strRef>
          </c:cat>
          <c:val>
            <c:numRef>
              <c:f>Hoja2!$B$4:$J$4</c:f>
              <c:numCache>
                <c:formatCode>General</c:formatCode>
                <c:ptCount val="9"/>
                <c:pt idx="0">
                  <c:v>0.5</c:v>
                </c:pt>
                <c:pt idx="1">
                  <c:v>0.5</c:v>
                </c:pt>
                <c:pt idx="2">
                  <c:v>0.5</c:v>
                </c:pt>
                <c:pt idx="3">
                  <c:v>0.5</c:v>
                </c:pt>
                <c:pt idx="4">
                  <c:v>0.5</c:v>
                </c:pt>
                <c:pt idx="5">
                  <c:v>0.5</c:v>
                </c:pt>
                <c:pt idx="6">
                  <c:v>0.5</c:v>
                </c:pt>
                <c:pt idx="7">
                  <c:v>0.5</c:v>
                </c:pt>
                <c:pt idx="8">
                  <c:v>0.5</c:v>
                </c:pt>
              </c:numCache>
            </c:numRef>
          </c:val>
          <c:smooth val="0"/>
        </c:ser>
        <c:ser>
          <c:idx val="2"/>
          <c:order val="2"/>
          <c:tx>
            <c:strRef>
              <c:f>Hoja2!$A$5</c:f>
              <c:strCache>
                <c:ptCount val="1"/>
                <c:pt idx="0">
                  <c:v>Moderado</c:v>
                </c:pt>
              </c:strCache>
            </c:strRef>
          </c:tx>
          <c:spPr>
            <a:ln w="22225" cap="rnd">
              <a:solidFill>
                <a:srgbClr val="FF9900"/>
              </a:solidFill>
            </a:ln>
            <a:effectLst>
              <a:glow rad="139700">
                <a:srgbClr val="FF9900">
                  <a:alpha val="14000"/>
                </a:srgbClr>
              </a:glow>
            </a:effectLst>
          </c:spPr>
          <c:marker>
            <c:symbol val="none"/>
          </c:marker>
          <c:cat>
            <c:strRef>
              <c:f>Hoja2!$B$2:$J$2</c:f>
              <c:strCache>
                <c:ptCount val="9"/>
                <c:pt idx="0">
                  <c:v>SON</c:v>
                </c:pt>
                <c:pt idx="1">
                  <c:v>OND</c:v>
                </c:pt>
                <c:pt idx="2">
                  <c:v>NDE</c:v>
                </c:pt>
                <c:pt idx="3">
                  <c:v>DEF</c:v>
                </c:pt>
                <c:pt idx="4">
                  <c:v>EFM</c:v>
                </c:pt>
                <c:pt idx="5">
                  <c:v>FMA</c:v>
                </c:pt>
                <c:pt idx="6">
                  <c:v>MAM</c:v>
                </c:pt>
                <c:pt idx="7">
                  <c:v>AMJ</c:v>
                </c:pt>
                <c:pt idx="8">
                  <c:v>MJJ</c:v>
                </c:pt>
              </c:strCache>
            </c:strRef>
          </c:cat>
          <c:val>
            <c:numRef>
              <c:f>Hoja2!$B$5:$J$5</c:f>
              <c:numCache>
                <c:formatCode>General</c:formatCode>
                <c:ptCount val="9"/>
                <c:pt idx="0">
                  <c:v>1</c:v>
                </c:pt>
                <c:pt idx="1">
                  <c:v>1</c:v>
                </c:pt>
                <c:pt idx="2">
                  <c:v>1</c:v>
                </c:pt>
                <c:pt idx="3">
                  <c:v>1</c:v>
                </c:pt>
                <c:pt idx="4">
                  <c:v>1</c:v>
                </c:pt>
                <c:pt idx="5">
                  <c:v>1</c:v>
                </c:pt>
                <c:pt idx="6">
                  <c:v>1</c:v>
                </c:pt>
                <c:pt idx="7">
                  <c:v>1</c:v>
                </c:pt>
                <c:pt idx="8">
                  <c:v>1</c:v>
                </c:pt>
              </c:numCache>
            </c:numRef>
          </c:val>
          <c:smooth val="0"/>
        </c:ser>
        <c:ser>
          <c:idx val="3"/>
          <c:order val="3"/>
          <c:tx>
            <c:strRef>
              <c:f>Hoja2!$A$6</c:f>
              <c:strCache>
                <c:ptCount val="1"/>
                <c:pt idx="0">
                  <c:v>Fuerte</c:v>
                </c:pt>
              </c:strCache>
            </c:strRef>
          </c:tx>
          <c:spPr>
            <a:ln w="22225" cap="rnd">
              <a:solidFill>
                <a:srgbClr val="C00000"/>
              </a:solidFill>
            </a:ln>
            <a:effectLst>
              <a:glow rad="139700">
                <a:srgbClr val="C00000">
                  <a:alpha val="14000"/>
                </a:srgbClr>
              </a:glow>
            </a:effectLst>
          </c:spPr>
          <c:marker>
            <c:symbol val="none"/>
          </c:marker>
          <c:cat>
            <c:strRef>
              <c:f>Hoja2!$B$2:$J$2</c:f>
              <c:strCache>
                <c:ptCount val="9"/>
                <c:pt idx="0">
                  <c:v>SON</c:v>
                </c:pt>
                <c:pt idx="1">
                  <c:v>OND</c:v>
                </c:pt>
                <c:pt idx="2">
                  <c:v>NDE</c:v>
                </c:pt>
                <c:pt idx="3">
                  <c:v>DEF</c:v>
                </c:pt>
                <c:pt idx="4">
                  <c:v>EFM</c:v>
                </c:pt>
                <c:pt idx="5">
                  <c:v>FMA</c:v>
                </c:pt>
                <c:pt idx="6">
                  <c:v>MAM</c:v>
                </c:pt>
                <c:pt idx="7">
                  <c:v>AMJ</c:v>
                </c:pt>
                <c:pt idx="8">
                  <c:v>MJJ</c:v>
                </c:pt>
              </c:strCache>
            </c:strRef>
          </c:cat>
          <c:val>
            <c:numRef>
              <c:f>Hoja2!$B$6:$J$6</c:f>
              <c:numCache>
                <c:formatCode>General</c:formatCode>
                <c:ptCount val="9"/>
                <c:pt idx="0">
                  <c:v>1.5</c:v>
                </c:pt>
                <c:pt idx="1">
                  <c:v>1.5</c:v>
                </c:pt>
                <c:pt idx="2">
                  <c:v>1.5</c:v>
                </c:pt>
                <c:pt idx="3">
                  <c:v>1.5</c:v>
                </c:pt>
                <c:pt idx="4">
                  <c:v>1.5</c:v>
                </c:pt>
                <c:pt idx="5">
                  <c:v>1.5</c:v>
                </c:pt>
                <c:pt idx="6">
                  <c:v>1.5</c:v>
                </c:pt>
                <c:pt idx="7">
                  <c:v>1.5</c:v>
                </c:pt>
                <c:pt idx="8">
                  <c:v>1.5</c:v>
                </c:pt>
              </c:numCache>
            </c:numRef>
          </c:val>
          <c:smooth val="0"/>
        </c:ser>
        <c:dLbls>
          <c:showLegendKey val="0"/>
          <c:showVal val="0"/>
          <c:showCatName val="0"/>
          <c:showSerName val="0"/>
          <c:showPercent val="0"/>
          <c:showBubbleSize val="0"/>
        </c:dLbls>
        <c:smooth val="0"/>
        <c:axId val="156464528"/>
        <c:axId val="156466208"/>
      </c:lineChart>
      <c:catAx>
        <c:axId val="156464528"/>
        <c:scaling>
          <c:orientation val="minMax"/>
        </c:scaling>
        <c:delete val="0"/>
        <c:axPos val="b"/>
        <c:majorGridlines>
          <c:spPr>
            <a:ln w="9525" cap="flat" cmpd="sng" algn="ctr">
              <a:gradFill>
                <a:gsLst>
                  <a:gs pos="100000">
                    <a:schemeClr val="dk1">
                      <a:lumMod val="75000"/>
                      <a:lumOff val="25000"/>
                    </a:schemeClr>
                  </a:gs>
                  <a:gs pos="0">
                    <a:schemeClr val="dk1">
                      <a:lumMod val="65000"/>
                      <a:lumOff val="3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lt1">
                    <a:lumMod val="75000"/>
                  </a:schemeClr>
                </a:solidFill>
                <a:latin typeface="+mn-lt"/>
                <a:ea typeface="+mn-ea"/>
                <a:cs typeface="+mn-cs"/>
              </a:defRPr>
            </a:pPr>
            <a:endParaRPr lang="es-CO"/>
          </a:p>
        </c:txPr>
        <c:crossAx val="156466208"/>
        <c:crosses val="autoZero"/>
        <c:auto val="1"/>
        <c:lblAlgn val="ctr"/>
        <c:lblOffset val="100"/>
        <c:noMultiLvlLbl val="0"/>
      </c:catAx>
      <c:valAx>
        <c:axId val="156466208"/>
        <c:scaling>
          <c:orientation val="minMax"/>
          <c:max val="2"/>
        </c:scaling>
        <c:delete val="0"/>
        <c:axPos val="l"/>
        <c:majorGridlines>
          <c:spPr>
            <a:ln w="9525" cap="flat" cmpd="sng" algn="ctr">
              <a:gradFill>
                <a:gsLst>
                  <a:gs pos="100000">
                    <a:schemeClr val="dk1">
                      <a:lumMod val="75000"/>
                      <a:lumOff val="25000"/>
                    </a:schemeClr>
                  </a:gs>
                  <a:gs pos="0">
                    <a:schemeClr val="dk1">
                      <a:lumMod val="65000"/>
                      <a:lumOff val="35000"/>
                    </a:schemeClr>
                  </a:gs>
                </a:gsLst>
                <a:lin ang="5400000" scaled="0"/>
              </a:gra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s-CO"/>
          </a:p>
        </c:txPr>
        <c:crossAx val="156464528"/>
        <c:crosses val="autoZero"/>
        <c:crossBetween val="between"/>
      </c:val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000" b="1" i="0" u="none" strike="noStrike" kern="1200" baseline="0">
              <a:solidFill>
                <a:schemeClr val="lt1">
                  <a:lumMod val="75000"/>
                </a:schemeClr>
              </a:solidFill>
              <a:latin typeface="+mn-lt"/>
              <a:ea typeface="+mn-ea"/>
              <a:cs typeface="+mn-cs"/>
            </a:defRPr>
          </a:pPr>
          <a:endParaRPr lang="es-CO"/>
        </a:p>
      </c:txPr>
    </c:legend>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Pt>
            <c:idx val="0"/>
            <c:invertIfNegative val="0"/>
            <c:bubble3D val="0"/>
            <c:spPr>
              <a:solidFill>
                <a:srgbClr val="FF0000"/>
              </a:solidFill>
              <a:ln>
                <a:noFill/>
              </a:ln>
              <a:effectLst>
                <a:outerShdw blurRad="57150" dist="19050" dir="5400000" algn="ctr" rotWithShape="0">
                  <a:srgbClr val="000000">
                    <a:alpha val="63000"/>
                  </a:srgbClr>
                </a:outerShdw>
              </a:effectLst>
              <a:sp3d/>
            </c:spPr>
          </c:dPt>
          <c:dPt>
            <c:idx val="1"/>
            <c:invertIfNegative val="0"/>
            <c:bubble3D val="0"/>
            <c:spPr>
              <a:solidFill>
                <a:srgbClr val="FF0000"/>
              </a:solidFill>
              <a:ln>
                <a:noFill/>
              </a:ln>
              <a:effectLst>
                <a:outerShdw blurRad="57150" dist="19050" dir="5400000" algn="ctr" rotWithShape="0">
                  <a:srgbClr val="000000">
                    <a:alpha val="63000"/>
                  </a:srgbClr>
                </a:outerShdw>
              </a:effectLst>
              <a:sp3d/>
            </c:spPr>
          </c:dPt>
          <c:dPt>
            <c:idx val="2"/>
            <c:invertIfNegative val="0"/>
            <c:bubble3D val="0"/>
            <c:spPr>
              <a:solidFill>
                <a:srgbClr val="FF9900"/>
              </a:solidFill>
              <a:ln>
                <a:noFill/>
              </a:ln>
              <a:effectLst>
                <a:outerShdw blurRad="57150" dist="19050" dir="5400000" algn="ctr" rotWithShape="0">
                  <a:srgbClr val="000000">
                    <a:alpha val="63000"/>
                  </a:srgbClr>
                </a:outerShdw>
              </a:effectLst>
              <a:sp3d/>
            </c:spPr>
          </c:dPt>
          <c:dPt>
            <c:idx val="3"/>
            <c:invertIfNegative val="0"/>
            <c:bubble3D val="0"/>
            <c:spPr>
              <a:solidFill>
                <a:srgbClr val="FF9900"/>
              </a:solidFill>
              <a:ln>
                <a:noFill/>
              </a:ln>
              <a:effectLst>
                <a:outerShdw blurRad="57150" dist="19050" dir="5400000" algn="ctr" rotWithShape="0">
                  <a:srgbClr val="000000">
                    <a:alpha val="63000"/>
                  </a:srgbClr>
                </a:outerShdw>
              </a:effectLst>
              <a:sp3d/>
            </c:spPr>
          </c:dPt>
          <c:dPt>
            <c:idx val="4"/>
            <c:invertIfNegative val="0"/>
            <c:bubble3D val="0"/>
            <c:spPr>
              <a:solidFill>
                <a:srgbClr val="FF9900"/>
              </a:solidFill>
              <a:ln>
                <a:noFill/>
              </a:ln>
              <a:effectLst>
                <a:outerShdw blurRad="57150" dist="19050" dir="5400000" algn="ctr" rotWithShape="0">
                  <a:srgbClr val="000000">
                    <a:alpha val="63000"/>
                  </a:srgbClr>
                </a:outerShdw>
              </a:effectLst>
              <a:sp3d/>
            </c:spPr>
          </c:dPt>
          <c:dPt>
            <c:idx val="5"/>
            <c:invertIfNegative val="0"/>
            <c:bubble3D val="0"/>
            <c:spPr>
              <a:solidFill>
                <a:srgbClr val="FF9900"/>
              </a:solidFill>
              <a:ln>
                <a:noFill/>
              </a:ln>
              <a:effectLst>
                <a:outerShdw blurRad="57150" dist="19050" dir="5400000" algn="ctr" rotWithShape="0">
                  <a:srgbClr val="000000">
                    <a:alpha val="63000"/>
                  </a:srgbClr>
                </a:outerShdw>
              </a:effectLst>
              <a:sp3d/>
            </c:spPr>
          </c:dPt>
          <c:dPt>
            <c:idx val="6"/>
            <c:invertIfNegative val="0"/>
            <c:bubble3D val="0"/>
            <c:spPr>
              <a:solidFill>
                <a:srgbClr val="FF9900"/>
              </a:solidFill>
              <a:ln>
                <a:noFill/>
              </a:ln>
              <a:effectLst>
                <a:outerShdw blurRad="57150" dist="19050" dir="5400000" algn="ctr" rotWithShape="0">
                  <a:srgbClr val="000000">
                    <a:alpha val="63000"/>
                  </a:srgbClr>
                </a:outerShdw>
              </a:effectLst>
              <a:sp3d/>
            </c:spPr>
          </c:dPt>
          <c:dPt>
            <c:idx val="7"/>
            <c:invertIfNegative val="0"/>
            <c:bubble3D val="0"/>
            <c:spPr>
              <a:solidFill>
                <a:srgbClr val="FFFF00"/>
              </a:solidFill>
              <a:ln>
                <a:noFill/>
              </a:ln>
              <a:effectLst>
                <a:outerShdw blurRad="57150" dist="19050" dir="5400000" algn="ctr" rotWithShape="0">
                  <a:srgbClr val="000000">
                    <a:alpha val="63000"/>
                  </a:srgbClr>
                </a:outerShdw>
              </a:effectLst>
              <a:sp3d/>
            </c:spPr>
          </c:dPt>
          <c:dPt>
            <c:idx val="8"/>
            <c:invertIfNegative val="0"/>
            <c:bubble3D val="0"/>
            <c:spPr>
              <a:solidFill>
                <a:srgbClr val="FFFF00"/>
              </a:solidFill>
              <a:ln>
                <a:noFill/>
              </a:ln>
              <a:effectLst>
                <a:outerShdw blurRad="57150" dist="19050" dir="5400000" algn="ctr" rotWithShape="0">
                  <a:srgbClr val="000000">
                    <a:alpha val="63000"/>
                  </a:srgbClr>
                </a:outerShdw>
              </a:effectLst>
              <a:sp3d/>
            </c:spPr>
          </c:dPt>
          <c:dPt>
            <c:idx val="9"/>
            <c:invertIfNegative val="0"/>
            <c:bubble3D val="0"/>
            <c:spPr>
              <a:solidFill>
                <a:srgbClr val="FFFF00"/>
              </a:solidFill>
              <a:ln>
                <a:noFill/>
              </a:ln>
              <a:effectLst>
                <a:outerShdw blurRad="57150" dist="19050" dir="5400000" algn="ctr" rotWithShape="0">
                  <a:srgbClr val="000000">
                    <a:alpha val="63000"/>
                  </a:srgbClr>
                </a:outerShdw>
              </a:effectLst>
              <a:sp3d/>
            </c:spPr>
          </c:dPt>
          <c:dPt>
            <c:idx val="10"/>
            <c:invertIfNegative val="0"/>
            <c:bubble3D val="0"/>
            <c:spPr>
              <a:solidFill>
                <a:srgbClr val="FFFF00"/>
              </a:solidFill>
              <a:ln>
                <a:noFill/>
              </a:ln>
              <a:effectLst>
                <a:outerShdw blurRad="57150" dist="19050" dir="5400000" algn="ctr" rotWithShape="0">
                  <a:srgbClr val="000000">
                    <a:alpha val="63000"/>
                  </a:srgbClr>
                </a:outerShdw>
              </a:effectLst>
              <a:sp3d/>
            </c:spPr>
          </c:dPt>
          <c:dPt>
            <c:idx val="11"/>
            <c:invertIfNegative val="0"/>
            <c:bubble3D val="0"/>
            <c:spPr>
              <a:solidFill>
                <a:srgbClr val="FFFF00"/>
              </a:solidFill>
              <a:ln>
                <a:noFill/>
              </a:ln>
              <a:effectLst>
                <a:outerShdw blurRad="57150" dist="19050" dir="5400000" algn="ctr" rotWithShape="0">
                  <a:srgbClr val="000000">
                    <a:alpha val="63000"/>
                  </a:srgbClr>
                </a:outerShdw>
              </a:effectLst>
              <a:sp3d/>
            </c:spPr>
          </c:dPt>
          <c:dPt>
            <c:idx val="12"/>
            <c:invertIfNegative val="0"/>
            <c:bubble3D val="0"/>
            <c:spPr>
              <a:solidFill>
                <a:srgbClr val="FFFF00"/>
              </a:solidFill>
              <a:ln>
                <a:noFill/>
              </a:ln>
              <a:effectLst>
                <a:outerShdw blurRad="57150" dist="19050" dir="5400000" algn="ctr" rotWithShape="0">
                  <a:srgbClr val="000000">
                    <a:alpha val="63000"/>
                  </a:srgbClr>
                </a:outerShdw>
              </a:effectLst>
              <a:sp3d/>
            </c:spPr>
          </c:dPt>
          <c:dPt>
            <c:idx val="13"/>
            <c:invertIfNegative val="0"/>
            <c:bubble3D val="0"/>
            <c:spPr>
              <a:solidFill>
                <a:srgbClr val="FFFF00"/>
              </a:solidFill>
              <a:ln>
                <a:noFill/>
              </a:ln>
              <a:effectLst>
                <a:outerShdw blurRad="57150" dist="19050" dir="5400000" algn="ctr" rotWithShape="0">
                  <a:srgbClr val="000000">
                    <a:alpha val="63000"/>
                  </a:srgbClr>
                </a:outerShdw>
              </a:effectLst>
              <a:sp3d/>
            </c:spPr>
          </c:dPt>
          <c:dPt>
            <c:idx val="14"/>
            <c:invertIfNegative val="0"/>
            <c:bubble3D val="0"/>
            <c:spPr>
              <a:solidFill>
                <a:srgbClr val="FFFF00"/>
              </a:solidFill>
              <a:ln>
                <a:noFill/>
              </a:ln>
              <a:effectLst>
                <a:outerShdw blurRad="57150" dist="19050" dir="5400000" algn="ctr" rotWithShape="0">
                  <a:srgbClr val="000000">
                    <a:alpha val="63000"/>
                  </a:srgbClr>
                </a:outerShdw>
              </a:effectLst>
              <a:sp3d/>
            </c:spPr>
          </c:dPt>
          <c:dPt>
            <c:idx val="15"/>
            <c:invertIfNegative val="0"/>
            <c:bubble3D val="0"/>
            <c:spPr>
              <a:solidFill>
                <a:srgbClr val="FFFF00"/>
              </a:solidFill>
              <a:ln>
                <a:noFill/>
              </a:ln>
              <a:effectLst>
                <a:outerShdw blurRad="57150" dist="19050" dir="5400000" algn="ctr" rotWithShape="0">
                  <a:srgbClr val="000000">
                    <a:alpha val="63000"/>
                  </a:srgbClr>
                </a:outerShdw>
              </a:effectLst>
              <a:sp3d/>
            </c:spPr>
          </c:dPt>
          <c:dPt>
            <c:idx val="16"/>
            <c:invertIfNegative val="0"/>
            <c:bubble3D val="0"/>
            <c:spPr>
              <a:solidFill>
                <a:srgbClr val="FFFF00"/>
              </a:solidFill>
              <a:ln>
                <a:noFill/>
              </a:ln>
              <a:effectLst>
                <a:outerShdw blurRad="57150" dist="19050" dir="5400000" algn="ctr" rotWithShape="0">
                  <a:srgbClr val="000000">
                    <a:alpha val="63000"/>
                  </a:srgbClr>
                </a:outerShdw>
              </a:effectLst>
              <a:sp3d/>
            </c:spPr>
          </c:dPt>
          <c:dPt>
            <c:idx val="17"/>
            <c:invertIfNegative val="0"/>
            <c:bubble3D val="0"/>
            <c:spPr>
              <a:solidFill>
                <a:srgbClr val="FFFF00"/>
              </a:solidFill>
              <a:ln>
                <a:noFill/>
              </a:ln>
              <a:effectLst>
                <a:outerShdw blurRad="57150" dist="19050" dir="5400000" algn="ctr" rotWithShape="0">
                  <a:srgbClr val="000000">
                    <a:alpha val="63000"/>
                  </a:srgbClr>
                </a:outerShdw>
              </a:effectLst>
              <a:sp3d/>
            </c:spPr>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Hoja1!$A$1:$A$30</c:f>
              <c:strCache>
                <c:ptCount val="30"/>
                <c:pt idx="0">
                  <c:v>La Guajira</c:v>
                </c:pt>
                <c:pt idx="1">
                  <c:v>Magdalena</c:v>
                </c:pt>
                <c:pt idx="2">
                  <c:v>Atlántico</c:v>
                </c:pt>
                <c:pt idx="3">
                  <c:v>S. Andrés y Prov</c:v>
                </c:pt>
                <c:pt idx="4">
                  <c:v>Bogotá D.C</c:v>
                </c:pt>
                <c:pt idx="5">
                  <c:v>Cesár</c:v>
                </c:pt>
                <c:pt idx="6">
                  <c:v>Risaralda</c:v>
                </c:pt>
                <c:pt idx="7">
                  <c:v>Sucre</c:v>
                </c:pt>
                <c:pt idx="8">
                  <c:v>Quindío</c:v>
                </c:pt>
                <c:pt idx="9">
                  <c:v>Córdoba</c:v>
                </c:pt>
                <c:pt idx="10">
                  <c:v>Valle del Cauca</c:v>
                </c:pt>
                <c:pt idx="11">
                  <c:v>Bolívar</c:v>
                </c:pt>
                <c:pt idx="12">
                  <c:v>Tolima</c:v>
                </c:pt>
                <c:pt idx="13">
                  <c:v>Huila</c:v>
                </c:pt>
                <c:pt idx="14">
                  <c:v>Caldas</c:v>
                </c:pt>
                <c:pt idx="15">
                  <c:v>Nariño</c:v>
                </c:pt>
                <c:pt idx="16">
                  <c:v>Cauca</c:v>
                </c:pt>
                <c:pt idx="17">
                  <c:v>Nte Santander</c:v>
                </c:pt>
                <c:pt idx="18">
                  <c:v>Vichada</c:v>
                </c:pt>
                <c:pt idx="19">
                  <c:v>Arauca</c:v>
                </c:pt>
                <c:pt idx="20">
                  <c:v>Santander</c:v>
                </c:pt>
                <c:pt idx="21">
                  <c:v>Antioquia</c:v>
                </c:pt>
                <c:pt idx="22">
                  <c:v>Guaviare</c:v>
                </c:pt>
                <c:pt idx="23">
                  <c:v>Guainía</c:v>
                </c:pt>
                <c:pt idx="24">
                  <c:v>C/marca</c:v>
                </c:pt>
                <c:pt idx="25">
                  <c:v>Casanare</c:v>
                </c:pt>
                <c:pt idx="26">
                  <c:v>Choco</c:v>
                </c:pt>
                <c:pt idx="27">
                  <c:v>Boyacá</c:v>
                </c:pt>
                <c:pt idx="28">
                  <c:v>Meta</c:v>
                </c:pt>
                <c:pt idx="29">
                  <c:v>Caquetá</c:v>
                </c:pt>
              </c:strCache>
            </c:strRef>
          </c:cat>
          <c:val>
            <c:numRef>
              <c:f>Hoja1!$B$1:$B$30</c:f>
              <c:numCache>
                <c:formatCode>0%</c:formatCode>
                <c:ptCount val="30"/>
                <c:pt idx="0">
                  <c:v>0.78142277713019126</c:v>
                </c:pt>
                <c:pt idx="1">
                  <c:v>0.53872972271552233</c:v>
                </c:pt>
                <c:pt idx="2">
                  <c:v>0.47610766200879828</c:v>
                </c:pt>
                <c:pt idx="3">
                  <c:v>0.4682517779785631</c:v>
                </c:pt>
                <c:pt idx="4">
                  <c:v>0.44164325195178822</c:v>
                </c:pt>
                <c:pt idx="5">
                  <c:v>0.39191964244673461</c:v>
                </c:pt>
                <c:pt idx="6">
                  <c:v>0.37850940118594667</c:v>
                </c:pt>
                <c:pt idx="7">
                  <c:v>0.35934070229962756</c:v>
                </c:pt>
                <c:pt idx="8">
                  <c:v>0.32790024635035719</c:v>
                </c:pt>
                <c:pt idx="9">
                  <c:v>0.32464169799687648</c:v>
                </c:pt>
                <c:pt idx="10">
                  <c:v>0.32272293293353838</c:v>
                </c:pt>
                <c:pt idx="11">
                  <c:v>0.32134926367573691</c:v>
                </c:pt>
                <c:pt idx="12">
                  <c:v>0.29327741131732488</c:v>
                </c:pt>
                <c:pt idx="13">
                  <c:v>0.27632922174345054</c:v>
                </c:pt>
                <c:pt idx="14">
                  <c:v>0.2673977081722051</c:v>
                </c:pt>
                <c:pt idx="15">
                  <c:v>0.25054524218079588</c:v>
                </c:pt>
                <c:pt idx="16">
                  <c:v>0.22087010094745008</c:v>
                </c:pt>
                <c:pt idx="17">
                  <c:v>0.21086586342464053</c:v>
                </c:pt>
                <c:pt idx="18">
                  <c:v>0.19995123257204517</c:v>
                </c:pt>
                <c:pt idx="19">
                  <c:v>0.19873793952453966</c:v>
                </c:pt>
                <c:pt idx="20">
                  <c:v>0.19832871732904789</c:v>
                </c:pt>
                <c:pt idx="21">
                  <c:v>0.19185586903162699</c:v>
                </c:pt>
                <c:pt idx="22">
                  <c:v>0.17690613230278807</c:v>
                </c:pt>
                <c:pt idx="23">
                  <c:v>0.17582235520127998</c:v>
                </c:pt>
                <c:pt idx="24">
                  <c:v>0.17334106815216022</c:v>
                </c:pt>
                <c:pt idx="25">
                  <c:v>0.17118857183937641</c:v>
                </c:pt>
                <c:pt idx="26">
                  <c:v>0.14004714179996625</c:v>
                </c:pt>
                <c:pt idx="27">
                  <c:v>0.12353426111890053</c:v>
                </c:pt>
                <c:pt idx="28">
                  <c:v>0.11080513016119409</c:v>
                </c:pt>
                <c:pt idx="29">
                  <c:v>3.9991594315929246E-2</c:v>
                </c:pt>
              </c:numCache>
            </c:numRef>
          </c:val>
        </c:ser>
        <c:dLbls>
          <c:showLegendKey val="0"/>
          <c:showVal val="1"/>
          <c:showCatName val="0"/>
          <c:showSerName val="0"/>
          <c:showPercent val="0"/>
          <c:showBubbleSize val="0"/>
        </c:dLbls>
        <c:gapWidth val="150"/>
        <c:shape val="box"/>
        <c:axId val="236612624"/>
        <c:axId val="236613184"/>
        <c:axId val="0"/>
      </c:bar3DChart>
      <c:catAx>
        <c:axId val="23661262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lt1">
                    <a:lumMod val="85000"/>
                  </a:schemeClr>
                </a:solidFill>
                <a:latin typeface="+mn-lt"/>
                <a:ea typeface="+mn-ea"/>
                <a:cs typeface="+mn-cs"/>
              </a:defRPr>
            </a:pPr>
            <a:endParaRPr lang="es-CO"/>
          </a:p>
        </c:txPr>
        <c:crossAx val="236613184"/>
        <c:crosses val="autoZero"/>
        <c:auto val="1"/>
        <c:lblAlgn val="ctr"/>
        <c:lblOffset val="100"/>
        <c:noMultiLvlLbl val="0"/>
      </c:catAx>
      <c:valAx>
        <c:axId val="236613184"/>
        <c:scaling>
          <c:orientation val="minMax"/>
        </c:scaling>
        <c:delete val="0"/>
        <c:axPos val="l"/>
        <c:majorGridlines>
          <c:spPr>
            <a:ln w="9525" cap="flat" cmpd="sng" algn="ctr">
              <a:solidFill>
                <a:schemeClr val="dk1">
                  <a:lumMod val="50000"/>
                  <a:lumOff val="5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s-CO"/>
          </a:p>
        </c:txPr>
        <c:crossAx val="236612624"/>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0"/>
      <c:rotY val="20"/>
      <c:depthPercent val="100"/>
      <c:rAngAx val="0"/>
    </c:view3D>
    <c:floor>
      <c:thickness val="0"/>
    </c:floor>
    <c:sideWall>
      <c:thickness val="0"/>
      <c:spPr>
        <a:gradFill>
          <a:gsLst>
            <a:gs pos="45000">
              <a:schemeClr val="accent5">
                <a:lumMod val="75000"/>
              </a:schemeClr>
            </a:gs>
            <a:gs pos="93000">
              <a:schemeClr val="accent5">
                <a:lumMod val="20000"/>
                <a:lumOff val="80000"/>
              </a:schemeClr>
            </a:gs>
          </a:gsLst>
          <a:lin ang="5400000" scaled="0"/>
        </a:gradFill>
        <a:ln w="25400">
          <a:noFill/>
        </a:ln>
      </c:spPr>
    </c:sideWall>
    <c:backWall>
      <c:thickness val="0"/>
      <c:spPr>
        <a:gradFill>
          <a:gsLst>
            <a:gs pos="45000">
              <a:schemeClr val="accent5">
                <a:lumMod val="75000"/>
              </a:schemeClr>
            </a:gs>
            <a:gs pos="93000">
              <a:schemeClr val="accent5">
                <a:lumMod val="20000"/>
                <a:lumOff val="80000"/>
              </a:schemeClr>
            </a:gs>
          </a:gsLst>
          <a:lin ang="5400000" scaled="0"/>
        </a:gradFill>
        <a:ln w="25400">
          <a:noFill/>
        </a:ln>
      </c:spPr>
    </c:backWall>
    <c:plotArea>
      <c:layout>
        <c:manualLayout>
          <c:layoutTarget val="inner"/>
          <c:xMode val="edge"/>
          <c:yMode val="edge"/>
          <c:x val="7.0885610143345046E-2"/>
          <c:y val="1.9060965219063707E-2"/>
          <c:w val="0.91252339406864214"/>
          <c:h val="0.77258706181134817"/>
        </c:manualLayout>
      </c:layout>
      <c:bar3DChart>
        <c:barDir val="col"/>
        <c:grouping val="standard"/>
        <c:varyColors val="0"/>
        <c:ser>
          <c:idx val="0"/>
          <c:order val="0"/>
          <c:spPr>
            <a:gradFill>
              <a:gsLst>
                <a:gs pos="45000">
                  <a:srgbClr val="EC4C2C"/>
                </a:gs>
                <a:gs pos="93000">
                  <a:schemeClr val="accent6">
                    <a:lumMod val="20000"/>
                    <a:lumOff val="80000"/>
                  </a:schemeClr>
                </a:gs>
              </a:gsLst>
              <a:lin ang="5400000" scaled="0"/>
            </a:gradFill>
            <a:ln w="25400">
              <a:noFill/>
            </a:ln>
          </c:spPr>
          <c:invertIfNegative val="0"/>
          <c:dLbls>
            <c:dLbl>
              <c:idx val="0"/>
              <c:layout>
                <c:manualLayout>
                  <c:x val="3.9206642778398804E-3"/>
                  <c:y val="0"/>
                </c:manualLayout>
              </c:layout>
              <c:showLegendKey val="0"/>
              <c:showVal val="1"/>
              <c:showCatName val="0"/>
              <c:showSerName val="0"/>
              <c:showPercent val="0"/>
              <c:showBubbleSize val="0"/>
              <c:extLst>
                <c:ext xmlns:c15="http://schemas.microsoft.com/office/drawing/2012/chart" uri="{CE6537A1-D6FC-4f65-9D91-7224C49458BB}"/>
              </c:extLst>
            </c:dLbl>
            <c:spPr>
              <a:noFill/>
              <a:ln w="25400">
                <a:noFill/>
              </a:ln>
            </c:spPr>
            <c:txPr>
              <a:bodyPr wrap="square" lIns="38100" tIns="19050" rIns="38100" bIns="19050" anchor="ctr">
                <a:spAutoFit/>
              </a:bodyPr>
              <a:lstStyle/>
              <a:p>
                <a:pPr>
                  <a:defRPr sz="1100" b="1" i="0" u="none" strike="noStrike" baseline="0">
                    <a:solidFill>
                      <a:srgbClr val="000000"/>
                    </a:solidFill>
                    <a:effectLst>
                      <a:outerShdw blurRad="38100" dist="38100" dir="2700000" algn="tl">
                        <a:srgbClr val="000000">
                          <a:alpha val="43137"/>
                        </a:srgbClr>
                      </a:outerShdw>
                    </a:effectLst>
                    <a:latin typeface="Arial"/>
                    <a:ea typeface="Arial"/>
                    <a:cs typeface="Arial"/>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'TMAX_PRINCIPALES_CIUDADES(2)'!$B$3:$B$16</c:f>
              <c:strCache>
                <c:ptCount val="14"/>
                <c:pt idx="0">
                  <c:v>Ibagué</c:v>
                </c:pt>
                <c:pt idx="1">
                  <c:v>Pasto</c:v>
                </c:pt>
                <c:pt idx="2">
                  <c:v>Santa Marta</c:v>
                </c:pt>
                <c:pt idx="3">
                  <c:v>Popayán</c:v>
                </c:pt>
                <c:pt idx="4">
                  <c:v>Valledupar</c:v>
                </c:pt>
                <c:pt idx="5">
                  <c:v>Corozal</c:v>
                </c:pt>
                <c:pt idx="6">
                  <c:v>Villavicencio</c:v>
                </c:pt>
                <c:pt idx="7">
                  <c:v>Bucaramanga</c:v>
                </c:pt>
                <c:pt idx="8">
                  <c:v>Cali</c:v>
                </c:pt>
                <c:pt idx="9">
                  <c:v>Armenia</c:v>
                </c:pt>
                <c:pt idx="10">
                  <c:v>Pereira</c:v>
                </c:pt>
                <c:pt idx="11">
                  <c:v>Barrancabermeja</c:v>
                </c:pt>
                <c:pt idx="12">
                  <c:v>Barranquilla</c:v>
                </c:pt>
                <c:pt idx="13">
                  <c:v>Medellín</c:v>
                </c:pt>
              </c:strCache>
            </c:strRef>
          </c:cat>
          <c:val>
            <c:numRef>
              <c:f>'TMAX_PRINCIPALES_CIUDADES(2)'!$C$3:$C$16</c:f>
              <c:numCache>
                <c:formatCode>#,##0.0</c:formatCode>
                <c:ptCount val="14"/>
                <c:pt idx="0">
                  <c:v>3.0841935483870948</c:v>
                </c:pt>
                <c:pt idx="1">
                  <c:v>2.4277419354838727</c:v>
                </c:pt>
                <c:pt idx="2">
                  <c:v>2.1174193548386953</c:v>
                </c:pt>
                <c:pt idx="3">
                  <c:v>2.0689473684210498</c:v>
                </c:pt>
                <c:pt idx="4">
                  <c:v>1.8229032258064422</c:v>
                </c:pt>
                <c:pt idx="5">
                  <c:v>1.786666666666676</c:v>
                </c:pt>
                <c:pt idx="6">
                  <c:v>1.6699999999999982</c:v>
                </c:pt>
                <c:pt idx="7">
                  <c:v>1.6635483870967747</c:v>
                </c:pt>
                <c:pt idx="8">
                  <c:v>1.6345161290322636</c:v>
                </c:pt>
                <c:pt idx="9">
                  <c:v>1.5551612903225696</c:v>
                </c:pt>
                <c:pt idx="10">
                  <c:v>1.4651612903225768</c:v>
                </c:pt>
                <c:pt idx="11">
                  <c:v>1.4477419354838688</c:v>
                </c:pt>
                <c:pt idx="12">
                  <c:v>1.3216129032258124</c:v>
                </c:pt>
                <c:pt idx="13">
                  <c:v>1.2783870967741855</c:v>
                </c:pt>
              </c:numCache>
            </c:numRef>
          </c:val>
        </c:ser>
        <c:dLbls>
          <c:showLegendKey val="0"/>
          <c:showVal val="0"/>
          <c:showCatName val="0"/>
          <c:showSerName val="0"/>
          <c:showPercent val="0"/>
          <c:showBubbleSize val="0"/>
        </c:dLbls>
        <c:gapWidth val="150"/>
        <c:shape val="box"/>
        <c:axId val="236615424"/>
        <c:axId val="236615984"/>
        <c:axId val="156369248"/>
      </c:bar3DChart>
      <c:catAx>
        <c:axId val="236615424"/>
        <c:scaling>
          <c:orientation val="minMax"/>
        </c:scaling>
        <c:delete val="0"/>
        <c:axPos val="b"/>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vert="horz"/>
          <a:lstStyle/>
          <a:p>
            <a:pPr>
              <a:defRPr sz="1300" b="1" i="0" u="none" strike="noStrike" baseline="0">
                <a:solidFill>
                  <a:srgbClr val="000000"/>
                </a:solidFill>
                <a:latin typeface="Arial"/>
                <a:ea typeface="Arial"/>
                <a:cs typeface="Arial"/>
              </a:defRPr>
            </a:pPr>
            <a:endParaRPr lang="es-CO"/>
          </a:p>
        </c:txPr>
        <c:crossAx val="236615984"/>
        <c:crosses val="autoZero"/>
        <c:auto val="1"/>
        <c:lblAlgn val="ctr"/>
        <c:lblOffset val="100"/>
        <c:noMultiLvlLbl val="0"/>
      </c:catAx>
      <c:valAx>
        <c:axId val="236615984"/>
        <c:scaling>
          <c:orientation val="minMax"/>
          <c:max val="4"/>
        </c:scaling>
        <c:delete val="0"/>
        <c:axPos val="l"/>
        <c:majorGridlines>
          <c:spPr>
            <a:ln w="9525" cap="flat" cmpd="sng" algn="ctr">
              <a:solidFill>
                <a:schemeClr val="tx1">
                  <a:lumMod val="15000"/>
                  <a:lumOff val="85000"/>
                </a:schemeClr>
              </a:solidFill>
              <a:round/>
            </a:ln>
            <a:effectLst/>
          </c:spPr>
        </c:majorGridlines>
        <c:title>
          <c:tx>
            <c:rich>
              <a:bodyPr/>
              <a:lstStyle/>
              <a:p>
                <a:pPr>
                  <a:defRPr sz="1000" b="0" i="0" u="none" strike="noStrike" baseline="0">
                    <a:solidFill>
                      <a:srgbClr val="000000"/>
                    </a:solidFill>
                    <a:latin typeface="Arial" panose="020B0604020202020204" pitchFamily="34" charset="0"/>
                    <a:ea typeface="Calibri"/>
                    <a:cs typeface="Arial" panose="020B0604020202020204" pitchFamily="34" charset="0"/>
                  </a:defRPr>
                </a:pPr>
                <a:r>
                  <a:rPr lang="es-CO" sz="1000" b="1" i="0" u="none" strike="noStrike" baseline="0">
                    <a:solidFill>
                      <a:srgbClr val="000000"/>
                    </a:solidFill>
                    <a:latin typeface="Arial" panose="020B0604020202020204" pitchFamily="34" charset="0"/>
                    <a:cs typeface="Arial" panose="020B0604020202020204" pitchFamily="34" charset="0"/>
                  </a:rPr>
                  <a:t>TEMPERATURA EN </a:t>
                </a:r>
                <a:r>
                  <a:rPr lang="es-CO" sz="1000" b="1" i="0" u="none" strike="noStrike" baseline="0">
                    <a:solidFill>
                      <a:srgbClr val="000000"/>
                    </a:solidFill>
                    <a:latin typeface="Arial" panose="020B0604020202020204" pitchFamily="34" charset="0"/>
                    <a:ea typeface="+mn-ea"/>
                    <a:cs typeface="Arial" panose="020B0604020202020204" pitchFamily="34" charset="0"/>
                  </a:rPr>
                  <a:t>°C</a:t>
                </a:r>
                <a:endParaRPr lang="es-CO" sz="1000" b="1" i="0" u="none" strike="noStrike" baseline="0">
                  <a:solidFill>
                    <a:srgbClr val="000000"/>
                  </a:solidFill>
                  <a:latin typeface="Arial" panose="020B0604020202020204" pitchFamily="34" charset="0"/>
                  <a:cs typeface="Arial" panose="020B0604020202020204" pitchFamily="34" charset="0"/>
                </a:endParaRPr>
              </a:p>
            </c:rich>
          </c:tx>
          <c:layout>
            <c:manualLayout>
              <c:xMode val="edge"/>
              <c:yMode val="edge"/>
              <c:x val="1.1973255924396426E-2"/>
              <c:y val="0.11678360212915241"/>
            </c:manualLayout>
          </c:layout>
          <c:overlay val="0"/>
        </c:title>
        <c:numFmt formatCode="#,##0.0" sourceLinked="1"/>
        <c:majorTickMark val="out"/>
        <c:minorTickMark val="none"/>
        <c:tickLblPos val="nextTo"/>
        <c:txPr>
          <a:bodyPr rot="0" vert="horz"/>
          <a:lstStyle/>
          <a:p>
            <a:pPr>
              <a:defRPr sz="1100" b="1" i="0" u="none" strike="noStrike" baseline="0">
                <a:solidFill>
                  <a:srgbClr val="333333"/>
                </a:solidFill>
                <a:latin typeface="Arial"/>
                <a:ea typeface="Arial"/>
                <a:cs typeface="Arial"/>
              </a:defRPr>
            </a:pPr>
            <a:endParaRPr lang="es-CO"/>
          </a:p>
        </c:txPr>
        <c:crossAx val="236615424"/>
        <c:crosses val="autoZero"/>
        <c:crossBetween val="between"/>
      </c:valAx>
      <c:serAx>
        <c:axId val="156369248"/>
        <c:scaling>
          <c:orientation val="minMax"/>
        </c:scaling>
        <c:delete val="1"/>
        <c:axPos val="b"/>
        <c:majorTickMark val="out"/>
        <c:minorTickMark val="none"/>
        <c:tickLblPos val="nextTo"/>
        <c:crossAx val="236615984"/>
        <c:crosses val="autoZero"/>
      </c:serAx>
      <c:spPr>
        <a:noFill/>
        <a:ln w="25400">
          <a:noFill/>
        </a:ln>
      </c:spPr>
    </c:plotArea>
    <c:plotVisOnly val="1"/>
    <c:dispBlanksAs val="gap"/>
    <c:showDLblsOverMax val="0"/>
  </c:chart>
  <c:spPr>
    <a:noFill/>
    <a:ln w="31750" cap="flat" cmpd="sng" algn="ctr">
      <a:solidFill>
        <a:schemeClr val="tx1">
          <a:lumMod val="15000"/>
          <a:lumOff val="85000"/>
        </a:schemeClr>
      </a:solidFill>
      <a:round/>
    </a:ln>
    <a:effectLst/>
    <a:scene3d>
      <a:camera prst="orthographicFront"/>
      <a:lightRig rig="threePt" dir="t"/>
    </a:scene3d>
    <a:sp3d prstMaterial="metal">
      <a:bevelT w="152400" h="50800" prst="softRound"/>
    </a:sp3d>
  </c:spPr>
  <c:txPr>
    <a:bodyPr/>
    <a:lstStyle/>
    <a:p>
      <a:pPr>
        <a:defRPr sz="1000" b="0" i="0" u="none" strike="noStrike" baseline="0">
          <a:solidFill>
            <a:srgbClr val="000000"/>
          </a:solidFill>
          <a:latin typeface="Arial"/>
          <a:ea typeface="Arial"/>
          <a:cs typeface="Arial"/>
        </a:defRPr>
      </a:pPr>
      <a:endParaRPr lang="es-CO"/>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20"/>
      <c:depthPercent val="100"/>
      <c:rAngAx val="0"/>
    </c:view3D>
    <c:floor>
      <c:thickness val="0"/>
    </c:floor>
    <c:sideWall>
      <c:thickness val="0"/>
      <c:spPr>
        <a:gradFill>
          <a:gsLst>
            <a:gs pos="45000">
              <a:srgbClr val="31859C"/>
            </a:gs>
            <a:gs pos="93000">
              <a:schemeClr val="accent5">
                <a:lumMod val="20000"/>
                <a:lumOff val="80000"/>
              </a:schemeClr>
            </a:gs>
          </a:gsLst>
          <a:lin ang="5400000" scaled="0"/>
        </a:gradFill>
        <a:ln w="25400">
          <a:noFill/>
        </a:ln>
      </c:spPr>
    </c:sideWall>
    <c:backWall>
      <c:thickness val="0"/>
      <c:spPr>
        <a:gradFill>
          <a:gsLst>
            <a:gs pos="45000">
              <a:srgbClr val="31859C"/>
            </a:gs>
            <a:gs pos="93000">
              <a:schemeClr val="accent5">
                <a:lumMod val="20000"/>
                <a:lumOff val="80000"/>
              </a:schemeClr>
            </a:gs>
          </a:gsLst>
          <a:lin ang="5400000" scaled="0"/>
        </a:gradFill>
        <a:ln w="25400">
          <a:noFill/>
        </a:ln>
      </c:spPr>
    </c:backWall>
    <c:plotArea>
      <c:layout>
        <c:manualLayout>
          <c:layoutTarget val="inner"/>
          <c:xMode val="edge"/>
          <c:yMode val="edge"/>
          <c:x val="6.2090053913307304E-2"/>
          <c:y val="4.510629404036786E-2"/>
          <c:w val="0.90877738003106623"/>
          <c:h val="0.7312664899439687"/>
        </c:manualLayout>
      </c:layout>
      <c:bar3DChart>
        <c:barDir val="col"/>
        <c:grouping val="standard"/>
        <c:varyColors val="0"/>
        <c:ser>
          <c:idx val="0"/>
          <c:order val="0"/>
          <c:spPr>
            <a:gradFill>
              <a:gsLst>
                <a:gs pos="45000">
                  <a:srgbClr val="EC4C2C"/>
                </a:gs>
                <a:gs pos="93000">
                  <a:schemeClr val="accent6">
                    <a:lumMod val="20000"/>
                    <a:lumOff val="80000"/>
                  </a:schemeClr>
                </a:gs>
              </a:gsLst>
              <a:lin ang="5400000" scaled="0"/>
            </a:gradFill>
            <a:ln w="25400">
              <a:noFill/>
            </a:ln>
          </c:spPr>
          <c:invertIfNegative val="0"/>
          <c:dLbls>
            <c:spPr>
              <a:noFill/>
              <a:ln w="25400">
                <a:noFill/>
              </a:ln>
            </c:spPr>
            <c:txPr>
              <a:bodyPr/>
              <a:lstStyle/>
              <a:p>
                <a:pPr>
                  <a:defRPr sz="1100" b="1">
                    <a:latin typeface="Arial" panose="020B0604020202020204" pitchFamily="34" charset="0"/>
                    <a:cs typeface="Arial" panose="020B060402020202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'TMAX_PRINCIPALES_CIUDADES (2)'!$C$6:$C$23</c:f>
              <c:strCache>
                <c:ptCount val="18"/>
                <c:pt idx="0">
                  <c:v>Ibagué</c:v>
                </c:pt>
                <c:pt idx="1">
                  <c:v>Valledupar</c:v>
                </c:pt>
                <c:pt idx="2">
                  <c:v>Pasto</c:v>
                </c:pt>
                <c:pt idx="3">
                  <c:v>Corozal</c:v>
                </c:pt>
                <c:pt idx="4">
                  <c:v>Popayán</c:v>
                </c:pt>
                <c:pt idx="5">
                  <c:v>Armenia</c:v>
                </c:pt>
                <c:pt idx="6">
                  <c:v>Santa Marta</c:v>
                </c:pt>
                <c:pt idx="7">
                  <c:v>Bucaramanga</c:v>
                </c:pt>
                <c:pt idx="8">
                  <c:v>Cali</c:v>
                </c:pt>
                <c:pt idx="9">
                  <c:v>Barrancabermeja</c:v>
                </c:pt>
                <c:pt idx="10">
                  <c:v>Riohacha</c:v>
                </c:pt>
                <c:pt idx="11">
                  <c:v>Cartagena</c:v>
                </c:pt>
                <c:pt idx="12">
                  <c:v>Pereira</c:v>
                </c:pt>
                <c:pt idx="13">
                  <c:v>Barranquilla</c:v>
                </c:pt>
                <c:pt idx="14">
                  <c:v>Montería</c:v>
                </c:pt>
                <c:pt idx="15">
                  <c:v>Leticia</c:v>
                </c:pt>
                <c:pt idx="16">
                  <c:v>Medellín</c:v>
                </c:pt>
                <c:pt idx="17">
                  <c:v>Villavicencio</c:v>
                </c:pt>
              </c:strCache>
            </c:strRef>
          </c:cat>
          <c:val>
            <c:numRef>
              <c:f>'TMAX_PRINCIPALES_CIUDADES (2)'!$AK$6:$AK$23</c:f>
              <c:numCache>
                <c:formatCode>#,##0.0</c:formatCode>
                <c:ptCount val="18"/>
                <c:pt idx="0">
                  <c:v>3.9708695652173915</c:v>
                </c:pt>
                <c:pt idx="1">
                  <c:v>2.8421739130434815</c:v>
                </c:pt>
                <c:pt idx="2">
                  <c:v>2.7647826086956577</c:v>
                </c:pt>
                <c:pt idx="3">
                  <c:v>2.456521739130423</c:v>
                </c:pt>
                <c:pt idx="4">
                  <c:v>2.4263636363636358</c:v>
                </c:pt>
                <c:pt idx="5">
                  <c:v>2.3856521739130443</c:v>
                </c:pt>
                <c:pt idx="6">
                  <c:v>2.3160869565217368</c:v>
                </c:pt>
                <c:pt idx="7">
                  <c:v>2.2069565217391371</c:v>
                </c:pt>
                <c:pt idx="8">
                  <c:v>2.1717391304347835</c:v>
                </c:pt>
                <c:pt idx="9">
                  <c:v>2.1404347826087005</c:v>
                </c:pt>
                <c:pt idx="10">
                  <c:v>2.0682608695652149</c:v>
                </c:pt>
                <c:pt idx="11">
                  <c:v>1.8386956521739108</c:v>
                </c:pt>
                <c:pt idx="12">
                  <c:v>1.7926086956521701</c:v>
                </c:pt>
                <c:pt idx="13">
                  <c:v>1.6760869565217433</c:v>
                </c:pt>
                <c:pt idx="14">
                  <c:v>1.6595652173913109</c:v>
                </c:pt>
                <c:pt idx="15">
                  <c:v>1.5021739130434781</c:v>
                </c:pt>
                <c:pt idx="16">
                  <c:v>1.3569565217391357</c:v>
                </c:pt>
                <c:pt idx="17">
                  <c:v>1.3234782608695639</c:v>
                </c:pt>
              </c:numCache>
            </c:numRef>
          </c:val>
        </c:ser>
        <c:dLbls>
          <c:showLegendKey val="0"/>
          <c:showVal val="0"/>
          <c:showCatName val="0"/>
          <c:showSerName val="0"/>
          <c:showPercent val="0"/>
          <c:showBubbleSize val="0"/>
        </c:dLbls>
        <c:gapWidth val="150"/>
        <c:shape val="box"/>
        <c:axId val="236618224"/>
        <c:axId val="235946160"/>
        <c:axId val="156812896"/>
      </c:bar3DChart>
      <c:catAx>
        <c:axId val="236618224"/>
        <c:scaling>
          <c:orientation val="minMax"/>
        </c:scaling>
        <c:delete val="0"/>
        <c:axPos val="b"/>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CO"/>
          </a:p>
        </c:txPr>
        <c:crossAx val="235946160"/>
        <c:crosses val="autoZero"/>
        <c:auto val="1"/>
        <c:lblAlgn val="ctr"/>
        <c:lblOffset val="100"/>
        <c:noMultiLvlLbl val="0"/>
      </c:catAx>
      <c:valAx>
        <c:axId val="235946160"/>
        <c:scaling>
          <c:orientation val="minMax"/>
          <c:max val="4"/>
        </c:scaling>
        <c:delete val="0"/>
        <c:axPos val="l"/>
        <c:majorGridlines>
          <c:spPr>
            <a:ln w="9525" cap="flat" cmpd="sng" algn="ctr">
              <a:solidFill>
                <a:schemeClr val="tx1">
                  <a:lumMod val="15000"/>
                  <a:lumOff val="85000"/>
                </a:schemeClr>
              </a:solidFill>
              <a:round/>
            </a:ln>
            <a:effectLst/>
          </c:spPr>
        </c:majorGridlines>
        <c:title>
          <c:tx>
            <c:rich>
              <a:bodyPr/>
              <a:lstStyle/>
              <a:p>
                <a:pPr>
                  <a:defRPr sz="1000">
                    <a:latin typeface="Arial" panose="020B0604020202020204" pitchFamily="34" charset="0"/>
                    <a:cs typeface="Arial" panose="020B0604020202020204" pitchFamily="34" charset="0"/>
                  </a:defRPr>
                </a:pPr>
                <a:r>
                  <a:rPr lang="en-US" sz="1000">
                    <a:latin typeface="Arial" panose="020B0604020202020204" pitchFamily="34" charset="0"/>
                    <a:cs typeface="Arial" panose="020B0604020202020204" pitchFamily="34" charset="0"/>
                  </a:rPr>
                  <a:t>TEMPERATURA EN °C</a:t>
                </a:r>
              </a:p>
            </c:rich>
          </c:tx>
          <c:layout>
            <c:manualLayout>
              <c:xMode val="edge"/>
              <c:yMode val="edge"/>
              <c:x val="1.2345270368041098E-2"/>
              <c:y val="8.2598001509938651E-2"/>
            </c:manualLayout>
          </c:layout>
          <c:overlay val="0"/>
        </c:title>
        <c:numFmt formatCode="#,##0.0" sourceLinked="1"/>
        <c:majorTickMark val="out"/>
        <c:minorTickMark val="none"/>
        <c:tickLblPos val="nextTo"/>
        <c:txPr>
          <a:bodyPr rot="-60000000" spcFirstLastPara="1" vertOverflow="ellipsis" vert="horz" wrap="square" anchor="ctr" anchorCtr="1"/>
          <a:lstStyle/>
          <a:p>
            <a:pPr>
              <a:defRPr sz="1100" b="1" i="0" u="none" strike="noStrike" kern="1200" baseline="0">
                <a:solidFill>
                  <a:schemeClr val="tx1"/>
                </a:solidFill>
                <a:latin typeface="Arial" panose="020B0604020202020204" pitchFamily="34" charset="0"/>
                <a:ea typeface="+mn-ea"/>
                <a:cs typeface="Arial" panose="020B0604020202020204" pitchFamily="34" charset="0"/>
              </a:defRPr>
            </a:pPr>
            <a:endParaRPr lang="es-CO"/>
          </a:p>
        </c:txPr>
        <c:crossAx val="236618224"/>
        <c:crosses val="autoZero"/>
        <c:crossBetween val="between"/>
      </c:valAx>
      <c:serAx>
        <c:axId val="156812896"/>
        <c:scaling>
          <c:orientation val="minMax"/>
        </c:scaling>
        <c:delete val="1"/>
        <c:axPos val="b"/>
        <c:majorTickMark val="out"/>
        <c:minorTickMark val="none"/>
        <c:tickLblPos val="nextTo"/>
        <c:crossAx val="235946160"/>
        <c:crosses val="autoZero"/>
      </c:serAx>
      <c:spPr>
        <a:noFill/>
        <a:ln w="25400">
          <a:noFill/>
        </a:ln>
      </c:spPr>
    </c:plotArea>
    <c:plotVisOnly val="1"/>
    <c:dispBlanksAs val="gap"/>
    <c:showDLblsOverMax val="0"/>
  </c:chart>
  <c:spPr>
    <a:noFill/>
    <a:ln w="31750" cap="flat" cmpd="sng" algn="ctr">
      <a:solidFill>
        <a:schemeClr val="tx1">
          <a:lumMod val="15000"/>
          <a:lumOff val="85000"/>
        </a:schemeClr>
      </a:solidFill>
      <a:round/>
    </a:ln>
    <a:effectLst/>
    <a:scene3d>
      <a:camera prst="orthographicFront"/>
      <a:lightRig rig="threePt" dir="t"/>
    </a:scene3d>
    <a:sp3d prstMaterial="metal">
      <a:bevelT w="152400" h="50800" prst="softRound"/>
    </a:sp3d>
  </c:spPr>
  <c:txPr>
    <a:bodyPr/>
    <a:lstStyle/>
    <a:p>
      <a:pPr>
        <a:defRPr/>
      </a:pPr>
      <a:endParaRPr lang="es-CO"/>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pivotSource>
    <c:name>[Vulnerabilidad Municipios por Desabastecimiento Asociada a Temporadas Secas.xlsx]Tabla Dinámica!Tabla dinámica1</c:name>
    <c:fmtId val="3"/>
  </c:pivotSource>
  <c:chart>
    <c:title>
      <c:tx>
        <c:rich>
          <a:bodyPr rot="0" spcFirstLastPara="1" vertOverflow="ellipsis" vert="horz" wrap="square" anchor="ctr" anchorCtr="1"/>
          <a:lstStyle/>
          <a:p>
            <a:pPr>
              <a:defRPr sz="1862" b="1" i="0" u="none" strike="noStrike" kern="1200" cap="none" baseline="0">
                <a:solidFill>
                  <a:schemeClr val="lt1">
                    <a:lumMod val="85000"/>
                  </a:schemeClr>
                </a:solidFill>
                <a:latin typeface="+mn-lt"/>
                <a:ea typeface="+mn-ea"/>
                <a:cs typeface="+mn-cs"/>
              </a:defRPr>
            </a:pPr>
            <a:r>
              <a:rPr lang="en-US"/>
              <a:t>Total Municipios Vulnerables por Departamentos </a:t>
            </a:r>
          </a:p>
        </c:rich>
      </c:tx>
      <c:overlay val="0"/>
      <c:spPr>
        <a:noFill/>
        <a:ln>
          <a:noFill/>
        </a:ln>
        <a:effectLst/>
      </c:spPr>
      <c:txPr>
        <a:bodyPr rot="0" spcFirstLastPara="1" vertOverflow="ellipsis" vert="horz" wrap="square" anchor="ctr" anchorCtr="1"/>
        <a:lstStyle/>
        <a:p>
          <a:pPr>
            <a:defRPr sz="1862" b="1" i="0" u="none" strike="noStrike" kern="1200" cap="none" baseline="0">
              <a:solidFill>
                <a:schemeClr val="lt1">
                  <a:lumMod val="85000"/>
                </a:schemeClr>
              </a:solidFill>
              <a:latin typeface="+mn-lt"/>
              <a:ea typeface="+mn-ea"/>
              <a:cs typeface="+mn-cs"/>
            </a:defRPr>
          </a:pPr>
          <a:endParaRPr lang="es-CO"/>
        </a:p>
      </c:txPr>
    </c:title>
    <c:autoTitleDeleted val="0"/>
    <c:pivotFmts>
      <c:pivotFmt>
        <c:idx val="0"/>
        <c:marker>
          <c:symbol val="none"/>
        </c:marker>
        <c:dLbl>
          <c:idx val="0"/>
          <c:spPr>
            <a:noFill/>
            <a:ln>
              <a:noFill/>
            </a:ln>
            <a:effectLst/>
          </c:spPr>
          <c:txPr>
            <a:bodyPr rot="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Lst>
        </c:dLbl>
      </c:pivotFmt>
      <c:pivotFmt>
        <c:idx val="1"/>
        <c:marker>
          <c:symbol val="none"/>
        </c:marker>
        <c:dLbl>
          <c:idx val="0"/>
          <c:spPr>
            <a:noFill/>
            <a:ln>
              <a:noFill/>
            </a:ln>
            <a:effectLst/>
          </c:spPr>
          <c:txPr>
            <a:bodyPr rot="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Lst>
        </c:dLbl>
      </c:pivotFmt>
      <c:pivotFmt>
        <c:idx val="2"/>
        <c:marker>
          <c:symbol val="none"/>
        </c:marker>
        <c:dLbl>
          <c:idx val="0"/>
          <c:spPr>
            <a:noFill/>
            <a:ln>
              <a:noFill/>
            </a:ln>
            <a:effectLst/>
          </c:spPr>
          <c:txPr>
            <a:bodyPr rot="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'Tabla Dinámica'!$B$3</c:f>
              <c:strCache>
                <c:ptCount val="1"/>
                <c:pt idx="0">
                  <c:v>Total</c:v>
                </c:pt>
              </c:strCache>
            </c:strRef>
          </c:tx>
          <c:spPr>
            <a:noFill/>
            <a:ln w="9525" cap="flat" cmpd="sng" algn="ctr">
              <a:solidFill>
                <a:schemeClr val="accent1"/>
              </a:solidFill>
              <a:miter lim="800000"/>
            </a:ln>
            <a:effectLst>
              <a:glow rad="63500">
                <a:schemeClr val="accent1">
                  <a:satMod val="175000"/>
                  <a:alpha val="25000"/>
                </a:schemeClr>
              </a:glo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7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strRef>
              <c:f>'Tabla Dinámica'!$A$4:$A$29</c:f>
              <c:strCache>
                <c:ptCount val="25"/>
                <c:pt idx="0">
                  <c:v>CUNDINAMARCA</c:v>
                </c:pt>
                <c:pt idx="1">
                  <c:v>BOYACA</c:v>
                </c:pt>
                <c:pt idx="2">
                  <c:v>SANTANDER</c:v>
                </c:pt>
                <c:pt idx="3">
                  <c:v>BOLIVAR</c:v>
                </c:pt>
                <c:pt idx="4">
                  <c:v>ANTIOQUIA</c:v>
                </c:pt>
                <c:pt idx="5">
                  <c:v>NORTE DE SANTANDER</c:v>
                </c:pt>
                <c:pt idx="6">
                  <c:v>CAUCA</c:v>
                </c:pt>
                <c:pt idx="7">
                  <c:v>TOLIMA</c:v>
                </c:pt>
                <c:pt idx="8">
                  <c:v>MAGDALENA</c:v>
                </c:pt>
                <c:pt idx="9">
                  <c:v>NARIÑO</c:v>
                </c:pt>
                <c:pt idx="10">
                  <c:v>HUILA</c:v>
                </c:pt>
                <c:pt idx="11">
                  <c:v>CALDAS</c:v>
                </c:pt>
                <c:pt idx="12">
                  <c:v>ATLANTICO</c:v>
                </c:pt>
                <c:pt idx="13">
                  <c:v>CORDOBA</c:v>
                </c:pt>
                <c:pt idx="14">
                  <c:v>SUCRE</c:v>
                </c:pt>
                <c:pt idx="15">
                  <c:v>RISARALDA</c:v>
                </c:pt>
                <c:pt idx="16">
                  <c:v>VALLE DEL CAUCA</c:v>
                </c:pt>
                <c:pt idx="17">
                  <c:v>CAQUETA</c:v>
                </c:pt>
                <c:pt idx="18">
                  <c:v>LA GUAJIRA</c:v>
                </c:pt>
                <c:pt idx="19">
                  <c:v>CESAR</c:v>
                </c:pt>
                <c:pt idx="20">
                  <c:v>CHOCO</c:v>
                </c:pt>
                <c:pt idx="21">
                  <c:v>BOGOTA</c:v>
                </c:pt>
                <c:pt idx="22">
                  <c:v>QUINDIO</c:v>
                </c:pt>
                <c:pt idx="23">
                  <c:v>META</c:v>
                </c:pt>
                <c:pt idx="24">
                  <c:v>AMAZONAS</c:v>
                </c:pt>
              </c:strCache>
            </c:strRef>
          </c:cat>
          <c:val>
            <c:numRef>
              <c:f>'Tabla Dinámica'!$B$4:$B$29</c:f>
              <c:numCache>
                <c:formatCode>General</c:formatCode>
                <c:ptCount val="25"/>
                <c:pt idx="0">
                  <c:v>47</c:v>
                </c:pt>
                <c:pt idx="1">
                  <c:v>46</c:v>
                </c:pt>
                <c:pt idx="2">
                  <c:v>38</c:v>
                </c:pt>
                <c:pt idx="3">
                  <c:v>26</c:v>
                </c:pt>
                <c:pt idx="4">
                  <c:v>20</c:v>
                </c:pt>
                <c:pt idx="5">
                  <c:v>16</c:v>
                </c:pt>
                <c:pt idx="6">
                  <c:v>15</c:v>
                </c:pt>
                <c:pt idx="7">
                  <c:v>15</c:v>
                </c:pt>
                <c:pt idx="8">
                  <c:v>11</c:v>
                </c:pt>
                <c:pt idx="9">
                  <c:v>10</c:v>
                </c:pt>
                <c:pt idx="10">
                  <c:v>10</c:v>
                </c:pt>
                <c:pt idx="11">
                  <c:v>9</c:v>
                </c:pt>
                <c:pt idx="12">
                  <c:v>8</c:v>
                </c:pt>
                <c:pt idx="13">
                  <c:v>8</c:v>
                </c:pt>
                <c:pt idx="14">
                  <c:v>7</c:v>
                </c:pt>
                <c:pt idx="15">
                  <c:v>6</c:v>
                </c:pt>
                <c:pt idx="16">
                  <c:v>6</c:v>
                </c:pt>
                <c:pt idx="17">
                  <c:v>3</c:v>
                </c:pt>
                <c:pt idx="18">
                  <c:v>3</c:v>
                </c:pt>
                <c:pt idx="19">
                  <c:v>2</c:v>
                </c:pt>
                <c:pt idx="20">
                  <c:v>2</c:v>
                </c:pt>
                <c:pt idx="21">
                  <c:v>1</c:v>
                </c:pt>
                <c:pt idx="22">
                  <c:v>1</c:v>
                </c:pt>
                <c:pt idx="23">
                  <c:v>1</c:v>
                </c:pt>
                <c:pt idx="24">
                  <c:v>1</c:v>
                </c:pt>
              </c:numCache>
            </c:numRef>
          </c:val>
        </c:ser>
        <c:dLbls>
          <c:showLegendKey val="0"/>
          <c:showVal val="0"/>
          <c:showCatName val="0"/>
          <c:showSerName val="0"/>
          <c:showPercent val="0"/>
          <c:showBubbleSize val="0"/>
        </c:dLbls>
        <c:gapWidth val="315"/>
        <c:overlap val="-40"/>
        <c:axId val="235948960"/>
        <c:axId val="235949520"/>
      </c:barChart>
      <c:catAx>
        <c:axId val="235948960"/>
        <c:scaling>
          <c:orientation val="minMax"/>
        </c:scaling>
        <c:delete val="0"/>
        <c:axPos val="b"/>
        <c:majorGridlines>
          <c:spPr>
            <a:ln w="9525" cap="flat" cmpd="sng" algn="ctr">
              <a:gradFill>
                <a:gsLst>
                  <a:gs pos="100000">
                    <a:schemeClr val="dk1">
                      <a:lumMod val="75000"/>
                      <a:lumOff val="25000"/>
                    </a:schemeClr>
                  </a:gs>
                  <a:gs pos="0">
                    <a:schemeClr val="dk1">
                      <a:lumMod val="65000"/>
                      <a:lumOff val="35000"/>
                    </a:schemeClr>
                  </a:gs>
                </a:gsLst>
                <a:lin ang="5400000" scaled="0"/>
              </a:gra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s-CO"/>
          </a:p>
        </c:txPr>
        <c:crossAx val="235949520"/>
        <c:crosses val="autoZero"/>
        <c:auto val="1"/>
        <c:lblAlgn val="ctr"/>
        <c:lblOffset val="100"/>
        <c:noMultiLvlLbl val="0"/>
      </c:catAx>
      <c:valAx>
        <c:axId val="235949520"/>
        <c:scaling>
          <c:orientation val="minMax"/>
        </c:scaling>
        <c:delete val="0"/>
        <c:axPos val="l"/>
        <c:majorGridlines>
          <c:spPr>
            <a:ln w="9525" cap="flat" cmpd="sng" algn="ctr">
              <a:gradFill>
                <a:gsLst>
                  <a:gs pos="100000">
                    <a:schemeClr val="dk1">
                      <a:lumMod val="75000"/>
                      <a:lumOff val="25000"/>
                    </a:schemeClr>
                  </a:gs>
                  <a:gs pos="0">
                    <a:schemeClr val="dk1">
                      <a:lumMod val="65000"/>
                      <a:lumOff val="3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s-CO"/>
          </a:p>
        </c:txPr>
        <c:crossAx val="235948960"/>
        <c:crosses val="autoZero"/>
        <c:crossBetween val="between"/>
      </c:valAx>
      <c:spPr>
        <a:noFill/>
        <a:ln>
          <a:noFill/>
        </a:ln>
        <a:effectLst/>
      </c:spPr>
    </c:plotArea>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s-CO"/>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6">
  <cs:axisTitle>
    <cs:lnRef idx="0"/>
    <cs:fillRef idx="0"/>
    <cs:effectRef idx="0"/>
    <cs:fontRef idx="minor">
      <a:schemeClr val="lt1">
        <a:lumMod val="75000"/>
      </a:schemeClr>
    </cs:fontRef>
    <cs:defRPr sz="900" b="1"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9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75000"/>
                <a:lumOff val="25000"/>
              </a:schemeClr>
            </a:gs>
            <a:gs pos="0">
              <a:schemeClr val="dk1">
                <a:lumMod val="65000"/>
                <a:lumOff val="3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dk1">
                <a:lumMod val="75000"/>
                <a:lumOff val="25000"/>
                <a:alpha val="25000"/>
              </a:schemeClr>
            </a:gs>
            <a:gs pos="0">
              <a:schemeClr val="dk1">
                <a:lumMod val="65000"/>
                <a:lumOff val="35000"/>
                <a:alpha val="25000"/>
              </a:schemeClr>
            </a:gs>
          </a:gsLst>
          <a:lin ang="5400000" scaled="0"/>
        </a:gra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400"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4">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13">
  <cs:axisTitle>
    <cs:lnRef idx="0"/>
    <cs:fillRef idx="0"/>
    <cs:effectRef idx="0"/>
    <cs:fontRef idx="minor">
      <a:schemeClr val="lt1">
        <a:lumMod val="75000"/>
      </a:schemeClr>
    </cs:fontRef>
    <cs:defRPr sz="1197" b="1" kern="1200"/>
  </cs:axisTitle>
  <cs:categoryAxis>
    <cs:lnRef idx="0"/>
    <cs:fillRef idx="0"/>
    <cs:effectRef idx="0"/>
    <cs:fontRef idx="minor">
      <a:schemeClr val="lt1">
        <a:lumMod val="75000"/>
      </a:schemeClr>
    </cs:fontRef>
    <cs:defRPr sz="1197"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1197"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1197"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75000"/>
                <a:lumOff val="25000"/>
              </a:schemeClr>
            </a:gs>
            <a:gs pos="0">
              <a:schemeClr val="dk1">
                <a:lumMod val="65000"/>
                <a:lumOff val="3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dk1">
                <a:lumMod val="75000"/>
                <a:lumOff val="25000"/>
                <a:alpha val="25000"/>
              </a:schemeClr>
            </a:gs>
            <a:gs pos="0">
              <a:schemeClr val="dk1">
                <a:lumMod val="65000"/>
                <a:lumOff val="35000"/>
                <a:alpha val="25000"/>
              </a:schemeClr>
            </a:gs>
          </a:gsLst>
          <a:lin ang="5400000" scaled="0"/>
        </a:gra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1197"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862"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g"/></Relationships>
</file>

<file path=ppt/diagrams/_rels/data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D200AE-478C-47C0-A5DA-3EBBC8ACB366}" type="doc">
      <dgm:prSet loTypeId="urn:microsoft.com/office/officeart/2008/layout/VerticalCurvedList" loCatId="list" qsTypeId="urn:microsoft.com/office/officeart/2005/8/quickstyle/3d2" qsCatId="3D" csTypeId="urn:microsoft.com/office/officeart/2005/8/colors/colorful4" csCatId="colorful" phldr="1"/>
      <dgm:spPr/>
      <dgm:t>
        <a:bodyPr/>
        <a:lstStyle/>
        <a:p>
          <a:endParaRPr lang="es-CO"/>
        </a:p>
      </dgm:t>
    </dgm:pt>
    <dgm:pt modelId="{88FB37D1-A314-4B3F-BB01-FDFF079BD444}">
      <dgm:prSet phldrT="[Texto]"/>
      <dgm:spPr/>
      <dgm:t>
        <a:bodyPr/>
        <a:lstStyle/>
        <a:p>
          <a:r>
            <a:rPr lang="es-CO" dirty="0" smtClean="0">
              <a:solidFill>
                <a:schemeClr val="tx1"/>
              </a:solidFill>
            </a:rPr>
            <a:t>Es un fenómeno natural de variabilidad climática, </a:t>
          </a:r>
          <a:r>
            <a:rPr lang="es-CO" b="1" dirty="0" smtClean="0">
              <a:solidFill>
                <a:schemeClr val="tx1"/>
              </a:solidFill>
            </a:rPr>
            <a:t>NO</a:t>
          </a:r>
          <a:r>
            <a:rPr lang="es-CO" dirty="0" smtClean="0">
              <a:solidFill>
                <a:schemeClr val="tx1"/>
              </a:solidFill>
            </a:rPr>
            <a:t> de Cambio Climático.</a:t>
          </a:r>
          <a:endParaRPr lang="es-CO" dirty="0"/>
        </a:p>
      </dgm:t>
    </dgm:pt>
    <dgm:pt modelId="{A62473B8-8D3E-4D7F-BF39-15DD1FF09978}" type="parTrans" cxnId="{E6D35FBB-5D45-4873-B0EF-DD46609FB0B0}">
      <dgm:prSet/>
      <dgm:spPr/>
      <dgm:t>
        <a:bodyPr/>
        <a:lstStyle/>
        <a:p>
          <a:endParaRPr lang="es-CO"/>
        </a:p>
      </dgm:t>
    </dgm:pt>
    <dgm:pt modelId="{8F35BCD9-870C-4984-B2AE-1B240F9346DB}" type="sibTrans" cxnId="{E6D35FBB-5D45-4873-B0EF-DD46609FB0B0}">
      <dgm:prSet/>
      <dgm:spPr/>
      <dgm:t>
        <a:bodyPr/>
        <a:lstStyle/>
        <a:p>
          <a:endParaRPr lang="es-CO"/>
        </a:p>
      </dgm:t>
    </dgm:pt>
    <dgm:pt modelId="{588DF35A-9206-4B24-95EF-B43553A0F7D1}">
      <dgm:prSet phldrT="[Texto]"/>
      <dgm:spPr/>
      <dgm:t>
        <a:bodyPr/>
        <a:lstStyle/>
        <a:p>
          <a:r>
            <a:rPr lang="es-CO" dirty="0" smtClean="0">
              <a:solidFill>
                <a:schemeClr val="tx1"/>
              </a:solidFill>
            </a:rPr>
            <a:t>Se desarrolla en el océano Pacífico tropical y ejerce afectación en el clima nacional; especialmente, en las regiones </a:t>
          </a:r>
          <a:r>
            <a:rPr lang="es-CO" b="1" dirty="0" smtClean="0">
              <a:solidFill>
                <a:schemeClr val="tx1"/>
              </a:solidFill>
              <a:effectLst>
                <a:outerShdw blurRad="38100" dist="38100" dir="2700000" algn="tl">
                  <a:srgbClr val="000000">
                    <a:alpha val="43137"/>
                  </a:srgbClr>
                </a:outerShdw>
              </a:effectLst>
            </a:rPr>
            <a:t>Caribe y Andina</a:t>
          </a:r>
          <a:r>
            <a:rPr lang="es-CO" dirty="0" smtClean="0">
              <a:solidFill>
                <a:schemeClr val="tx1"/>
              </a:solidFill>
            </a:rPr>
            <a:t>. </a:t>
          </a:r>
          <a:endParaRPr lang="es-CO" dirty="0"/>
        </a:p>
      </dgm:t>
    </dgm:pt>
    <dgm:pt modelId="{4815FFFF-C98B-4729-BE8A-7753065D3C15}" type="parTrans" cxnId="{2DF44491-B426-4388-9185-377202CED79E}">
      <dgm:prSet/>
      <dgm:spPr/>
      <dgm:t>
        <a:bodyPr/>
        <a:lstStyle/>
        <a:p>
          <a:endParaRPr lang="es-CO"/>
        </a:p>
      </dgm:t>
    </dgm:pt>
    <dgm:pt modelId="{68E83EA3-8AE3-4052-BE0F-C1B5DAB6E8DF}" type="sibTrans" cxnId="{2DF44491-B426-4388-9185-377202CED79E}">
      <dgm:prSet/>
      <dgm:spPr/>
      <dgm:t>
        <a:bodyPr/>
        <a:lstStyle/>
        <a:p>
          <a:endParaRPr lang="es-CO"/>
        </a:p>
      </dgm:t>
    </dgm:pt>
    <dgm:pt modelId="{60EAA613-AD22-483D-9B08-AA94DD34F016}">
      <dgm:prSet phldrT="[Texto]"/>
      <dgm:spPr/>
      <dgm:t>
        <a:bodyPr/>
        <a:lstStyle/>
        <a:p>
          <a:r>
            <a:rPr lang="es-CO" dirty="0" smtClean="0">
              <a:solidFill>
                <a:schemeClr val="tx1"/>
              </a:solidFill>
            </a:rPr>
            <a:t>Su efecto en el clima del país, está asociado a una disminución de las lluvias, en relación con lo normal (promedios históricos mensuales), </a:t>
          </a:r>
          <a:r>
            <a:rPr lang="es-CO" b="1" dirty="0" smtClean="0">
              <a:solidFill>
                <a:schemeClr val="tx1"/>
              </a:solidFill>
              <a:effectLst>
                <a:outerShdw blurRad="38100" dist="38100" dir="2700000" algn="tl">
                  <a:srgbClr val="000000">
                    <a:alpha val="43137"/>
                  </a:srgbClr>
                </a:outerShdw>
              </a:effectLst>
            </a:rPr>
            <a:t>NO</a:t>
          </a:r>
          <a:r>
            <a:rPr lang="es-CO" b="1" dirty="0" smtClean="0">
              <a:solidFill>
                <a:schemeClr val="tx1"/>
              </a:solidFill>
            </a:rPr>
            <a:t> IMPLICA </a:t>
          </a:r>
          <a:r>
            <a:rPr lang="es-CO" b="1" dirty="0" smtClean="0">
              <a:solidFill>
                <a:schemeClr val="tx1"/>
              </a:solidFill>
              <a:effectLst>
                <a:outerShdw blurRad="38100" dist="38100" dir="2700000" algn="tl">
                  <a:srgbClr val="000000">
                    <a:alpha val="43137"/>
                  </a:srgbClr>
                </a:outerShdw>
              </a:effectLst>
            </a:rPr>
            <a:t>AUSENCIA</a:t>
          </a:r>
          <a:r>
            <a:rPr lang="es-CO" b="1" dirty="0" smtClean="0">
              <a:solidFill>
                <a:schemeClr val="tx1"/>
              </a:solidFill>
            </a:rPr>
            <a:t> </a:t>
          </a:r>
          <a:r>
            <a:rPr lang="es-CO" b="1" dirty="0" smtClean="0">
              <a:solidFill>
                <a:schemeClr val="tx1"/>
              </a:solidFill>
              <a:effectLst>
                <a:outerShdw blurRad="38100" dist="38100" dir="2700000" algn="tl">
                  <a:srgbClr val="000000">
                    <a:alpha val="43137"/>
                  </a:srgbClr>
                </a:outerShdw>
              </a:effectLst>
            </a:rPr>
            <a:t>TOTAL</a:t>
          </a:r>
          <a:r>
            <a:rPr lang="es-CO" b="1" dirty="0" smtClean="0">
              <a:solidFill>
                <a:schemeClr val="tx1"/>
              </a:solidFill>
            </a:rPr>
            <a:t> DE PRECIPITACIONES O SEQUIA ABSOLUTA</a:t>
          </a:r>
          <a:r>
            <a:rPr lang="es-CO" dirty="0" smtClean="0">
              <a:solidFill>
                <a:schemeClr val="tx1"/>
              </a:solidFill>
            </a:rPr>
            <a:t>. </a:t>
          </a:r>
          <a:endParaRPr lang="es-CO" dirty="0"/>
        </a:p>
      </dgm:t>
    </dgm:pt>
    <dgm:pt modelId="{FF6E4CBE-013C-4C62-B71D-8D84D1CC367B}" type="parTrans" cxnId="{4E20C465-FF68-499F-8E4E-F96CDE5DA951}">
      <dgm:prSet/>
      <dgm:spPr/>
      <dgm:t>
        <a:bodyPr/>
        <a:lstStyle/>
        <a:p>
          <a:endParaRPr lang="es-CO"/>
        </a:p>
      </dgm:t>
    </dgm:pt>
    <dgm:pt modelId="{7BC4A20D-5949-4BAF-A76F-B383973E4E70}" type="sibTrans" cxnId="{4E20C465-FF68-499F-8E4E-F96CDE5DA951}">
      <dgm:prSet/>
      <dgm:spPr/>
      <dgm:t>
        <a:bodyPr/>
        <a:lstStyle/>
        <a:p>
          <a:endParaRPr lang="es-CO"/>
        </a:p>
      </dgm:t>
    </dgm:pt>
    <dgm:pt modelId="{DBDC71A2-1FF1-46BB-BE68-A04D2A4E167C}" type="pres">
      <dgm:prSet presAssocID="{CED200AE-478C-47C0-A5DA-3EBBC8ACB366}" presName="Name0" presStyleCnt="0">
        <dgm:presLayoutVars>
          <dgm:chMax val="7"/>
          <dgm:chPref val="7"/>
          <dgm:dir/>
        </dgm:presLayoutVars>
      </dgm:prSet>
      <dgm:spPr/>
      <dgm:t>
        <a:bodyPr/>
        <a:lstStyle/>
        <a:p>
          <a:endParaRPr lang="es-CO"/>
        </a:p>
      </dgm:t>
    </dgm:pt>
    <dgm:pt modelId="{7F6F3D8E-8D6B-429C-8436-5C7659388BFC}" type="pres">
      <dgm:prSet presAssocID="{CED200AE-478C-47C0-A5DA-3EBBC8ACB366}" presName="Name1" presStyleCnt="0"/>
      <dgm:spPr/>
    </dgm:pt>
    <dgm:pt modelId="{5DFC7675-8DD6-43EE-8F8A-54AA4DD316A9}" type="pres">
      <dgm:prSet presAssocID="{CED200AE-478C-47C0-A5DA-3EBBC8ACB366}" presName="cycle" presStyleCnt="0"/>
      <dgm:spPr/>
    </dgm:pt>
    <dgm:pt modelId="{C8D69730-E357-4C06-AD7B-D02839F175A6}" type="pres">
      <dgm:prSet presAssocID="{CED200AE-478C-47C0-A5DA-3EBBC8ACB366}" presName="srcNode" presStyleLbl="node1" presStyleIdx="0" presStyleCnt="3"/>
      <dgm:spPr/>
    </dgm:pt>
    <dgm:pt modelId="{2BC078AD-0887-4DAF-933A-25EBE7FFFDB2}" type="pres">
      <dgm:prSet presAssocID="{CED200AE-478C-47C0-A5DA-3EBBC8ACB366}" presName="conn" presStyleLbl="parChTrans1D2" presStyleIdx="0" presStyleCnt="1"/>
      <dgm:spPr/>
      <dgm:t>
        <a:bodyPr/>
        <a:lstStyle/>
        <a:p>
          <a:endParaRPr lang="es-CO"/>
        </a:p>
      </dgm:t>
    </dgm:pt>
    <dgm:pt modelId="{F334251B-444A-48C3-8EA1-3FE7CF6589F8}" type="pres">
      <dgm:prSet presAssocID="{CED200AE-478C-47C0-A5DA-3EBBC8ACB366}" presName="extraNode" presStyleLbl="node1" presStyleIdx="0" presStyleCnt="3"/>
      <dgm:spPr/>
    </dgm:pt>
    <dgm:pt modelId="{6AB70E38-1DCA-40BB-A0C7-2C7A738F096B}" type="pres">
      <dgm:prSet presAssocID="{CED200AE-478C-47C0-A5DA-3EBBC8ACB366}" presName="dstNode" presStyleLbl="node1" presStyleIdx="0" presStyleCnt="3"/>
      <dgm:spPr/>
    </dgm:pt>
    <dgm:pt modelId="{ED33A399-D324-4EF9-B951-1973853569DD}" type="pres">
      <dgm:prSet presAssocID="{88FB37D1-A314-4B3F-BB01-FDFF079BD444}" presName="text_1" presStyleLbl="node1" presStyleIdx="0" presStyleCnt="3">
        <dgm:presLayoutVars>
          <dgm:bulletEnabled val="1"/>
        </dgm:presLayoutVars>
      </dgm:prSet>
      <dgm:spPr/>
      <dgm:t>
        <a:bodyPr/>
        <a:lstStyle/>
        <a:p>
          <a:endParaRPr lang="es-CO"/>
        </a:p>
      </dgm:t>
    </dgm:pt>
    <dgm:pt modelId="{96CFCF81-4742-4F38-BA59-50B024C8B055}" type="pres">
      <dgm:prSet presAssocID="{88FB37D1-A314-4B3F-BB01-FDFF079BD444}" presName="accent_1" presStyleCnt="0"/>
      <dgm:spPr/>
    </dgm:pt>
    <dgm:pt modelId="{FF717A0B-1D4F-4DE1-A63F-62FADBA9DCA3}" type="pres">
      <dgm:prSet presAssocID="{88FB37D1-A314-4B3F-BB01-FDFF079BD444}" presName="accentRepeatNode" presStyleLbl="solidFgAcc1" presStyleIdx="0" presStyleCnt="3"/>
      <dgm:spPr>
        <a:blipFill dpi="0" rotWithShape="0">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E6ED989A-DAED-4B72-BA2B-06DF858BB293}" type="pres">
      <dgm:prSet presAssocID="{588DF35A-9206-4B24-95EF-B43553A0F7D1}" presName="text_2" presStyleLbl="node1" presStyleIdx="1" presStyleCnt="3">
        <dgm:presLayoutVars>
          <dgm:bulletEnabled val="1"/>
        </dgm:presLayoutVars>
      </dgm:prSet>
      <dgm:spPr/>
      <dgm:t>
        <a:bodyPr/>
        <a:lstStyle/>
        <a:p>
          <a:endParaRPr lang="es-CO"/>
        </a:p>
      </dgm:t>
    </dgm:pt>
    <dgm:pt modelId="{1A746339-B322-4AB4-9A66-11A6BE9F803C}" type="pres">
      <dgm:prSet presAssocID="{588DF35A-9206-4B24-95EF-B43553A0F7D1}" presName="accent_2" presStyleCnt="0"/>
      <dgm:spPr/>
    </dgm:pt>
    <dgm:pt modelId="{F3414637-833B-4E39-B184-845570C8CAA8}" type="pres">
      <dgm:prSet presAssocID="{588DF35A-9206-4B24-95EF-B43553A0F7D1}" presName="accentRepeatNode" presStyleLbl="solidFgAcc1" presStyleIdx="1" presStyleCnt="3"/>
      <dgm:spPr>
        <a:blipFill dpi="0" rotWithShape="0">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s-CO"/>
        </a:p>
      </dgm:t>
    </dgm:pt>
    <dgm:pt modelId="{CC7D4220-9259-4387-9203-98C4599C4404}" type="pres">
      <dgm:prSet presAssocID="{60EAA613-AD22-483D-9B08-AA94DD34F016}" presName="text_3" presStyleLbl="node1" presStyleIdx="2" presStyleCnt="3">
        <dgm:presLayoutVars>
          <dgm:bulletEnabled val="1"/>
        </dgm:presLayoutVars>
      </dgm:prSet>
      <dgm:spPr/>
      <dgm:t>
        <a:bodyPr/>
        <a:lstStyle/>
        <a:p>
          <a:endParaRPr lang="es-CO"/>
        </a:p>
      </dgm:t>
    </dgm:pt>
    <dgm:pt modelId="{3064523A-54DC-4F79-B72A-A377CEF628A0}" type="pres">
      <dgm:prSet presAssocID="{60EAA613-AD22-483D-9B08-AA94DD34F016}" presName="accent_3" presStyleCnt="0"/>
      <dgm:spPr/>
    </dgm:pt>
    <dgm:pt modelId="{7B677CB1-D523-41CB-8C38-7F0980BC6E47}" type="pres">
      <dgm:prSet presAssocID="{60EAA613-AD22-483D-9B08-AA94DD34F016}" presName="accentRepeatNode" presStyleLbl="solidFgAcc1" presStyleIdx="2" presStyleCnt="3"/>
      <dgm:spPr>
        <a:blipFill dpi="0" rotWithShape="0">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t>
        <a:bodyPr/>
        <a:lstStyle/>
        <a:p>
          <a:endParaRPr lang="es-CO"/>
        </a:p>
      </dgm:t>
    </dgm:pt>
  </dgm:ptLst>
  <dgm:cxnLst>
    <dgm:cxn modelId="{06E1F0EB-E5AD-47A9-85D6-8D1D78E56981}" type="presOf" srcId="{60EAA613-AD22-483D-9B08-AA94DD34F016}" destId="{CC7D4220-9259-4387-9203-98C4599C4404}" srcOrd="0" destOrd="0" presId="urn:microsoft.com/office/officeart/2008/layout/VerticalCurvedList"/>
    <dgm:cxn modelId="{DC0E65C0-3290-44E8-ADBC-5475D00ED4DB}" type="presOf" srcId="{588DF35A-9206-4B24-95EF-B43553A0F7D1}" destId="{E6ED989A-DAED-4B72-BA2B-06DF858BB293}" srcOrd="0" destOrd="0" presId="urn:microsoft.com/office/officeart/2008/layout/VerticalCurvedList"/>
    <dgm:cxn modelId="{4B635BB3-54B7-468B-8D37-96F469A2B5B6}" type="presOf" srcId="{88FB37D1-A314-4B3F-BB01-FDFF079BD444}" destId="{ED33A399-D324-4EF9-B951-1973853569DD}" srcOrd="0" destOrd="0" presId="urn:microsoft.com/office/officeart/2008/layout/VerticalCurvedList"/>
    <dgm:cxn modelId="{2DF44491-B426-4388-9185-377202CED79E}" srcId="{CED200AE-478C-47C0-A5DA-3EBBC8ACB366}" destId="{588DF35A-9206-4B24-95EF-B43553A0F7D1}" srcOrd="1" destOrd="0" parTransId="{4815FFFF-C98B-4729-BE8A-7753065D3C15}" sibTransId="{68E83EA3-8AE3-4052-BE0F-C1B5DAB6E8DF}"/>
    <dgm:cxn modelId="{4E20C465-FF68-499F-8E4E-F96CDE5DA951}" srcId="{CED200AE-478C-47C0-A5DA-3EBBC8ACB366}" destId="{60EAA613-AD22-483D-9B08-AA94DD34F016}" srcOrd="2" destOrd="0" parTransId="{FF6E4CBE-013C-4C62-B71D-8D84D1CC367B}" sibTransId="{7BC4A20D-5949-4BAF-A76F-B383973E4E70}"/>
    <dgm:cxn modelId="{68B55661-F9ED-421E-92A2-DCBBA8164F91}" type="presOf" srcId="{CED200AE-478C-47C0-A5DA-3EBBC8ACB366}" destId="{DBDC71A2-1FF1-46BB-BE68-A04D2A4E167C}" srcOrd="0" destOrd="0" presId="urn:microsoft.com/office/officeart/2008/layout/VerticalCurvedList"/>
    <dgm:cxn modelId="{E6D35FBB-5D45-4873-B0EF-DD46609FB0B0}" srcId="{CED200AE-478C-47C0-A5DA-3EBBC8ACB366}" destId="{88FB37D1-A314-4B3F-BB01-FDFF079BD444}" srcOrd="0" destOrd="0" parTransId="{A62473B8-8D3E-4D7F-BF39-15DD1FF09978}" sibTransId="{8F35BCD9-870C-4984-B2AE-1B240F9346DB}"/>
    <dgm:cxn modelId="{D6502C63-4398-4E9E-82AC-161AE4BD1623}" type="presOf" srcId="{8F35BCD9-870C-4984-B2AE-1B240F9346DB}" destId="{2BC078AD-0887-4DAF-933A-25EBE7FFFDB2}" srcOrd="0" destOrd="0" presId="urn:microsoft.com/office/officeart/2008/layout/VerticalCurvedList"/>
    <dgm:cxn modelId="{30C1FEB9-FD77-4603-8E70-A39F95375598}" type="presParOf" srcId="{DBDC71A2-1FF1-46BB-BE68-A04D2A4E167C}" destId="{7F6F3D8E-8D6B-429C-8436-5C7659388BFC}" srcOrd="0" destOrd="0" presId="urn:microsoft.com/office/officeart/2008/layout/VerticalCurvedList"/>
    <dgm:cxn modelId="{4AAF6A17-6764-4589-95BF-A3604C38CA2A}" type="presParOf" srcId="{7F6F3D8E-8D6B-429C-8436-5C7659388BFC}" destId="{5DFC7675-8DD6-43EE-8F8A-54AA4DD316A9}" srcOrd="0" destOrd="0" presId="urn:microsoft.com/office/officeart/2008/layout/VerticalCurvedList"/>
    <dgm:cxn modelId="{8F63AA02-660F-48CC-8370-753AC966ABFA}" type="presParOf" srcId="{5DFC7675-8DD6-43EE-8F8A-54AA4DD316A9}" destId="{C8D69730-E357-4C06-AD7B-D02839F175A6}" srcOrd="0" destOrd="0" presId="urn:microsoft.com/office/officeart/2008/layout/VerticalCurvedList"/>
    <dgm:cxn modelId="{E9AC5D46-BD33-413D-8CAE-E1905105E787}" type="presParOf" srcId="{5DFC7675-8DD6-43EE-8F8A-54AA4DD316A9}" destId="{2BC078AD-0887-4DAF-933A-25EBE7FFFDB2}" srcOrd="1" destOrd="0" presId="urn:microsoft.com/office/officeart/2008/layout/VerticalCurvedList"/>
    <dgm:cxn modelId="{17FD9A33-DE12-4732-9F4D-2B6336CD16A9}" type="presParOf" srcId="{5DFC7675-8DD6-43EE-8F8A-54AA4DD316A9}" destId="{F334251B-444A-48C3-8EA1-3FE7CF6589F8}" srcOrd="2" destOrd="0" presId="urn:microsoft.com/office/officeart/2008/layout/VerticalCurvedList"/>
    <dgm:cxn modelId="{A3A1A3BD-4CB6-4299-96FF-ED14F6D049A2}" type="presParOf" srcId="{5DFC7675-8DD6-43EE-8F8A-54AA4DD316A9}" destId="{6AB70E38-1DCA-40BB-A0C7-2C7A738F096B}" srcOrd="3" destOrd="0" presId="urn:microsoft.com/office/officeart/2008/layout/VerticalCurvedList"/>
    <dgm:cxn modelId="{EC5776A2-39E4-4BFB-AEDC-F8F52DFAC8C9}" type="presParOf" srcId="{7F6F3D8E-8D6B-429C-8436-5C7659388BFC}" destId="{ED33A399-D324-4EF9-B951-1973853569DD}" srcOrd="1" destOrd="0" presId="urn:microsoft.com/office/officeart/2008/layout/VerticalCurvedList"/>
    <dgm:cxn modelId="{FDB9A17E-77A8-4680-895C-659AEB3E62B5}" type="presParOf" srcId="{7F6F3D8E-8D6B-429C-8436-5C7659388BFC}" destId="{96CFCF81-4742-4F38-BA59-50B024C8B055}" srcOrd="2" destOrd="0" presId="urn:microsoft.com/office/officeart/2008/layout/VerticalCurvedList"/>
    <dgm:cxn modelId="{22209F9E-949D-4B02-8B76-53B800F4F795}" type="presParOf" srcId="{96CFCF81-4742-4F38-BA59-50B024C8B055}" destId="{FF717A0B-1D4F-4DE1-A63F-62FADBA9DCA3}" srcOrd="0" destOrd="0" presId="urn:microsoft.com/office/officeart/2008/layout/VerticalCurvedList"/>
    <dgm:cxn modelId="{13FF4359-A2CD-4DCF-B877-9650E2E9D8C2}" type="presParOf" srcId="{7F6F3D8E-8D6B-429C-8436-5C7659388BFC}" destId="{E6ED989A-DAED-4B72-BA2B-06DF858BB293}" srcOrd="3" destOrd="0" presId="urn:microsoft.com/office/officeart/2008/layout/VerticalCurvedList"/>
    <dgm:cxn modelId="{20A9651B-725E-4EFB-B0C1-70C1F6E4F4D8}" type="presParOf" srcId="{7F6F3D8E-8D6B-429C-8436-5C7659388BFC}" destId="{1A746339-B322-4AB4-9A66-11A6BE9F803C}" srcOrd="4" destOrd="0" presId="urn:microsoft.com/office/officeart/2008/layout/VerticalCurvedList"/>
    <dgm:cxn modelId="{5D0BF3DD-5DA6-4E2C-B83B-554C752B0304}" type="presParOf" srcId="{1A746339-B322-4AB4-9A66-11A6BE9F803C}" destId="{F3414637-833B-4E39-B184-845570C8CAA8}" srcOrd="0" destOrd="0" presId="urn:microsoft.com/office/officeart/2008/layout/VerticalCurvedList"/>
    <dgm:cxn modelId="{0F787C1E-AB81-4B44-9680-A313AAD92BF1}" type="presParOf" srcId="{7F6F3D8E-8D6B-429C-8436-5C7659388BFC}" destId="{CC7D4220-9259-4387-9203-98C4599C4404}" srcOrd="5" destOrd="0" presId="urn:microsoft.com/office/officeart/2008/layout/VerticalCurvedList"/>
    <dgm:cxn modelId="{353945F1-1E15-4B21-913C-3FF51A8D9260}" type="presParOf" srcId="{7F6F3D8E-8D6B-429C-8436-5C7659388BFC}" destId="{3064523A-54DC-4F79-B72A-A377CEF628A0}" srcOrd="6" destOrd="0" presId="urn:microsoft.com/office/officeart/2008/layout/VerticalCurvedList"/>
    <dgm:cxn modelId="{3272F0B9-1A0D-4F58-9F5D-234AEEA8E4E4}" type="presParOf" srcId="{3064523A-54DC-4F79-B72A-A377CEF628A0}" destId="{7B677CB1-D523-41CB-8C38-7F0980BC6E4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D200AE-478C-47C0-A5DA-3EBBC8ACB366}" type="doc">
      <dgm:prSet loTypeId="urn:microsoft.com/office/officeart/2008/layout/VerticalCurvedList" loCatId="list" qsTypeId="urn:microsoft.com/office/officeart/2005/8/quickstyle/3d2" qsCatId="3D" csTypeId="urn:microsoft.com/office/officeart/2005/8/colors/colorful4" csCatId="colorful" phldr="1"/>
      <dgm:spPr/>
      <dgm:t>
        <a:bodyPr/>
        <a:lstStyle/>
        <a:p>
          <a:endParaRPr lang="es-CO"/>
        </a:p>
      </dgm:t>
    </dgm:pt>
    <dgm:pt modelId="{588DF35A-9206-4B24-95EF-B43553A0F7D1}">
      <dgm:prSet phldrT="[Texto]"/>
      <dgm:spPr/>
      <dgm:t>
        <a:bodyPr/>
        <a:lstStyle/>
        <a:p>
          <a:r>
            <a:rPr lang="es-CO" dirty="0" smtClean="0">
              <a:solidFill>
                <a:schemeClr val="tx1"/>
              </a:solidFill>
            </a:rPr>
            <a:t>Dependiendo de su intensidad (débil, moderado o fuerte), cada evento tiene un efecto diferente. Ante un fenómeno moderado, se pueden registrar periodos cortos de lluvia, que podrían hacer creer que el fenómeno no está activo.</a:t>
          </a:r>
          <a:endParaRPr lang="es-CO" dirty="0"/>
        </a:p>
      </dgm:t>
    </dgm:pt>
    <dgm:pt modelId="{4815FFFF-C98B-4729-BE8A-7753065D3C15}" type="parTrans" cxnId="{2DF44491-B426-4388-9185-377202CED79E}">
      <dgm:prSet/>
      <dgm:spPr/>
      <dgm:t>
        <a:bodyPr/>
        <a:lstStyle/>
        <a:p>
          <a:endParaRPr lang="es-CO"/>
        </a:p>
      </dgm:t>
    </dgm:pt>
    <dgm:pt modelId="{68E83EA3-8AE3-4052-BE0F-C1B5DAB6E8DF}" type="sibTrans" cxnId="{2DF44491-B426-4388-9185-377202CED79E}">
      <dgm:prSet/>
      <dgm:spPr/>
      <dgm:t>
        <a:bodyPr/>
        <a:lstStyle/>
        <a:p>
          <a:endParaRPr lang="es-CO"/>
        </a:p>
      </dgm:t>
    </dgm:pt>
    <dgm:pt modelId="{60EAA613-AD22-483D-9B08-AA94DD34F016}">
      <dgm:prSet phldrT="[Texto]"/>
      <dgm:spPr/>
      <dgm:t>
        <a:bodyPr/>
        <a:lstStyle/>
        <a:p>
          <a:r>
            <a:rPr lang="es-CO" dirty="0" smtClean="0">
              <a:solidFill>
                <a:schemeClr val="tx1"/>
              </a:solidFill>
            </a:rPr>
            <a:t>En la historia documental de fenómenos El Niño, no ha existido un comportamiento similar al actual. El fenómeno inició en octubre de 2014 y parecía finalizar en marzo de 2015, pero se ha mantenido y fortalecido hasta ahora, presentando características de un evento moderado.</a:t>
          </a:r>
          <a:endParaRPr lang="es-CO" dirty="0"/>
        </a:p>
      </dgm:t>
    </dgm:pt>
    <dgm:pt modelId="{FF6E4CBE-013C-4C62-B71D-8D84D1CC367B}" type="parTrans" cxnId="{4E20C465-FF68-499F-8E4E-F96CDE5DA951}">
      <dgm:prSet/>
      <dgm:spPr/>
      <dgm:t>
        <a:bodyPr/>
        <a:lstStyle/>
        <a:p>
          <a:endParaRPr lang="es-CO"/>
        </a:p>
      </dgm:t>
    </dgm:pt>
    <dgm:pt modelId="{7BC4A20D-5949-4BAF-A76F-B383973E4E70}" type="sibTrans" cxnId="{4E20C465-FF68-499F-8E4E-F96CDE5DA951}">
      <dgm:prSet/>
      <dgm:spPr/>
      <dgm:t>
        <a:bodyPr/>
        <a:lstStyle/>
        <a:p>
          <a:endParaRPr lang="es-CO"/>
        </a:p>
      </dgm:t>
    </dgm:pt>
    <dgm:pt modelId="{740B5B8A-EDF9-4388-A7F6-BE2D9D8AAB9C}">
      <dgm:prSet phldrT="[Texto]"/>
      <dgm:spPr/>
      <dgm:t>
        <a:bodyPr/>
        <a:lstStyle/>
        <a:p>
          <a:r>
            <a:rPr lang="es-CO" dirty="0" smtClean="0">
              <a:solidFill>
                <a:schemeClr val="tx1"/>
              </a:solidFill>
            </a:rPr>
            <a:t>Durante un fenómeno El Niño es normal que las temperaturas se encuentren por encima de los valores medios de la época.</a:t>
          </a:r>
          <a:endParaRPr lang="es-CO" dirty="0"/>
        </a:p>
      </dgm:t>
    </dgm:pt>
    <dgm:pt modelId="{2D4771BD-20DF-466A-AAD4-4BAB4FB1D2BD}" type="parTrans" cxnId="{E47B0B71-5B3D-44C0-9AA7-1EF78F4B4129}">
      <dgm:prSet/>
      <dgm:spPr/>
      <dgm:t>
        <a:bodyPr/>
        <a:lstStyle/>
        <a:p>
          <a:endParaRPr lang="es-CO"/>
        </a:p>
      </dgm:t>
    </dgm:pt>
    <dgm:pt modelId="{C9EA8BAB-0E26-41CF-874A-0EE9454990DD}" type="sibTrans" cxnId="{E47B0B71-5B3D-44C0-9AA7-1EF78F4B4129}">
      <dgm:prSet/>
      <dgm:spPr/>
      <dgm:t>
        <a:bodyPr/>
        <a:lstStyle/>
        <a:p>
          <a:endParaRPr lang="es-CO"/>
        </a:p>
      </dgm:t>
    </dgm:pt>
    <dgm:pt modelId="{DBDC71A2-1FF1-46BB-BE68-A04D2A4E167C}" type="pres">
      <dgm:prSet presAssocID="{CED200AE-478C-47C0-A5DA-3EBBC8ACB366}" presName="Name0" presStyleCnt="0">
        <dgm:presLayoutVars>
          <dgm:chMax val="7"/>
          <dgm:chPref val="7"/>
          <dgm:dir/>
        </dgm:presLayoutVars>
      </dgm:prSet>
      <dgm:spPr/>
      <dgm:t>
        <a:bodyPr/>
        <a:lstStyle/>
        <a:p>
          <a:endParaRPr lang="es-CO"/>
        </a:p>
      </dgm:t>
    </dgm:pt>
    <dgm:pt modelId="{7F6F3D8E-8D6B-429C-8436-5C7659388BFC}" type="pres">
      <dgm:prSet presAssocID="{CED200AE-478C-47C0-A5DA-3EBBC8ACB366}" presName="Name1" presStyleCnt="0"/>
      <dgm:spPr/>
    </dgm:pt>
    <dgm:pt modelId="{5DFC7675-8DD6-43EE-8F8A-54AA4DD316A9}" type="pres">
      <dgm:prSet presAssocID="{CED200AE-478C-47C0-A5DA-3EBBC8ACB366}" presName="cycle" presStyleCnt="0"/>
      <dgm:spPr/>
    </dgm:pt>
    <dgm:pt modelId="{C8D69730-E357-4C06-AD7B-D02839F175A6}" type="pres">
      <dgm:prSet presAssocID="{CED200AE-478C-47C0-A5DA-3EBBC8ACB366}" presName="srcNode" presStyleLbl="node1" presStyleIdx="0" presStyleCnt="3"/>
      <dgm:spPr/>
    </dgm:pt>
    <dgm:pt modelId="{2BC078AD-0887-4DAF-933A-25EBE7FFFDB2}" type="pres">
      <dgm:prSet presAssocID="{CED200AE-478C-47C0-A5DA-3EBBC8ACB366}" presName="conn" presStyleLbl="parChTrans1D2" presStyleIdx="0" presStyleCnt="1"/>
      <dgm:spPr/>
      <dgm:t>
        <a:bodyPr/>
        <a:lstStyle/>
        <a:p>
          <a:endParaRPr lang="es-CO"/>
        </a:p>
      </dgm:t>
    </dgm:pt>
    <dgm:pt modelId="{F334251B-444A-48C3-8EA1-3FE7CF6589F8}" type="pres">
      <dgm:prSet presAssocID="{CED200AE-478C-47C0-A5DA-3EBBC8ACB366}" presName="extraNode" presStyleLbl="node1" presStyleIdx="0" presStyleCnt="3"/>
      <dgm:spPr/>
    </dgm:pt>
    <dgm:pt modelId="{6AB70E38-1DCA-40BB-A0C7-2C7A738F096B}" type="pres">
      <dgm:prSet presAssocID="{CED200AE-478C-47C0-A5DA-3EBBC8ACB366}" presName="dstNode" presStyleLbl="node1" presStyleIdx="0" presStyleCnt="3"/>
      <dgm:spPr/>
    </dgm:pt>
    <dgm:pt modelId="{99EAE0C4-1C29-4BAE-912C-C17593C1CD11}" type="pres">
      <dgm:prSet presAssocID="{740B5B8A-EDF9-4388-A7F6-BE2D9D8AAB9C}" presName="text_1" presStyleLbl="node1" presStyleIdx="0" presStyleCnt="3">
        <dgm:presLayoutVars>
          <dgm:bulletEnabled val="1"/>
        </dgm:presLayoutVars>
      </dgm:prSet>
      <dgm:spPr/>
      <dgm:t>
        <a:bodyPr/>
        <a:lstStyle/>
        <a:p>
          <a:endParaRPr lang="es-CO"/>
        </a:p>
      </dgm:t>
    </dgm:pt>
    <dgm:pt modelId="{C857C677-9E42-48F1-8191-E045CA3BC231}" type="pres">
      <dgm:prSet presAssocID="{740B5B8A-EDF9-4388-A7F6-BE2D9D8AAB9C}" presName="accent_1" presStyleCnt="0"/>
      <dgm:spPr/>
    </dgm:pt>
    <dgm:pt modelId="{A756714E-2B92-4E57-BD45-EC1EAF932511}" type="pres">
      <dgm:prSet presAssocID="{740B5B8A-EDF9-4388-A7F6-BE2D9D8AAB9C}" presName="accentRepeatNode" presStyleLbl="solidFgAcc1" presStyleIdx="0" presStyleCnt="3"/>
      <dgm:spPr>
        <a:blipFill dpi="0" rotWithShape="0">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s-CO"/>
        </a:p>
      </dgm:t>
    </dgm:pt>
    <dgm:pt modelId="{E6ED989A-DAED-4B72-BA2B-06DF858BB293}" type="pres">
      <dgm:prSet presAssocID="{588DF35A-9206-4B24-95EF-B43553A0F7D1}" presName="text_2" presStyleLbl="node1" presStyleIdx="1" presStyleCnt="3">
        <dgm:presLayoutVars>
          <dgm:bulletEnabled val="1"/>
        </dgm:presLayoutVars>
      </dgm:prSet>
      <dgm:spPr/>
      <dgm:t>
        <a:bodyPr/>
        <a:lstStyle/>
        <a:p>
          <a:endParaRPr lang="es-CO"/>
        </a:p>
      </dgm:t>
    </dgm:pt>
    <dgm:pt modelId="{1A746339-B322-4AB4-9A66-11A6BE9F803C}" type="pres">
      <dgm:prSet presAssocID="{588DF35A-9206-4B24-95EF-B43553A0F7D1}" presName="accent_2" presStyleCnt="0"/>
      <dgm:spPr/>
    </dgm:pt>
    <dgm:pt modelId="{F3414637-833B-4E39-B184-845570C8CAA8}" type="pres">
      <dgm:prSet presAssocID="{588DF35A-9206-4B24-95EF-B43553A0F7D1}" presName="accentRepeatNode" presStyleLbl="solidFgAcc1" presStyleIdx="1" presStyleCnt="3"/>
      <dgm:spPr>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s-CO"/>
        </a:p>
      </dgm:t>
    </dgm:pt>
    <dgm:pt modelId="{CC7D4220-9259-4387-9203-98C4599C4404}" type="pres">
      <dgm:prSet presAssocID="{60EAA613-AD22-483D-9B08-AA94DD34F016}" presName="text_3" presStyleLbl="node1" presStyleIdx="2" presStyleCnt="3">
        <dgm:presLayoutVars>
          <dgm:bulletEnabled val="1"/>
        </dgm:presLayoutVars>
      </dgm:prSet>
      <dgm:spPr/>
      <dgm:t>
        <a:bodyPr/>
        <a:lstStyle/>
        <a:p>
          <a:endParaRPr lang="es-CO"/>
        </a:p>
      </dgm:t>
    </dgm:pt>
    <dgm:pt modelId="{3064523A-54DC-4F79-B72A-A377CEF628A0}" type="pres">
      <dgm:prSet presAssocID="{60EAA613-AD22-483D-9B08-AA94DD34F016}" presName="accent_3" presStyleCnt="0"/>
      <dgm:spPr/>
    </dgm:pt>
    <dgm:pt modelId="{7B677CB1-D523-41CB-8C38-7F0980BC6E47}" type="pres">
      <dgm:prSet presAssocID="{60EAA613-AD22-483D-9B08-AA94DD34F016}" presName="accentRepeatNode" presStyleLbl="solidFgAcc1" presStyleIdx="2" presStyleCnt="3"/>
      <dgm:spPr>
        <a:blipFill dpi="0" rotWithShape="0">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t>
        <a:bodyPr/>
        <a:lstStyle/>
        <a:p>
          <a:endParaRPr lang="es-CO"/>
        </a:p>
      </dgm:t>
    </dgm:pt>
  </dgm:ptLst>
  <dgm:cxnLst>
    <dgm:cxn modelId="{E47B0B71-5B3D-44C0-9AA7-1EF78F4B4129}" srcId="{CED200AE-478C-47C0-A5DA-3EBBC8ACB366}" destId="{740B5B8A-EDF9-4388-A7F6-BE2D9D8AAB9C}" srcOrd="0" destOrd="0" parTransId="{2D4771BD-20DF-466A-AAD4-4BAB4FB1D2BD}" sibTransId="{C9EA8BAB-0E26-41CF-874A-0EE9454990DD}"/>
    <dgm:cxn modelId="{2489A2FC-B463-46EC-904B-8AE5E8BD1905}" type="presOf" srcId="{C9EA8BAB-0E26-41CF-874A-0EE9454990DD}" destId="{2BC078AD-0887-4DAF-933A-25EBE7FFFDB2}" srcOrd="0" destOrd="0" presId="urn:microsoft.com/office/officeart/2008/layout/VerticalCurvedList"/>
    <dgm:cxn modelId="{C290018A-2B6B-4C30-81A0-183B853F17B8}" type="presOf" srcId="{740B5B8A-EDF9-4388-A7F6-BE2D9D8AAB9C}" destId="{99EAE0C4-1C29-4BAE-912C-C17593C1CD11}" srcOrd="0" destOrd="0" presId="urn:microsoft.com/office/officeart/2008/layout/VerticalCurvedList"/>
    <dgm:cxn modelId="{2DF44491-B426-4388-9185-377202CED79E}" srcId="{CED200AE-478C-47C0-A5DA-3EBBC8ACB366}" destId="{588DF35A-9206-4B24-95EF-B43553A0F7D1}" srcOrd="1" destOrd="0" parTransId="{4815FFFF-C98B-4729-BE8A-7753065D3C15}" sibTransId="{68E83EA3-8AE3-4052-BE0F-C1B5DAB6E8DF}"/>
    <dgm:cxn modelId="{0BD78C06-D234-41B9-B675-A293813902B6}" type="presOf" srcId="{CED200AE-478C-47C0-A5DA-3EBBC8ACB366}" destId="{DBDC71A2-1FF1-46BB-BE68-A04D2A4E167C}" srcOrd="0" destOrd="0" presId="urn:microsoft.com/office/officeart/2008/layout/VerticalCurvedList"/>
    <dgm:cxn modelId="{4E20C465-FF68-499F-8E4E-F96CDE5DA951}" srcId="{CED200AE-478C-47C0-A5DA-3EBBC8ACB366}" destId="{60EAA613-AD22-483D-9B08-AA94DD34F016}" srcOrd="2" destOrd="0" parTransId="{FF6E4CBE-013C-4C62-B71D-8D84D1CC367B}" sibTransId="{7BC4A20D-5949-4BAF-A76F-B383973E4E70}"/>
    <dgm:cxn modelId="{7F83073F-FF3C-4CC3-9198-D4B726DC309F}" type="presOf" srcId="{60EAA613-AD22-483D-9B08-AA94DD34F016}" destId="{CC7D4220-9259-4387-9203-98C4599C4404}" srcOrd="0" destOrd="0" presId="urn:microsoft.com/office/officeart/2008/layout/VerticalCurvedList"/>
    <dgm:cxn modelId="{90833224-9FE1-4F86-BAA8-1FBAB8A68029}" type="presOf" srcId="{588DF35A-9206-4B24-95EF-B43553A0F7D1}" destId="{E6ED989A-DAED-4B72-BA2B-06DF858BB293}" srcOrd="0" destOrd="0" presId="urn:microsoft.com/office/officeart/2008/layout/VerticalCurvedList"/>
    <dgm:cxn modelId="{A47144D3-4C21-433A-9C0E-5ADD678F99BB}" type="presParOf" srcId="{DBDC71A2-1FF1-46BB-BE68-A04D2A4E167C}" destId="{7F6F3D8E-8D6B-429C-8436-5C7659388BFC}" srcOrd="0" destOrd="0" presId="urn:microsoft.com/office/officeart/2008/layout/VerticalCurvedList"/>
    <dgm:cxn modelId="{3EB3065D-2F5B-4AF8-BE4A-F44D8D93EDD8}" type="presParOf" srcId="{7F6F3D8E-8D6B-429C-8436-5C7659388BFC}" destId="{5DFC7675-8DD6-43EE-8F8A-54AA4DD316A9}" srcOrd="0" destOrd="0" presId="urn:microsoft.com/office/officeart/2008/layout/VerticalCurvedList"/>
    <dgm:cxn modelId="{51CAC4CF-4C2D-4F30-BFD0-E10038E3D7A7}" type="presParOf" srcId="{5DFC7675-8DD6-43EE-8F8A-54AA4DD316A9}" destId="{C8D69730-E357-4C06-AD7B-D02839F175A6}" srcOrd="0" destOrd="0" presId="urn:microsoft.com/office/officeart/2008/layout/VerticalCurvedList"/>
    <dgm:cxn modelId="{033B1A91-DDFB-412D-8C26-525EE3948F02}" type="presParOf" srcId="{5DFC7675-8DD6-43EE-8F8A-54AA4DD316A9}" destId="{2BC078AD-0887-4DAF-933A-25EBE7FFFDB2}" srcOrd="1" destOrd="0" presId="urn:microsoft.com/office/officeart/2008/layout/VerticalCurvedList"/>
    <dgm:cxn modelId="{8DFEE9FD-B542-4C88-B515-4DCF4E463C20}" type="presParOf" srcId="{5DFC7675-8DD6-43EE-8F8A-54AA4DD316A9}" destId="{F334251B-444A-48C3-8EA1-3FE7CF6589F8}" srcOrd="2" destOrd="0" presId="urn:microsoft.com/office/officeart/2008/layout/VerticalCurvedList"/>
    <dgm:cxn modelId="{0AE136AF-DC1C-47AF-812F-0C7A5EF0E3FD}" type="presParOf" srcId="{5DFC7675-8DD6-43EE-8F8A-54AA4DD316A9}" destId="{6AB70E38-1DCA-40BB-A0C7-2C7A738F096B}" srcOrd="3" destOrd="0" presId="urn:microsoft.com/office/officeart/2008/layout/VerticalCurvedList"/>
    <dgm:cxn modelId="{68DF7975-FBC6-4C79-8130-8EC1DD82EA62}" type="presParOf" srcId="{7F6F3D8E-8D6B-429C-8436-5C7659388BFC}" destId="{99EAE0C4-1C29-4BAE-912C-C17593C1CD11}" srcOrd="1" destOrd="0" presId="urn:microsoft.com/office/officeart/2008/layout/VerticalCurvedList"/>
    <dgm:cxn modelId="{081CF766-99D0-4991-BC39-E2D94EDDBF21}" type="presParOf" srcId="{7F6F3D8E-8D6B-429C-8436-5C7659388BFC}" destId="{C857C677-9E42-48F1-8191-E045CA3BC231}" srcOrd="2" destOrd="0" presId="urn:microsoft.com/office/officeart/2008/layout/VerticalCurvedList"/>
    <dgm:cxn modelId="{13A71D3D-C86F-4BBC-AB14-A26A367821B3}" type="presParOf" srcId="{C857C677-9E42-48F1-8191-E045CA3BC231}" destId="{A756714E-2B92-4E57-BD45-EC1EAF932511}" srcOrd="0" destOrd="0" presId="urn:microsoft.com/office/officeart/2008/layout/VerticalCurvedList"/>
    <dgm:cxn modelId="{C3529B5E-463F-44C5-AF35-C4B2CAFD39B3}" type="presParOf" srcId="{7F6F3D8E-8D6B-429C-8436-5C7659388BFC}" destId="{E6ED989A-DAED-4B72-BA2B-06DF858BB293}" srcOrd="3" destOrd="0" presId="urn:microsoft.com/office/officeart/2008/layout/VerticalCurvedList"/>
    <dgm:cxn modelId="{57107B82-1F7E-4559-8787-6861CCC43CA4}" type="presParOf" srcId="{7F6F3D8E-8D6B-429C-8436-5C7659388BFC}" destId="{1A746339-B322-4AB4-9A66-11A6BE9F803C}" srcOrd="4" destOrd="0" presId="urn:microsoft.com/office/officeart/2008/layout/VerticalCurvedList"/>
    <dgm:cxn modelId="{B204A3C7-4041-43E7-9D27-DA9E92D65E2F}" type="presParOf" srcId="{1A746339-B322-4AB4-9A66-11A6BE9F803C}" destId="{F3414637-833B-4E39-B184-845570C8CAA8}" srcOrd="0" destOrd="0" presId="urn:microsoft.com/office/officeart/2008/layout/VerticalCurvedList"/>
    <dgm:cxn modelId="{152CD014-9021-4D17-843D-CD2F773275D4}" type="presParOf" srcId="{7F6F3D8E-8D6B-429C-8436-5C7659388BFC}" destId="{CC7D4220-9259-4387-9203-98C4599C4404}" srcOrd="5" destOrd="0" presId="urn:microsoft.com/office/officeart/2008/layout/VerticalCurvedList"/>
    <dgm:cxn modelId="{F2390781-F89A-4514-B65B-C3F2466E666B}" type="presParOf" srcId="{7F6F3D8E-8D6B-429C-8436-5C7659388BFC}" destId="{3064523A-54DC-4F79-B72A-A377CEF628A0}" srcOrd="6" destOrd="0" presId="urn:microsoft.com/office/officeart/2008/layout/VerticalCurvedList"/>
    <dgm:cxn modelId="{66F277D5-19E0-4F4E-88EA-9D39A298CD34}" type="presParOf" srcId="{3064523A-54DC-4F79-B72A-A377CEF628A0}" destId="{7B677CB1-D523-41CB-8C38-7F0980BC6E4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0.32796</cdr:x>
      <cdr:y>0.90652</cdr:y>
    </cdr:from>
    <cdr:to>
      <cdr:x>0.67204</cdr:x>
      <cdr:y>0.99966</cdr:y>
    </cdr:to>
    <cdr:sp macro="" textlink="">
      <cdr:nvSpPr>
        <cdr:cNvPr id="2" name="1 CuadroTexto"/>
        <cdr:cNvSpPr txBox="1"/>
      </cdr:nvSpPr>
      <cdr:spPr>
        <a:xfrm xmlns:a="http://schemas.openxmlformats.org/drawingml/2006/main">
          <a:off x="3187012" y="4045290"/>
          <a:ext cx="3343718" cy="415631"/>
        </a:xfrm>
        <a:prstGeom xmlns:a="http://schemas.openxmlformats.org/drawingml/2006/main" prst="rect">
          <a:avLst/>
        </a:prstGeom>
        <a:solidFill xmlns:a="http://schemas.openxmlformats.org/drawingml/2006/main">
          <a:schemeClr val="accent1">
            <a:lumMod val="40000"/>
            <a:lumOff val="60000"/>
            <a:alpha val="46000"/>
          </a:schemeClr>
        </a:solidFill>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marL="0" indent="0" algn="ctr" defTabSz="914400" rtl="0" eaLnBrk="1" latinLnBrk="0" hangingPunct="1"/>
          <a:r>
            <a:rPr lang="es-CO" sz="1600" b="1" kern="1200" dirty="0">
              <a:solidFill>
                <a:sysClr val="windowText" lastClr="000000"/>
              </a:solidFill>
              <a:effectLst/>
              <a:latin typeface="Calibri" panose="020F0502020204030204" pitchFamily="34" charset="0"/>
            </a:rPr>
            <a:t>V</a:t>
          </a:r>
          <a:r>
            <a:rPr lang="es-CO" sz="1600" b="1" kern="1200" dirty="0" smtClean="0">
              <a:solidFill>
                <a:sysClr val="windowText" lastClr="000000"/>
              </a:solidFill>
              <a:effectLst/>
              <a:latin typeface="Calibri" panose="020F0502020204030204" pitchFamily="34" charset="0"/>
            </a:rPr>
            <a:t>alores por encima de 1,3°C</a:t>
          </a:r>
          <a:endParaRPr lang="es-CO" sz="1600" b="1" kern="1200" dirty="0">
            <a:solidFill>
              <a:sysClr val="windowText" lastClr="000000"/>
            </a:solidFill>
            <a:effectLst/>
            <a:latin typeface="Calibri" panose="020F050202020403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3738B6-6374-4612-8FB7-818205E4A3F9}" type="datetimeFigureOut">
              <a:rPr lang="es-CO" smtClean="0"/>
              <a:t>27/08/2015</a:t>
            </a:fld>
            <a:endParaRPr lang="es-CO"/>
          </a:p>
        </p:txBody>
      </p:sp>
      <p:sp>
        <p:nvSpPr>
          <p:cNvPr id="4" name="Marcador de imagen de diapositiva 3"/>
          <p:cNvSpPr>
            <a:spLocks noGrp="1" noRot="1" noChangeAspect="1"/>
          </p:cNvSpPr>
          <p:nvPr>
            <p:ph type="sldImg" idx="2"/>
          </p:nvPr>
        </p:nvSpPr>
        <p:spPr>
          <a:xfrm>
            <a:off x="1160463" y="1143000"/>
            <a:ext cx="4537075"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DAAEA3-D7F2-4FE1-9249-5F05A17896DE}" type="slidenum">
              <a:rPr lang="es-CO" smtClean="0"/>
              <a:t>‹Nº›</a:t>
            </a:fld>
            <a:endParaRPr lang="es-CO"/>
          </a:p>
        </p:txBody>
      </p:sp>
    </p:spTree>
    <p:extLst>
      <p:ext uri="{BB962C8B-B14F-4D97-AF65-F5344CB8AC3E}">
        <p14:creationId xmlns:p14="http://schemas.microsoft.com/office/powerpoint/2010/main" val="2447310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spcBef>
                <a:spcPts val="450"/>
              </a:spcBef>
            </a:pPr>
            <a:r>
              <a:rPr lang="es-CO" sz="1200" dirty="0" smtClean="0"/>
              <a:t>El pronóstico del IRI muestra una alta probabilidad de que el evento actual se extienda por lo que resta de 2015</a:t>
            </a:r>
            <a:endParaRPr lang="es-CO" sz="1200" dirty="0"/>
          </a:p>
        </p:txBody>
      </p:sp>
      <p:sp>
        <p:nvSpPr>
          <p:cNvPr id="4" name="Marcador de número de diapositiva 3"/>
          <p:cNvSpPr>
            <a:spLocks noGrp="1"/>
          </p:cNvSpPr>
          <p:nvPr>
            <p:ph type="sldNum" sz="quarter" idx="10"/>
          </p:nvPr>
        </p:nvSpPr>
        <p:spPr/>
        <p:txBody>
          <a:bodyPr/>
          <a:lstStyle/>
          <a:p>
            <a:fld id="{A4DAAEA3-D7F2-4FE1-9249-5F05A17896DE}" type="slidenum">
              <a:rPr lang="es-CO" smtClean="0"/>
              <a:t>4</a:t>
            </a:fld>
            <a:endParaRPr lang="es-CO"/>
          </a:p>
        </p:txBody>
      </p:sp>
    </p:spTree>
    <p:extLst>
      <p:ext uri="{BB962C8B-B14F-4D97-AF65-F5344CB8AC3E}">
        <p14:creationId xmlns:p14="http://schemas.microsoft.com/office/powerpoint/2010/main" val="3440662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19</a:t>
            </a:fld>
            <a:endParaRPr lang="en-US"/>
          </a:p>
        </p:txBody>
      </p:sp>
    </p:spTree>
    <p:extLst>
      <p:ext uri="{BB962C8B-B14F-4D97-AF65-F5344CB8AC3E}">
        <p14:creationId xmlns:p14="http://schemas.microsoft.com/office/powerpoint/2010/main" val="286222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20</a:t>
            </a:fld>
            <a:endParaRPr lang="en-US"/>
          </a:p>
        </p:txBody>
      </p:sp>
    </p:spTree>
    <p:extLst>
      <p:ext uri="{BB962C8B-B14F-4D97-AF65-F5344CB8AC3E}">
        <p14:creationId xmlns:p14="http://schemas.microsoft.com/office/powerpoint/2010/main" val="1837008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21</a:t>
            </a:fld>
            <a:endParaRPr lang="en-US"/>
          </a:p>
        </p:txBody>
      </p:sp>
    </p:spTree>
    <p:extLst>
      <p:ext uri="{BB962C8B-B14F-4D97-AF65-F5344CB8AC3E}">
        <p14:creationId xmlns:p14="http://schemas.microsoft.com/office/powerpoint/2010/main" val="2510951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22</a:t>
            </a:fld>
            <a:endParaRPr lang="en-US"/>
          </a:p>
        </p:txBody>
      </p:sp>
    </p:spTree>
    <p:extLst>
      <p:ext uri="{BB962C8B-B14F-4D97-AF65-F5344CB8AC3E}">
        <p14:creationId xmlns:p14="http://schemas.microsoft.com/office/powerpoint/2010/main" val="462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23</a:t>
            </a:fld>
            <a:endParaRPr lang="en-US"/>
          </a:p>
        </p:txBody>
      </p:sp>
    </p:spTree>
    <p:extLst>
      <p:ext uri="{BB962C8B-B14F-4D97-AF65-F5344CB8AC3E}">
        <p14:creationId xmlns:p14="http://schemas.microsoft.com/office/powerpoint/2010/main" val="2513312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24</a:t>
            </a:fld>
            <a:endParaRPr lang="en-US"/>
          </a:p>
        </p:txBody>
      </p:sp>
    </p:spTree>
    <p:extLst>
      <p:ext uri="{BB962C8B-B14F-4D97-AF65-F5344CB8AC3E}">
        <p14:creationId xmlns:p14="http://schemas.microsoft.com/office/powerpoint/2010/main" val="1439876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25</a:t>
            </a:fld>
            <a:endParaRPr lang="en-US"/>
          </a:p>
        </p:txBody>
      </p:sp>
    </p:spTree>
    <p:extLst>
      <p:ext uri="{BB962C8B-B14F-4D97-AF65-F5344CB8AC3E}">
        <p14:creationId xmlns:p14="http://schemas.microsoft.com/office/powerpoint/2010/main" val="862923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26</a:t>
            </a:fld>
            <a:endParaRPr lang="en-US"/>
          </a:p>
        </p:txBody>
      </p:sp>
    </p:spTree>
    <p:extLst>
      <p:ext uri="{BB962C8B-B14F-4D97-AF65-F5344CB8AC3E}">
        <p14:creationId xmlns:p14="http://schemas.microsoft.com/office/powerpoint/2010/main" val="2171438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lvl="0"/>
            <a:r>
              <a:rPr lang="es-CO" sz="1500" dirty="0"/>
              <a:t>Las agencias Internacionales (</a:t>
            </a:r>
            <a:r>
              <a:rPr lang="es-CO" sz="1500" b="1" dirty="0"/>
              <a:t>NOAA, IRI, CIIFEN, OMM y el Servicio Meteorológico de Australia</a:t>
            </a:r>
            <a:r>
              <a:rPr lang="es-CO" sz="1500" dirty="0"/>
              <a:t>), confirman la presencia del fenómeno El Niño, dándole una intensidad </a:t>
            </a:r>
            <a:r>
              <a:rPr lang="es-CO" sz="1500" b="1" dirty="0"/>
              <a:t>DÉBIL </a:t>
            </a:r>
            <a:r>
              <a:rPr lang="es-CO" sz="1500" dirty="0"/>
              <a:t>y una duración, por lo menos, hasta el mes de </a:t>
            </a:r>
            <a:r>
              <a:rPr lang="es-CO" sz="1500" dirty="0" smtClean="0"/>
              <a:t>septiembre; </a:t>
            </a:r>
            <a:r>
              <a:rPr lang="es-CO" sz="1500" dirty="0"/>
              <a:t>con porcentajes de probabilidad entre el </a:t>
            </a:r>
            <a:r>
              <a:rPr lang="es-CO" sz="1500" dirty="0" smtClean="0"/>
              <a:t>85% </a:t>
            </a:r>
            <a:r>
              <a:rPr lang="es-CO" sz="1500" dirty="0"/>
              <a:t>y el </a:t>
            </a:r>
            <a:r>
              <a:rPr lang="es-CO" sz="1500" dirty="0" smtClean="0"/>
              <a:t>97%.</a:t>
            </a:r>
            <a:endParaRPr lang="es-CO" sz="1500" dirty="0"/>
          </a:p>
          <a:p>
            <a:endParaRPr lang="es-CO" dirty="0"/>
          </a:p>
        </p:txBody>
      </p:sp>
      <p:sp>
        <p:nvSpPr>
          <p:cNvPr id="4" name="3 Marcador de número de diapositiva"/>
          <p:cNvSpPr>
            <a:spLocks noGrp="1"/>
          </p:cNvSpPr>
          <p:nvPr>
            <p:ph type="sldNum" sz="quarter" idx="10"/>
          </p:nvPr>
        </p:nvSpPr>
        <p:spPr/>
        <p:txBody>
          <a:bodyPr/>
          <a:lstStyle/>
          <a:p>
            <a:fld id="{CEB4A415-0235-B241-8C24-CCA208862151}" type="slidenum">
              <a:rPr lang="en-US" smtClean="0"/>
              <a:t>5</a:t>
            </a:fld>
            <a:endParaRPr lang="en-US"/>
          </a:p>
        </p:txBody>
      </p:sp>
    </p:spTree>
    <p:extLst>
      <p:ext uri="{BB962C8B-B14F-4D97-AF65-F5344CB8AC3E}">
        <p14:creationId xmlns:p14="http://schemas.microsoft.com/office/powerpoint/2010/main" val="357379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12</a:t>
            </a:fld>
            <a:endParaRPr lang="en-US"/>
          </a:p>
        </p:txBody>
      </p:sp>
    </p:spTree>
    <p:extLst>
      <p:ext uri="{BB962C8B-B14F-4D97-AF65-F5344CB8AC3E}">
        <p14:creationId xmlns:p14="http://schemas.microsoft.com/office/powerpoint/2010/main" val="1130973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13</a:t>
            </a:fld>
            <a:endParaRPr lang="en-US"/>
          </a:p>
        </p:txBody>
      </p:sp>
    </p:spTree>
    <p:extLst>
      <p:ext uri="{BB962C8B-B14F-4D97-AF65-F5344CB8AC3E}">
        <p14:creationId xmlns:p14="http://schemas.microsoft.com/office/powerpoint/2010/main" val="1572916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14</a:t>
            </a:fld>
            <a:endParaRPr lang="en-US"/>
          </a:p>
        </p:txBody>
      </p:sp>
    </p:spTree>
    <p:extLst>
      <p:ext uri="{BB962C8B-B14F-4D97-AF65-F5344CB8AC3E}">
        <p14:creationId xmlns:p14="http://schemas.microsoft.com/office/powerpoint/2010/main" val="605783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15</a:t>
            </a:fld>
            <a:endParaRPr lang="en-US"/>
          </a:p>
        </p:txBody>
      </p:sp>
    </p:spTree>
    <p:extLst>
      <p:ext uri="{BB962C8B-B14F-4D97-AF65-F5344CB8AC3E}">
        <p14:creationId xmlns:p14="http://schemas.microsoft.com/office/powerpoint/2010/main" val="24282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16</a:t>
            </a:fld>
            <a:endParaRPr lang="en-US"/>
          </a:p>
        </p:txBody>
      </p:sp>
    </p:spTree>
    <p:extLst>
      <p:ext uri="{BB962C8B-B14F-4D97-AF65-F5344CB8AC3E}">
        <p14:creationId xmlns:p14="http://schemas.microsoft.com/office/powerpoint/2010/main" val="2410924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17</a:t>
            </a:fld>
            <a:endParaRPr lang="en-US"/>
          </a:p>
        </p:txBody>
      </p:sp>
    </p:spTree>
    <p:extLst>
      <p:ext uri="{BB962C8B-B14F-4D97-AF65-F5344CB8AC3E}">
        <p14:creationId xmlns:p14="http://schemas.microsoft.com/office/powerpoint/2010/main" val="2156953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CEB4A415-0235-B241-8C24-CCA208862151}" type="slidenum">
              <a:rPr lang="en-US" smtClean="0"/>
              <a:t>18</a:t>
            </a:fld>
            <a:endParaRPr lang="en-US"/>
          </a:p>
        </p:txBody>
      </p:sp>
    </p:spTree>
    <p:extLst>
      <p:ext uri="{BB962C8B-B14F-4D97-AF65-F5344CB8AC3E}">
        <p14:creationId xmlns:p14="http://schemas.microsoft.com/office/powerpoint/2010/main" val="3658339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56047" y="1122363"/>
            <a:ext cx="8568531"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260078" y="3602038"/>
            <a:ext cx="756046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197804F8-EEBC-4334-99CA-9C4817AAE49C}" type="datetimeFigureOut">
              <a:rPr lang="es-CO" smtClean="0"/>
              <a:t>27/08/2015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284326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97804F8-EEBC-4334-99CA-9C4817AAE49C}" type="datetimeFigureOut">
              <a:rPr lang="es-CO" smtClean="0"/>
              <a:t>27/08/2015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015268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3948" y="365125"/>
            <a:ext cx="217363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93044" y="365125"/>
            <a:ext cx="6394896"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97804F8-EEBC-4334-99CA-9C4817AAE49C}" type="datetimeFigureOut">
              <a:rPr lang="es-CO" smtClean="0"/>
              <a:t>27/08/2015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608709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97804F8-EEBC-4334-99CA-9C4817AAE49C}" type="datetimeFigureOut">
              <a:rPr lang="es-CO" smtClean="0"/>
              <a:t>27/08/2015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824539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87793" y="1709740"/>
            <a:ext cx="8694539"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7793" y="4589465"/>
            <a:ext cx="8694539"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197804F8-EEBC-4334-99CA-9C4817AAE49C}" type="datetimeFigureOut">
              <a:rPr lang="es-CO" smtClean="0"/>
              <a:t>27/08/2015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331087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93043" y="1825625"/>
            <a:ext cx="4284266"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103316" y="1825625"/>
            <a:ext cx="4284266"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197804F8-EEBC-4334-99CA-9C4817AAE49C}" type="datetimeFigureOut">
              <a:rPr lang="es-CO" smtClean="0"/>
              <a:t>27/08/2015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2482375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94356" y="365127"/>
            <a:ext cx="8694539"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4357" y="1681163"/>
            <a:ext cx="426457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94357" y="2505075"/>
            <a:ext cx="4264576"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103317" y="1681163"/>
            <a:ext cx="42855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103317" y="2505075"/>
            <a:ext cx="4285579"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197804F8-EEBC-4334-99CA-9C4817AAE49C}" type="datetimeFigureOut">
              <a:rPr lang="es-CO" smtClean="0"/>
              <a:t>27/08/2015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3376793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197804F8-EEBC-4334-99CA-9C4817AAE49C}" type="datetimeFigureOut">
              <a:rPr lang="es-CO" smtClean="0"/>
              <a:t>27/08/2015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800347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7804F8-EEBC-4334-99CA-9C4817AAE49C}" type="datetimeFigureOut">
              <a:rPr lang="es-CO" smtClean="0"/>
              <a:t>27/08/2015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3040487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4356" y="457200"/>
            <a:ext cx="3251264"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285579" y="987427"/>
            <a:ext cx="5103316"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94356" y="2057400"/>
            <a:ext cx="325126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97804F8-EEBC-4334-99CA-9C4817AAE49C}" type="datetimeFigureOut">
              <a:rPr lang="es-CO" smtClean="0"/>
              <a:t>27/08/2015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2003717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4356" y="457200"/>
            <a:ext cx="3251264"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4285579" y="987427"/>
            <a:ext cx="5103316"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94356" y="2057400"/>
            <a:ext cx="325126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97804F8-EEBC-4334-99CA-9C4817AAE49C}" type="datetimeFigureOut">
              <a:rPr lang="es-CO" smtClean="0"/>
              <a:t>27/08/2015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E0A9FE05-3260-4B17-BE68-C3DE30858173}" type="slidenum">
              <a:rPr lang="es-CO" smtClean="0"/>
              <a:t>‹Nº›</a:t>
            </a:fld>
            <a:endParaRPr lang="es-CO"/>
          </a:p>
        </p:txBody>
      </p:sp>
    </p:spTree>
    <p:extLst>
      <p:ext uri="{BB962C8B-B14F-4D97-AF65-F5344CB8AC3E}">
        <p14:creationId xmlns:p14="http://schemas.microsoft.com/office/powerpoint/2010/main" val="1987859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3043" y="365127"/>
            <a:ext cx="8694539"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3043" y="1825625"/>
            <a:ext cx="8694539"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93043" y="6356352"/>
            <a:ext cx="22681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804F8-EEBC-4334-99CA-9C4817AAE49C}" type="datetimeFigureOut">
              <a:rPr lang="es-CO" smtClean="0"/>
              <a:t>27/08/2015</a:t>
            </a:fld>
            <a:endParaRPr lang="es-CO"/>
          </a:p>
        </p:txBody>
      </p:sp>
      <p:sp>
        <p:nvSpPr>
          <p:cNvPr id="5" name="Footer Placeholder 4"/>
          <p:cNvSpPr>
            <a:spLocks noGrp="1"/>
          </p:cNvSpPr>
          <p:nvPr>
            <p:ph type="ftr" sz="quarter" idx="3"/>
          </p:nvPr>
        </p:nvSpPr>
        <p:spPr>
          <a:xfrm>
            <a:off x="3339207" y="6356352"/>
            <a:ext cx="340221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7119441" y="6356352"/>
            <a:ext cx="22681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A9FE05-3260-4B17-BE68-C3DE30858173}" type="slidenum">
              <a:rPr lang="es-CO" smtClean="0"/>
              <a:t>‹Nº›</a:t>
            </a:fld>
            <a:endParaRPr lang="es-CO"/>
          </a:p>
        </p:txBody>
      </p:sp>
    </p:spTree>
    <p:extLst>
      <p:ext uri="{BB962C8B-B14F-4D97-AF65-F5344CB8AC3E}">
        <p14:creationId xmlns:p14="http://schemas.microsoft.com/office/powerpoint/2010/main" val="21257693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3.jpg"/><Relationship Id="rId4" Type="http://schemas.openxmlformats.org/officeDocument/2006/relationships/image" Target="../media/image42.jp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gif"/><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hyperlink" Target="ANOM_LLUVIA_2015.xls"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2890" y="2756576"/>
            <a:ext cx="8773074" cy="1325563"/>
          </a:xfrm>
        </p:spPr>
        <p:txBody>
          <a:bodyPr>
            <a:normAutofit/>
          </a:bodyPr>
          <a:lstStyle/>
          <a:p>
            <a:pPr algn="ctr"/>
            <a:r>
              <a:rPr lang="es-CO" sz="5400" b="1" dirty="0" smtClean="0">
                <a:effectLst>
                  <a:outerShdw blurRad="38100" dist="38100" dir="2700000" algn="tl">
                    <a:srgbClr val="000000">
                      <a:alpha val="43137"/>
                    </a:srgbClr>
                  </a:outerShdw>
                </a:effectLst>
              </a:rPr>
              <a:t>Fenómeno El Niño 2015</a:t>
            </a:r>
            <a:endParaRPr lang="es-CO" sz="5400" b="1" dirty="0">
              <a:effectLst>
                <a:outerShdw blurRad="38100" dist="38100" dir="2700000" algn="tl">
                  <a:srgbClr val="000000">
                    <a:alpha val="43137"/>
                  </a:srgbClr>
                </a:outerShdw>
              </a:effectLst>
            </a:endParaRPr>
          </a:p>
        </p:txBody>
      </p:sp>
      <p:pic>
        <p:nvPicPr>
          <p:cNvPr id="3" name="Imagen 2" descr="In -07.png"/>
          <p:cNvPicPr>
            <a:picLocks noChangeAspect="1"/>
          </p:cNvPicPr>
          <p:nvPr/>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r="69091"/>
          <a:stretch/>
        </p:blipFill>
        <p:spPr>
          <a:xfrm>
            <a:off x="444125" y="4433440"/>
            <a:ext cx="2100412" cy="1816340"/>
          </a:xfrm>
          <a:prstGeom prst="rect">
            <a:avLst/>
          </a:prstGeom>
        </p:spPr>
      </p:pic>
      <p:pic>
        <p:nvPicPr>
          <p:cNvPr id="5" name="Imagen 4" descr="In -07.png"/>
          <p:cNvPicPr>
            <a:picLocks noChangeAspect="1"/>
          </p:cNvPicPr>
          <p:nvPr/>
        </p:nvPicPr>
        <p:blipFill rotWithShape="1">
          <a:blip r:embed="rId2" cstate="print">
            <a:extLst>
              <a:ext uri="{28A0092B-C50C-407E-A947-70E740481C1C}">
                <a14:useLocalDpi xmlns:a14="http://schemas.microsoft.com/office/drawing/2010/main" val="0"/>
              </a:ext>
            </a:extLst>
          </a:blip>
          <a:srcRect l="31857" r="37691"/>
          <a:stretch/>
        </p:blipFill>
        <p:spPr>
          <a:xfrm>
            <a:off x="8696133" y="5792740"/>
            <a:ext cx="1439661" cy="1263622"/>
          </a:xfrm>
          <a:prstGeom prst="rect">
            <a:avLst/>
          </a:prstGeom>
        </p:spPr>
      </p:pic>
      <p:pic>
        <p:nvPicPr>
          <p:cNvPr id="8" name="Imagen 7"/>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2523861" y="4699000"/>
            <a:ext cx="5486635" cy="1255210"/>
          </a:xfrm>
          <a:prstGeom prst="rect">
            <a:avLst/>
          </a:prstGeom>
        </p:spPr>
      </p:pic>
    </p:spTree>
    <p:extLst>
      <p:ext uri="{BB962C8B-B14F-4D97-AF65-F5344CB8AC3E}">
        <p14:creationId xmlns:p14="http://schemas.microsoft.com/office/powerpoint/2010/main" val="20455338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COMPORTAMIENTO </a:t>
            </a:r>
            <a:r>
              <a:rPr lang="es-CO" dirty="0"/>
              <a:t>RECIENTE DE LA </a:t>
            </a:r>
            <a:r>
              <a:rPr lang="es-CO" dirty="0" smtClean="0"/>
              <a:t>LLUVIA</a:t>
            </a:r>
            <a:endParaRPr lang="es-CO" dirty="0"/>
          </a:p>
        </p:txBody>
      </p:sp>
      <p:sp>
        <p:nvSpPr>
          <p:cNvPr id="10" name="Text Box 3"/>
          <p:cNvSpPr txBox="1">
            <a:spLocks noChangeArrowheads="1"/>
          </p:cNvSpPr>
          <p:nvPr/>
        </p:nvSpPr>
        <p:spPr bwMode="auto">
          <a:xfrm>
            <a:off x="0" y="794491"/>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a:latin typeface="Arial Narrow" panose="020B0606020202030204" pitchFamily="34" charset="0"/>
              </a:rPr>
              <a:t>ANOMALÍAS </a:t>
            </a:r>
            <a:r>
              <a:rPr lang="es-CO" altLang="es-CO" sz="1600" b="1" dirty="0" smtClean="0">
                <a:latin typeface="Arial Narrow" panose="020B0606020202030204" pitchFamily="34" charset="0"/>
              </a:rPr>
              <a:t>DE PRECIPITACIÓN JULIO Y AGOSTO DE 2015</a:t>
            </a:r>
            <a:endParaRPr lang="es-CO" altLang="es-CO" sz="1600" dirty="0"/>
          </a:p>
        </p:txBody>
      </p:sp>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2826" t="2090" r="2930" b="2415"/>
          <a:stretch/>
        </p:blipFill>
        <p:spPr>
          <a:xfrm>
            <a:off x="62755" y="1082523"/>
            <a:ext cx="4921624" cy="5699394"/>
          </a:xfrm>
          <a:prstGeom prst="rect">
            <a:avLst/>
          </a:prstGeom>
        </p:spPr>
      </p:pic>
      <p:pic>
        <p:nvPicPr>
          <p:cNvPr id="5" name="Imagen 4"/>
          <p:cNvPicPr>
            <a:picLocks noChangeAspect="1"/>
          </p:cNvPicPr>
          <p:nvPr/>
        </p:nvPicPr>
        <p:blipFill rotWithShape="1">
          <a:blip r:embed="rId3"/>
          <a:srcRect l="3551" t="2563" r="3344" b="3080"/>
          <a:stretch/>
        </p:blipFill>
        <p:spPr>
          <a:xfrm>
            <a:off x="5110254" y="1082523"/>
            <a:ext cx="4915642" cy="5699394"/>
          </a:xfrm>
          <a:prstGeom prst="rect">
            <a:avLst/>
          </a:prstGeom>
        </p:spPr>
      </p:pic>
    </p:spTree>
    <p:extLst>
      <p:ext uri="{BB962C8B-B14F-4D97-AF65-F5344CB8AC3E}">
        <p14:creationId xmlns:p14="http://schemas.microsoft.com/office/powerpoint/2010/main" val="929420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COMPORTAMIENTO </a:t>
            </a:r>
            <a:r>
              <a:rPr lang="es-CO" dirty="0"/>
              <a:t>RECIENTE DE LA </a:t>
            </a:r>
            <a:r>
              <a:rPr lang="es-CO" dirty="0" smtClean="0"/>
              <a:t>LLUVIA</a:t>
            </a:r>
            <a:endParaRPr lang="es-CO" dirty="0"/>
          </a:p>
        </p:txBody>
      </p:sp>
      <p:sp>
        <p:nvSpPr>
          <p:cNvPr id="6" name="Text Box 3"/>
          <p:cNvSpPr txBox="1">
            <a:spLocks noChangeArrowheads="1"/>
          </p:cNvSpPr>
          <p:nvPr/>
        </p:nvSpPr>
        <p:spPr bwMode="auto">
          <a:xfrm>
            <a:off x="-1" y="794491"/>
            <a:ext cx="8803342" cy="29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DÉFICITS DE PRECIPITACIÓN ENERO – AGOSTO 2015 POR DEPARTAMENTOS</a:t>
            </a:r>
            <a:endParaRPr lang="es-CO" altLang="es-CO" sz="1600" dirty="0"/>
          </a:p>
        </p:txBody>
      </p:sp>
      <p:graphicFrame>
        <p:nvGraphicFramePr>
          <p:cNvPr id="8" name="Gráfico 7"/>
          <p:cNvGraphicFramePr>
            <a:graphicFrameLocks/>
          </p:cNvGraphicFramePr>
          <p:nvPr>
            <p:extLst>
              <p:ext uri="{D42A27DB-BD31-4B8C-83A1-F6EECF244321}">
                <p14:modId xmlns:p14="http://schemas.microsoft.com/office/powerpoint/2010/main" val="2946961927"/>
              </p:ext>
            </p:extLst>
          </p:nvPr>
        </p:nvGraphicFramePr>
        <p:xfrm>
          <a:off x="30731" y="1202857"/>
          <a:ext cx="10019164" cy="49200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8846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fade">
                                      <p:cBhvr>
                                        <p:cTn id="11" dur="1000"/>
                                        <p:tgtEl>
                                          <p:spTgt spid="8">
                                            <p:graphicEl>
                                              <a:chart seriesIdx="0" categoryIdx="-4" bldStep="series"/>
                                            </p:graphicEl>
                                          </p:spTgt>
                                        </p:tgtEl>
                                      </p:cBhvr>
                                    </p:animEffect>
                                    <p:anim calcmode="lin" valueType="num">
                                      <p:cBhvr>
                                        <p:cTn id="12" dur="1000" fill="hold"/>
                                        <p:tgtEl>
                                          <p:spTgt spid="8">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13" dur="1000" fill="hold"/>
                                        <p:tgtEl>
                                          <p:spTgt spid="8">
                                            <p:graphicEl>
                                              <a:chart seriesIdx="0" categoryIdx="-4" bldStep="series"/>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series"/>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4" name="1 Gráfico"/>
          <p:cNvGraphicFramePr>
            <a:graphicFrameLocks/>
          </p:cNvGraphicFramePr>
          <p:nvPr>
            <p:extLst>
              <p:ext uri="{D42A27DB-BD31-4B8C-83A1-F6EECF244321}">
                <p14:modId xmlns:p14="http://schemas.microsoft.com/office/powerpoint/2010/main" val="3708838558"/>
              </p:ext>
            </p:extLst>
          </p:nvPr>
        </p:nvGraphicFramePr>
        <p:xfrm>
          <a:off x="181442" y="1534955"/>
          <a:ext cx="9717741" cy="4462433"/>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ángulo 1"/>
          <p:cNvSpPr/>
          <p:nvPr/>
        </p:nvSpPr>
        <p:spPr>
          <a:xfrm>
            <a:off x="0" y="550563"/>
            <a:ext cx="10080625" cy="757130"/>
          </a:xfrm>
          <a:prstGeom prst="rect">
            <a:avLst/>
          </a:prstGeom>
          <a:noFill/>
        </p:spPr>
        <p:txBody>
          <a:bodyPr vert="horz" wrap="square" lIns="91440" tIns="45720" rIns="91440" bIns="45720" rtlCol="0" anchor="ctr">
            <a:spAutoFit/>
          </a:bodyPr>
          <a:lstStyle/>
          <a:p>
            <a:pPr>
              <a:lnSpc>
                <a:spcPct val="90000"/>
              </a:lnSpc>
              <a:spcBef>
                <a:spcPct val="0"/>
              </a:spcBef>
              <a:tabLst>
                <a:tab pos="809620" algn="l"/>
              </a:tabLst>
            </a:pPr>
            <a:r>
              <a:rPr lang="es-CO" sz="2400" b="1" dirty="0">
                <a:effectLst>
                  <a:outerShdw blurRad="38100" dist="38100" dir="2700000" algn="tl">
                    <a:srgbClr val="000000">
                      <a:alpha val="43137"/>
                    </a:srgbClr>
                  </a:outerShdw>
                </a:effectLst>
              </a:rPr>
              <a:t>RANKING DE ANOMALÍAS DE TEMPERATURAS MÁXIMAS EN LAS PRINCIPALES CIUDADES DEL </a:t>
            </a:r>
            <a:r>
              <a:rPr lang="es-CO" sz="2400" b="1" dirty="0" smtClean="0">
                <a:effectLst>
                  <a:outerShdw blurRad="38100" dist="38100" dir="2700000" algn="tl">
                    <a:srgbClr val="000000">
                      <a:alpha val="43137"/>
                    </a:srgbClr>
                  </a:outerShdw>
                </a:effectLst>
              </a:rPr>
              <a:t>PAÍS – JULIO 2015</a:t>
            </a:r>
            <a:endParaRPr lang="es-CO"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22449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fade">
                                      <p:cBhvr>
                                        <p:cTn id="7" dur="500"/>
                                        <p:tgtEl>
                                          <p:spTgt spid="14">
                                            <p:graphicEl>
                                              <a:chart seriesIdx="-3" categoryIdx="-3" bldStep="gridLegend"/>
                                            </p:graphicEl>
                                          </p:spTgt>
                                        </p:tgtEl>
                                      </p:cBhvr>
                                    </p:animEffect>
                                    <p:anim calcmode="lin" valueType="num">
                                      <p:cBhvr>
                                        <p:cTn id="8" dur="500" fill="hold"/>
                                        <p:tgtEl>
                                          <p:spTgt spid="1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500" fill="hold"/>
                                        <p:tgtEl>
                                          <p:spTgt spid="14">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graphicEl>
                                              <a:chart seriesIdx="-4" categoryIdx="0" bldStep="category"/>
                                            </p:graphicEl>
                                          </p:spTgt>
                                        </p:tgtEl>
                                        <p:attrNameLst>
                                          <p:attrName>style.visibility</p:attrName>
                                        </p:attrNameLst>
                                      </p:cBhvr>
                                      <p:to>
                                        <p:strVal val="visible"/>
                                      </p:to>
                                    </p:set>
                                    <p:animEffect transition="in" filter="fade">
                                      <p:cBhvr>
                                        <p:cTn id="13" dur="500"/>
                                        <p:tgtEl>
                                          <p:spTgt spid="14">
                                            <p:graphicEl>
                                              <a:chart seriesIdx="-4" categoryIdx="0" bldStep="category"/>
                                            </p:graphicEl>
                                          </p:spTgt>
                                        </p:tgtEl>
                                      </p:cBhvr>
                                    </p:animEffect>
                                    <p:anim calcmode="lin" valueType="num">
                                      <p:cBhvr>
                                        <p:cTn id="14" dur="500" fill="hold"/>
                                        <p:tgtEl>
                                          <p:spTgt spid="14">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5" dur="500" fill="hold"/>
                                        <p:tgtEl>
                                          <p:spTgt spid="14">
                                            <p:graphicEl>
                                              <a:chart seriesIdx="-4" categoryIdx="0" bldStep="category"/>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graphicEl>
                                              <a:chart seriesIdx="-4" categoryIdx="1" bldStep="category"/>
                                            </p:graphicEl>
                                          </p:spTgt>
                                        </p:tgtEl>
                                        <p:attrNameLst>
                                          <p:attrName>style.visibility</p:attrName>
                                        </p:attrNameLst>
                                      </p:cBhvr>
                                      <p:to>
                                        <p:strVal val="visible"/>
                                      </p:to>
                                    </p:set>
                                    <p:animEffect transition="in" filter="fade">
                                      <p:cBhvr>
                                        <p:cTn id="19" dur="500"/>
                                        <p:tgtEl>
                                          <p:spTgt spid="14">
                                            <p:graphicEl>
                                              <a:chart seriesIdx="-4" categoryIdx="1" bldStep="category"/>
                                            </p:graphicEl>
                                          </p:spTgt>
                                        </p:tgtEl>
                                      </p:cBhvr>
                                    </p:animEffect>
                                    <p:anim calcmode="lin" valueType="num">
                                      <p:cBhvr>
                                        <p:cTn id="20" dur="500" fill="hold"/>
                                        <p:tgtEl>
                                          <p:spTgt spid="14">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1" dur="500" fill="hold"/>
                                        <p:tgtEl>
                                          <p:spTgt spid="14">
                                            <p:graphicEl>
                                              <a:chart seriesIdx="-4" categoryIdx="1" bldStep="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4">
                                            <p:graphicEl>
                                              <a:chart seriesIdx="-4" categoryIdx="2" bldStep="category"/>
                                            </p:graphicEl>
                                          </p:spTgt>
                                        </p:tgtEl>
                                        <p:attrNameLst>
                                          <p:attrName>style.visibility</p:attrName>
                                        </p:attrNameLst>
                                      </p:cBhvr>
                                      <p:to>
                                        <p:strVal val="visible"/>
                                      </p:to>
                                    </p:set>
                                    <p:animEffect transition="in" filter="fade">
                                      <p:cBhvr>
                                        <p:cTn id="25" dur="500"/>
                                        <p:tgtEl>
                                          <p:spTgt spid="14">
                                            <p:graphicEl>
                                              <a:chart seriesIdx="-4" categoryIdx="2" bldStep="category"/>
                                            </p:graphicEl>
                                          </p:spTgt>
                                        </p:tgtEl>
                                      </p:cBhvr>
                                    </p:animEffect>
                                    <p:anim calcmode="lin" valueType="num">
                                      <p:cBhvr>
                                        <p:cTn id="26" dur="500" fill="hold"/>
                                        <p:tgtEl>
                                          <p:spTgt spid="14">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7" dur="500" fill="hold"/>
                                        <p:tgtEl>
                                          <p:spTgt spid="14">
                                            <p:graphicEl>
                                              <a:chart seriesIdx="-4" categoryIdx="2" bldStep="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4">
                                            <p:graphicEl>
                                              <a:chart seriesIdx="-4" categoryIdx="3" bldStep="category"/>
                                            </p:graphicEl>
                                          </p:spTgt>
                                        </p:tgtEl>
                                        <p:attrNameLst>
                                          <p:attrName>style.visibility</p:attrName>
                                        </p:attrNameLst>
                                      </p:cBhvr>
                                      <p:to>
                                        <p:strVal val="visible"/>
                                      </p:to>
                                    </p:set>
                                    <p:animEffect transition="in" filter="fade">
                                      <p:cBhvr>
                                        <p:cTn id="31" dur="500"/>
                                        <p:tgtEl>
                                          <p:spTgt spid="14">
                                            <p:graphicEl>
                                              <a:chart seriesIdx="-4" categoryIdx="3" bldStep="category"/>
                                            </p:graphicEl>
                                          </p:spTgt>
                                        </p:tgtEl>
                                      </p:cBhvr>
                                    </p:animEffect>
                                    <p:anim calcmode="lin" valueType="num">
                                      <p:cBhvr>
                                        <p:cTn id="32" dur="500" fill="hold"/>
                                        <p:tgtEl>
                                          <p:spTgt spid="14">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3" dur="500" fill="hold"/>
                                        <p:tgtEl>
                                          <p:spTgt spid="14">
                                            <p:graphicEl>
                                              <a:chart seriesIdx="-4" categoryIdx="3" bldStep="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4">
                                            <p:graphicEl>
                                              <a:chart seriesIdx="-4" categoryIdx="4" bldStep="category"/>
                                            </p:graphicEl>
                                          </p:spTgt>
                                        </p:tgtEl>
                                        <p:attrNameLst>
                                          <p:attrName>style.visibility</p:attrName>
                                        </p:attrNameLst>
                                      </p:cBhvr>
                                      <p:to>
                                        <p:strVal val="visible"/>
                                      </p:to>
                                    </p:set>
                                    <p:animEffect transition="in" filter="fade">
                                      <p:cBhvr>
                                        <p:cTn id="37" dur="500"/>
                                        <p:tgtEl>
                                          <p:spTgt spid="14">
                                            <p:graphicEl>
                                              <a:chart seriesIdx="-4" categoryIdx="4" bldStep="category"/>
                                            </p:graphicEl>
                                          </p:spTgt>
                                        </p:tgtEl>
                                      </p:cBhvr>
                                    </p:animEffect>
                                    <p:anim calcmode="lin" valueType="num">
                                      <p:cBhvr>
                                        <p:cTn id="38" dur="500" fill="hold"/>
                                        <p:tgtEl>
                                          <p:spTgt spid="14">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p:cTn id="39" dur="500" fill="hold"/>
                                        <p:tgtEl>
                                          <p:spTgt spid="14">
                                            <p:graphicEl>
                                              <a:chart seriesIdx="-4" categoryIdx="4" bldStep="category"/>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4">
                                            <p:graphicEl>
                                              <a:chart seriesIdx="-4" categoryIdx="5" bldStep="category"/>
                                            </p:graphicEl>
                                          </p:spTgt>
                                        </p:tgtEl>
                                        <p:attrNameLst>
                                          <p:attrName>style.visibility</p:attrName>
                                        </p:attrNameLst>
                                      </p:cBhvr>
                                      <p:to>
                                        <p:strVal val="visible"/>
                                      </p:to>
                                    </p:set>
                                    <p:animEffect transition="in" filter="fade">
                                      <p:cBhvr>
                                        <p:cTn id="43" dur="500"/>
                                        <p:tgtEl>
                                          <p:spTgt spid="14">
                                            <p:graphicEl>
                                              <a:chart seriesIdx="-4" categoryIdx="5" bldStep="category"/>
                                            </p:graphicEl>
                                          </p:spTgt>
                                        </p:tgtEl>
                                      </p:cBhvr>
                                    </p:animEffect>
                                    <p:anim calcmode="lin" valueType="num">
                                      <p:cBhvr>
                                        <p:cTn id="44" dur="500" fill="hold"/>
                                        <p:tgtEl>
                                          <p:spTgt spid="14">
                                            <p:graphicEl>
                                              <a:chart seriesIdx="-4" categoryIdx="5" bldStep="category"/>
                                            </p:graphicEl>
                                          </p:spTgt>
                                        </p:tgtEl>
                                        <p:attrNameLst>
                                          <p:attrName>ppt_x</p:attrName>
                                        </p:attrNameLst>
                                      </p:cBhvr>
                                      <p:tavLst>
                                        <p:tav tm="0">
                                          <p:val>
                                            <p:strVal val="#ppt_x"/>
                                          </p:val>
                                        </p:tav>
                                        <p:tav tm="100000">
                                          <p:val>
                                            <p:strVal val="#ppt_x"/>
                                          </p:val>
                                        </p:tav>
                                      </p:tavLst>
                                    </p:anim>
                                    <p:anim calcmode="lin" valueType="num">
                                      <p:cBhvr>
                                        <p:cTn id="45" dur="500" fill="hold"/>
                                        <p:tgtEl>
                                          <p:spTgt spid="14">
                                            <p:graphicEl>
                                              <a:chart seriesIdx="-4" categoryIdx="5" bldStep="category"/>
                                            </p:graphicEl>
                                          </p:spTgt>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4">
                                            <p:graphicEl>
                                              <a:chart seriesIdx="-4" categoryIdx="6" bldStep="category"/>
                                            </p:graphicEl>
                                          </p:spTgt>
                                        </p:tgtEl>
                                        <p:attrNameLst>
                                          <p:attrName>style.visibility</p:attrName>
                                        </p:attrNameLst>
                                      </p:cBhvr>
                                      <p:to>
                                        <p:strVal val="visible"/>
                                      </p:to>
                                    </p:set>
                                    <p:animEffect transition="in" filter="fade">
                                      <p:cBhvr>
                                        <p:cTn id="49" dur="500"/>
                                        <p:tgtEl>
                                          <p:spTgt spid="14">
                                            <p:graphicEl>
                                              <a:chart seriesIdx="-4" categoryIdx="6" bldStep="category"/>
                                            </p:graphicEl>
                                          </p:spTgt>
                                        </p:tgtEl>
                                      </p:cBhvr>
                                    </p:animEffect>
                                    <p:anim calcmode="lin" valueType="num">
                                      <p:cBhvr>
                                        <p:cTn id="50" dur="500" fill="hold"/>
                                        <p:tgtEl>
                                          <p:spTgt spid="14">
                                            <p:graphicEl>
                                              <a:chart seriesIdx="-4" categoryIdx="6" bldStep="category"/>
                                            </p:graphicEl>
                                          </p:spTgt>
                                        </p:tgtEl>
                                        <p:attrNameLst>
                                          <p:attrName>ppt_x</p:attrName>
                                        </p:attrNameLst>
                                      </p:cBhvr>
                                      <p:tavLst>
                                        <p:tav tm="0">
                                          <p:val>
                                            <p:strVal val="#ppt_x"/>
                                          </p:val>
                                        </p:tav>
                                        <p:tav tm="100000">
                                          <p:val>
                                            <p:strVal val="#ppt_x"/>
                                          </p:val>
                                        </p:tav>
                                      </p:tavLst>
                                    </p:anim>
                                    <p:anim calcmode="lin" valueType="num">
                                      <p:cBhvr>
                                        <p:cTn id="51" dur="500" fill="hold"/>
                                        <p:tgtEl>
                                          <p:spTgt spid="14">
                                            <p:graphicEl>
                                              <a:chart seriesIdx="-4" categoryIdx="6" bldStep="category"/>
                                            </p:graphicEl>
                                          </p:spTgt>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4">
                                            <p:graphicEl>
                                              <a:chart seriesIdx="-4" categoryIdx="7" bldStep="category"/>
                                            </p:graphicEl>
                                          </p:spTgt>
                                        </p:tgtEl>
                                        <p:attrNameLst>
                                          <p:attrName>style.visibility</p:attrName>
                                        </p:attrNameLst>
                                      </p:cBhvr>
                                      <p:to>
                                        <p:strVal val="visible"/>
                                      </p:to>
                                    </p:set>
                                    <p:animEffect transition="in" filter="fade">
                                      <p:cBhvr>
                                        <p:cTn id="55" dur="500"/>
                                        <p:tgtEl>
                                          <p:spTgt spid="14">
                                            <p:graphicEl>
                                              <a:chart seriesIdx="-4" categoryIdx="7" bldStep="category"/>
                                            </p:graphicEl>
                                          </p:spTgt>
                                        </p:tgtEl>
                                      </p:cBhvr>
                                    </p:animEffect>
                                    <p:anim calcmode="lin" valueType="num">
                                      <p:cBhvr>
                                        <p:cTn id="56" dur="500" fill="hold"/>
                                        <p:tgtEl>
                                          <p:spTgt spid="14">
                                            <p:graphicEl>
                                              <a:chart seriesIdx="-4" categoryIdx="7" bldStep="category"/>
                                            </p:graphicEl>
                                          </p:spTgt>
                                        </p:tgtEl>
                                        <p:attrNameLst>
                                          <p:attrName>ppt_x</p:attrName>
                                        </p:attrNameLst>
                                      </p:cBhvr>
                                      <p:tavLst>
                                        <p:tav tm="0">
                                          <p:val>
                                            <p:strVal val="#ppt_x"/>
                                          </p:val>
                                        </p:tav>
                                        <p:tav tm="100000">
                                          <p:val>
                                            <p:strVal val="#ppt_x"/>
                                          </p:val>
                                        </p:tav>
                                      </p:tavLst>
                                    </p:anim>
                                    <p:anim calcmode="lin" valueType="num">
                                      <p:cBhvr>
                                        <p:cTn id="57" dur="500" fill="hold"/>
                                        <p:tgtEl>
                                          <p:spTgt spid="14">
                                            <p:graphicEl>
                                              <a:chart seriesIdx="-4" categoryIdx="7" bldStep="category"/>
                                            </p:graphicEl>
                                          </p:spTgt>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4">
                                            <p:graphicEl>
                                              <a:chart seriesIdx="-4" categoryIdx="8" bldStep="category"/>
                                            </p:graphicEl>
                                          </p:spTgt>
                                        </p:tgtEl>
                                        <p:attrNameLst>
                                          <p:attrName>style.visibility</p:attrName>
                                        </p:attrNameLst>
                                      </p:cBhvr>
                                      <p:to>
                                        <p:strVal val="visible"/>
                                      </p:to>
                                    </p:set>
                                    <p:animEffect transition="in" filter="fade">
                                      <p:cBhvr>
                                        <p:cTn id="61" dur="500"/>
                                        <p:tgtEl>
                                          <p:spTgt spid="14">
                                            <p:graphicEl>
                                              <a:chart seriesIdx="-4" categoryIdx="8" bldStep="category"/>
                                            </p:graphicEl>
                                          </p:spTgt>
                                        </p:tgtEl>
                                      </p:cBhvr>
                                    </p:animEffect>
                                    <p:anim calcmode="lin" valueType="num">
                                      <p:cBhvr>
                                        <p:cTn id="62" dur="500" fill="hold"/>
                                        <p:tgtEl>
                                          <p:spTgt spid="14">
                                            <p:graphicEl>
                                              <a:chart seriesIdx="-4" categoryIdx="8" bldStep="category"/>
                                            </p:graphicEl>
                                          </p:spTgt>
                                        </p:tgtEl>
                                        <p:attrNameLst>
                                          <p:attrName>ppt_x</p:attrName>
                                        </p:attrNameLst>
                                      </p:cBhvr>
                                      <p:tavLst>
                                        <p:tav tm="0">
                                          <p:val>
                                            <p:strVal val="#ppt_x"/>
                                          </p:val>
                                        </p:tav>
                                        <p:tav tm="100000">
                                          <p:val>
                                            <p:strVal val="#ppt_x"/>
                                          </p:val>
                                        </p:tav>
                                      </p:tavLst>
                                    </p:anim>
                                    <p:anim calcmode="lin" valueType="num">
                                      <p:cBhvr>
                                        <p:cTn id="63" dur="500" fill="hold"/>
                                        <p:tgtEl>
                                          <p:spTgt spid="14">
                                            <p:graphicEl>
                                              <a:chart seriesIdx="-4" categoryIdx="8" bldStep="category"/>
                                            </p:graphicEl>
                                          </p:spTgt>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4">
                                            <p:graphicEl>
                                              <a:chart seriesIdx="-4" categoryIdx="9" bldStep="category"/>
                                            </p:graphicEl>
                                          </p:spTgt>
                                        </p:tgtEl>
                                        <p:attrNameLst>
                                          <p:attrName>style.visibility</p:attrName>
                                        </p:attrNameLst>
                                      </p:cBhvr>
                                      <p:to>
                                        <p:strVal val="visible"/>
                                      </p:to>
                                    </p:set>
                                    <p:animEffect transition="in" filter="fade">
                                      <p:cBhvr>
                                        <p:cTn id="67" dur="500"/>
                                        <p:tgtEl>
                                          <p:spTgt spid="14">
                                            <p:graphicEl>
                                              <a:chart seriesIdx="-4" categoryIdx="9" bldStep="category"/>
                                            </p:graphicEl>
                                          </p:spTgt>
                                        </p:tgtEl>
                                      </p:cBhvr>
                                    </p:animEffect>
                                    <p:anim calcmode="lin" valueType="num">
                                      <p:cBhvr>
                                        <p:cTn id="68" dur="500" fill="hold"/>
                                        <p:tgtEl>
                                          <p:spTgt spid="14">
                                            <p:graphicEl>
                                              <a:chart seriesIdx="-4" categoryIdx="9" bldStep="category"/>
                                            </p:graphicEl>
                                          </p:spTgt>
                                        </p:tgtEl>
                                        <p:attrNameLst>
                                          <p:attrName>ppt_x</p:attrName>
                                        </p:attrNameLst>
                                      </p:cBhvr>
                                      <p:tavLst>
                                        <p:tav tm="0">
                                          <p:val>
                                            <p:strVal val="#ppt_x"/>
                                          </p:val>
                                        </p:tav>
                                        <p:tav tm="100000">
                                          <p:val>
                                            <p:strVal val="#ppt_x"/>
                                          </p:val>
                                        </p:tav>
                                      </p:tavLst>
                                    </p:anim>
                                    <p:anim calcmode="lin" valueType="num">
                                      <p:cBhvr>
                                        <p:cTn id="69" dur="500" fill="hold"/>
                                        <p:tgtEl>
                                          <p:spTgt spid="14">
                                            <p:graphicEl>
                                              <a:chart seriesIdx="-4" categoryIdx="9" bldStep="category"/>
                                            </p:graphicEl>
                                          </p:spTgt>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4">
                                            <p:graphicEl>
                                              <a:chart seriesIdx="-4" categoryIdx="10" bldStep="category"/>
                                            </p:graphicEl>
                                          </p:spTgt>
                                        </p:tgtEl>
                                        <p:attrNameLst>
                                          <p:attrName>style.visibility</p:attrName>
                                        </p:attrNameLst>
                                      </p:cBhvr>
                                      <p:to>
                                        <p:strVal val="visible"/>
                                      </p:to>
                                    </p:set>
                                    <p:animEffect transition="in" filter="fade">
                                      <p:cBhvr>
                                        <p:cTn id="73" dur="500"/>
                                        <p:tgtEl>
                                          <p:spTgt spid="14">
                                            <p:graphicEl>
                                              <a:chart seriesIdx="-4" categoryIdx="10" bldStep="category"/>
                                            </p:graphicEl>
                                          </p:spTgt>
                                        </p:tgtEl>
                                      </p:cBhvr>
                                    </p:animEffect>
                                    <p:anim calcmode="lin" valueType="num">
                                      <p:cBhvr>
                                        <p:cTn id="74" dur="500" fill="hold"/>
                                        <p:tgtEl>
                                          <p:spTgt spid="14">
                                            <p:graphicEl>
                                              <a:chart seriesIdx="-4" categoryIdx="10" bldStep="category"/>
                                            </p:graphicEl>
                                          </p:spTgt>
                                        </p:tgtEl>
                                        <p:attrNameLst>
                                          <p:attrName>ppt_x</p:attrName>
                                        </p:attrNameLst>
                                      </p:cBhvr>
                                      <p:tavLst>
                                        <p:tav tm="0">
                                          <p:val>
                                            <p:strVal val="#ppt_x"/>
                                          </p:val>
                                        </p:tav>
                                        <p:tav tm="100000">
                                          <p:val>
                                            <p:strVal val="#ppt_x"/>
                                          </p:val>
                                        </p:tav>
                                      </p:tavLst>
                                    </p:anim>
                                    <p:anim calcmode="lin" valueType="num">
                                      <p:cBhvr>
                                        <p:cTn id="75" dur="500" fill="hold"/>
                                        <p:tgtEl>
                                          <p:spTgt spid="14">
                                            <p:graphicEl>
                                              <a:chart seriesIdx="-4" categoryIdx="10" bldStep="category"/>
                                            </p:graphicEl>
                                          </p:spTgt>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4">
                                            <p:graphicEl>
                                              <a:chart seriesIdx="-4" categoryIdx="11" bldStep="category"/>
                                            </p:graphicEl>
                                          </p:spTgt>
                                        </p:tgtEl>
                                        <p:attrNameLst>
                                          <p:attrName>style.visibility</p:attrName>
                                        </p:attrNameLst>
                                      </p:cBhvr>
                                      <p:to>
                                        <p:strVal val="visible"/>
                                      </p:to>
                                    </p:set>
                                    <p:animEffect transition="in" filter="fade">
                                      <p:cBhvr>
                                        <p:cTn id="79" dur="500"/>
                                        <p:tgtEl>
                                          <p:spTgt spid="14">
                                            <p:graphicEl>
                                              <a:chart seriesIdx="-4" categoryIdx="11" bldStep="category"/>
                                            </p:graphicEl>
                                          </p:spTgt>
                                        </p:tgtEl>
                                      </p:cBhvr>
                                    </p:animEffect>
                                    <p:anim calcmode="lin" valueType="num">
                                      <p:cBhvr>
                                        <p:cTn id="80" dur="500" fill="hold"/>
                                        <p:tgtEl>
                                          <p:spTgt spid="14">
                                            <p:graphicEl>
                                              <a:chart seriesIdx="-4" categoryIdx="11" bldStep="category"/>
                                            </p:graphicEl>
                                          </p:spTgt>
                                        </p:tgtEl>
                                        <p:attrNameLst>
                                          <p:attrName>ppt_x</p:attrName>
                                        </p:attrNameLst>
                                      </p:cBhvr>
                                      <p:tavLst>
                                        <p:tav tm="0">
                                          <p:val>
                                            <p:strVal val="#ppt_x"/>
                                          </p:val>
                                        </p:tav>
                                        <p:tav tm="100000">
                                          <p:val>
                                            <p:strVal val="#ppt_x"/>
                                          </p:val>
                                        </p:tav>
                                      </p:tavLst>
                                    </p:anim>
                                    <p:anim calcmode="lin" valueType="num">
                                      <p:cBhvr>
                                        <p:cTn id="81" dur="500" fill="hold"/>
                                        <p:tgtEl>
                                          <p:spTgt spid="14">
                                            <p:graphicEl>
                                              <a:chart seriesIdx="-4" categoryIdx="11" bldStep="category"/>
                                            </p:graphicEl>
                                          </p:spTgt>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4">
                                            <p:graphicEl>
                                              <a:chart seriesIdx="-4" categoryIdx="12" bldStep="category"/>
                                            </p:graphicEl>
                                          </p:spTgt>
                                        </p:tgtEl>
                                        <p:attrNameLst>
                                          <p:attrName>style.visibility</p:attrName>
                                        </p:attrNameLst>
                                      </p:cBhvr>
                                      <p:to>
                                        <p:strVal val="visible"/>
                                      </p:to>
                                    </p:set>
                                    <p:animEffect transition="in" filter="fade">
                                      <p:cBhvr>
                                        <p:cTn id="85" dur="500"/>
                                        <p:tgtEl>
                                          <p:spTgt spid="14">
                                            <p:graphicEl>
                                              <a:chart seriesIdx="-4" categoryIdx="12" bldStep="category"/>
                                            </p:graphicEl>
                                          </p:spTgt>
                                        </p:tgtEl>
                                      </p:cBhvr>
                                    </p:animEffect>
                                    <p:anim calcmode="lin" valueType="num">
                                      <p:cBhvr>
                                        <p:cTn id="86" dur="500" fill="hold"/>
                                        <p:tgtEl>
                                          <p:spTgt spid="14">
                                            <p:graphicEl>
                                              <a:chart seriesIdx="-4" categoryIdx="12" bldStep="category"/>
                                            </p:graphicEl>
                                          </p:spTgt>
                                        </p:tgtEl>
                                        <p:attrNameLst>
                                          <p:attrName>ppt_x</p:attrName>
                                        </p:attrNameLst>
                                      </p:cBhvr>
                                      <p:tavLst>
                                        <p:tav tm="0">
                                          <p:val>
                                            <p:strVal val="#ppt_x"/>
                                          </p:val>
                                        </p:tav>
                                        <p:tav tm="100000">
                                          <p:val>
                                            <p:strVal val="#ppt_x"/>
                                          </p:val>
                                        </p:tav>
                                      </p:tavLst>
                                    </p:anim>
                                    <p:anim calcmode="lin" valueType="num">
                                      <p:cBhvr>
                                        <p:cTn id="87" dur="500" fill="hold"/>
                                        <p:tgtEl>
                                          <p:spTgt spid="14">
                                            <p:graphicEl>
                                              <a:chart seriesIdx="-4" categoryIdx="12" bldStep="category"/>
                                            </p:graphicEl>
                                          </p:spTgt>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4">
                                            <p:graphicEl>
                                              <a:chart seriesIdx="-4" categoryIdx="13" bldStep="category"/>
                                            </p:graphicEl>
                                          </p:spTgt>
                                        </p:tgtEl>
                                        <p:attrNameLst>
                                          <p:attrName>style.visibility</p:attrName>
                                        </p:attrNameLst>
                                      </p:cBhvr>
                                      <p:to>
                                        <p:strVal val="visible"/>
                                      </p:to>
                                    </p:set>
                                    <p:animEffect transition="in" filter="fade">
                                      <p:cBhvr>
                                        <p:cTn id="91" dur="500"/>
                                        <p:tgtEl>
                                          <p:spTgt spid="14">
                                            <p:graphicEl>
                                              <a:chart seriesIdx="-4" categoryIdx="13" bldStep="category"/>
                                            </p:graphicEl>
                                          </p:spTgt>
                                        </p:tgtEl>
                                      </p:cBhvr>
                                    </p:animEffect>
                                    <p:anim calcmode="lin" valueType="num">
                                      <p:cBhvr>
                                        <p:cTn id="92" dur="500" fill="hold"/>
                                        <p:tgtEl>
                                          <p:spTgt spid="14">
                                            <p:graphicEl>
                                              <a:chart seriesIdx="-4" categoryIdx="13" bldStep="category"/>
                                            </p:graphicEl>
                                          </p:spTgt>
                                        </p:tgtEl>
                                        <p:attrNameLst>
                                          <p:attrName>ppt_x</p:attrName>
                                        </p:attrNameLst>
                                      </p:cBhvr>
                                      <p:tavLst>
                                        <p:tav tm="0">
                                          <p:val>
                                            <p:strVal val="#ppt_x"/>
                                          </p:val>
                                        </p:tav>
                                        <p:tav tm="100000">
                                          <p:val>
                                            <p:strVal val="#ppt_x"/>
                                          </p:val>
                                        </p:tav>
                                      </p:tavLst>
                                    </p:anim>
                                    <p:anim calcmode="lin" valueType="num">
                                      <p:cBhvr>
                                        <p:cTn id="93" dur="500" fill="hold"/>
                                        <p:tgtEl>
                                          <p:spTgt spid="14">
                                            <p:graphicEl>
                                              <a:chart seriesIdx="-4" categoryIdx="13" bldStep="category"/>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uiExpand="1">
        <p:bldSub>
          <a:bldChart bld="category"/>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550563"/>
            <a:ext cx="10080625" cy="757130"/>
          </a:xfrm>
          <a:prstGeom prst="rect">
            <a:avLst/>
          </a:prstGeom>
          <a:noFill/>
        </p:spPr>
        <p:txBody>
          <a:bodyPr vert="horz" wrap="square" lIns="91440" tIns="45720" rIns="91440" bIns="45720" rtlCol="0" anchor="ctr">
            <a:spAutoFit/>
          </a:bodyPr>
          <a:lstStyle/>
          <a:p>
            <a:pPr>
              <a:lnSpc>
                <a:spcPct val="90000"/>
              </a:lnSpc>
              <a:spcBef>
                <a:spcPct val="0"/>
              </a:spcBef>
              <a:tabLst>
                <a:tab pos="809620" algn="l"/>
              </a:tabLst>
            </a:pPr>
            <a:r>
              <a:rPr lang="es-CO" sz="2400" b="1" dirty="0">
                <a:effectLst>
                  <a:outerShdw blurRad="38100" dist="38100" dir="2700000" algn="tl">
                    <a:srgbClr val="000000">
                      <a:alpha val="43137"/>
                    </a:srgbClr>
                  </a:outerShdw>
                </a:effectLst>
              </a:rPr>
              <a:t>RANKING DE ANOMALÍAS DE TEMPERATURAS MÁXIMAS EN LAS PRINCIPALES CIUDADES DEL </a:t>
            </a:r>
            <a:r>
              <a:rPr lang="es-CO" sz="2400" b="1" dirty="0" smtClean="0">
                <a:effectLst>
                  <a:outerShdw blurRad="38100" dist="38100" dir="2700000" algn="tl">
                    <a:srgbClr val="000000">
                      <a:alpha val="43137"/>
                    </a:srgbClr>
                  </a:outerShdw>
                </a:effectLst>
              </a:rPr>
              <a:t>PAÍS – AGOSTO 2015</a:t>
            </a:r>
            <a:endParaRPr lang="es-CO" sz="2400" b="1" dirty="0">
              <a:effectLst>
                <a:outerShdw blurRad="38100" dist="38100" dir="2700000" algn="tl">
                  <a:srgbClr val="000000">
                    <a:alpha val="43137"/>
                  </a:srgbClr>
                </a:outerShdw>
              </a:effectLst>
            </a:endParaRPr>
          </a:p>
        </p:txBody>
      </p:sp>
      <p:graphicFrame>
        <p:nvGraphicFramePr>
          <p:cNvPr id="4" name="Gráfico 3"/>
          <p:cNvGraphicFramePr>
            <a:graphicFrameLocks/>
          </p:cNvGraphicFramePr>
          <p:nvPr>
            <p:extLst>
              <p:ext uri="{D42A27DB-BD31-4B8C-83A1-F6EECF244321}">
                <p14:modId xmlns:p14="http://schemas.microsoft.com/office/powerpoint/2010/main" val="425345054"/>
              </p:ext>
            </p:extLst>
          </p:nvPr>
        </p:nvGraphicFramePr>
        <p:xfrm>
          <a:off x="40341" y="1517122"/>
          <a:ext cx="9999943" cy="4498196"/>
        </p:xfrm>
        <a:graphic>
          <a:graphicData uri="http://schemas.openxmlformats.org/drawingml/2006/chart">
            <c:chart xmlns:c="http://schemas.openxmlformats.org/drawingml/2006/chart" xmlns:r="http://schemas.openxmlformats.org/officeDocument/2006/relationships" r:id="rId3"/>
          </a:graphicData>
        </a:graphic>
      </p:graphicFrame>
      <p:sp>
        <p:nvSpPr>
          <p:cNvPr id="8" name="1 CuadroTexto"/>
          <p:cNvSpPr txBox="1"/>
          <p:nvPr/>
        </p:nvSpPr>
        <p:spPr>
          <a:xfrm>
            <a:off x="3553010" y="5606267"/>
            <a:ext cx="2987872" cy="335840"/>
          </a:xfrm>
          <a:prstGeom prst="rect">
            <a:avLst/>
          </a:prstGeom>
          <a:solidFill>
            <a:schemeClr val="accent1">
              <a:lumMod val="40000"/>
              <a:lumOff val="60000"/>
              <a:alpha val="4600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600" b="1" dirty="0" smtClean="0">
                <a:solidFill>
                  <a:sysClr val="windowText" lastClr="000000"/>
                </a:solidFill>
                <a:effectLst/>
              </a:rPr>
              <a:t>Valores </a:t>
            </a:r>
            <a:r>
              <a:rPr lang="es-CO" sz="1600" b="1" baseline="0" dirty="0" smtClean="0">
                <a:solidFill>
                  <a:sysClr val="windowText" lastClr="000000"/>
                </a:solidFill>
                <a:effectLst/>
              </a:rPr>
              <a:t>por encima de 1,3°C</a:t>
            </a:r>
            <a:endParaRPr lang="es-CO" sz="1600" b="1" dirty="0">
              <a:solidFill>
                <a:sysClr val="windowText" lastClr="000000"/>
              </a:solidFill>
              <a:effectLst/>
            </a:endParaRPr>
          </a:p>
        </p:txBody>
      </p:sp>
    </p:spTree>
    <p:extLst>
      <p:ext uri="{BB962C8B-B14F-4D97-AF65-F5344CB8AC3E}">
        <p14:creationId xmlns:p14="http://schemas.microsoft.com/office/powerpoint/2010/main" val="139484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barn(inVertical)">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barn(inVertical)">
                                      <p:cBhvr>
                                        <p:cTn id="11" dur="500"/>
                                        <p:tgtEl>
                                          <p:spTgt spid="4">
                                            <p:graphicEl>
                                              <a:chart seriesIdx="-4" categoryIdx="0" bldStep="category"/>
                                            </p:graphicEl>
                                          </p:spTgt>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barn(inVertical)">
                                      <p:cBhvr>
                                        <p:cTn id="15" dur="500"/>
                                        <p:tgtEl>
                                          <p:spTgt spid="4">
                                            <p:graphicEl>
                                              <a:chart seriesIdx="-4" categoryIdx="1" bldStep="category"/>
                                            </p:graphicEl>
                                          </p:spTgt>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barn(inVertical)">
                                      <p:cBhvr>
                                        <p:cTn id="19" dur="500"/>
                                        <p:tgtEl>
                                          <p:spTgt spid="4">
                                            <p:graphicEl>
                                              <a:chart seriesIdx="-4" categoryIdx="2" bldStep="category"/>
                                            </p:graphicEl>
                                          </p:spTgt>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barn(inVertical)">
                                      <p:cBhvr>
                                        <p:cTn id="23" dur="500"/>
                                        <p:tgtEl>
                                          <p:spTgt spid="4">
                                            <p:graphicEl>
                                              <a:chart seriesIdx="-4" categoryIdx="3" bldStep="category"/>
                                            </p:graphicEl>
                                          </p:spTgt>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4">
                                            <p:graphicEl>
                                              <a:chart seriesIdx="-4" categoryIdx="4" bldStep="category"/>
                                            </p:graphicEl>
                                          </p:spTgt>
                                        </p:tgtEl>
                                        <p:attrNameLst>
                                          <p:attrName>style.visibility</p:attrName>
                                        </p:attrNameLst>
                                      </p:cBhvr>
                                      <p:to>
                                        <p:strVal val="visible"/>
                                      </p:to>
                                    </p:set>
                                    <p:animEffect transition="in" filter="barn(inVertical)">
                                      <p:cBhvr>
                                        <p:cTn id="27" dur="500"/>
                                        <p:tgtEl>
                                          <p:spTgt spid="4">
                                            <p:graphicEl>
                                              <a:chart seriesIdx="-4" categoryIdx="4" bldStep="category"/>
                                            </p:graphicEl>
                                          </p:spTgt>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4">
                                            <p:graphicEl>
                                              <a:chart seriesIdx="-4" categoryIdx="5" bldStep="category"/>
                                            </p:graphicEl>
                                          </p:spTgt>
                                        </p:tgtEl>
                                        <p:attrNameLst>
                                          <p:attrName>style.visibility</p:attrName>
                                        </p:attrNameLst>
                                      </p:cBhvr>
                                      <p:to>
                                        <p:strVal val="visible"/>
                                      </p:to>
                                    </p:set>
                                    <p:animEffect transition="in" filter="barn(inVertical)">
                                      <p:cBhvr>
                                        <p:cTn id="31" dur="500"/>
                                        <p:tgtEl>
                                          <p:spTgt spid="4">
                                            <p:graphicEl>
                                              <a:chart seriesIdx="-4" categoryIdx="5" bldStep="category"/>
                                            </p:graphicEl>
                                          </p:spTgt>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4">
                                            <p:graphicEl>
                                              <a:chart seriesIdx="-4" categoryIdx="6" bldStep="category"/>
                                            </p:graphicEl>
                                          </p:spTgt>
                                        </p:tgtEl>
                                        <p:attrNameLst>
                                          <p:attrName>style.visibility</p:attrName>
                                        </p:attrNameLst>
                                      </p:cBhvr>
                                      <p:to>
                                        <p:strVal val="visible"/>
                                      </p:to>
                                    </p:set>
                                    <p:animEffect transition="in" filter="barn(inVertical)">
                                      <p:cBhvr>
                                        <p:cTn id="35" dur="500"/>
                                        <p:tgtEl>
                                          <p:spTgt spid="4">
                                            <p:graphicEl>
                                              <a:chart seriesIdx="-4" categoryIdx="6" bldStep="category"/>
                                            </p:graphicEl>
                                          </p:spTgt>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4">
                                            <p:graphicEl>
                                              <a:chart seriesIdx="-4" categoryIdx="7" bldStep="category"/>
                                            </p:graphicEl>
                                          </p:spTgt>
                                        </p:tgtEl>
                                        <p:attrNameLst>
                                          <p:attrName>style.visibility</p:attrName>
                                        </p:attrNameLst>
                                      </p:cBhvr>
                                      <p:to>
                                        <p:strVal val="visible"/>
                                      </p:to>
                                    </p:set>
                                    <p:animEffect transition="in" filter="barn(inVertical)">
                                      <p:cBhvr>
                                        <p:cTn id="39" dur="500"/>
                                        <p:tgtEl>
                                          <p:spTgt spid="4">
                                            <p:graphicEl>
                                              <a:chart seriesIdx="-4" categoryIdx="7" bldStep="category"/>
                                            </p:graphicEl>
                                          </p:spTgt>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4">
                                            <p:graphicEl>
                                              <a:chart seriesIdx="-4" categoryIdx="8" bldStep="category"/>
                                            </p:graphicEl>
                                          </p:spTgt>
                                        </p:tgtEl>
                                        <p:attrNameLst>
                                          <p:attrName>style.visibility</p:attrName>
                                        </p:attrNameLst>
                                      </p:cBhvr>
                                      <p:to>
                                        <p:strVal val="visible"/>
                                      </p:to>
                                    </p:set>
                                    <p:animEffect transition="in" filter="barn(inVertical)">
                                      <p:cBhvr>
                                        <p:cTn id="43" dur="500"/>
                                        <p:tgtEl>
                                          <p:spTgt spid="4">
                                            <p:graphicEl>
                                              <a:chart seriesIdx="-4" categoryIdx="8" bldStep="category"/>
                                            </p:graphicEl>
                                          </p:spTgt>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4">
                                            <p:graphicEl>
                                              <a:chart seriesIdx="-4" categoryIdx="9" bldStep="category"/>
                                            </p:graphicEl>
                                          </p:spTgt>
                                        </p:tgtEl>
                                        <p:attrNameLst>
                                          <p:attrName>style.visibility</p:attrName>
                                        </p:attrNameLst>
                                      </p:cBhvr>
                                      <p:to>
                                        <p:strVal val="visible"/>
                                      </p:to>
                                    </p:set>
                                    <p:animEffect transition="in" filter="barn(inVertical)">
                                      <p:cBhvr>
                                        <p:cTn id="47" dur="500"/>
                                        <p:tgtEl>
                                          <p:spTgt spid="4">
                                            <p:graphicEl>
                                              <a:chart seriesIdx="-4" categoryIdx="9" bldStep="category"/>
                                            </p:graphicEl>
                                          </p:spTgt>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4">
                                            <p:graphicEl>
                                              <a:chart seriesIdx="-4" categoryIdx="10" bldStep="category"/>
                                            </p:graphicEl>
                                          </p:spTgt>
                                        </p:tgtEl>
                                        <p:attrNameLst>
                                          <p:attrName>style.visibility</p:attrName>
                                        </p:attrNameLst>
                                      </p:cBhvr>
                                      <p:to>
                                        <p:strVal val="visible"/>
                                      </p:to>
                                    </p:set>
                                    <p:animEffect transition="in" filter="barn(inVertical)">
                                      <p:cBhvr>
                                        <p:cTn id="51" dur="500"/>
                                        <p:tgtEl>
                                          <p:spTgt spid="4">
                                            <p:graphicEl>
                                              <a:chart seriesIdx="-4" categoryIdx="10" bldStep="category"/>
                                            </p:graphicEl>
                                          </p:spTgt>
                                        </p:tgtEl>
                                      </p:cBhvr>
                                    </p:animEffect>
                                  </p:childTnLst>
                                </p:cTn>
                              </p:par>
                            </p:childTnLst>
                          </p:cTn>
                        </p:par>
                        <p:par>
                          <p:cTn id="52" fill="hold">
                            <p:stCondLst>
                              <p:cond delay="6000"/>
                            </p:stCondLst>
                            <p:childTnLst>
                              <p:par>
                                <p:cTn id="53" presetID="16" presetClass="entr" presetSubtype="21" fill="hold" grpId="0" nodeType="afterEffect">
                                  <p:stCondLst>
                                    <p:cond delay="0"/>
                                  </p:stCondLst>
                                  <p:childTnLst>
                                    <p:set>
                                      <p:cBhvr>
                                        <p:cTn id="54" dur="1" fill="hold">
                                          <p:stCondLst>
                                            <p:cond delay="0"/>
                                          </p:stCondLst>
                                        </p:cTn>
                                        <p:tgtEl>
                                          <p:spTgt spid="4">
                                            <p:graphicEl>
                                              <a:chart seriesIdx="-4" categoryIdx="11" bldStep="category"/>
                                            </p:graphicEl>
                                          </p:spTgt>
                                        </p:tgtEl>
                                        <p:attrNameLst>
                                          <p:attrName>style.visibility</p:attrName>
                                        </p:attrNameLst>
                                      </p:cBhvr>
                                      <p:to>
                                        <p:strVal val="visible"/>
                                      </p:to>
                                    </p:set>
                                    <p:animEffect transition="in" filter="barn(inVertical)">
                                      <p:cBhvr>
                                        <p:cTn id="55" dur="500"/>
                                        <p:tgtEl>
                                          <p:spTgt spid="4">
                                            <p:graphicEl>
                                              <a:chart seriesIdx="-4" categoryIdx="11" bldStep="category"/>
                                            </p:graphicEl>
                                          </p:spTgt>
                                        </p:tgtEl>
                                      </p:cBhvr>
                                    </p:animEffect>
                                  </p:childTnLst>
                                </p:cTn>
                              </p:par>
                            </p:childTnLst>
                          </p:cTn>
                        </p:par>
                        <p:par>
                          <p:cTn id="56" fill="hold">
                            <p:stCondLst>
                              <p:cond delay="6500"/>
                            </p:stCondLst>
                            <p:childTnLst>
                              <p:par>
                                <p:cTn id="57" presetID="16" presetClass="entr" presetSubtype="21" fill="hold" grpId="0" nodeType="afterEffect">
                                  <p:stCondLst>
                                    <p:cond delay="0"/>
                                  </p:stCondLst>
                                  <p:childTnLst>
                                    <p:set>
                                      <p:cBhvr>
                                        <p:cTn id="58" dur="1" fill="hold">
                                          <p:stCondLst>
                                            <p:cond delay="0"/>
                                          </p:stCondLst>
                                        </p:cTn>
                                        <p:tgtEl>
                                          <p:spTgt spid="4">
                                            <p:graphicEl>
                                              <a:chart seriesIdx="-4" categoryIdx="12" bldStep="category"/>
                                            </p:graphicEl>
                                          </p:spTgt>
                                        </p:tgtEl>
                                        <p:attrNameLst>
                                          <p:attrName>style.visibility</p:attrName>
                                        </p:attrNameLst>
                                      </p:cBhvr>
                                      <p:to>
                                        <p:strVal val="visible"/>
                                      </p:to>
                                    </p:set>
                                    <p:animEffect transition="in" filter="barn(inVertical)">
                                      <p:cBhvr>
                                        <p:cTn id="59" dur="500"/>
                                        <p:tgtEl>
                                          <p:spTgt spid="4">
                                            <p:graphicEl>
                                              <a:chart seriesIdx="-4" categoryIdx="12" bldStep="category"/>
                                            </p:graphicEl>
                                          </p:spTgt>
                                        </p:tgtEl>
                                      </p:cBhvr>
                                    </p:animEffect>
                                  </p:childTnLst>
                                </p:cTn>
                              </p:par>
                            </p:childTnLst>
                          </p:cTn>
                        </p:par>
                        <p:par>
                          <p:cTn id="60" fill="hold">
                            <p:stCondLst>
                              <p:cond delay="7000"/>
                            </p:stCondLst>
                            <p:childTnLst>
                              <p:par>
                                <p:cTn id="61" presetID="16" presetClass="entr" presetSubtype="21" fill="hold" grpId="0" nodeType="afterEffect">
                                  <p:stCondLst>
                                    <p:cond delay="0"/>
                                  </p:stCondLst>
                                  <p:childTnLst>
                                    <p:set>
                                      <p:cBhvr>
                                        <p:cTn id="62" dur="1" fill="hold">
                                          <p:stCondLst>
                                            <p:cond delay="0"/>
                                          </p:stCondLst>
                                        </p:cTn>
                                        <p:tgtEl>
                                          <p:spTgt spid="4">
                                            <p:graphicEl>
                                              <a:chart seriesIdx="-4" categoryIdx="13" bldStep="category"/>
                                            </p:graphicEl>
                                          </p:spTgt>
                                        </p:tgtEl>
                                        <p:attrNameLst>
                                          <p:attrName>style.visibility</p:attrName>
                                        </p:attrNameLst>
                                      </p:cBhvr>
                                      <p:to>
                                        <p:strVal val="visible"/>
                                      </p:to>
                                    </p:set>
                                    <p:animEffect transition="in" filter="barn(inVertical)">
                                      <p:cBhvr>
                                        <p:cTn id="63" dur="500"/>
                                        <p:tgtEl>
                                          <p:spTgt spid="4">
                                            <p:graphicEl>
                                              <a:chart seriesIdx="-4" categoryIdx="13" bldStep="category"/>
                                            </p:graphicEl>
                                          </p:spTgt>
                                        </p:tgtEl>
                                      </p:cBhvr>
                                    </p:animEffect>
                                  </p:childTnLst>
                                </p:cTn>
                              </p:par>
                            </p:childTnLst>
                          </p:cTn>
                        </p:par>
                        <p:par>
                          <p:cTn id="64" fill="hold">
                            <p:stCondLst>
                              <p:cond delay="7500"/>
                            </p:stCondLst>
                            <p:childTnLst>
                              <p:par>
                                <p:cTn id="65" presetID="16" presetClass="entr" presetSubtype="21" fill="hold" grpId="0" nodeType="afterEffect">
                                  <p:stCondLst>
                                    <p:cond delay="0"/>
                                  </p:stCondLst>
                                  <p:childTnLst>
                                    <p:set>
                                      <p:cBhvr>
                                        <p:cTn id="66" dur="1" fill="hold">
                                          <p:stCondLst>
                                            <p:cond delay="0"/>
                                          </p:stCondLst>
                                        </p:cTn>
                                        <p:tgtEl>
                                          <p:spTgt spid="4">
                                            <p:graphicEl>
                                              <a:chart seriesIdx="-4" categoryIdx="14" bldStep="category"/>
                                            </p:graphicEl>
                                          </p:spTgt>
                                        </p:tgtEl>
                                        <p:attrNameLst>
                                          <p:attrName>style.visibility</p:attrName>
                                        </p:attrNameLst>
                                      </p:cBhvr>
                                      <p:to>
                                        <p:strVal val="visible"/>
                                      </p:to>
                                    </p:set>
                                    <p:animEffect transition="in" filter="barn(inVertical)">
                                      <p:cBhvr>
                                        <p:cTn id="67" dur="500"/>
                                        <p:tgtEl>
                                          <p:spTgt spid="4">
                                            <p:graphicEl>
                                              <a:chart seriesIdx="-4" categoryIdx="14" bldStep="category"/>
                                            </p:graphicEl>
                                          </p:spTgt>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4">
                                            <p:graphicEl>
                                              <a:chart seriesIdx="-4" categoryIdx="15" bldStep="category"/>
                                            </p:graphicEl>
                                          </p:spTgt>
                                        </p:tgtEl>
                                        <p:attrNameLst>
                                          <p:attrName>style.visibility</p:attrName>
                                        </p:attrNameLst>
                                      </p:cBhvr>
                                      <p:to>
                                        <p:strVal val="visible"/>
                                      </p:to>
                                    </p:set>
                                    <p:animEffect transition="in" filter="barn(inVertical)">
                                      <p:cBhvr>
                                        <p:cTn id="71" dur="500"/>
                                        <p:tgtEl>
                                          <p:spTgt spid="4">
                                            <p:graphicEl>
                                              <a:chart seriesIdx="-4" categoryIdx="15" bldStep="category"/>
                                            </p:graphicEl>
                                          </p:spTgt>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4">
                                            <p:graphicEl>
                                              <a:chart seriesIdx="-4" categoryIdx="16" bldStep="category"/>
                                            </p:graphicEl>
                                          </p:spTgt>
                                        </p:tgtEl>
                                        <p:attrNameLst>
                                          <p:attrName>style.visibility</p:attrName>
                                        </p:attrNameLst>
                                      </p:cBhvr>
                                      <p:to>
                                        <p:strVal val="visible"/>
                                      </p:to>
                                    </p:set>
                                    <p:animEffect transition="in" filter="barn(inVertical)">
                                      <p:cBhvr>
                                        <p:cTn id="75" dur="500"/>
                                        <p:tgtEl>
                                          <p:spTgt spid="4">
                                            <p:graphicEl>
                                              <a:chart seriesIdx="-4" categoryIdx="16" bldStep="category"/>
                                            </p:graphicEl>
                                          </p:spTgt>
                                        </p:tgtEl>
                                      </p:cBhvr>
                                    </p:animEffect>
                                  </p:childTnLst>
                                </p:cTn>
                              </p:par>
                            </p:childTnLst>
                          </p:cTn>
                        </p:par>
                        <p:par>
                          <p:cTn id="76" fill="hold">
                            <p:stCondLst>
                              <p:cond delay="9000"/>
                            </p:stCondLst>
                            <p:childTnLst>
                              <p:par>
                                <p:cTn id="77" presetID="16" presetClass="entr" presetSubtype="21" fill="hold" grpId="0" nodeType="afterEffect">
                                  <p:stCondLst>
                                    <p:cond delay="0"/>
                                  </p:stCondLst>
                                  <p:childTnLst>
                                    <p:set>
                                      <p:cBhvr>
                                        <p:cTn id="78" dur="1" fill="hold">
                                          <p:stCondLst>
                                            <p:cond delay="0"/>
                                          </p:stCondLst>
                                        </p:cTn>
                                        <p:tgtEl>
                                          <p:spTgt spid="4">
                                            <p:graphicEl>
                                              <a:chart seriesIdx="-4" categoryIdx="17" bldStep="category"/>
                                            </p:graphicEl>
                                          </p:spTgt>
                                        </p:tgtEl>
                                        <p:attrNameLst>
                                          <p:attrName>style.visibility</p:attrName>
                                        </p:attrNameLst>
                                      </p:cBhvr>
                                      <p:to>
                                        <p:strVal val="visible"/>
                                      </p:to>
                                    </p:set>
                                    <p:animEffect transition="in" filter="barn(inVertical)">
                                      <p:cBhvr>
                                        <p:cTn id="79" dur="500"/>
                                        <p:tgtEl>
                                          <p:spTgt spid="4">
                                            <p:graphicEl>
                                              <a:chart seriesIdx="-4" categoryIdx="17"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category"/>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CuadroTexto"/>
          <p:cNvSpPr txBox="1"/>
          <p:nvPr/>
        </p:nvSpPr>
        <p:spPr>
          <a:xfrm>
            <a:off x="5445351" y="1575702"/>
            <a:ext cx="4241337"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Aguacatal</a:t>
            </a:r>
            <a:endParaRPr lang="es-ES" sz="2200" dirty="0">
              <a:solidFill>
                <a:schemeClr val="tx1"/>
              </a:solidFill>
            </a:endParaRPr>
          </a:p>
        </p:txBody>
      </p:sp>
      <p:sp>
        <p:nvSpPr>
          <p:cNvPr id="15"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pic>
        <p:nvPicPr>
          <p:cNvPr id="2" name="Imagen 1"/>
          <p:cNvPicPr>
            <a:picLocks noChangeAspect="1"/>
          </p:cNvPicPr>
          <p:nvPr/>
        </p:nvPicPr>
        <p:blipFill>
          <a:blip r:embed="rId3"/>
          <a:stretch>
            <a:fillRect/>
          </a:stretch>
        </p:blipFill>
        <p:spPr>
          <a:xfrm>
            <a:off x="145115" y="1575702"/>
            <a:ext cx="4876810" cy="3657607"/>
          </a:xfrm>
          <a:prstGeom prst="rect">
            <a:avLst/>
          </a:prstGeom>
        </p:spPr>
      </p:pic>
      <p:pic>
        <p:nvPicPr>
          <p:cNvPr id="3" name="Imagen 2"/>
          <p:cNvPicPr>
            <a:picLocks noChangeAspect="1"/>
          </p:cNvPicPr>
          <p:nvPr/>
        </p:nvPicPr>
        <p:blipFill>
          <a:blip r:embed="rId4"/>
          <a:stretch>
            <a:fillRect/>
          </a:stretch>
        </p:blipFill>
        <p:spPr>
          <a:xfrm>
            <a:off x="5127615" y="2264816"/>
            <a:ext cx="4876810" cy="3657607"/>
          </a:xfrm>
          <a:prstGeom prst="rect">
            <a:avLst/>
          </a:prstGeom>
        </p:spPr>
      </p:pic>
      <p:sp>
        <p:nvSpPr>
          <p:cNvPr id="6"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CALI</a:t>
            </a:r>
            <a:endParaRPr lang="es-CO" altLang="es-CO" sz="1600" dirty="0"/>
          </a:p>
        </p:txBody>
      </p:sp>
    </p:spTree>
    <p:extLst>
      <p:ext uri="{BB962C8B-B14F-4D97-AF65-F5344CB8AC3E}">
        <p14:creationId xmlns:p14="http://schemas.microsoft.com/office/powerpoint/2010/main" val="2231592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CuadroTexto"/>
          <p:cNvSpPr txBox="1"/>
          <p:nvPr/>
        </p:nvSpPr>
        <p:spPr>
          <a:xfrm>
            <a:off x="5588785" y="2276391"/>
            <a:ext cx="4241337"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Cali</a:t>
            </a:r>
            <a:endParaRPr lang="es-ES" sz="2200" dirty="0">
              <a:solidFill>
                <a:schemeClr val="tx1"/>
              </a:solidFill>
            </a:endParaRPr>
          </a:p>
        </p:txBody>
      </p:sp>
      <p:pic>
        <p:nvPicPr>
          <p:cNvPr id="4" name="Imagen 3"/>
          <p:cNvPicPr>
            <a:picLocks noChangeAspect="1"/>
          </p:cNvPicPr>
          <p:nvPr/>
        </p:nvPicPr>
        <p:blipFill>
          <a:blip r:embed="rId3"/>
          <a:stretch>
            <a:fillRect/>
          </a:stretch>
        </p:blipFill>
        <p:spPr>
          <a:xfrm>
            <a:off x="71623" y="1450265"/>
            <a:ext cx="4932830" cy="2770911"/>
          </a:xfrm>
          <a:prstGeom prst="rect">
            <a:avLst/>
          </a:prstGeom>
        </p:spPr>
      </p:pic>
      <p:pic>
        <p:nvPicPr>
          <p:cNvPr id="5" name="Imagen 4"/>
          <p:cNvPicPr>
            <a:picLocks noChangeAspect="1"/>
          </p:cNvPicPr>
          <p:nvPr/>
        </p:nvPicPr>
        <p:blipFill>
          <a:blip r:embed="rId4"/>
          <a:stretch>
            <a:fillRect/>
          </a:stretch>
        </p:blipFill>
        <p:spPr>
          <a:xfrm>
            <a:off x="5136333" y="2976279"/>
            <a:ext cx="4843238" cy="2720584"/>
          </a:xfrm>
          <a:prstGeom prst="rect">
            <a:avLst/>
          </a:prstGeom>
        </p:spPr>
      </p:pic>
      <p:sp>
        <p:nvSpPr>
          <p:cNvPr id="6"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7"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CALI</a:t>
            </a:r>
            <a:endParaRPr lang="es-CO" altLang="es-CO" sz="1600" dirty="0"/>
          </a:p>
        </p:txBody>
      </p:sp>
    </p:spTree>
    <p:extLst>
      <p:ext uri="{BB962C8B-B14F-4D97-AF65-F5344CB8AC3E}">
        <p14:creationId xmlns:p14="http://schemas.microsoft.com/office/powerpoint/2010/main" val="3349137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CuadroTexto"/>
          <p:cNvSpPr txBox="1"/>
          <p:nvPr/>
        </p:nvSpPr>
        <p:spPr>
          <a:xfrm>
            <a:off x="5314559" y="1638161"/>
            <a:ext cx="4241337"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Lili</a:t>
            </a:r>
            <a:endParaRPr lang="es-ES" sz="2200" dirty="0">
              <a:solidFill>
                <a:schemeClr val="tx1"/>
              </a:solidFill>
            </a:endParaRPr>
          </a:p>
        </p:txBody>
      </p:sp>
      <p:pic>
        <p:nvPicPr>
          <p:cNvPr id="3" name="Imagen 2"/>
          <p:cNvPicPr>
            <a:picLocks noChangeAspect="1"/>
          </p:cNvPicPr>
          <p:nvPr/>
        </p:nvPicPr>
        <p:blipFill>
          <a:blip r:embed="rId3"/>
          <a:stretch>
            <a:fillRect/>
          </a:stretch>
        </p:blipFill>
        <p:spPr>
          <a:xfrm>
            <a:off x="5063067" y="2250574"/>
            <a:ext cx="4878791" cy="3659093"/>
          </a:xfrm>
          <a:prstGeom prst="rect">
            <a:avLst/>
          </a:prstGeom>
        </p:spPr>
      </p:pic>
      <p:pic>
        <p:nvPicPr>
          <p:cNvPr id="6" name="Imagen 5"/>
          <p:cNvPicPr>
            <a:picLocks noChangeAspect="1"/>
          </p:cNvPicPr>
          <p:nvPr/>
        </p:nvPicPr>
        <p:blipFill>
          <a:blip r:embed="rId4"/>
          <a:stretch>
            <a:fillRect/>
          </a:stretch>
        </p:blipFill>
        <p:spPr>
          <a:xfrm>
            <a:off x="89647" y="1259346"/>
            <a:ext cx="4805082" cy="3603811"/>
          </a:xfrm>
          <a:prstGeom prst="rect">
            <a:avLst/>
          </a:prstGeom>
        </p:spPr>
      </p:pic>
      <p:sp>
        <p:nvSpPr>
          <p:cNvPr id="7"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8"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CALI</a:t>
            </a:r>
            <a:endParaRPr lang="es-CO" altLang="es-CO" sz="1600" dirty="0"/>
          </a:p>
        </p:txBody>
      </p:sp>
    </p:spTree>
    <p:extLst>
      <p:ext uri="{BB962C8B-B14F-4D97-AF65-F5344CB8AC3E}">
        <p14:creationId xmlns:p14="http://schemas.microsoft.com/office/powerpoint/2010/main" val="41743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CuadroTexto"/>
          <p:cNvSpPr txBox="1"/>
          <p:nvPr/>
        </p:nvSpPr>
        <p:spPr>
          <a:xfrm>
            <a:off x="5983666" y="1691949"/>
            <a:ext cx="3164705"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Meléndez</a:t>
            </a:r>
            <a:endParaRPr lang="es-ES" sz="2200" dirty="0">
              <a:solidFill>
                <a:schemeClr val="tx1"/>
              </a:solidFill>
            </a:endParaRPr>
          </a:p>
        </p:txBody>
      </p:sp>
      <p:pic>
        <p:nvPicPr>
          <p:cNvPr id="2" name="Imagen 1"/>
          <p:cNvPicPr>
            <a:picLocks noChangeAspect="1"/>
          </p:cNvPicPr>
          <p:nvPr/>
        </p:nvPicPr>
        <p:blipFill>
          <a:blip r:embed="rId3"/>
          <a:stretch>
            <a:fillRect/>
          </a:stretch>
        </p:blipFill>
        <p:spPr>
          <a:xfrm>
            <a:off x="5127614" y="2236585"/>
            <a:ext cx="4876810" cy="3657607"/>
          </a:xfrm>
          <a:prstGeom prst="rect">
            <a:avLst/>
          </a:prstGeom>
        </p:spPr>
      </p:pic>
      <p:pic>
        <p:nvPicPr>
          <p:cNvPr id="4" name="Imagen 3"/>
          <p:cNvPicPr>
            <a:picLocks noChangeAspect="1"/>
          </p:cNvPicPr>
          <p:nvPr/>
        </p:nvPicPr>
        <p:blipFill>
          <a:blip r:embed="rId4"/>
          <a:stretch>
            <a:fillRect/>
          </a:stretch>
        </p:blipFill>
        <p:spPr>
          <a:xfrm>
            <a:off x="78831" y="1100279"/>
            <a:ext cx="4876810" cy="3657607"/>
          </a:xfrm>
          <a:prstGeom prst="rect">
            <a:avLst/>
          </a:prstGeom>
        </p:spPr>
      </p:pic>
      <p:sp>
        <p:nvSpPr>
          <p:cNvPr id="8" name="3 CuadroTexto"/>
          <p:cNvSpPr txBox="1"/>
          <p:nvPr/>
        </p:nvSpPr>
        <p:spPr>
          <a:xfrm>
            <a:off x="993878" y="4901542"/>
            <a:ext cx="3046716"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Pance</a:t>
            </a:r>
            <a:endParaRPr lang="es-ES" sz="2200" dirty="0">
              <a:solidFill>
                <a:schemeClr val="tx1"/>
              </a:solidFill>
            </a:endParaRPr>
          </a:p>
        </p:txBody>
      </p:sp>
      <p:sp>
        <p:nvSpPr>
          <p:cNvPr id="7"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9"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CALI</a:t>
            </a:r>
            <a:endParaRPr lang="es-CO" altLang="es-CO" sz="1600" dirty="0"/>
          </a:p>
        </p:txBody>
      </p:sp>
    </p:spTree>
    <p:extLst>
      <p:ext uri="{BB962C8B-B14F-4D97-AF65-F5344CB8AC3E}">
        <p14:creationId xmlns:p14="http://schemas.microsoft.com/office/powerpoint/2010/main" val="2539820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3 CuadroTexto"/>
          <p:cNvSpPr txBox="1"/>
          <p:nvPr/>
        </p:nvSpPr>
        <p:spPr>
          <a:xfrm>
            <a:off x="6981016" y="3177044"/>
            <a:ext cx="2826373"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Manzanares</a:t>
            </a:r>
            <a:endParaRPr lang="es-ES" sz="2200" dirty="0">
              <a:solidFill>
                <a:schemeClr val="tx1"/>
              </a:solidFill>
            </a:endParaRPr>
          </a:p>
        </p:txBody>
      </p:sp>
      <p:pic>
        <p:nvPicPr>
          <p:cNvPr id="5" name="Imagen 4"/>
          <p:cNvPicPr>
            <a:picLocks noChangeAspect="1"/>
          </p:cNvPicPr>
          <p:nvPr/>
        </p:nvPicPr>
        <p:blipFill>
          <a:blip r:embed="rId3"/>
          <a:stretch>
            <a:fillRect/>
          </a:stretch>
        </p:blipFill>
        <p:spPr>
          <a:xfrm>
            <a:off x="411895" y="1325558"/>
            <a:ext cx="6213023" cy="4659768"/>
          </a:xfrm>
          <a:prstGeom prst="rect">
            <a:avLst/>
          </a:prstGeom>
        </p:spPr>
      </p:pic>
      <p:sp>
        <p:nvSpPr>
          <p:cNvPr id="7"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10"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MAGDALENA – SANTA MARTA</a:t>
            </a:r>
            <a:endParaRPr lang="es-CO" altLang="es-CO" sz="1600" dirty="0"/>
          </a:p>
        </p:txBody>
      </p:sp>
    </p:spTree>
    <p:extLst>
      <p:ext uri="{BB962C8B-B14F-4D97-AF65-F5344CB8AC3E}">
        <p14:creationId xmlns:p14="http://schemas.microsoft.com/office/powerpoint/2010/main" val="38285461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91962" y="1881640"/>
            <a:ext cx="5079346" cy="3807959"/>
          </a:xfrm>
          <a:prstGeom prst="rect">
            <a:avLst/>
          </a:prstGeom>
        </p:spPr>
      </p:pic>
      <p:pic>
        <p:nvPicPr>
          <p:cNvPr id="14" name="Imagen 13"/>
          <p:cNvPicPr>
            <a:picLocks noChangeAspect="1"/>
          </p:cNvPicPr>
          <p:nvPr/>
        </p:nvPicPr>
        <p:blipFill>
          <a:blip r:embed="rId4"/>
          <a:stretch>
            <a:fillRect/>
          </a:stretch>
        </p:blipFill>
        <p:spPr>
          <a:xfrm>
            <a:off x="5924551" y="654609"/>
            <a:ext cx="3869031" cy="5161227"/>
          </a:xfrm>
          <a:prstGeom prst="rect">
            <a:avLst/>
          </a:prstGeom>
        </p:spPr>
      </p:pic>
      <p:sp>
        <p:nvSpPr>
          <p:cNvPr id="8"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9"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TOLIMA</a:t>
            </a:r>
            <a:endParaRPr lang="es-CO" altLang="es-CO" sz="1600" dirty="0"/>
          </a:p>
        </p:txBody>
      </p:sp>
      <p:sp>
        <p:nvSpPr>
          <p:cNvPr id="17" name="3 CuadroTexto"/>
          <p:cNvSpPr txBox="1"/>
          <p:nvPr/>
        </p:nvSpPr>
        <p:spPr>
          <a:xfrm>
            <a:off x="1108277" y="1349826"/>
            <a:ext cx="3046716"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a:t>
            </a:r>
            <a:r>
              <a:rPr lang="es-ES" sz="2200" dirty="0" err="1" smtClean="0">
                <a:solidFill>
                  <a:schemeClr val="tx1"/>
                </a:solidFill>
              </a:rPr>
              <a:t>Combeima</a:t>
            </a:r>
            <a:endParaRPr lang="es-ES" sz="2200" dirty="0">
              <a:solidFill>
                <a:schemeClr val="tx1"/>
              </a:solidFill>
            </a:endParaRPr>
          </a:p>
        </p:txBody>
      </p:sp>
      <p:sp>
        <p:nvSpPr>
          <p:cNvPr id="18" name="3 CuadroTexto"/>
          <p:cNvSpPr txBox="1"/>
          <p:nvPr/>
        </p:nvSpPr>
        <p:spPr>
          <a:xfrm>
            <a:off x="6335708" y="5474155"/>
            <a:ext cx="3046716"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Coello</a:t>
            </a:r>
            <a:endParaRPr lang="es-ES" sz="2200" dirty="0">
              <a:solidFill>
                <a:schemeClr val="tx1"/>
              </a:solidFill>
            </a:endParaRPr>
          </a:p>
        </p:txBody>
      </p:sp>
    </p:spTree>
    <p:extLst>
      <p:ext uri="{BB962C8B-B14F-4D97-AF65-F5344CB8AC3E}">
        <p14:creationId xmlns:p14="http://schemas.microsoft.com/office/powerpoint/2010/main" val="1672283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779256"/>
            <a:ext cx="10006445" cy="424732"/>
          </a:xfrm>
          <a:noFill/>
        </p:spPr>
        <p:txBody>
          <a:bodyPr wrap="square" rtlCol="0">
            <a:spAutoFit/>
          </a:bodyPr>
          <a:lstStyle/>
          <a:p>
            <a:pPr>
              <a:tabLst>
                <a:tab pos="809620" algn="l"/>
              </a:tabLst>
            </a:pPr>
            <a:r>
              <a:rPr lang="es-CO" sz="2400" b="1" dirty="0">
                <a:effectLst>
                  <a:outerShdw blurRad="38100" dist="38100" dir="2700000" algn="tl">
                    <a:srgbClr val="000000">
                      <a:alpha val="43137"/>
                    </a:srgbClr>
                  </a:outerShdw>
                </a:effectLst>
                <a:latin typeface="+mn-lt"/>
                <a:ea typeface="+mn-ea"/>
                <a:cs typeface="+mn-cs"/>
              </a:rPr>
              <a:t>Generalidades sobre el Fenómeno El Niño</a:t>
            </a:r>
          </a:p>
        </p:txBody>
      </p:sp>
      <p:graphicFrame>
        <p:nvGraphicFramePr>
          <p:cNvPr id="3" name="Diagrama 2"/>
          <p:cNvGraphicFramePr/>
          <p:nvPr>
            <p:extLst/>
          </p:nvPr>
        </p:nvGraphicFramePr>
        <p:xfrm>
          <a:off x="557886" y="1188861"/>
          <a:ext cx="9178396" cy="4785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738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graphicEl>
                                              <a:dgm id="{2BC078AD-0887-4DAF-933A-25EBE7FFFDB2}"/>
                                            </p:graphicEl>
                                          </p:spTgt>
                                        </p:tgtEl>
                                        <p:attrNameLst>
                                          <p:attrName>style.visibility</p:attrName>
                                        </p:attrNameLst>
                                      </p:cBhvr>
                                      <p:to>
                                        <p:strVal val="visible"/>
                                      </p:to>
                                    </p:set>
                                    <p:animEffect transition="in" filter="fade">
                                      <p:cBhvr>
                                        <p:cTn id="7" dur="500"/>
                                        <p:tgtEl>
                                          <p:spTgt spid="3">
                                            <p:graphicEl>
                                              <a:dgm id="{2BC078AD-0887-4DAF-933A-25EBE7FFFDB2}"/>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graphicEl>
                                              <a:dgm id="{FF717A0B-1D4F-4DE1-A63F-62FADBA9DCA3}"/>
                                            </p:graphicEl>
                                          </p:spTgt>
                                        </p:tgtEl>
                                        <p:attrNameLst>
                                          <p:attrName>style.visibility</p:attrName>
                                        </p:attrNameLst>
                                      </p:cBhvr>
                                      <p:to>
                                        <p:strVal val="visible"/>
                                      </p:to>
                                    </p:set>
                                    <p:animEffect transition="in" filter="fade">
                                      <p:cBhvr>
                                        <p:cTn id="11" dur="500"/>
                                        <p:tgtEl>
                                          <p:spTgt spid="3">
                                            <p:graphicEl>
                                              <a:dgm id="{FF717A0B-1D4F-4DE1-A63F-62FADBA9DCA3}"/>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graphicEl>
                                              <a:dgm id="{ED33A399-D324-4EF9-B951-1973853569DD}"/>
                                            </p:graphicEl>
                                          </p:spTgt>
                                        </p:tgtEl>
                                        <p:attrNameLst>
                                          <p:attrName>style.visibility</p:attrName>
                                        </p:attrNameLst>
                                      </p:cBhvr>
                                      <p:to>
                                        <p:strVal val="visible"/>
                                      </p:to>
                                    </p:set>
                                    <p:animEffect transition="in" filter="fade">
                                      <p:cBhvr>
                                        <p:cTn id="15" dur="500"/>
                                        <p:tgtEl>
                                          <p:spTgt spid="3">
                                            <p:graphicEl>
                                              <a:dgm id="{ED33A399-D324-4EF9-B951-1973853569DD}"/>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graphicEl>
                                              <a:dgm id="{F3414637-833B-4E39-B184-845570C8CAA8}"/>
                                            </p:graphicEl>
                                          </p:spTgt>
                                        </p:tgtEl>
                                        <p:attrNameLst>
                                          <p:attrName>style.visibility</p:attrName>
                                        </p:attrNameLst>
                                      </p:cBhvr>
                                      <p:to>
                                        <p:strVal val="visible"/>
                                      </p:to>
                                    </p:set>
                                    <p:animEffect transition="in" filter="fade">
                                      <p:cBhvr>
                                        <p:cTn id="19" dur="500"/>
                                        <p:tgtEl>
                                          <p:spTgt spid="3">
                                            <p:graphicEl>
                                              <a:dgm id="{F3414637-833B-4E39-B184-845570C8CAA8}"/>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graphicEl>
                                              <a:dgm id="{E6ED989A-DAED-4B72-BA2B-06DF858BB293}"/>
                                            </p:graphicEl>
                                          </p:spTgt>
                                        </p:tgtEl>
                                        <p:attrNameLst>
                                          <p:attrName>style.visibility</p:attrName>
                                        </p:attrNameLst>
                                      </p:cBhvr>
                                      <p:to>
                                        <p:strVal val="visible"/>
                                      </p:to>
                                    </p:set>
                                    <p:animEffect transition="in" filter="fade">
                                      <p:cBhvr>
                                        <p:cTn id="23" dur="500"/>
                                        <p:tgtEl>
                                          <p:spTgt spid="3">
                                            <p:graphicEl>
                                              <a:dgm id="{E6ED989A-DAED-4B72-BA2B-06DF858BB293}"/>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graphicEl>
                                              <a:dgm id="{7B677CB1-D523-41CB-8C38-7F0980BC6E47}"/>
                                            </p:graphicEl>
                                          </p:spTgt>
                                        </p:tgtEl>
                                        <p:attrNameLst>
                                          <p:attrName>style.visibility</p:attrName>
                                        </p:attrNameLst>
                                      </p:cBhvr>
                                      <p:to>
                                        <p:strVal val="visible"/>
                                      </p:to>
                                    </p:set>
                                    <p:animEffect transition="in" filter="fade">
                                      <p:cBhvr>
                                        <p:cTn id="27" dur="500"/>
                                        <p:tgtEl>
                                          <p:spTgt spid="3">
                                            <p:graphicEl>
                                              <a:dgm id="{7B677CB1-D523-41CB-8C38-7F0980BC6E47}"/>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graphicEl>
                                              <a:dgm id="{CC7D4220-9259-4387-9203-98C4599C4404}"/>
                                            </p:graphicEl>
                                          </p:spTgt>
                                        </p:tgtEl>
                                        <p:attrNameLst>
                                          <p:attrName>style.visibility</p:attrName>
                                        </p:attrNameLst>
                                      </p:cBhvr>
                                      <p:to>
                                        <p:strVal val="visible"/>
                                      </p:to>
                                    </p:set>
                                    <p:animEffect transition="in" filter="fade">
                                      <p:cBhvr>
                                        <p:cTn id="31" dur="500"/>
                                        <p:tgtEl>
                                          <p:spTgt spid="3">
                                            <p:graphicEl>
                                              <a:dgm id="{CC7D4220-9259-4387-9203-98C4599C440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3"/>
          <a:srcRect t="8771" b="12135"/>
          <a:stretch/>
        </p:blipFill>
        <p:spPr>
          <a:xfrm>
            <a:off x="427942" y="1271793"/>
            <a:ext cx="3399983" cy="4780749"/>
          </a:xfrm>
          <a:prstGeom prst="rect">
            <a:avLst/>
          </a:prstGeom>
        </p:spPr>
      </p:pic>
      <p:sp>
        <p:nvSpPr>
          <p:cNvPr id="8" name="3 CuadroTexto"/>
          <p:cNvSpPr txBox="1"/>
          <p:nvPr/>
        </p:nvSpPr>
        <p:spPr>
          <a:xfrm>
            <a:off x="3865941" y="3089762"/>
            <a:ext cx="2363410" cy="769441"/>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Magdalena</a:t>
            </a:r>
          </a:p>
          <a:p>
            <a:r>
              <a:rPr lang="es-ES" sz="2200" dirty="0" smtClean="0">
                <a:solidFill>
                  <a:schemeClr val="tx1"/>
                </a:solidFill>
              </a:rPr>
              <a:t>Estación Nariño</a:t>
            </a:r>
            <a:endParaRPr lang="es-ES" sz="2200" dirty="0">
              <a:solidFill>
                <a:schemeClr val="tx1"/>
              </a:solidFill>
            </a:endParaRPr>
          </a:p>
        </p:txBody>
      </p:sp>
      <p:pic>
        <p:nvPicPr>
          <p:cNvPr id="4" name="Imagen 3"/>
          <p:cNvPicPr>
            <a:picLocks noChangeAspect="1"/>
          </p:cNvPicPr>
          <p:nvPr/>
        </p:nvPicPr>
        <p:blipFill rotWithShape="1">
          <a:blip r:embed="rId4"/>
          <a:srcRect t="7363" b="7670"/>
          <a:stretch/>
        </p:blipFill>
        <p:spPr>
          <a:xfrm>
            <a:off x="6260689" y="1271792"/>
            <a:ext cx="3164965" cy="4780749"/>
          </a:xfrm>
          <a:prstGeom prst="rect">
            <a:avLst/>
          </a:prstGeom>
        </p:spPr>
      </p:pic>
      <p:sp>
        <p:nvSpPr>
          <p:cNvPr id="6"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7"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TOLIMA</a:t>
            </a:r>
            <a:endParaRPr lang="es-CO" altLang="es-CO" sz="1600" dirty="0"/>
          </a:p>
        </p:txBody>
      </p:sp>
    </p:spTree>
    <p:extLst>
      <p:ext uri="{BB962C8B-B14F-4D97-AF65-F5344CB8AC3E}">
        <p14:creationId xmlns:p14="http://schemas.microsoft.com/office/powerpoint/2010/main" val="12240071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838" y="1174738"/>
            <a:ext cx="2639151" cy="4691824"/>
          </a:xfrm>
          <a:prstGeom prst="rect">
            <a:avLst/>
          </a:prstGeom>
        </p:spPr>
      </p:pic>
      <p:sp>
        <p:nvSpPr>
          <p:cNvPr id="8" name="3 CuadroTexto"/>
          <p:cNvSpPr txBox="1"/>
          <p:nvPr/>
        </p:nvSpPr>
        <p:spPr>
          <a:xfrm>
            <a:off x="6600176" y="631618"/>
            <a:ext cx="2363410" cy="430887"/>
          </a:xfrm>
          <a:prstGeom prst="rect">
            <a:avLst/>
          </a:prstGeom>
          <a:solidFill>
            <a:schemeClr val="bg2"/>
          </a:solid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2200" dirty="0" smtClean="0">
                <a:solidFill>
                  <a:schemeClr val="tx1"/>
                </a:solidFill>
              </a:rPr>
              <a:t>Río Seco</a:t>
            </a:r>
          </a:p>
        </p:txBody>
      </p:sp>
      <p:sp>
        <p:nvSpPr>
          <p:cNvPr id="6" name="CuadroTexto 4"/>
          <p:cNvSpPr txBox="1"/>
          <p:nvPr/>
        </p:nvSpPr>
        <p:spPr>
          <a:xfrm>
            <a:off x="1" y="531891"/>
            <a:ext cx="592455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ESTADO ACTUAL DE ALGUNOS RÍOS DEL PAÍS</a:t>
            </a:r>
            <a:endParaRPr lang="es-CO" dirty="0"/>
          </a:p>
        </p:txBody>
      </p:sp>
      <p:sp>
        <p:nvSpPr>
          <p:cNvPr id="7" name="Text Box 3"/>
          <p:cNvSpPr txBox="1">
            <a:spLocks noChangeArrowheads="1"/>
          </p:cNvSpPr>
          <p:nvPr/>
        </p:nvSpPr>
        <p:spPr bwMode="auto">
          <a:xfrm>
            <a:off x="1" y="847062"/>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RÍOS EN CUNDINAMARCA – MUNICIPIO DE PULI</a:t>
            </a:r>
            <a:endParaRPr lang="es-CO" altLang="es-CO" sz="1600" dirty="0"/>
          </a:p>
        </p:txBody>
      </p:sp>
      <p:pic>
        <p:nvPicPr>
          <p:cNvPr id="2" name="Imagen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0531" y="1174738"/>
            <a:ext cx="2639151" cy="4691825"/>
          </a:xfrm>
          <a:prstGeom prst="rect">
            <a:avLst/>
          </a:prstGeom>
        </p:spPr>
      </p:pic>
      <p:pic>
        <p:nvPicPr>
          <p:cNvPr id="5" name="Image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774" y="1174738"/>
            <a:ext cx="2639151" cy="4691824"/>
          </a:xfrm>
          <a:prstGeom prst="rect">
            <a:avLst/>
          </a:prstGeom>
        </p:spPr>
      </p:pic>
    </p:spTree>
    <p:extLst>
      <p:ext uri="{BB962C8B-B14F-4D97-AF65-F5344CB8AC3E}">
        <p14:creationId xmlns:p14="http://schemas.microsoft.com/office/powerpoint/2010/main" val="2119699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4408099" y="3431263"/>
            <a:ext cx="5469037" cy="3142149"/>
          </a:xfrm>
          <a:prstGeom prst="rect">
            <a:avLst/>
          </a:prstGeom>
        </p:spPr>
      </p:pic>
      <p:sp>
        <p:nvSpPr>
          <p:cNvPr id="9" name="3 CuadroTexto"/>
          <p:cNvSpPr txBox="1"/>
          <p:nvPr/>
        </p:nvSpPr>
        <p:spPr>
          <a:xfrm>
            <a:off x="5185970" y="2326821"/>
            <a:ext cx="4195949" cy="338554"/>
          </a:xfrm>
          <a:prstGeom prst="rect">
            <a:avLst/>
          </a:prstGeom>
          <a:noFill/>
        </p:spPr>
        <p:txBody>
          <a:bodyPr wrap="square" rtlCol="0">
            <a:spAutoFit/>
          </a:bodyPr>
          <a:lstStyle/>
          <a:p>
            <a:r>
              <a:rPr lang="es-ES" sz="1600" dirty="0">
                <a:effectLst>
                  <a:outerShdw blurRad="38100" dist="38100" dir="2700000" algn="tl">
                    <a:srgbClr val="000000">
                      <a:alpha val="43137"/>
                    </a:srgbClr>
                  </a:outerShdw>
                </a:effectLst>
                <a:latin typeface="Calibri" pitchFamily="34" charset="0"/>
                <a:ea typeface="+mj-ea"/>
                <a:cs typeface="Arial" pitchFamily="34" charset="0"/>
              </a:rPr>
              <a:t>Promedio Valores Mínimos en </a:t>
            </a:r>
            <a:r>
              <a:rPr lang="es-ES" sz="1600" dirty="0" smtClean="0">
                <a:effectLst>
                  <a:outerShdw blurRad="38100" dist="38100" dir="2700000" algn="tl">
                    <a:srgbClr val="000000">
                      <a:alpha val="43137"/>
                    </a:srgbClr>
                  </a:outerShdw>
                </a:effectLst>
                <a:latin typeface="Calibri" pitchFamily="34" charset="0"/>
                <a:ea typeface="+mj-ea"/>
                <a:cs typeface="Arial" pitchFamily="34" charset="0"/>
              </a:rPr>
              <a:t>Agosto:   5,45 </a:t>
            </a:r>
            <a:r>
              <a:rPr lang="es-ES" sz="1600" dirty="0" err="1">
                <a:effectLst>
                  <a:outerShdw blurRad="38100" dist="38100" dir="2700000" algn="tl">
                    <a:srgbClr val="000000">
                      <a:alpha val="43137"/>
                    </a:srgbClr>
                  </a:outerShdw>
                </a:effectLst>
                <a:latin typeface="Calibri" pitchFamily="34" charset="0"/>
                <a:ea typeface="+mj-ea"/>
                <a:cs typeface="Arial" pitchFamily="34" charset="0"/>
              </a:rPr>
              <a:t>mts</a:t>
            </a:r>
            <a:endParaRPr lang="es-ES" sz="1600" dirty="0">
              <a:effectLst>
                <a:outerShdw blurRad="38100" dist="38100" dir="2700000" algn="tl">
                  <a:srgbClr val="000000">
                    <a:alpha val="43137"/>
                  </a:srgbClr>
                </a:outerShdw>
              </a:effectLst>
              <a:latin typeface="Calibri" pitchFamily="34" charset="0"/>
              <a:ea typeface="+mj-ea"/>
              <a:cs typeface="Arial" pitchFamily="34" charset="0"/>
            </a:endParaRPr>
          </a:p>
        </p:txBody>
      </p:sp>
      <p:sp>
        <p:nvSpPr>
          <p:cNvPr id="10" name="Rectángulo 9"/>
          <p:cNvSpPr/>
          <p:nvPr/>
        </p:nvSpPr>
        <p:spPr>
          <a:xfrm>
            <a:off x="5913376" y="3092709"/>
            <a:ext cx="2813975"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1600" dirty="0" smtClean="0">
                <a:effectLst>
                  <a:outerShdw blurRad="38100" dist="38100" dir="2700000" algn="tl">
                    <a:srgbClr val="000000">
                      <a:alpha val="43137"/>
                    </a:srgbClr>
                  </a:outerShdw>
                </a:effectLst>
                <a:latin typeface="Calibri" pitchFamily="34" charset="0"/>
                <a:cs typeface="Arial" pitchFamily="34" charset="0"/>
              </a:rPr>
              <a:t>25 de Agosto de 2015: </a:t>
            </a:r>
            <a:r>
              <a:rPr lang="es-ES" sz="1600" dirty="0" smtClean="0">
                <a:solidFill>
                  <a:srgbClr val="FF0000"/>
                </a:solidFill>
                <a:effectLst>
                  <a:outerShdw blurRad="38100" dist="38100" dir="2700000" algn="tl">
                    <a:srgbClr val="000000">
                      <a:alpha val="43137"/>
                    </a:srgbClr>
                  </a:outerShdw>
                </a:effectLst>
                <a:latin typeface="Calibri" pitchFamily="34" charset="0"/>
                <a:cs typeface="Arial" pitchFamily="34" charset="0"/>
              </a:rPr>
              <a:t>4,32</a:t>
            </a:r>
            <a:r>
              <a:rPr lang="es-ES" sz="1600" dirty="0" smtClean="0">
                <a:effectLst>
                  <a:outerShdw blurRad="38100" dist="38100" dir="2700000" algn="tl">
                    <a:srgbClr val="000000">
                      <a:alpha val="43137"/>
                    </a:srgbClr>
                  </a:outerShdw>
                </a:effectLst>
                <a:latin typeface="Calibri" pitchFamily="34" charset="0"/>
                <a:cs typeface="Arial" pitchFamily="34" charset="0"/>
              </a:rPr>
              <a:t> </a:t>
            </a:r>
            <a:r>
              <a:rPr lang="es-ES" sz="1600" dirty="0" err="1">
                <a:effectLst>
                  <a:outerShdw blurRad="38100" dist="38100" dir="2700000" algn="tl">
                    <a:srgbClr val="000000">
                      <a:alpha val="43137"/>
                    </a:srgbClr>
                  </a:outerShdw>
                </a:effectLst>
                <a:latin typeface="Calibri" pitchFamily="34" charset="0"/>
                <a:cs typeface="Arial" pitchFamily="34" charset="0"/>
              </a:rPr>
              <a:t>mts</a:t>
            </a:r>
            <a:endParaRPr lang="es-ES" sz="1600" dirty="0">
              <a:effectLst>
                <a:outerShdw blurRad="38100" dist="38100" dir="2700000" algn="tl">
                  <a:srgbClr val="000000">
                    <a:alpha val="43137"/>
                  </a:srgbClr>
                </a:outerShdw>
              </a:effectLst>
              <a:latin typeface="Calibri" pitchFamily="34" charset="0"/>
              <a:cs typeface="Arial" pitchFamily="34" charset="0"/>
            </a:endParaRPr>
          </a:p>
        </p:txBody>
      </p:sp>
      <p:sp>
        <p:nvSpPr>
          <p:cNvPr id="14" name="CuadroTexto 4"/>
          <p:cNvSpPr txBox="1"/>
          <p:nvPr/>
        </p:nvSpPr>
        <p:spPr>
          <a:xfrm>
            <a:off x="0" y="585681"/>
            <a:ext cx="9100457"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ANOMALÍAS EN NIVELES DE LOS RÍOS</a:t>
            </a:r>
            <a:endParaRPr lang="es-CO" dirty="0"/>
          </a:p>
        </p:txBody>
      </p:sp>
      <p:grpSp>
        <p:nvGrpSpPr>
          <p:cNvPr id="16" name="Grupo 15"/>
          <p:cNvGrpSpPr/>
          <p:nvPr/>
        </p:nvGrpSpPr>
        <p:grpSpPr>
          <a:xfrm>
            <a:off x="169321" y="1083078"/>
            <a:ext cx="4696593" cy="2348185"/>
            <a:chOff x="97575" y="973190"/>
            <a:chExt cx="4063135" cy="3051497"/>
          </a:xfrm>
        </p:grpSpPr>
        <p:pic>
          <p:nvPicPr>
            <p:cNvPr id="17" name="Picture 2" descr="https://upload.wikimedia.org/wikipedia/commons/thumb/a/a6/El_Banco.JPG/245px-El_Banc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75" y="973190"/>
              <a:ext cx="4063135" cy="3051497"/>
            </a:xfrm>
            <a:prstGeom prst="rect">
              <a:avLst/>
            </a:prstGeom>
            <a:noFill/>
            <a:extLst>
              <a:ext uri="{909E8E84-426E-40DD-AFC4-6F175D3DCCD1}">
                <a14:hiddenFill xmlns:a14="http://schemas.microsoft.com/office/drawing/2010/main">
                  <a:solidFill>
                    <a:srgbClr val="FFFFFF"/>
                  </a:solidFill>
                </a14:hiddenFill>
              </a:ext>
            </a:extLst>
          </p:spPr>
        </p:pic>
        <p:sp>
          <p:nvSpPr>
            <p:cNvPr id="18" name="3 CuadroTexto"/>
            <p:cNvSpPr txBox="1"/>
            <p:nvPr/>
          </p:nvSpPr>
          <p:spPr>
            <a:xfrm>
              <a:off x="162298" y="2600850"/>
              <a:ext cx="3933689" cy="1359862"/>
            </a:xfrm>
            <a:prstGeom prst="rect">
              <a:avLst/>
            </a:prstGeom>
            <a:no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4000" dirty="0"/>
                <a:t>Río Magdalena</a:t>
              </a:r>
            </a:p>
            <a:p>
              <a:r>
                <a:rPr lang="es-ES" sz="2200" dirty="0"/>
                <a:t>Municipio </a:t>
              </a:r>
              <a:r>
                <a:rPr lang="es-ES" sz="2200" dirty="0" smtClean="0"/>
                <a:t>El Banco, Magdalena</a:t>
              </a:r>
              <a:endParaRPr lang="es-ES" sz="2200" dirty="0"/>
            </a:p>
          </p:txBody>
        </p:sp>
      </p:grpSp>
      <p:sp>
        <p:nvSpPr>
          <p:cNvPr id="13" name="CuadroTexto 12"/>
          <p:cNvSpPr txBox="1"/>
          <p:nvPr/>
        </p:nvSpPr>
        <p:spPr>
          <a:xfrm>
            <a:off x="8377347" y="5755626"/>
            <a:ext cx="1379781" cy="307777"/>
          </a:xfrm>
          <a:prstGeom prst="rect">
            <a:avLst/>
          </a:prstGeom>
          <a:noFill/>
        </p:spPr>
        <p:txBody>
          <a:bodyPr wrap="square" rtlCol="0">
            <a:spAutoFit/>
          </a:bodyPr>
          <a:lstStyle/>
          <a:p>
            <a:r>
              <a:rPr lang="es-CO" sz="1400" b="1" dirty="0" smtClean="0">
                <a:solidFill>
                  <a:srgbClr val="FF0000"/>
                </a:solidFill>
              </a:rPr>
              <a:t>Nivel 25 AGO</a:t>
            </a:r>
            <a:endParaRPr lang="es-CO" sz="1400" b="1" dirty="0">
              <a:solidFill>
                <a:srgbClr val="FF0000"/>
              </a:solidFill>
            </a:endParaRPr>
          </a:p>
        </p:txBody>
      </p:sp>
      <p:sp>
        <p:nvSpPr>
          <p:cNvPr id="12" name="Elipse 11"/>
          <p:cNvSpPr/>
          <p:nvPr/>
        </p:nvSpPr>
        <p:spPr>
          <a:xfrm>
            <a:off x="9143380" y="5575012"/>
            <a:ext cx="238539" cy="180614"/>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8172687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91101" y="3431263"/>
            <a:ext cx="5008507" cy="34267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50" name="Picture 2" descr="http://static.panoramio.com/photos/large/519676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21" y="1083078"/>
            <a:ext cx="4738053" cy="2348185"/>
          </a:xfrm>
          <a:prstGeom prst="rect">
            <a:avLst/>
          </a:prstGeom>
          <a:noFill/>
          <a:extLst>
            <a:ext uri="{909E8E84-426E-40DD-AFC4-6F175D3DCCD1}">
              <a14:hiddenFill xmlns:a14="http://schemas.microsoft.com/office/drawing/2010/main">
                <a:solidFill>
                  <a:srgbClr val="FFFFFF"/>
                </a:solidFill>
              </a14:hiddenFill>
            </a:ext>
          </a:extLst>
        </p:spPr>
      </p:pic>
      <p:sp>
        <p:nvSpPr>
          <p:cNvPr id="9" name="3 CuadroTexto"/>
          <p:cNvSpPr txBox="1"/>
          <p:nvPr/>
        </p:nvSpPr>
        <p:spPr>
          <a:xfrm>
            <a:off x="5185970" y="2326821"/>
            <a:ext cx="4195949" cy="338554"/>
          </a:xfrm>
          <a:prstGeom prst="rect">
            <a:avLst/>
          </a:prstGeom>
          <a:noFill/>
        </p:spPr>
        <p:txBody>
          <a:bodyPr wrap="square" rtlCol="0">
            <a:spAutoFit/>
          </a:bodyPr>
          <a:lstStyle/>
          <a:p>
            <a:r>
              <a:rPr lang="es-ES" sz="1600" dirty="0">
                <a:effectLst>
                  <a:outerShdw blurRad="38100" dist="38100" dir="2700000" algn="tl">
                    <a:srgbClr val="000000">
                      <a:alpha val="43137"/>
                    </a:srgbClr>
                  </a:outerShdw>
                </a:effectLst>
                <a:latin typeface="Calibri" pitchFamily="34" charset="0"/>
                <a:ea typeface="+mj-ea"/>
                <a:cs typeface="Arial" pitchFamily="34" charset="0"/>
              </a:rPr>
              <a:t>Promedio Valores Mínimos en </a:t>
            </a:r>
            <a:r>
              <a:rPr lang="es-ES" sz="1600" dirty="0" smtClean="0">
                <a:effectLst>
                  <a:outerShdw blurRad="38100" dist="38100" dir="2700000" algn="tl">
                    <a:srgbClr val="000000">
                      <a:alpha val="43137"/>
                    </a:srgbClr>
                  </a:outerShdw>
                </a:effectLst>
                <a:latin typeface="Calibri" pitchFamily="34" charset="0"/>
                <a:ea typeface="+mj-ea"/>
                <a:cs typeface="Arial" pitchFamily="34" charset="0"/>
              </a:rPr>
              <a:t>Agosto:   7,20 </a:t>
            </a:r>
            <a:r>
              <a:rPr lang="es-ES" sz="1600" dirty="0" err="1">
                <a:effectLst>
                  <a:outerShdw blurRad="38100" dist="38100" dir="2700000" algn="tl">
                    <a:srgbClr val="000000">
                      <a:alpha val="43137"/>
                    </a:srgbClr>
                  </a:outerShdw>
                </a:effectLst>
                <a:latin typeface="Calibri" pitchFamily="34" charset="0"/>
                <a:ea typeface="+mj-ea"/>
                <a:cs typeface="Arial" pitchFamily="34" charset="0"/>
              </a:rPr>
              <a:t>mts</a:t>
            </a:r>
            <a:endParaRPr lang="es-ES" sz="1600" dirty="0">
              <a:effectLst>
                <a:outerShdw blurRad="38100" dist="38100" dir="2700000" algn="tl">
                  <a:srgbClr val="000000">
                    <a:alpha val="43137"/>
                  </a:srgbClr>
                </a:outerShdw>
              </a:effectLst>
              <a:latin typeface="Calibri" pitchFamily="34" charset="0"/>
              <a:ea typeface="+mj-ea"/>
              <a:cs typeface="Arial" pitchFamily="34" charset="0"/>
            </a:endParaRPr>
          </a:p>
        </p:txBody>
      </p:sp>
      <p:sp>
        <p:nvSpPr>
          <p:cNvPr id="10" name="Rectángulo 9"/>
          <p:cNvSpPr/>
          <p:nvPr/>
        </p:nvSpPr>
        <p:spPr>
          <a:xfrm>
            <a:off x="5913376" y="3092709"/>
            <a:ext cx="2860463"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1600" dirty="0" smtClean="0">
                <a:effectLst>
                  <a:outerShdw blurRad="38100" dist="38100" dir="2700000" algn="tl">
                    <a:srgbClr val="000000">
                      <a:alpha val="43137"/>
                    </a:srgbClr>
                  </a:outerShdw>
                </a:effectLst>
                <a:latin typeface="Calibri" pitchFamily="34" charset="0"/>
                <a:cs typeface="Arial" pitchFamily="34" charset="0"/>
              </a:rPr>
              <a:t>25 de Agosto de </a:t>
            </a:r>
            <a:r>
              <a:rPr lang="es-ES" sz="1600" dirty="0">
                <a:effectLst>
                  <a:outerShdw blurRad="38100" dist="38100" dir="2700000" algn="tl">
                    <a:srgbClr val="000000">
                      <a:alpha val="43137"/>
                    </a:srgbClr>
                  </a:outerShdw>
                </a:effectLst>
                <a:latin typeface="Calibri" pitchFamily="34" charset="0"/>
                <a:cs typeface="Arial" pitchFamily="34" charset="0"/>
              </a:rPr>
              <a:t>2015</a:t>
            </a:r>
            <a:r>
              <a:rPr lang="es-ES" sz="1600" dirty="0" smtClean="0">
                <a:effectLst>
                  <a:outerShdw blurRad="38100" dist="38100" dir="2700000" algn="tl">
                    <a:srgbClr val="000000">
                      <a:alpha val="43137"/>
                    </a:srgbClr>
                  </a:outerShdw>
                </a:effectLst>
                <a:latin typeface="Calibri" pitchFamily="34" charset="0"/>
                <a:cs typeface="Arial" pitchFamily="34" charset="0"/>
              </a:rPr>
              <a:t>:  </a:t>
            </a:r>
            <a:r>
              <a:rPr lang="es-ES" sz="1600" dirty="0" smtClean="0">
                <a:solidFill>
                  <a:srgbClr val="FF0000"/>
                </a:solidFill>
                <a:effectLst>
                  <a:outerShdw blurRad="38100" dist="38100" dir="2700000" algn="tl">
                    <a:srgbClr val="000000">
                      <a:alpha val="43137"/>
                    </a:srgbClr>
                  </a:outerShdw>
                </a:effectLst>
                <a:latin typeface="Calibri" pitchFamily="34" charset="0"/>
                <a:cs typeface="Arial" pitchFamily="34" charset="0"/>
              </a:rPr>
              <a:t>3,59</a:t>
            </a:r>
            <a:r>
              <a:rPr lang="es-ES" sz="1600" dirty="0" smtClean="0">
                <a:effectLst>
                  <a:outerShdw blurRad="38100" dist="38100" dir="2700000" algn="tl">
                    <a:srgbClr val="000000">
                      <a:alpha val="43137"/>
                    </a:srgbClr>
                  </a:outerShdw>
                </a:effectLst>
                <a:latin typeface="Calibri" pitchFamily="34" charset="0"/>
                <a:cs typeface="Arial" pitchFamily="34" charset="0"/>
              </a:rPr>
              <a:t> </a:t>
            </a:r>
            <a:r>
              <a:rPr lang="es-ES" sz="1600" dirty="0" err="1">
                <a:effectLst>
                  <a:outerShdw blurRad="38100" dist="38100" dir="2700000" algn="tl">
                    <a:srgbClr val="000000">
                      <a:alpha val="43137"/>
                    </a:srgbClr>
                  </a:outerShdw>
                </a:effectLst>
                <a:latin typeface="Calibri" pitchFamily="34" charset="0"/>
                <a:cs typeface="Arial" pitchFamily="34" charset="0"/>
              </a:rPr>
              <a:t>mts</a:t>
            </a:r>
            <a:endParaRPr lang="es-ES" sz="1600" dirty="0">
              <a:effectLst>
                <a:outerShdw blurRad="38100" dist="38100" dir="2700000" algn="tl">
                  <a:srgbClr val="000000">
                    <a:alpha val="43137"/>
                  </a:srgbClr>
                </a:outerShdw>
              </a:effectLst>
              <a:latin typeface="Calibri" pitchFamily="34" charset="0"/>
              <a:cs typeface="Arial" pitchFamily="34" charset="0"/>
            </a:endParaRPr>
          </a:p>
        </p:txBody>
      </p:sp>
      <p:sp>
        <p:nvSpPr>
          <p:cNvPr id="11" name="3 CuadroTexto"/>
          <p:cNvSpPr txBox="1"/>
          <p:nvPr/>
        </p:nvSpPr>
        <p:spPr>
          <a:xfrm>
            <a:off x="244135" y="2335593"/>
            <a:ext cx="4546966" cy="1046440"/>
          </a:xfrm>
          <a:prstGeom prst="rect">
            <a:avLst/>
          </a:prstGeom>
          <a:no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4000" dirty="0"/>
              <a:t>Río Magdalena</a:t>
            </a:r>
          </a:p>
          <a:p>
            <a:r>
              <a:rPr lang="es-ES" sz="2200" dirty="0"/>
              <a:t>Municipio de </a:t>
            </a:r>
            <a:r>
              <a:rPr lang="es-ES" sz="2200" dirty="0" smtClean="0"/>
              <a:t>Purificación, Tolima</a:t>
            </a:r>
            <a:endParaRPr lang="es-ES" sz="2200" dirty="0"/>
          </a:p>
        </p:txBody>
      </p:sp>
      <p:sp>
        <p:nvSpPr>
          <p:cNvPr id="14" name="CuadroTexto 4"/>
          <p:cNvSpPr txBox="1"/>
          <p:nvPr/>
        </p:nvSpPr>
        <p:spPr>
          <a:xfrm>
            <a:off x="0" y="585681"/>
            <a:ext cx="9100457"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ANOMALÍAS EN NIVELES DE LOS RÍOS</a:t>
            </a:r>
            <a:endParaRPr lang="es-CO" dirty="0"/>
          </a:p>
        </p:txBody>
      </p:sp>
      <p:pic>
        <p:nvPicPr>
          <p:cNvPr id="3" name="Imagen 2"/>
          <p:cNvPicPr>
            <a:picLocks noChangeAspect="1"/>
          </p:cNvPicPr>
          <p:nvPr/>
        </p:nvPicPr>
        <p:blipFill>
          <a:blip r:embed="rId4"/>
          <a:stretch>
            <a:fillRect/>
          </a:stretch>
        </p:blipFill>
        <p:spPr>
          <a:xfrm>
            <a:off x="4791101" y="3460902"/>
            <a:ext cx="5070252" cy="3446328"/>
          </a:xfrm>
          <a:prstGeom prst="rect">
            <a:avLst/>
          </a:prstGeom>
        </p:spPr>
      </p:pic>
      <p:sp>
        <p:nvSpPr>
          <p:cNvPr id="13" name="CuadroTexto 12"/>
          <p:cNvSpPr txBox="1"/>
          <p:nvPr/>
        </p:nvSpPr>
        <p:spPr>
          <a:xfrm>
            <a:off x="8081485" y="5596015"/>
            <a:ext cx="1718123" cy="307777"/>
          </a:xfrm>
          <a:prstGeom prst="rect">
            <a:avLst/>
          </a:prstGeom>
          <a:noFill/>
        </p:spPr>
        <p:txBody>
          <a:bodyPr wrap="square" rtlCol="0">
            <a:spAutoFit/>
          </a:bodyPr>
          <a:lstStyle/>
          <a:p>
            <a:r>
              <a:rPr lang="es-CO" sz="1400" b="1" dirty="0">
                <a:solidFill>
                  <a:srgbClr val="FF0000"/>
                </a:solidFill>
              </a:rPr>
              <a:t>Nivel </a:t>
            </a:r>
            <a:r>
              <a:rPr lang="es-CO" sz="1400" b="1" dirty="0" smtClean="0">
                <a:solidFill>
                  <a:srgbClr val="FF0000"/>
                </a:solidFill>
              </a:rPr>
              <a:t>25 AGO</a:t>
            </a:r>
            <a:endParaRPr lang="es-CO" sz="1400" b="1" dirty="0">
              <a:solidFill>
                <a:srgbClr val="FF0000"/>
              </a:solidFill>
            </a:endParaRPr>
          </a:p>
        </p:txBody>
      </p:sp>
      <p:sp>
        <p:nvSpPr>
          <p:cNvPr id="12" name="Elipse 11"/>
          <p:cNvSpPr/>
          <p:nvPr/>
        </p:nvSpPr>
        <p:spPr>
          <a:xfrm>
            <a:off x="8654511" y="5412085"/>
            <a:ext cx="118553" cy="1347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294320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4373617" y="3431263"/>
            <a:ext cx="5412878" cy="3211077"/>
          </a:xfrm>
          <a:prstGeom prst="rect">
            <a:avLst/>
          </a:prstGeom>
        </p:spPr>
      </p:pic>
      <p:sp>
        <p:nvSpPr>
          <p:cNvPr id="9" name="3 CuadroTexto"/>
          <p:cNvSpPr txBox="1"/>
          <p:nvPr/>
        </p:nvSpPr>
        <p:spPr>
          <a:xfrm>
            <a:off x="5185970" y="2326821"/>
            <a:ext cx="4195949" cy="338554"/>
          </a:xfrm>
          <a:prstGeom prst="rect">
            <a:avLst/>
          </a:prstGeom>
          <a:noFill/>
        </p:spPr>
        <p:txBody>
          <a:bodyPr wrap="square" rtlCol="0">
            <a:spAutoFit/>
          </a:bodyPr>
          <a:lstStyle/>
          <a:p>
            <a:r>
              <a:rPr lang="es-ES" sz="1600" dirty="0">
                <a:effectLst>
                  <a:outerShdw blurRad="38100" dist="38100" dir="2700000" algn="tl">
                    <a:srgbClr val="000000">
                      <a:alpha val="43137"/>
                    </a:srgbClr>
                  </a:outerShdw>
                </a:effectLst>
                <a:latin typeface="Calibri" pitchFamily="34" charset="0"/>
                <a:ea typeface="+mj-ea"/>
                <a:cs typeface="Arial" pitchFamily="34" charset="0"/>
              </a:rPr>
              <a:t>Promedio Valores Mínimos en </a:t>
            </a:r>
            <a:r>
              <a:rPr lang="es-ES" sz="1600" dirty="0" smtClean="0">
                <a:effectLst>
                  <a:outerShdw blurRad="38100" dist="38100" dir="2700000" algn="tl">
                    <a:srgbClr val="000000">
                      <a:alpha val="43137"/>
                    </a:srgbClr>
                  </a:outerShdw>
                </a:effectLst>
                <a:latin typeface="Calibri" pitchFamily="34" charset="0"/>
                <a:ea typeface="+mj-ea"/>
                <a:cs typeface="Arial" pitchFamily="34" charset="0"/>
              </a:rPr>
              <a:t>Agosto:   1,00 </a:t>
            </a:r>
            <a:r>
              <a:rPr lang="es-ES" sz="1600" dirty="0" err="1" smtClean="0">
                <a:effectLst>
                  <a:outerShdw blurRad="38100" dist="38100" dir="2700000" algn="tl">
                    <a:srgbClr val="000000">
                      <a:alpha val="43137"/>
                    </a:srgbClr>
                  </a:outerShdw>
                </a:effectLst>
                <a:latin typeface="Calibri" pitchFamily="34" charset="0"/>
                <a:ea typeface="+mj-ea"/>
                <a:cs typeface="Arial" pitchFamily="34" charset="0"/>
              </a:rPr>
              <a:t>mts</a:t>
            </a:r>
            <a:endParaRPr lang="es-ES" sz="1600" dirty="0">
              <a:effectLst>
                <a:outerShdw blurRad="38100" dist="38100" dir="2700000" algn="tl">
                  <a:srgbClr val="000000">
                    <a:alpha val="43137"/>
                  </a:srgbClr>
                </a:outerShdw>
              </a:effectLst>
              <a:latin typeface="Calibri" pitchFamily="34" charset="0"/>
              <a:ea typeface="+mj-ea"/>
              <a:cs typeface="Arial" pitchFamily="34" charset="0"/>
            </a:endParaRPr>
          </a:p>
        </p:txBody>
      </p:sp>
      <p:sp>
        <p:nvSpPr>
          <p:cNvPr id="10" name="Rectángulo 9"/>
          <p:cNvSpPr/>
          <p:nvPr/>
        </p:nvSpPr>
        <p:spPr>
          <a:xfrm>
            <a:off x="5913376" y="3092709"/>
            <a:ext cx="2813975"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1600" dirty="0" smtClean="0">
                <a:effectLst>
                  <a:outerShdw blurRad="38100" dist="38100" dir="2700000" algn="tl">
                    <a:srgbClr val="000000">
                      <a:alpha val="43137"/>
                    </a:srgbClr>
                  </a:outerShdw>
                </a:effectLst>
                <a:latin typeface="Calibri" pitchFamily="34" charset="0"/>
                <a:cs typeface="Arial" pitchFamily="34" charset="0"/>
              </a:rPr>
              <a:t>25 de Agosto de 2015: </a:t>
            </a:r>
            <a:r>
              <a:rPr lang="es-ES" sz="1600" dirty="0" smtClean="0">
                <a:solidFill>
                  <a:srgbClr val="FF0000"/>
                </a:solidFill>
                <a:effectLst>
                  <a:outerShdw blurRad="38100" dist="38100" dir="2700000" algn="tl">
                    <a:srgbClr val="000000">
                      <a:alpha val="43137"/>
                    </a:srgbClr>
                  </a:outerShdw>
                </a:effectLst>
                <a:latin typeface="Calibri" pitchFamily="34" charset="0"/>
                <a:cs typeface="Arial" pitchFamily="34" charset="0"/>
              </a:rPr>
              <a:t>0,64 </a:t>
            </a:r>
            <a:r>
              <a:rPr lang="es-ES" sz="1600" dirty="0" err="1" smtClean="0">
                <a:effectLst>
                  <a:outerShdw blurRad="38100" dist="38100" dir="2700000" algn="tl">
                    <a:srgbClr val="000000">
                      <a:alpha val="43137"/>
                    </a:srgbClr>
                  </a:outerShdw>
                </a:effectLst>
                <a:latin typeface="Calibri" pitchFamily="34" charset="0"/>
                <a:cs typeface="Arial" pitchFamily="34" charset="0"/>
              </a:rPr>
              <a:t>mts</a:t>
            </a:r>
            <a:endParaRPr lang="es-ES" sz="1600" dirty="0">
              <a:effectLst>
                <a:outerShdw blurRad="38100" dist="38100" dir="2700000" algn="tl">
                  <a:srgbClr val="000000">
                    <a:alpha val="43137"/>
                  </a:srgbClr>
                </a:outerShdw>
              </a:effectLst>
              <a:latin typeface="Calibri" pitchFamily="34" charset="0"/>
              <a:cs typeface="Arial" pitchFamily="34" charset="0"/>
            </a:endParaRPr>
          </a:p>
        </p:txBody>
      </p:sp>
      <p:grpSp>
        <p:nvGrpSpPr>
          <p:cNvPr id="3" name="Grupo 2"/>
          <p:cNvGrpSpPr/>
          <p:nvPr/>
        </p:nvGrpSpPr>
        <p:grpSpPr>
          <a:xfrm>
            <a:off x="75800" y="1110343"/>
            <a:ext cx="4833657" cy="2320920"/>
            <a:chOff x="88319" y="1325561"/>
            <a:chExt cx="4360128" cy="3245518"/>
          </a:xfrm>
        </p:grpSpPr>
        <p:pic>
          <p:nvPicPr>
            <p:cNvPr id="2052" name="Picture 4" descr="http://www.deturismoporcolombia.com/Fincas/Risaralda/fotosejecafetero/images/Barco%20Ciudad%20Pereira,%20RiO%20Cauca%20en%20La%20Virginia%20-%20Risaralda.jpg"/>
            <p:cNvPicPr>
              <a:picLocks noChangeAspect="1" noChangeArrowheads="1"/>
            </p:cNvPicPr>
            <p:nvPr/>
          </p:nvPicPr>
          <p:blipFill rotWithShape="1">
            <a:blip r:embed="rId4">
              <a:extLst>
                <a:ext uri="{28A0092B-C50C-407E-A947-70E740481C1C}">
                  <a14:useLocalDpi xmlns:a14="http://schemas.microsoft.com/office/drawing/2010/main" val="0"/>
                </a:ext>
              </a:extLst>
            </a:blip>
            <a:srcRect r="10566"/>
            <a:stretch/>
          </p:blipFill>
          <p:spPr bwMode="auto">
            <a:xfrm>
              <a:off x="88319" y="1325561"/>
              <a:ext cx="4360128" cy="3245518"/>
            </a:xfrm>
            <a:prstGeom prst="rect">
              <a:avLst/>
            </a:prstGeom>
            <a:noFill/>
            <a:extLst>
              <a:ext uri="{909E8E84-426E-40DD-AFC4-6F175D3DCCD1}">
                <a14:hiddenFill xmlns:a14="http://schemas.microsoft.com/office/drawing/2010/main">
                  <a:solidFill>
                    <a:srgbClr val="FFFFFF"/>
                  </a:solidFill>
                </a14:hiddenFill>
              </a:ext>
            </a:extLst>
          </p:spPr>
        </p:pic>
        <p:sp>
          <p:nvSpPr>
            <p:cNvPr id="11" name="3 CuadroTexto"/>
            <p:cNvSpPr txBox="1"/>
            <p:nvPr/>
          </p:nvSpPr>
          <p:spPr>
            <a:xfrm>
              <a:off x="147714" y="3165272"/>
              <a:ext cx="4241337" cy="1077217"/>
            </a:xfrm>
            <a:prstGeom prst="rect">
              <a:avLst/>
            </a:prstGeom>
            <a:no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4000" dirty="0"/>
                <a:t>Río Cauca</a:t>
              </a:r>
            </a:p>
            <a:p>
              <a:r>
                <a:rPr lang="es-ES" sz="2200" dirty="0"/>
                <a:t>Municipio de La Virginia, Risaralda</a:t>
              </a:r>
            </a:p>
          </p:txBody>
        </p:sp>
      </p:grpSp>
      <p:sp>
        <p:nvSpPr>
          <p:cNvPr id="14" name="CuadroTexto 4"/>
          <p:cNvSpPr txBox="1"/>
          <p:nvPr/>
        </p:nvSpPr>
        <p:spPr>
          <a:xfrm>
            <a:off x="0" y="585681"/>
            <a:ext cx="9100457"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ANOMALÍAS EN NIVELES DE LOS RÍOS</a:t>
            </a:r>
            <a:endParaRPr lang="es-CO" dirty="0"/>
          </a:p>
        </p:txBody>
      </p:sp>
      <p:sp>
        <p:nvSpPr>
          <p:cNvPr id="13" name="CuadroTexto 12"/>
          <p:cNvSpPr txBox="1"/>
          <p:nvPr/>
        </p:nvSpPr>
        <p:spPr>
          <a:xfrm>
            <a:off x="8557403" y="6200777"/>
            <a:ext cx="1376606" cy="307777"/>
          </a:xfrm>
          <a:prstGeom prst="rect">
            <a:avLst/>
          </a:prstGeom>
          <a:noFill/>
        </p:spPr>
        <p:txBody>
          <a:bodyPr wrap="square" rtlCol="0">
            <a:spAutoFit/>
          </a:bodyPr>
          <a:lstStyle/>
          <a:p>
            <a:r>
              <a:rPr lang="es-CO" sz="1400" b="1" dirty="0">
                <a:solidFill>
                  <a:srgbClr val="FF0000"/>
                </a:solidFill>
              </a:rPr>
              <a:t>Nivel </a:t>
            </a:r>
            <a:r>
              <a:rPr lang="es-CO" sz="1400" b="1" dirty="0" smtClean="0">
                <a:solidFill>
                  <a:srgbClr val="FF0000"/>
                </a:solidFill>
              </a:rPr>
              <a:t>25 AGO</a:t>
            </a:r>
            <a:endParaRPr lang="es-CO" sz="1400" b="1" dirty="0">
              <a:solidFill>
                <a:srgbClr val="FF0000"/>
              </a:solidFill>
            </a:endParaRPr>
          </a:p>
        </p:txBody>
      </p:sp>
      <p:sp>
        <p:nvSpPr>
          <p:cNvPr id="12" name="Elipse 11"/>
          <p:cNvSpPr/>
          <p:nvPr/>
        </p:nvSpPr>
        <p:spPr>
          <a:xfrm>
            <a:off x="9323985" y="5939072"/>
            <a:ext cx="238539" cy="180614"/>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5915402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4492761" y="3433664"/>
            <a:ext cx="5582366" cy="3299992"/>
          </a:xfrm>
          <a:prstGeom prst="rect">
            <a:avLst/>
          </a:prstGeom>
        </p:spPr>
      </p:pic>
      <p:pic>
        <p:nvPicPr>
          <p:cNvPr id="4098" name="Picture 2" descr="http://lavictoria-valle.gov.co/apc-aa-files/32376335313132356330366462616462/DSC_093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4" y="1115147"/>
            <a:ext cx="5040313" cy="2299338"/>
          </a:xfrm>
          <a:prstGeom prst="rect">
            <a:avLst/>
          </a:prstGeom>
          <a:noFill/>
          <a:extLst>
            <a:ext uri="{909E8E84-426E-40DD-AFC4-6F175D3DCCD1}">
              <a14:hiddenFill xmlns:a14="http://schemas.microsoft.com/office/drawing/2010/main">
                <a:solidFill>
                  <a:srgbClr val="FFFFFF"/>
                </a:solidFill>
              </a14:hiddenFill>
            </a:ext>
          </a:extLst>
        </p:spPr>
      </p:pic>
      <p:sp>
        <p:nvSpPr>
          <p:cNvPr id="9" name="3 CuadroTexto"/>
          <p:cNvSpPr txBox="1"/>
          <p:nvPr/>
        </p:nvSpPr>
        <p:spPr>
          <a:xfrm>
            <a:off x="5185970" y="2326821"/>
            <a:ext cx="4195949" cy="338554"/>
          </a:xfrm>
          <a:prstGeom prst="rect">
            <a:avLst/>
          </a:prstGeom>
          <a:noFill/>
        </p:spPr>
        <p:txBody>
          <a:bodyPr wrap="square" rtlCol="0">
            <a:spAutoFit/>
          </a:bodyPr>
          <a:lstStyle/>
          <a:p>
            <a:r>
              <a:rPr lang="es-ES" sz="1600" dirty="0">
                <a:effectLst>
                  <a:outerShdw blurRad="38100" dist="38100" dir="2700000" algn="tl">
                    <a:srgbClr val="000000">
                      <a:alpha val="43137"/>
                    </a:srgbClr>
                  </a:outerShdw>
                </a:effectLst>
                <a:latin typeface="Calibri" pitchFamily="34" charset="0"/>
                <a:ea typeface="+mj-ea"/>
                <a:cs typeface="Arial" pitchFamily="34" charset="0"/>
              </a:rPr>
              <a:t>Promedio Valores Mínimos en </a:t>
            </a:r>
            <a:r>
              <a:rPr lang="es-ES" sz="1600" dirty="0" smtClean="0">
                <a:effectLst>
                  <a:outerShdw blurRad="38100" dist="38100" dir="2700000" algn="tl">
                    <a:srgbClr val="000000">
                      <a:alpha val="43137"/>
                    </a:srgbClr>
                  </a:outerShdw>
                </a:effectLst>
                <a:latin typeface="Calibri" pitchFamily="34" charset="0"/>
                <a:ea typeface="+mj-ea"/>
                <a:cs typeface="Arial" pitchFamily="34" charset="0"/>
              </a:rPr>
              <a:t>Agosto:   1,50 </a:t>
            </a:r>
            <a:r>
              <a:rPr lang="es-ES" sz="1600" dirty="0" err="1">
                <a:effectLst>
                  <a:outerShdw blurRad="38100" dist="38100" dir="2700000" algn="tl">
                    <a:srgbClr val="000000">
                      <a:alpha val="43137"/>
                    </a:srgbClr>
                  </a:outerShdw>
                </a:effectLst>
                <a:latin typeface="Calibri" pitchFamily="34" charset="0"/>
                <a:ea typeface="+mj-ea"/>
                <a:cs typeface="Arial" pitchFamily="34" charset="0"/>
              </a:rPr>
              <a:t>mts</a:t>
            </a:r>
            <a:endParaRPr lang="es-ES" sz="1600" dirty="0">
              <a:effectLst>
                <a:outerShdw blurRad="38100" dist="38100" dir="2700000" algn="tl">
                  <a:srgbClr val="000000">
                    <a:alpha val="43137"/>
                  </a:srgbClr>
                </a:outerShdw>
              </a:effectLst>
              <a:latin typeface="Calibri" pitchFamily="34" charset="0"/>
              <a:ea typeface="+mj-ea"/>
              <a:cs typeface="Arial" pitchFamily="34" charset="0"/>
            </a:endParaRPr>
          </a:p>
        </p:txBody>
      </p:sp>
      <p:sp>
        <p:nvSpPr>
          <p:cNvPr id="10" name="Rectángulo 9"/>
          <p:cNvSpPr/>
          <p:nvPr/>
        </p:nvSpPr>
        <p:spPr>
          <a:xfrm>
            <a:off x="5913376" y="3092709"/>
            <a:ext cx="2813975"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1600" dirty="0" smtClean="0">
                <a:effectLst>
                  <a:outerShdw blurRad="38100" dist="38100" dir="2700000" algn="tl">
                    <a:srgbClr val="000000">
                      <a:alpha val="43137"/>
                    </a:srgbClr>
                  </a:outerShdw>
                </a:effectLst>
                <a:latin typeface="Calibri" pitchFamily="34" charset="0"/>
                <a:cs typeface="Arial" pitchFamily="34" charset="0"/>
              </a:rPr>
              <a:t>25 de Agosto de 2015: </a:t>
            </a:r>
            <a:r>
              <a:rPr lang="es-ES" sz="1600" dirty="0" smtClean="0">
                <a:solidFill>
                  <a:srgbClr val="FF0000"/>
                </a:solidFill>
                <a:effectLst>
                  <a:outerShdw blurRad="38100" dist="38100" dir="2700000" algn="tl">
                    <a:srgbClr val="000000">
                      <a:alpha val="43137"/>
                    </a:srgbClr>
                  </a:outerShdw>
                </a:effectLst>
                <a:latin typeface="Calibri" pitchFamily="34" charset="0"/>
                <a:cs typeface="Arial" pitchFamily="34" charset="0"/>
              </a:rPr>
              <a:t>1,46</a:t>
            </a:r>
            <a:r>
              <a:rPr lang="es-ES" sz="1600" dirty="0" smtClean="0">
                <a:effectLst>
                  <a:outerShdw blurRad="38100" dist="38100" dir="2700000" algn="tl">
                    <a:srgbClr val="000000">
                      <a:alpha val="43137"/>
                    </a:srgbClr>
                  </a:outerShdw>
                </a:effectLst>
                <a:latin typeface="Calibri" pitchFamily="34" charset="0"/>
                <a:cs typeface="Arial" pitchFamily="34" charset="0"/>
              </a:rPr>
              <a:t> </a:t>
            </a:r>
            <a:r>
              <a:rPr lang="es-ES" sz="1600" dirty="0" err="1">
                <a:effectLst>
                  <a:outerShdw blurRad="38100" dist="38100" dir="2700000" algn="tl">
                    <a:srgbClr val="000000">
                      <a:alpha val="43137"/>
                    </a:srgbClr>
                  </a:outerShdw>
                </a:effectLst>
                <a:latin typeface="Calibri" pitchFamily="34" charset="0"/>
                <a:cs typeface="Arial" pitchFamily="34" charset="0"/>
              </a:rPr>
              <a:t>mts</a:t>
            </a:r>
            <a:endParaRPr lang="es-ES" sz="1600" dirty="0">
              <a:effectLst>
                <a:outerShdw blurRad="38100" dist="38100" dir="2700000" algn="tl">
                  <a:srgbClr val="000000">
                    <a:alpha val="43137"/>
                  </a:srgbClr>
                </a:outerShdw>
              </a:effectLst>
              <a:latin typeface="Calibri" pitchFamily="34" charset="0"/>
              <a:cs typeface="Arial" pitchFamily="34" charset="0"/>
            </a:endParaRPr>
          </a:p>
        </p:txBody>
      </p:sp>
      <p:sp>
        <p:nvSpPr>
          <p:cNvPr id="11" name="3 CuadroTexto"/>
          <p:cNvSpPr txBox="1"/>
          <p:nvPr/>
        </p:nvSpPr>
        <p:spPr>
          <a:xfrm>
            <a:off x="444091" y="2326821"/>
            <a:ext cx="4241337" cy="1046440"/>
          </a:xfrm>
          <a:prstGeom prst="rect">
            <a:avLst/>
          </a:prstGeom>
          <a:no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4000" dirty="0"/>
              <a:t>Río </a:t>
            </a:r>
            <a:r>
              <a:rPr lang="es-ES" sz="4000" dirty="0" smtClean="0"/>
              <a:t>Cauca</a:t>
            </a:r>
            <a:endParaRPr lang="es-ES" sz="4000" dirty="0"/>
          </a:p>
          <a:p>
            <a:r>
              <a:rPr lang="es-ES" sz="2200" dirty="0"/>
              <a:t>Municipio de </a:t>
            </a:r>
            <a:r>
              <a:rPr lang="es-ES" sz="2200" dirty="0" smtClean="0"/>
              <a:t>La Victoria, Valle</a:t>
            </a:r>
            <a:endParaRPr lang="es-ES" sz="2200" dirty="0"/>
          </a:p>
        </p:txBody>
      </p:sp>
      <p:sp>
        <p:nvSpPr>
          <p:cNvPr id="15" name="CuadroTexto 4"/>
          <p:cNvSpPr txBox="1"/>
          <p:nvPr/>
        </p:nvSpPr>
        <p:spPr>
          <a:xfrm>
            <a:off x="0" y="585681"/>
            <a:ext cx="9100457"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ANOMALÍAS EN NIVELES DE LOS RÍOS</a:t>
            </a:r>
            <a:endParaRPr lang="es-CO" dirty="0"/>
          </a:p>
        </p:txBody>
      </p:sp>
      <p:sp>
        <p:nvSpPr>
          <p:cNvPr id="12" name="Elipse 11"/>
          <p:cNvSpPr/>
          <p:nvPr/>
        </p:nvSpPr>
        <p:spPr>
          <a:xfrm>
            <a:off x="9327295" y="6015587"/>
            <a:ext cx="238539" cy="180614"/>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3" name="CuadroTexto 12"/>
          <p:cNvSpPr txBox="1"/>
          <p:nvPr/>
        </p:nvSpPr>
        <p:spPr>
          <a:xfrm>
            <a:off x="8727351" y="6215380"/>
            <a:ext cx="1311189" cy="307777"/>
          </a:xfrm>
          <a:prstGeom prst="rect">
            <a:avLst/>
          </a:prstGeom>
          <a:noFill/>
        </p:spPr>
        <p:txBody>
          <a:bodyPr wrap="square" rtlCol="0">
            <a:spAutoFit/>
          </a:bodyPr>
          <a:lstStyle/>
          <a:p>
            <a:r>
              <a:rPr lang="es-CO" sz="1400" b="1" dirty="0">
                <a:solidFill>
                  <a:srgbClr val="FF0000"/>
                </a:solidFill>
              </a:rPr>
              <a:t>Nivel </a:t>
            </a:r>
            <a:r>
              <a:rPr lang="es-CO" sz="1400" b="1" dirty="0" smtClean="0">
                <a:solidFill>
                  <a:srgbClr val="FF0000"/>
                </a:solidFill>
              </a:rPr>
              <a:t>25 AGO</a:t>
            </a:r>
            <a:endParaRPr lang="es-CO" sz="1400" b="1" dirty="0">
              <a:solidFill>
                <a:srgbClr val="FF0000"/>
              </a:solidFill>
            </a:endParaRPr>
          </a:p>
        </p:txBody>
      </p:sp>
    </p:spTree>
    <p:extLst>
      <p:ext uri="{BB962C8B-B14F-4D97-AF65-F5344CB8AC3E}">
        <p14:creationId xmlns:p14="http://schemas.microsoft.com/office/powerpoint/2010/main" val="3610765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4511486" y="3431263"/>
            <a:ext cx="5436907" cy="3297341"/>
          </a:xfrm>
          <a:prstGeom prst="rect">
            <a:avLst/>
          </a:prstGeom>
        </p:spPr>
      </p:pic>
      <p:pic>
        <p:nvPicPr>
          <p:cNvPr id="5124" name="Picture 4" descr="http://www.conconcreto.com/Media/Default/_Profiles/ProjectGallery/_Media_Default_image__project_puente-rio-_inu_puente-rio-_inu.png?v=63537582011781299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670" y="975986"/>
            <a:ext cx="4897644" cy="2455277"/>
          </a:xfrm>
          <a:prstGeom prst="rect">
            <a:avLst/>
          </a:prstGeom>
          <a:noFill/>
          <a:extLst>
            <a:ext uri="{909E8E84-426E-40DD-AFC4-6F175D3DCCD1}">
              <a14:hiddenFill xmlns:a14="http://schemas.microsoft.com/office/drawing/2010/main">
                <a:solidFill>
                  <a:srgbClr val="FFFFFF"/>
                </a:solidFill>
              </a14:hiddenFill>
            </a:ext>
          </a:extLst>
        </p:spPr>
      </p:pic>
      <p:sp>
        <p:nvSpPr>
          <p:cNvPr id="9" name="3 CuadroTexto"/>
          <p:cNvSpPr txBox="1"/>
          <p:nvPr/>
        </p:nvSpPr>
        <p:spPr>
          <a:xfrm>
            <a:off x="5185970" y="2326821"/>
            <a:ext cx="4195949" cy="338554"/>
          </a:xfrm>
          <a:prstGeom prst="rect">
            <a:avLst/>
          </a:prstGeom>
          <a:noFill/>
        </p:spPr>
        <p:txBody>
          <a:bodyPr wrap="square" rtlCol="0">
            <a:spAutoFit/>
          </a:bodyPr>
          <a:lstStyle/>
          <a:p>
            <a:r>
              <a:rPr lang="es-ES" sz="1600" dirty="0">
                <a:effectLst>
                  <a:outerShdw blurRad="38100" dist="38100" dir="2700000" algn="tl">
                    <a:srgbClr val="000000">
                      <a:alpha val="43137"/>
                    </a:srgbClr>
                  </a:outerShdw>
                </a:effectLst>
                <a:latin typeface="Calibri" pitchFamily="34" charset="0"/>
                <a:ea typeface="+mj-ea"/>
                <a:cs typeface="Arial" pitchFamily="34" charset="0"/>
              </a:rPr>
              <a:t>Promedio Valores Mínimos en </a:t>
            </a:r>
            <a:r>
              <a:rPr lang="es-ES" sz="1600" dirty="0" smtClean="0">
                <a:effectLst>
                  <a:outerShdw blurRad="38100" dist="38100" dir="2700000" algn="tl">
                    <a:srgbClr val="000000">
                      <a:alpha val="43137"/>
                    </a:srgbClr>
                  </a:outerShdw>
                </a:effectLst>
                <a:latin typeface="Calibri" pitchFamily="34" charset="0"/>
                <a:ea typeface="+mj-ea"/>
                <a:cs typeface="Arial" pitchFamily="34" charset="0"/>
              </a:rPr>
              <a:t>Julio</a:t>
            </a:r>
            <a:r>
              <a:rPr lang="es-ES" sz="1600">
                <a:effectLst>
                  <a:outerShdw blurRad="38100" dist="38100" dir="2700000" algn="tl">
                    <a:srgbClr val="000000">
                      <a:alpha val="43137"/>
                    </a:srgbClr>
                  </a:outerShdw>
                </a:effectLst>
                <a:latin typeface="Calibri" pitchFamily="34" charset="0"/>
                <a:ea typeface="+mj-ea"/>
                <a:cs typeface="Arial" pitchFamily="34" charset="0"/>
              </a:rPr>
              <a:t>:   </a:t>
            </a:r>
            <a:r>
              <a:rPr lang="es-ES" sz="1600" smtClean="0">
                <a:effectLst>
                  <a:outerShdw blurRad="38100" dist="38100" dir="2700000" algn="tl">
                    <a:srgbClr val="000000">
                      <a:alpha val="43137"/>
                    </a:srgbClr>
                  </a:outerShdw>
                </a:effectLst>
                <a:latin typeface="Calibri" pitchFamily="34" charset="0"/>
                <a:ea typeface="+mj-ea"/>
                <a:cs typeface="Arial" pitchFamily="34" charset="0"/>
              </a:rPr>
              <a:t>2,70 </a:t>
            </a:r>
            <a:r>
              <a:rPr lang="es-ES" sz="1600" dirty="0" err="1">
                <a:effectLst>
                  <a:outerShdw blurRad="38100" dist="38100" dir="2700000" algn="tl">
                    <a:srgbClr val="000000">
                      <a:alpha val="43137"/>
                    </a:srgbClr>
                  </a:outerShdw>
                </a:effectLst>
                <a:latin typeface="Calibri" pitchFamily="34" charset="0"/>
                <a:ea typeface="+mj-ea"/>
                <a:cs typeface="Arial" pitchFamily="34" charset="0"/>
              </a:rPr>
              <a:t>mts</a:t>
            </a:r>
            <a:endParaRPr lang="es-ES" sz="1600" dirty="0">
              <a:effectLst>
                <a:outerShdw blurRad="38100" dist="38100" dir="2700000" algn="tl">
                  <a:srgbClr val="000000">
                    <a:alpha val="43137"/>
                  </a:srgbClr>
                </a:outerShdw>
              </a:effectLst>
              <a:latin typeface="Calibri" pitchFamily="34" charset="0"/>
              <a:ea typeface="+mj-ea"/>
              <a:cs typeface="Arial" pitchFamily="34" charset="0"/>
            </a:endParaRPr>
          </a:p>
        </p:txBody>
      </p:sp>
      <p:sp>
        <p:nvSpPr>
          <p:cNvPr id="10" name="Rectángulo 9"/>
          <p:cNvSpPr/>
          <p:nvPr/>
        </p:nvSpPr>
        <p:spPr>
          <a:xfrm>
            <a:off x="5913376" y="3092709"/>
            <a:ext cx="2813975"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1600" dirty="0" smtClean="0">
                <a:effectLst>
                  <a:outerShdw blurRad="38100" dist="38100" dir="2700000" algn="tl">
                    <a:srgbClr val="000000">
                      <a:alpha val="43137"/>
                    </a:srgbClr>
                  </a:outerShdw>
                </a:effectLst>
                <a:latin typeface="Calibri" pitchFamily="34" charset="0"/>
                <a:cs typeface="Arial" pitchFamily="34" charset="0"/>
              </a:rPr>
              <a:t>25 de Agosto de 2015:</a:t>
            </a:r>
            <a:r>
              <a:rPr lang="es-ES" sz="1600" dirty="0">
                <a:effectLst>
                  <a:outerShdw blurRad="38100" dist="38100" dir="2700000" algn="tl">
                    <a:srgbClr val="000000">
                      <a:alpha val="43137"/>
                    </a:srgbClr>
                  </a:outerShdw>
                </a:effectLst>
                <a:latin typeface="Calibri" pitchFamily="34" charset="0"/>
                <a:cs typeface="Arial" pitchFamily="34" charset="0"/>
              </a:rPr>
              <a:t> </a:t>
            </a:r>
            <a:r>
              <a:rPr lang="es-ES" sz="1600" dirty="0" smtClean="0">
                <a:solidFill>
                  <a:srgbClr val="FF0000"/>
                </a:solidFill>
                <a:effectLst>
                  <a:outerShdw blurRad="38100" dist="38100" dir="2700000" algn="tl">
                    <a:srgbClr val="000000">
                      <a:alpha val="43137"/>
                    </a:srgbClr>
                  </a:outerShdw>
                </a:effectLst>
                <a:latin typeface="Calibri" pitchFamily="34" charset="0"/>
                <a:cs typeface="Arial" pitchFamily="34" charset="0"/>
              </a:rPr>
              <a:t>2,20</a:t>
            </a:r>
            <a:r>
              <a:rPr lang="es-ES" sz="1600" dirty="0" smtClean="0">
                <a:effectLst>
                  <a:outerShdw blurRad="38100" dist="38100" dir="2700000" algn="tl">
                    <a:srgbClr val="000000">
                      <a:alpha val="43137"/>
                    </a:srgbClr>
                  </a:outerShdw>
                </a:effectLst>
                <a:latin typeface="Calibri" pitchFamily="34" charset="0"/>
                <a:cs typeface="Arial" pitchFamily="34" charset="0"/>
              </a:rPr>
              <a:t> </a:t>
            </a:r>
            <a:r>
              <a:rPr lang="es-ES" sz="1600" dirty="0" err="1" smtClean="0">
                <a:effectLst>
                  <a:outerShdw blurRad="38100" dist="38100" dir="2700000" algn="tl">
                    <a:srgbClr val="000000">
                      <a:alpha val="43137"/>
                    </a:srgbClr>
                  </a:outerShdw>
                </a:effectLst>
                <a:latin typeface="Calibri" pitchFamily="34" charset="0"/>
                <a:cs typeface="Arial" pitchFamily="34" charset="0"/>
              </a:rPr>
              <a:t>mts</a:t>
            </a:r>
            <a:endParaRPr lang="es-ES" sz="1600" dirty="0">
              <a:effectLst>
                <a:outerShdw blurRad="38100" dist="38100" dir="2700000" algn="tl">
                  <a:srgbClr val="000000">
                    <a:alpha val="43137"/>
                  </a:srgbClr>
                </a:outerShdw>
              </a:effectLst>
              <a:latin typeface="Calibri" pitchFamily="34" charset="0"/>
              <a:cs typeface="Arial" pitchFamily="34" charset="0"/>
            </a:endParaRPr>
          </a:p>
        </p:txBody>
      </p:sp>
      <p:sp>
        <p:nvSpPr>
          <p:cNvPr id="11" name="3 CuadroTexto"/>
          <p:cNvSpPr txBox="1"/>
          <p:nvPr/>
        </p:nvSpPr>
        <p:spPr>
          <a:xfrm>
            <a:off x="470823" y="2317101"/>
            <a:ext cx="4241337" cy="1077218"/>
          </a:xfrm>
          <a:prstGeom prst="rect">
            <a:avLst/>
          </a:prstGeom>
          <a:noFill/>
        </p:spPr>
        <p:txBody>
          <a:bodyPr wrap="square" rtlCol="0">
            <a:spAutoFit/>
          </a:bodyPr>
          <a:lstStyle>
            <a:defPPr>
              <a:defRPr lang="en-US"/>
            </a:defPPr>
            <a:lvl1pPr algn="ctr">
              <a:defRPr sz="2800" b="1">
                <a:solidFill>
                  <a:schemeClr val="bg1"/>
                </a:solidFill>
                <a:effectLst>
                  <a:outerShdw blurRad="38100" dist="38100" dir="2700000" algn="tl">
                    <a:srgbClr val="000000">
                      <a:alpha val="43137"/>
                    </a:srgbClr>
                  </a:outerShdw>
                </a:effectLst>
                <a:latin typeface="Calibri" pitchFamily="34" charset="0"/>
                <a:ea typeface="+mj-ea"/>
                <a:cs typeface="Arial" pitchFamily="34" charset="0"/>
              </a:defRPr>
            </a:lvl1pPr>
          </a:lstStyle>
          <a:p>
            <a:r>
              <a:rPr lang="es-ES" sz="4000" dirty="0"/>
              <a:t>Río </a:t>
            </a:r>
            <a:r>
              <a:rPr lang="es-ES" sz="4000" dirty="0" smtClean="0"/>
              <a:t>Sinú</a:t>
            </a:r>
            <a:endParaRPr lang="es-ES" sz="4000" dirty="0"/>
          </a:p>
          <a:p>
            <a:r>
              <a:rPr lang="es-ES" sz="2200" dirty="0"/>
              <a:t>Municipio de </a:t>
            </a:r>
            <a:r>
              <a:rPr lang="es-ES" sz="2200" dirty="0" smtClean="0"/>
              <a:t>Montería, Córdoba</a:t>
            </a:r>
            <a:endParaRPr lang="es-ES" sz="2200" dirty="0"/>
          </a:p>
        </p:txBody>
      </p:sp>
      <p:sp>
        <p:nvSpPr>
          <p:cNvPr id="14" name="CuadroTexto 4"/>
          <p:cNvSpPr txBox="1"/>
          <p:nvPr/>
        </p:nvSpPr>
        <p:spPr>
          <a:xfrm>
            <a:off x="0" y="585681"/>
            <a:ext cx="9100457"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ANOMALÍAS EN NIVELES DE LOS RÍOS</a:t>
            </a:r>
            <a:endParaRPr lang="es-CO" dirty="0"/>
          </a:p>
        </p:txBody>
      </p:sp>
      <p:sp>
        <p:nvSpPr>
          <p:cNvPr id="12" name="Elipse 11"/>
          <p:cNvSpPr/>
          <p:nvPr/>
        </p:nvSpPr>
        <p:spPr>
          <a:xfrm>
            <a:off x="9202946" y="5352462"/>
            <a:ext cx="238539" cy="180614"/>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3" name="CuadroTexto 12"/>
          <p:cNvSpPr txBox="1"/>
          <p:nvPr/>
        </p:nvSpPr>
        <p:spPr>
          <a:xfrm>
            <a:off x="8576043" y="4872325"/>
            <a:ext cx="1492344" cy="307777"/>
          </a:xfrm>
          <a:prstGeom prst="rect">
            <a:avLst/>
          </a:prstGeom>
          <a:noFill/>
        </p:spPr>
        <p:txBody>
          <a:bodyPr wrap="square" rtlCol="0">
            <a:spAutoFit/>
          </a:bodyPr>
          <a:lstStyle/>
          <a:p>
            <a:r>
              <a:rPr lang="es-CO" sz="1400" b="1" dirty="0">
                <a:solidFill>
                  <a:srgbClr val="FF0000"/>
                </a:solidFill>
              </a:rPr>
              <a:t>Nivel </a:t>
            </a:r>
            <a:r>
              <a:rPr lang="es-CO" sz="1400" b="1" dirty="0" smtClean="0">
                <a:solidFill>
                  <a:srgbClr val="FF0000"/>
                </a:solidFill>
              </a:rPr>
              <a:t>25 AGO</a:t>
            </a:r>
            <a:endParaRPr lang="es-CO" sz="1400" b="1" dirty="0">
              <a:solidFill>
                <a:srgbClr val="FF0000"/>
              </a:solidFill>
            </a:endParaRPr>
          </a:p>
        </p:txBody>
      </p:sp>
    </p:spTree>
    <p:extLst>
      <p:ext uri="{BB962C8B-B14F-4D97-AF65-F5344CB8AC3E}">
        <p14:creationId xmlns:p14="http://schemas.microsoft.com/office/powerpoint/2010/main" val="3401323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VULNERABILIDAD POR DESABASTECIMIENTO </a:t>
            </a:r>
            <a:endParaRPr lang="es-CO" dirty="0"/>
          </a:p>
        </p:txBody>
      </p:sp>
      <p:sp>
        <p:nvSpPr>
          <p:cNvPr id="4" name="Text Box 3"/>
          <p:cNvSpPr txBox="1">
            <a:spLocks noChangeArrowheads="1"/>
          </p:cNvSpPr>
          <p:nvPr/>
        </p:nvSpPr>
        <p:spPr bwMode="auto">
          <a:xfrm>
            <a:off x="0" y="794491"/>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ASOCIADO A TEMPORADAS SECAS</a:t>
            </a:r>
            <a:endParaRPr lang="es-CO" altLang="es-CO" sz="1600" dirty="0"/>
          </a:p>
        </p:txBody>
      </p:sp>
      <p:graphicFrame>
        <p:nvGraphicFramePr>
          <p:cNvPr id="5" name="1 Gráfico"/>
          <p:cNvGraphicFramePr>
            <a:graphicFrameLocks/>
          </p:cNvGraphicFramePr>
          <p:nvPr>
            <p:extLst>
              <p:ext uri="{D42A27DB-BD31-4B8C-83A1-F6EECF244321}">
                <p14:modId xmlns:p14="http://schemas.microsoft.com/office/powerpoint/2010/main" val="2428416321"/>
              </p:ext>
            </p:extLst>
          </p:nvPr>
        </p:nvGraphicFramePr>
        <p:xfrm>
          <a:off x="125506" y="1150937"/>
          <a:ext cx="9816353" cy="46492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4158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0" dur="500"/>
                                        <p:tgtEl>
                                          <p:spTgt spid="5">
                                            <p:graphicEl>
                                              <a:chart seriesIdx="-4" categoryIdx="0" bldStep="category"/>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3" dur="500"/>
                                        <p:tgtEl>
                                          <p:spTgt spid="5">
                                            <p:graphicEl>
                                              <a:chart seriesIdx="-4" categoryIdx="1" bldStep="category"/>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6" dur="500"/>
                                        <p:tgtEl>
                                          <p:spTgt spid="5">
                                            <p:graphicEl>
                                              <a:chart seriesIdx="-4" categoryIdx="2" bldStep="category"/>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19" dur="500"/>
                                        <p:tgtEl>
                                          <p:spTgt spid="5">
                                            <p:graphicEl>
                                              <a:chart seriesIdx="-4" categoryIdx="3" bldStep="category"/>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wipe(left)">
                                      <p:cBhvr>
                                        <p:cTn id="22" dur="500"/>
                                        <p:tgtEl>
                                          <p:spTgt spid="5">
                                            <p:graphicEl>
                                              <a:chart seriesIdx="-4" categoryIdx="4" bldStep="category"/>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wipe(left)">
                                      <p:cBhvr>
                                        <p:cTn id="25" dur="500"/>
                                        <p:tgtEl>
                                          <p:spTgt spid="5">
                                            <p:graphicEl>
                                              <a:chart seriesIdx="-4" categoryIdx="5" bldStep="category"/>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wipe(left)">
                                      <p:cBhvr>
                                        <p:cTn id="28" dur="500"/>
                                        <p:tgtEl>
                                          <p:spTgt spid="5">
                                            <p:graphicEl>
                                              <a:chart seriesIdx="-4" categoryIdx="6" bldStep="category"/>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wipe(left)">
                                      <p:cBhvr>
                                        <p:cTn id="31" dur="500"/>
                                        <p:tgtEl>
                                          <p:spTgt spid="5">
                                            <p:graphicEl>
                                              <a:chart seriesIdx="-4" categoryIdx="7" bldStep="category"/>
                                            </p:graphic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wipe(left)">
                                      <p:cBhvr>
                                        <p:cTn id="34" dur="500"/>
                                        <p:tgtEl>
                                          <p:spTgt spid="5">
                                            <p:graphicEl>
                                              <a:chart seriesIdx="-4" categoryIdx="8" bldStep="category"/>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wipe(left)">
                                      <p:cBhvr>
                                        <p:cTn id="37" dur="500"/>
                                        <p:tgtEl>
                                          <p:spTgt spid="5">
                                            <p:graphicEl>
                                              <a:chart seriesIdx="-4" categoryIdx="9" bldStep="category"/>
                                            </p:graphic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wipe(left)">
                                      <p:cBhvr>
                                        <p:cTn id="40" dur="500"/>
                                        <p:tgtEl>
                                          <p:spTgt spid="5">
                                            <p:graphicEl>
                                              <a:chart seriesIdx="-4" categoryIdx="10" bldStep="category"/>
                                            </p:graphic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wipe(left)">
                                      <p:cBhvr>
                                        <p:cTn id="43" dur="500"/>
                                        <p:tgtEl>
                                          <p:spTgt spid="5">
                                            <p:graphicEl>
                                              <a:chart seriesIdx="-4" categoryIdx="11" bldStep="category"/>
                                            </p:graphicEl>
                                          </p:spTgt>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wipe(left)">
                                      <p:cBhvr>
                                        <p:cTn id="46" dur="500"/>
                                        <p:tgtEl>
                                          <p:spTgt spid="5">
                                            <p:graphicEl>
                                              <a:chart seriesIdx="-4" categoryIdx="12" bldStep="category"/>
                                            </p:graphicEl>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wipe(left)">
                                      <p:cBhvr>
                                        <p:cTn id="49" dur="500"/>
                                        <p:tgtEl>
                                          <p:spTgt spid="5">
                                            <p:graphicEl>
                                              <a:chart seriesIdx="-4" categoryIdx="13" bldStep="category"/>
                                            </p:graphicEl>
                                          </p:spTgt>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wipe(left)">
                                      <p:cBhvr>
                                        <p:cTn id="52" dur="500"/>
                                        <p:tgtEl>
                                          <p:spTgt spid="5">
                                            <p:graphicEl>
                                              <a:chart seriesIdx="-4" categoryIdx="14" bldStep="category"/>
                                            </p:graphicEl>
                                          </p:spTgt>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wipe(left)">
                                      <p:cBhvr>
                                        <p:cTn id="55" dur="500"/>
                                        <p:tgtEl>
                                          <p:spTgt spid="5">
                                            <p:graphicEl>
                                              <a:chart seriesIdx="-4" categoryIdx="15" bldStep="category"/>
                                            </p:graphicEl>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wipe(left)">
                                      <p:cBhvr>
                                        <p:cTn id="58" dur="500"/>
                                        <p:tgtEl>
                                          <p:spTgt spid="5">
                                            <p:graphicEl>
                                              <a:chart seriesIdx="-4" categoryIdx="16" bldStep="category"/>
                                            </p:graphicEl>
                                          </p:spTgt>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wipe(left)">
                                      <p:cBhvr>
                                        <p:cTn id="61" dur="500"/>
                                        <p:tgtEl>
                                          <p:spTgt spid="5">
                                            <p:graphicEl>
                                              <a:chart seriesIdx="-4" categoryIdx="17" bldStep="category"/>
                                            </p:graphicEl>
                                          </p:spTgt>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wipe(left)">
                                      <p:cBhvr>
                                        <p:cTn id="64" dur="500"/>
                                        <p:tgtEl>
                                          <p:spTgt spid="5">
                                            <p:graphicEl>
                                              <a:chart seriesIdx="-4" categoryIdx="18" bldStep="category"/>
                                            </p:graphicEl>
                                          </p:spTgt>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wipe(left)">
                                      <p:cBhvr>
                                        <p:cTn id="67" dur="500"/>
                                        <p:tgtEl>
                                          <p:spTgt spid="5">
                                            <p:graphicEl>
                                              <a:chart seriesIdx="-4" categoryIdx="19" bldStep="category"/>
                                            </p:graphicEl>
                                          </p:spTgt>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wipe(left)">
                                      <p:cBhvr>
                                        <p:cTn id="70" dur="500"/>
                                        <p:tgtEl>
                                          <p:spTgt spid="5">
                                            <p:graphicEl>
                                              <a:chart seriesIdx="-4" categoryIdx="20" bldStep="category"/>
                                            </p:graphicEl>
                                          </p:spTgt>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
                                            <p:graphicEl>
                                              <a:chart seriesIdx="-4" categoryIdx="21" bldStep="category"/>
                                            </p:graphicEl>
                                          </p:spTgt>
                                        </p:tgtEl>
                                        <p:attrNameLst>
                                          <p:attrName>style.visibility</p:attrName>
                                        </p:attrNameLst>
                                      </p:cBhvr>
                                      <p:to>
                                        <p:strVal val="visible"/>
                                      </p:to>
                                    </p:set>
                                    <p:animEffect transition="in" filter="wipe(left)">
                                      <p:cBhvr>
                                        <p:cTn id="73" dur="500"/>
                                        <p:tgtEl>
                                          <p:spTgt spid="5">
                                            <p:graphicEl>
                                              <a:chart seriesIdx="-4" categoryIdx="21" bldStep="category"/>
                                            </p:graphicEl>
                                          </p:spTgt>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
                                            <p:graphicEl>
                                              <a:chart seriesIdx="-4" categoryIdx="22" bldStep="category"/>
                                            </p:graphicEl>
                                          </p:spTgt>
                                        </p:tgtEl>
                                        <p:attrNameLst>
                                          <p:attrName>style.visibility</p:attrName>
                                        </p:attrNameLst>
                                      </p:cBhvr>
                                      <p:to>
                                        <p:strVal val="visible"/>
                                      </p:to>
                                    </p:set>
                                    <p:animEffect transition="in" filter="wipe(left)">
                                      <p:cBhvr>
                                        <p:cTn id="76" dur="500"/>
                                        <p:tgtEl>
                                          <p:spTgt spid="5">
                                            <p:graphicEl>
                                              <a:chart seriesIdx="-4" categoryIdx="22" bldStep="category"/>
                                            </p:graphicEl>
                                          </p:spTgt>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5">
                                            <p:graphicEl>
                                              <a:chart seriesIdx="-4" categoryIdx="23" bldStep="category"/>
                                            </p:graphicEl>
                                          </p:spTgt>
                                        </p:tgtEl>
                                        <p:attrNameLst>
                                          <p:attrName>style.visibility</p:attrName>
                                        </p:attrNameLst>
                                      </p:cBhvr>
                                      <p:to>
                                        <p:strVal val="visible"/>
                                      </p:to>
                                    </p:set>
                                    <p:animEffect transition="in" filter="wipe(left)">
                                      <p:cBhvr>
                                        <p:cTn id="79" dur="500"/>
                                        <p:tgtEl>
                                          <p:spTgt spid="5">
                                            <p:graphicEl>
                                              <a:chart seriesIdx="-4" categoryIdx="23" bldStep="category"/>
                                            </p:graphicEl>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
                                            <p:graphicEl>
                                              <a:chart seriesIdx="-4" categoryIdx="24" bldStep="category"/>
                                            </p:graphicEl>
                                          </p:spTgt>
                                        </p:tgtEl>
                                        <p:attrNameLst>
                                          <p:attrName>style.visibility</p:attrName>
                                        </p:attrNameLst>
                                      </p:cBhvr>
                                      <p:to>
                                        <p:strVal val="visible"/>
                                      </p:to>
                                    </p:set>
                                    <p:animEffect transition="in" filter="wipe(left)">
                                      <p:cBhvr>
                                        <p:cTn id="82" dur="500"/>
                                        <p:tgtEl>
                                          <p:spTgt spid="5">
                                            <p:graphicEl>
                                              <a:chart seriesIdx="-4" categoryIdx="2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4"/>
          <p:cNvSpPr txBox="1"/>
          <p:nvPr/>
        </p:nvSpPr>
        <p:spPr>
          <a:xfrm>
            <a:off x="-59375" y="513775"/>
            <a:ext cx="10140000"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PERSISTENCIA DE AMENAZAS DE INCENDIOS EN LA COBERTURA VEGETAL</a:t>
            </a:r>
            <a:endParaRPr lang="es-CO" dirty="0"/>
          </a:p>
        </p:txBody>
      </p:sp>
      <p:pic>
        <p:nvPicPr>
          <p:cNvPr id="3" name="Imagen 2"/>
          <p:cNvPicPr>
            <a:picLocks noChangeAspect="1"/>
          </p:cNvPicPr>
          <p:nvPr/>
        </p:nvPicPr>
        <p:blipFill rotWithShape="1">
          <a:blip r:embed="rId2" cstate="print">
            <a:extLst>
              <a:ext uri="{28A0092B-C50C-407E-A947-70E740481C1C}">
                <a14:useLocalDpi xmlns:a14="http://schemas.microsoft.com/office/drawing/2010/main" val="0"/>
              </a:ext>
            </a:extLst>
          </a:blip>
          <a:srcRect l="807" t="926" r="915" b="13457"/>
          <a:stretch/>
        </p:blipFill>
        <p:spPr>
          <a:xfrm>
            <a:off x="2689414" y="1069041"/>
            <a:ext cx="4684032" cy="5769763"/>
          </a:xfrm>
          <a:prstGeom prst="rect">
            <a:avLst/>
          </a:prstGeom>
        </p:spPr>
      </p:pic>
      <p:pic>
        <p:nvPicPr>
          <p:cNvPr id="4" name="Imagen 3"/>
          <p:cNvPicPr>
            <a:picLocks noChangeAspect="1"/>
          </p:cNvPicPr>
          <p:nvPr/>
        </p:nvPicPr>
        <p:blipFill rotWithShape="1">
          <a:blip r:embed="rId3" cstate="print">
            <a:extLst>
              <a:ext uri="{28A0092B-C50C-407E-A947-70E740481C1C}">
                <a14:useLocalDpi xmlns:a14="http://schemas.microsoft.com/office/drawing/2010/main" val="0"/>
              </a:ext>
            </a:extLst>
          </a:blip>
          <a:srcRect l="33086" t="87545" r="45837" b="1353"/>
          <a:stretch/>
        </p:blipFill>
        <p:spPr>
          <a:xfrm>
            <a:off x="75095" y="2492375"/>
            <a:ext cx="2381973" cy="1774022"/>
          </a:xfrm>
          <a:prstGeom prst="rect">
            <a:avLst/>
          </a:prstGeom>
        </p:spPr>
      </p:pic>
      <p:sp>
        <p:nvSpPr>
          <p:cNvPr id="5" name="Text Box 3"/>
          <p:cNvSpPr txBox="1">
            <a:spLocks noChangeArrowheads="1"/>
          </p:cNvSpPr>
          <p:nvPr/>
        </p:nvSpPr>
        <p:spPr bwMode="auto">
          <a:xfrm>
            <a:off x="0" y="794491"/>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ASOCIADO A TEMPORADAS SECAS – AGOSTO 2015</a:t>
            </a:r>
            <a:endParaRPr lang="es-CO" altLang="es-CO" sz="1600" dirty="0"/>
          </a:p>
        </p:txBody>
      </p:sp>
    </p:spTree>
    <p:extLst>
      <p:ext uri="{BB962C8B-B14F-4D97-AF65-F5344CB8AC3E}">
        <p14:creationId xmlns:p14="http://schemas.microsoft.com/office/powerpoint/2010/main" val="23312981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CONDICIÓN DE LOS EMBALSES A NIEL NACIONAL</a:t>
            </a:r>
            <a:endParaRPr lang="es-CO" dirty="0"/>
          </a:p>
        </p:txBody>
      </p:sp>
      <p:pic>
        <p:nvPicPr>
          <p:cNvPr id="2" name="Imagen 1"/>
          <p:cNvPicPr>
            <a:picLocks noChangeAspect="1"/>
          </p:cNvPicPr>
          <p:nvPr/>
        </p:nvPicPr>
        <p:blipFill rotWithShape="1">
          <a:blip r:embed="rId2">
            <a:clrChange>
              <a:clrFrom>
                <a:srgbClr val="FFFFFF"/>
              </a:clrFrom>
              <a:clrTo>
                <a:srgbClr val="FFFFFF">
                  <a:alpha val="0"/>
                </a:srgbClr>
              </a:clrTo>
            </a:clrChange>
          </a:blip>
          <a:srcRect l="34663" t="26139" r="36389" b="17086"/>
          <a:stretch/>
        </p:blipFill>
        <p:spPr>
          <a:xfrm>
            <a:off x="2435189" y="890020"/>
            <a:ext cx="5216893" cy="5125769"/>
          </a:xfrm>
          <a:prstGeom prst="rect">
            <a:avLst/>
          </a:prstGeom>
        </p:spPr>
      </p:pic>
    </p:spTree>
    <p:extLst>
      <p:ext uri="{BB962C8B-B14F-4D97-AF65-F5344CB8AC3E}">
        <p14:creationId xmlns:p14="http://schemas.microsoft.com/office/powerpoint/2010/main" val="1950268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713942"/>
            <a:ext cx="10006445" cy="424732"/>
          </a:xfrm>
          <a:noFill/>
        </p:spPr>
        <p:txBody>
          <a:bodyPr vert="horz" wrap="square" lIns="91440" tIns="45720" rIns="91440" bIns="45720" rtlCol="0" anchor="ctr">
            <a:spAutoFit/>
          </a:bodyPr>
          <a:lstStyle/>
          <a:p>
            <a:pPr>
              <a:tabLst>
                <a:tab pos="809620" algn="l"/>
              </a:tabLst>
            </a:pPr>
            <a:r>
              <a:rPr lang="es-CO" sz="2400" b="1" dirty="0">
                <a:effectLst>
                  <a:outerShdw blurRad="38100" dist="38100" dir="2700000" algn="tl">
                    <a:srgbClr val="000000">
                      <a:alpha val="43137"/>
                    </a:srgbClr>
                  </a:outerShdw>
                </a:effectLst>
                <a:latin typeface="+mn-lt"/>
                <a:ea typeface="+mn-ea"/>
                <a:cs typeface="+mn-cs"/>
              </a:rPr>
              <a:t>Generalidades sobre el Fenómeno El Niño</a:t>
            </a:r>
          </a:p>
        </p:txBody>
      </p:sp>
      <p:graphicFrame>
        <p:nvGraphicFramePr>
          <p:cNvPr id="3" name="Diagrama 2"/>
          <p:cNvGraphicFramePr/>
          <p:nvPr>
            <p:extLst/>
          </p:nvPr>
        </p:nvGraphicFramePr>
        <p:xfrm>
          <a:off x="557886" y="1188861"/>
          <a:ext cx="9178396" cy="4785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985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3">
                                            <p:graphicEl>
                                              <a:dgm id="{2BC078AD-0887-4DAF-933A-25EBE7FFFDB2}"/>
                                            </p:graphicEl>
                                          </p:spTgt>
                                        </p:tgtEl>
                                        <p:attrNameLst>
                                          <p:attrName>style.visibility</p:attrName>
                                        </p:attrNameLst>
                                      </p:cBhvr>
                                      <p:to>
                                        <p:strVal val="visible"/>
                                      </p:to>
                                    </p:set>
                                    <p:animEffect transition="in" filter="circle(out)">
                                      <p:cBhvr>
                                        <p:cTn id="7" dur="500"/>
                                        <p:tgtEl>
                                          <p:spTgt spid="3">
                                            <p:graphicEl>
                                              <a:dgm id="{2BC078AD-0887-4DAF-933A-25EBE7FFFDB2}"/>
                                            </p:graphicEl>
                                          </p:spTgt>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3">
                                            <p:graphicEl>
                                              <a:dgm id="{A756714E-2B92-4E57-BD45-EC1EAF932511}"/>
                                            </p:graphicEl>
                                          </p:spTgt>
                                        </p:tgtEl>
                                        <p:attrNameLst>
                                          <p:attrName>style.visibility</p:attrName>
                                        </p:attrNameLst>
                                      </p:cBhvr>
                                      <p:to>
                                        <p:strVal val="visible"/>
                                      </p:to>
                                    </p:set>
                                    <p:animEffect transition="in" filter="circle(out)">
                                      <p:cBhvr>
                                        <p:cTn id="11" dur="500"/>
                                        <p:tgtEl>
                                          <p:spTgt spid="3">
                                            <p:graphicEl>
                                              <a:dgm id="{A756714E-2B92-4E57-BD45-EC1EAF932511}"/>
                                            </p:graphicEl>
                                          </p:spTgt>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3">
                                            <p:graphicEl>
                                              <a:dgm id="{99EAE0C4-1C29-4BAE-912C-C17593C1CD11}"/>
                                            </p:graphicEl>
                                          </p:spTgt>
                                        </p:tgtEl>
                                        <p:attrNameLst>
                                          <p:attrName>style.visibility</p:attrName>
                                        </p:attrNameLst>
                                      </p:cBhvr>
                                      <p:to>
                                        <p:strVal val="visible"/>
                                      </p:to>
                                    </p:set>
                                    <p:animEffect transition="in" filter="circle(out)">
                                      <p:cBhvr>
                                        <p:cTn id="15" dur="500"/>
                                        <p:tgtEl>
                                          <p:spTgt spid="3">
                                            <p:graphicEl>
                                              <a:dgm id="{99EAE0C4-1C29-4BAE-912C-C17593C1CD11}"/>
                                            </p:graphicEl>
                                          </p:spTgt>
                                        </p:tgtEl>
                                      </p:cBhvr>
                                    </p:animEffect>
                                  </p:childTnLst>
                                </p:cTn>
                              </p:par>
                            </p:childTnLst>
                          </p:cTn>
                        </p:par>
                        <p:par>
                          <p:cTn id="16" fill="hold">
                            <p:stCondLst>
                              <p:cond delay="1500"/>
                            </p:stCondLst>
                            <p:childTnLst>
                              <p:par>
                                <p:cTn id="17" presetID="6" presetClass="entr" presetSubtype="32" fill="hold" grpId="0" nodeType="afterEffect">
                                  <p:stCondLst>
                                    <p:cond delay="0"/>
                                  </p:stCondLst>
                                  <p:childTnLst>
                                    <p:set>
                                      <p:cBhvr>
                                        <p:cTn id="18" dur="1" fill="hold">
                                          <p:stCondLst>
                                            <p:cond delay="0"/>
                                          </p:stCondLst>
                                        </p:cTn>
                                        <p:tgtEl>
                                          <p:spTgt spid="3">
                                            <p:graphicEl>
                                              <a:dgm id="{F3414637-833B-4E39-B184-845570C8CAA8}"/>
                                            </p:graphicEl>
                                          </p:spTgt>
                                        </p:tgtEl>
                                        <p:attrNameLst>
                                          <p:attrName>style.visibility</p:attrName>
                                        </p:attrNameLst>
                                      </p:cBhvr>
                                      <p:to>
                                        <p:strVal val="visible"/>
                                      </p:to>
                                    </p:set>
                                    <p:animEffect transition="in" filter="circle(out)">
                                      <p:cBhvr>
                                        <p:cTn id="19" dur="500"/>
                                        <p:tgtEl>
                                          <p:spTgt spid="3">
                                            <p:graphicEl>
                                              <a:dgm id="{F3414637-833B-4E39-B184-845570C8CAA8}"/>
                                            </p:graphicEl>
                                          </p:spTgt>
                                        </p:tgtEl>
                                      </p:cBhvr>
                                    </p:animEffect>
                                  </p:childTnLst>
                                </p:cTn>
                              </p:par>
                            </p:childTnLst>
                          </p:cTn>
                        </p:par>
                        <p:par>
                          <p:cTn id="20" fill="hold">
                            <p:stCondLst>
                              <p:cond delay="2000"/>
                            </p:stCondLst>
                            <p:childTnLst>
                              <p:par>
                                <p:cTn id="21" presetID="6" presetClass="entr" presetSubtype="32" fill="hold" grpId="0" nodeType="afterEffect">
                                  <p:stCondLst>
                                    <p:cond delay="0"/>
                                  </p:stCondLst>
                                  <p:childTnLst>
                                    <p:set>
                                      <p:cBhvr>
                                        <p:cTn id="22" dur="1" fill="hold">
                                          <p:stCondLst>
                                            <p:cond delay="0"/>
                                          </p:stCondLst>
                                        </p:cTn>
                                        <p:tgtEl>
                                          <p:spTgt spid="3">
                                            <p:graphicEl>
                                              <a:dgm id="{E6ED989A-DAED-4B72-BA2B-06DF858BB293}"/>
                                            </p:graphicEl>
                                          </p:spTgt>
                                        </p:tgtEl>
                                        <p:attrNameLst>
                                          <p:attrName>style.visibility</p:attrName>
                                        </p:attrNameLst>
                                      </p:cBhvr>
                                      <p:to>
                                        <p:strVal val="visible"/>
                                      </p:to>
                                    </p:set>
                                    <p:animEffect transition="in" filter="circle(out)">
                                      <p:cBhvr>
                                        <p:cTn id="23" dur="500"/>
                                        <p:tgtEl>
                                          <p:spTgt spid="3">
                                            <p:graphicEl>
                                              <a:dgm id="{E6ED989A-DAED-4B72-BA2B-06DF858BB293}"/>
                                            </p:graphicEl>
                                          </p:spTgt>
                                        </p:tgtEl>
                                      </p:cBhvr>
                                    </p:animEffect>
                                  </p:childTnLst>
                                </p:cTn>
                              </p:par>
                            </p:childTnLst>
                          </p:cTn>
                        </p:par>
                        <p:par>
                          <p:cTn id="24" fill="hold">
                            <p:stCondLst>
                              <p:cond delay="2500"/>
                            </p:stCondLst>
                            <p:childTnLst>
                              <p:par>
                                <p:cTn id="25" presetID="6" presetClass="entr" presetSubtype="32" fill="hold" grpId="0" nodeType="afterEffect">
                                  <p:stCondLst>
                                    <p:cond delay="0"/>
                                  </p:stCondLst>
                                  <p:childTnLst>
                                    <p:set>
                                      <p:cBhvr>
                                        <p:cTn id="26" dur="1" fill="hold">
                                          <p:stCondLst>
                                            <p:cond delay="0"/>
                                          </p:stCondLst>
                                        </p:cTn>
                                        <p:tgtEl>
                                          <p:spTgt spid="3">
                                            <p:graphicEl>
                                              <a:dgm id="{7B677CB1-D523-41CB-8C38-7F0980BC6E47}"/>
                                            </p:graphicEl>
                                          </p:spTgt>
                                        </p:tgtEl>
                                        <p:attrNameLst>
                                          <p:attrName>style.visibility</p:attrName>
                                        </p:attrNameLst>
                                      </p:cBhvr>
                                      <p:to>
                                        <p:strVal val="visible"/>
                                      </p:to>
                                    </p:set>
                                    <p:animEffect transition="in" filter="circle(out)">
                                      <p:cBhvr>
                                        <p:cTn id="27" dur="500"/>
                                        <p:tgtEl>
                                          <p:spTgt spid="3">
                                            <p:graphicEl>
                                              <a:dgm id="{7B677CB1-D523-41CB-8C38-7F0980BC6E47}"/>
                                            </p:graphicEl>
                                          </p:spTgt>
                                        </p:tgtEl>
                                      </p:cBhvr>
                                    </p:animEffect>
                                  </p:childTnLst>
                                </p:cTn>
                              </p:par>
                            </p:childTnLst>
                          </p:cTn>
                        </p:par>
                        <p:par>
                          <p:cTn id="28" fill="hold">
                            <p:stCondLst>
                              <p:cond delay="3000"/>
                            </p:stCondLst>
                            <p:childTnLst>
                              <p:par>
                                <p:cTn id="29" presetID="6" presetClass="entr" presetSubtype="32" fill="hold" grpId="0" nodeType="afterEffect">
                                  <p:stCondLst>
                                    <p:cond delay="0"/>
                                  </p:stCondLst>
                                  <p:childTnLst>
                                    <p:set>
                                      <p:cBhvr>
                                        <p:cTn id="30" dur="1" fill="hold">
                                          <p:stCondLst>
                                            <p:cond delay="0"/>
                                          </p:stCondLst>
                                        </p:cTn>
                                        <p:tgtEl>
                                          <p:spTgt spid="3">
                                            <p:graphicEl>
                                              <a:dgm id="{CC7D4220-9259-4387-9203-98C4599C4404}"/>
                                            </p:graphicEl>
                                          </p:spTgt>
                                        </p:tgtEl>
                                        <p:attrNameLst>
                                          <p:attrName>style.visibility</p:attrName>
                                        </p:attrNameLst>
                                      </p:cBhvr>
                                      <p:to>
                                        <p:strVal val="visible"/>
                                      </p:to>
                                    </p:set>
                                    <p:animEffect transition="in" filter="circle(out)">
                                      <p:cBhvr>
                                        <p:cTn id="31" dur="500"/>
                                        <p:tgtEl>
                                          <p:spTgt spid="3">
                                            <p:graphicEl>
                                              <a:dgm id="{CC7D4220-9259-4387-9203-98C4599C440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uadroTexto 5"/>
          <p:cNvSpPr txBox="1"/>
          <p:nvPr/>
        </p:nvSpPr>
        <p:spPr>
          <a:xfrm>
            <a:off x="6441772" y="1229461"/>
            <a:ext cx="3464227" cy="4834657"/>
          </a:xfrm>
          <a:prstGeom prst="rect">
            <a:avLst/>
          </a:prstGeom>
          <a:noFill/>
        </p:spPr>
        <p:txBody>
          <a:bodyPr wrap="square" lIns="27000" rIns="27000" rtlCol="0">
            <a:spAutoFit/>
          </a:bodyPr>
          <a:lstStyle/>
          <a:p>
            <a:pPr>
              <a:spcBef>
                <a:spcPts val="450"/>
              </a:spcBef>
            </a:pPr>
            <a:r>
              <a:rPr lang="es-CO" sz="1600" dirty="0"/>
              <a:t>La influencia del fenómeno El Niño en las condiciones climáticas del país, se ha visto “perturbada” por la aparición y persistencia de otros sistemas meteorológicos, como lo son el tránsito de ondas tropicales, las cuales se desarrollan en el Atlántico tropical (algunas de ellas muy cerca a África) y ejercen una influencia importante para que se presenten lluvias en zonas del centro y sur de la región Caribe, centro y norte de la región Andina y sobre buena parte de la Orinoquía.</a:t>
            </a:r>
          </a:p>
          <a:p>
            <a:pPr>
              <a:spcBef>
                <a:spcPts val="450"/>
              </a:spcBef>
            </a:pPr>
            <a:r>
              <a:rPr lang="es-CO" sz="1600" dirty="0"/>
              <a:t>Éste tipo de sistemas, han perturbado la ZCIT, generando algunas precipitaciones importantes en las zonas mencionados. Cabe mencionar, que de no estar presente El Niño, dicha incidencia sería aún más notoria.</a:t>
            </a:r>
          </a:p>
        </p:txBody>
      </p:sp>
      <p:sp>
        <p:nvSpPr>
          <p:cNvPr id="19" name="CuadroTexto 4"/>
          <p:cNvSpPr txBox="1"/>
          <p:nvPr/>
        </p:nvSpPr>
        <p:spPr>
          <a:xfrm>
            <a:off x="0" y="521038"/>
            <a:ext cx="9905999" cy="424732"/>
          </a:xfrm>
          <a:prstGeom prst="rect">
            <a:avLst/>
          </a:prstGeom>
          <a:noFill/>
        </p:spPr>
        <p:txBody>
          <a:bodyPr vert="horz" wrap="square" lIns="91440" tIns="45720" rIns="91440" bIns="45720" rtlCol="0" anchor="ctr">
            <a:spAutoFit/>
          </a:bodyPr>
          <a:lstStyle>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¿QUÉ </a:t>
            </a:r>
            <a:r>
              <a:rPr lang="es-CO" dirty="0"/>
              <a:t>CONDICIONES METEOROLÓGICAS SE PRESENTAN EN EL PAÍS?</a:t>
            </a:r>
          </a:p>
        </p:txBody>
      </p:sp>
    </p:spTree>
    <p:extLst>
      <p:ext uri="{BB962C8B-B14F-4D97-AF65-F5344CB8AC3E}">
        <p14:creationId xmlns:p14="http://schemas.microsoft.com/office/powerpoint/2010/main" val="3779994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4"/>
          <p:cNvSpPr txBox="1"/>
          <p:nvPr/>
        </p:nvSpPr>
        <p:spPr>
          <a:xfrm>
            <a:off x="-59375" y="525703"/>
            <a:ext cx="7813962" cy="757130"/>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SEGUIMIENTO Y DIFUSIÓN DE CONDICIONES ASOCIADAS AL FENÓMENO EL NIÑO</a:t>
            </a:r>
            <a:endParaRPr lang="es-CO" dirty="0"/>
          </a:p>
        </p:txBody>
      </p:sp>
      <p:sp>
        <p:nvSpPr>
          <p:cNvPr id="5" name="Rectángulo 4"/>
          <p:cNvSpPr/>
          <p:nvPr/>
        </p:nvSpPr>
        <p:spPr>
          <a:xfrm>
            <a:off x="159081" y="2069049"/>
            <a:ext cx="4881232" cy="1323439"/>
          </a:xfrm>
          <a:prstGeom prst="rect">
            <a:avLst/>
          </a:prstGeom>
        </p:spPr>
        <p:txBody>
          <a:bodyPr wrap="square">
            <a:spAutoFit/>
          </a:bodyPr>
          <a:lstStyle/>
          <a:p>
            <a:r>
              <a:rPr lang="es-ES_tradnl" sz="2000" b="1" u="sng" dirty="0">
                <a:ea typeface="Times New Roman" panose="02020603050405020304" pitchFamily="18" charset="0"/>
                <a:cs typeface="Arial" panose="020B0604020202020204" pitchFamily="34" charset="0"/>
              </a:rPr>
              <a:t>Boletín de Predicción Climática</a:t>
            </a:r>
            <a:r>
              <a:rPr lang="es-ES_tradnl" sz="2000" dirty="0">
                <a:ea typeface="Times New Roman" panose="02020603050405020304" pitchFamily="18" charset="0"/>
                <a:cs typeface="Arial" panose="020B0604020202020204" pitchFamily="34" charset="0"/>
              </a:rPr>
              <a:t>: </a:t>
            </a:r>
            <a:endParaRPr lang="es-ES_tradnl" sz="2000" dirty="0" smtClean="0">
              <a:ea typeface="Times New Roman" panose="02020603050405020304" pitchFamily="18" charset="0"/>
              <a:cs typeface="Arial" panose="020B0604020202020204" pitchFamily="34" charset="0"/>
            </a:endParaRPr>
          </a:p>
          <a:p>
            <a:r>
              <a:rPr lang="es-ES_tradnl" sz="2000" dirty="0" smtClean="0">
                <a:ea typeface="Times New Roman" panose="02020603050405020304" pitchFamily="18" charset="0"/>
                <a:cs typeface="Arial" panose="020B0604020202020204" pitchFamily="34" charset="0"/>
              </a:rPr>
              <a:t>1 </a:t>
            </a:r>
            <a:r>
              <a:rPr lang="es-ES_tradnl" sz="2000" dirty="0">
                <a:ea typeface="Times New Roman" panose="02020603050405020304" pitchFamily="18" charset="0"/>
                <a:cs typeface="Arial" panose="020B0604020202020204" pitchFamily="34" charset="0"/>
              </a:rPr>
              <a:t>mensual. Un total de 15 desde abril de 2014 hasta la </a:t>
            </a:r>
            <a:r>
              <a:rPr lang="es-ES_tradnl" sz="2000" dirty="0" smtClean="0">
                <a:ea typeface="Times New Roman" panose="02020603050405020304" pitchFamily="18" charset="0"/>
                <a:cs typeface="Arial" panose="020B0604020202020204" pitchFamily="34" charset="0"/>
              </a:rPr>
              <a:t>fecha, publicado en la página web.</a:t>
            </a:r>
            <a:endParaRPr lang="es-CO" sz="2000" dirty="0"/>
          </a:p>
        </p:txBody>
      </p:sp>
      <p:pic>
        <p:nvPicPr>
          <p:cNvPr id="6" name="Imagen 5"/>
          <p:cNvPicPr>
            <a:picLocks noChangeAspect="1"/>
          </p:cNvPicPr>
          <p:nvPr/>
        </p:nvPicPr>
        <p:blipFill rotWithShape="1">
          <a:blip r:embed="rId2"/>
          <a:srcRect l="30853" t="9541" r="31952" b="4850"/>
          <a:stretch/>
        </p:blipFill>
        <p:spPr>
          <a:xfrm rot="283222">
            <a:off x="5250147" y="1274052"/>
            <a:ext cx="4068636" cy="52673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9327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4"/>
          <p:cNvSpPr txBox="1"/>
          <p:nvPr/>
        </p:nvSpPr>
        <p:spPr>
          <a:xfrm>
            <a:off x="-59375" y="525703"/>
            <a:ext cx="7813962" cy="757130"/>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SEGUIMIENTO Y DIFUSIÓN DE CONDICIONES ASOCIADAS AL FENÓMENO EL NIÑO</a:t>
            </a:r>
            <a:endParaRPr lang="es-CO" dirty="0"/>
          </a:p>
        </p:txBody>
      </p:sp>
      <p:sp>
        <p:nvSpPr>
          <p:cNvPr id="5" name="Rectángulo 4"/>
          <p:cNvSpPr/>
          <p:nvPr/>
        </p:nvSpPr>
        <p:spPr>
          <a:xfrm>
            <a:off x="46413" y="2098018"/>
            <a:ext cx="4993899" cy="2677656"/>
          </a:xfrm>
          <a:prstGeom prst="rect">
            <a:avLst/>
          </a:prstGeom>
        </p:spPr>
        <p:txBody>
          <a:bodyPr wrap="square">
            <a:spAutoFit/>
          </a:bodyPr>
          <a:lstStyle/>
          <a:p>
            <a:r>
              <a:rPr lang="es-ES_tradnl" sz="2000" b="1" u="sng" dirty="0" smtClean="0">
                <a:ea typeface="Times New Roman" panose="02020603050405020304" pitchFamily="18" charset="0"/>
                <a:cs typeface="Arial" panose="020B0604020202020204" pitchFamily="34" charset="0"/>
              </a:rPr>
              <a:t>Boletines </a:t>
            </a:r>
            <a:r>
              <a:rPr lang="es-ES_tradnl" sz="2000" b="1" u="sng" dirty="0">
                <a:ea typeface="Times New Roman" panose="02020603050405020304" pitchFamily="18" charset="0"/>
                <a:cs typeface="Arial" panose="020B0604020202020204" pitchFamily="34" charset="0"/>
              </a:rPr>
              <a:t>de </a:t>
            </a:r>
            <a:r>
              <a:rPr lang="es-ES_tradnl" sz="2000" b="1" u="sng" dirty="0" smtClean="0">
                <a:ea typeface="Times New Roman" panose="02020603050405020304" pitchFamily="18" charset="0"/>
                <a:cs typeface="Arial" panose="020B0604020202020204" pitchFamily="34" charset="0"/>
              </a:rPr>
              <a:t>Prensa</a:t>
            </a:r>
            <a:r>
              <a:rPr lang="es-ES_tradnl" sz="2000" dirty="0" smtClean="0">
                <a:ea typeface="Times New Roman" panose="02020603050405020304" pitchFamily="18" charset="0"/>
                <a:cs typeface="Arial" panose="020B0604020202020204" pitchFamily="34" charset="0"/>
              </a:rPr>
              <a:t>: </a:t>
            </a:r>
          </a:p>
          <a:p>
            <a:pPr lvl="0"/>
            <a:r>
              <a:rPr lang="es-ES_tradnl" sz="2000" dirty="0" smtClean="0">
                <a:ea typeface="Times New Roman" panose="02020603050405020304" pitchFamily="18" charset="0"/>
                <a:cs typeface="Arial" panose="020B0604020202020204" pitchFamily="34" charset="0"/>
              </a:rPr>
              <a:t>Un </a:t>
            </a:r>
            <a:r>
              <a:rPr lang="es-ES_tradnl" sz="2000" dirty="0">
                <a:ea typeface="Times New Roman" panose="02020603050405020304" pitchFamily="18" charset="0"/>
                <a:cs typeface="Arial" panose="020B0604020202020204" pitchFamily="34" charset="0"/>
              </a:rPr>
              <a:t>total de </a:t>
            </a:r>
            <a:r>
              <a:rPr lang="es-ES_tradnl" sz="2000" dirty="0" smtClean="0">
                <a:ea typeface="Times New Roman" panose="02020603050405020304" pitchFamily="18" charset="0"/>
                <a:cs typeface="Arial" panose="020B0604020202020204" pitchFamily="34" charset="0"/>
              </a:rPr>
              <a:t>49 </a:t>
            </a:r>
            <a:r>
              <a:rPr lang="es-ES_tradnl" sz="2000" dirty="0">
                <a:ea typeface="Times New Roman" panose="02020603050405020304" pitchFamily="18" charset="0"/>
                <a:cs typeface="Arial" panose="020B0604020202020204" pitchFamily="34" charset="0"/>
              </a:rPr>
              <a:t>desde abril de 2014 hasta la </a:t>
            </a:r>
            <a:r>
              <a:rPr lang="es-ES_tradnl" sz="2000" dirty="0" smtClean="0">
                <a:ea typeface="Times New Roman" panose="02020603050405020304" pitchFamily="18" charset="0"/>
                <a:cs typeface="Arial" panose="020B0604020202020204" pitchFamily="34" charset="0"/>
              </a:rPr>
              <a:t>fecha, publicado en la página web y enviado a: </a:t>
            </a:r>
          </a:p>
          <a:p>
            <a:pPr marL="342900" lvl="0" indent="-342900">
              <a:buFont typeface="Arial" panose="020B0604020202020204" pitchFamily="34" charset="0"/>
              <a:buChar char="•"/>
            </a:pPr>
            <a:r>
              <a:rPr lang="es-ES_tradnl" dirty="0" smtClean="0"/>
              <a:t>958 </a:t>
            </a:r>
            <a:r>
              <a:rPr lang="es-ES_tradnl" dirty="0"/>
              <a:t>correos alcaldías del país </a:t>
            </a:r>
            <a:endParaRPr lang="es-CO" dirty="0"/>
          </a:p>
          <a:p>
            <a:pPr marL="342900" lvl="0" indent="-342900">
              <a:buFont typeface="Arial" panose="020B0604020202020204" pitchFamily="34" charset="0"/>
              <a:buChar char="•"/>
            </a:pPr>
            <a:r>
              <a:rPr lang="es-ES_tradnl" dirty="0"/>
              <a:t>144 correos de las 32 gobernaciones</a:t>
            </a:r>
            <a:endParaRPr lang="es-CO" dirty="0"/>
          </a:p>
          <a:p>
            <a:pPr marL="342900" lvl="0" indent="-342900">
              <a:buFont typeface="Arial" panose="020B0604020202020204" pitchFamily="34" charset="0"/>
              <a:buChar char="•"/>
            </a:pPr>
            <a:r>
              <a:rPr lang="es-ES_tradnl" dirty="0"/>
              <a:t>146 funcionarios de las 33 corporaciones autónomas regionales </a:t>
            </a:r>
            <a:endParaRPr lang="es-CO" dirty="0"/>
          </a:p>
          <a:p>
            <a:pPr marL="342900" lvl="0" indent="-342900">
              <a:buFont typeface="Arial" panose="020B0604020202020204" pitchFamily="34" charset="0"/>
              <a:buChar char="•"/>
            </a:pPr>
            <a:r>
              <a:rPr lang="es-ES_tradnl" dirty="0"/>
              <a:t>491 periodistas de los diferentes medios del </a:t>
            </a:r>
            <a:r>
              <a:rPr lang="es-ES_tradnl" dirty="0" smtClean="0"/>
              <a:t>país</a:t>
            </a:r>
            <a:endParaRPr lang="es-CO" dirty="0"/>
          </a:p>
        </p:txBody>
      </p:sp>
      <p:pic>
        <p:nvPicPr>
          <p:cNvPr id="7" name="Imagen 6" descr="C:\Users\nsoto\Desktop\E1.jpg"/>
          <p:cNvPicPr/>
          <p:nvPr/>
        </p:nvPicPr>
        <p:blipFill rotWithShape="1">
          <a:blip r:embed="rId2">
            <a:extLst>
              <a:ext uri="{28A0092B-C50C-407E-A947-70E740481C1C}">
                <a14:useLocalDpi xmlns:a14="http://schemas.microsoft.com/office/drawing/2010/main" val="0"/>
              </a:ext>
            </a:extLst>
          </a:blip>
          <a:srcRect b="18378"/>
          <a:stretch/>
        </p:blipFill>
        <p:spPr bwMode="auto">
          <a:xfrm rot="200174">
            <a:off x="7305464" y="977797"/>
            <a:ext cx="2623820" cy="3324906"/>
          </a:xfrm>
          <a:prstGeom prst="rect">
            <a:avLst/>
          </a:prstGeom>
          <a:noFill/>
          <a:ln>
            <a:noFill/>
          </a:ln>
        </p:spPr>
      </p:pic>
      <p:pic>
        <p:nvPicPr>
          <p:cNvPr id="8" name="Imagen 7" descr="C:\Users\USUARIO\Desktop\E1.jpg"/>
          <p:cNvPicPr/>
          <p:nvPr/>
        </p:nvPicPr>
        <p:blipFill>
          <a:blip r:embed="rId3">
            <a:extLst>
              <a:ext uri="{28A0092B-C50C-407E-A947-70E740481C1C}">
                <a14:useLocalDpi xmlns:a14="http://schemas.microsoft.com/office/drawing/2010/main" val="0"/>
              </a:ext>
            </a:extLst>
          </a:blip>
          <a:srcRect/>
          <a:stretch>
            <a:fillRect/>
          </a:stretch>
        </p:blipFill>
        <p:spPr bwMode="auto">
          <a:xfrm rot="21042285">
            <a:off x="5152572" y="1847470"/>
            <a:ext cx="2591688" cy="3538854"/>
          </a:xfrm>
          <a:prstGeom prst="rect">
            <a:avLst/>
          </a:prstGeom>
          <a:noFill/>
          <a:ln>
            <a:noFill/>
          </a:ln>
        </p:spPr>
      </p:pic>
      <p:pic>
        <p:nvPicPr>
          <p:cNvPr id="9" name="Imagen 8" descr="C:\Users\nsoto\Desktop\evidencia niño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43173">
            <a:off x="6170395" y="4315340"/>
            <a:ext cx="3685302" cy="2370760"/>
          </a:xfrm>
          <a:prstGeom prst="rect">
            <a:avLst/>
          </a:prstGeom>
          <a:noFill/>
          <a:ln>
            <a:noFill/>
          </a:ln>
        </p:spPr>
      </p:pic>
    </p:spTree>
    <p:extLst>
      <p:ext uri="{BB962C8B-B14F-4D97-AF65-F5344CB8AC3E}">
        <p14:creationId xmlns:p14="http://schemas.microsoft.com/office/powerpoint/2010/main" val="1451235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000" fill="hold"/>
                                        <p:tgtEl>
                                          <p:spTgt spid="8"/>
                                        </p:tgtEl>
                                        <p:attrNameLst>
                                          <p:attrName>ppt_x</p:attrName>
                                        </p:attrNameLst>
                                      </p:cBhvr>
                                      <p:tavLst>
                                        <p:tav tm="0">
                                          <p:val>
                                            <p:strVal val="#ppt_x"/>
                                          </p:val>
                                        </p:tav>
                                        <p:tav tm="100000">
                                          <p:val>
                                            <p:strVal val="#ppt_x"/>
                                          </p:val>
                                        </p:tav>
                                      </p:tavLst>
                                    </p:anim>
                                    <p:anim calcmode="lin" valueType="num">
                                      <p:cBhvr additive="base">
                                        <p:cTn id="12" dur="20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4000"/>
                            </p:stCondLst>
                            <p:childTnLst>
                              <p:par>
                                <p:cTn id="14" presetID="16" presetClass="entr" presetSubtype="2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4"/>
          <p:cNvSpPr txBox="1"/>
          <p:nvPr/>
        </p:nvSpPr>
        <p:spPr>
          <a:xfrm>
            <a:off x="-59375" y="525703"/>
            <a:ext cx="7813962" cy="757130"/>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SEGUIMIENTO Y DIFUSIÓN DE CONDICIONES ASOCIADAS AL FENÓMENO EL NIÑO</a:t>
            </a:r>
            <a:endParaRPr lang="es-CO" dirty="0"/>
          </a:p>
        </p:txBody>
      </p:sp>
      <p:sp>
        <p:nvSpPr>
          <p:cNvPr id="5" name="Rectángulo 4"/>
          <p:cNvSpPr/>
          <p:nvPr/>
        </p:nvSpPr>
        <p:spPr>
          <a:xfrm>
            <a:off x="-59375" y="1282833"/>
            <a:ext cx="5051548" cy="707886"/>
          </a:xfrm>
          <a:prstGeom prst="rect">
            <a:avLst/>
          </a:prstGeom>
        </p:spPr>
        <p:txBody>
          <a:bodyPr wrap="square">
            <a:spAutoFit/>
          </a:bodyPr>
          <a:lstStyle/>
          <a:p>
            <a:r>
              <a:rPr lang="es-ES_tradnl" sz="2000" b="1" u="sng" dirty="0"/>
              <a:t>Registro Redes Sociales – Cuenta de Twitter @</a:t>
            </a:r>
            <a:r>
              <a:rPr lang="es-ES_tradnl" sz="2000" b="1" u="sng" dirty="0" err="1" smtClean="0"/>
              <a:t>IDEAMColombia</a:t>
            </a:r>
            <a:r>
              <a:rPr lang="es-ES_tradnl" sz="2000" dirty="0" smtClean="0">
                <a:ea typeface="Times New Roman" panose="02020603050405020304" pitchFamily="18" charset="0"/>
                <a:cs typeface="Arial" panose="020B0604020202020204" pitchFamily="34" charset="0"/>
              </a:rPr>
              <a:t> </a:t>
            </a:r>
          </a:p>
        </p:txBody>
      </p:sp>
      <p:sp>
        <p:nvSpPr>
          <p:cNvPr id="7" name="Rectángulo 6"/>
          <p:cNvSpPr/>
          <p:nvPr/>
        </p:nvSpPr>
        <p:spPr>
          <a:xfrm>
            <a:off x="-59375" y="3607563"/>
            <a:ext cx="3296061" cy="707886"/>
          </a:xfrm>
          <a:prstGeom prst="rect">
            <a:avLst/>
          </a:prstGeom>
        </p:spPr>
        <p:txBody>
          <a:bodyPr wrap="square">
            <a:spAutoFit/>
          </a:bodyPr>
          <a:lstStyle/>
          <a:p>
            <a:r>
              <a:rPr lang="es-ES_tradnl" sz="2000" dirty="0"/>
              <a:t>Tota de 165 desde abril de 2014 hasta la fecha</a:t>
            </a:r>
            <a:endParaRPr lang="es-ES_tradnl" sz="2000" dirty="0" smtClean="0">
              <a:ea typeface="Times New Roman" panose="02020603050405020304" pitchFamily="18" charset="0"/>
              <a:cs typeface="Arial" panose="020B0604020202020204" pitchFamily="34" charset="0"/>
            </a:endParaRPr>
          </a:p>
        </p:txBody>
      </p:sp>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rot="438764">
            <a:off x="5664428" y="1129748"/>
            <a:ext cx="3927824" cy="5075691"/>
          </a:xfrm>
          <a:prstGeom prst="rect">
            <a:avLst/>
          </a:prstGeom>
          <a:noFill/>
          <a:ln>
            <a:noFill/>
          </a:ln>
        </p:spPr>
      </p:pic>
      <p:pic>
        <p:nvPicPr>
          <p:cNvPr id="10" name="Imagen 9"/>
          <p:cNvPicPr/>
          <p:nvPr/>
        </p:nvPicPr>
        <p:blipFill>
          <a:blip r:embed="rId3">
            <a:extLst>
              <a:ext uri="{28A0092B-C50C-407E-A947-70E740481C1C}">
                <a14:useLocalDpi xmlns:a14="http://schemas.microsoft.com/office/drawing/2010/main" val="0"/>
              </a:ext>
            </a:extLst>
          </a:blip>
          <a:srcRect/>
          <a:stretch>
            <a:fillRect/>
          </a:stretch>
        </p:blipFill>
        <p:spPr bwMode="auto">
          <a:xfrm rot="21328669">
            <a:off x="2915106" y="1846037"/>
            <a:ext cx="3450809" cy="4334693"/>
          </a:xfrm>
          <a:prstGeom prst="rect">
            <a:avLst/>
          </a:prstGeom>
          <a:noFill/>
          <a:ln>
            <a:noFill/>
          </a:ln>
        </p:spPr>
      </p:pic>
      <p:pic>
        <p:nvPicPr>
          <p:cNvPr id="11" name="Imagen 10"/>
          <p:cNvPicPr/>
          <p:nvPr/>
        </p:nvPicPr>
        <p:blipFill>
          <a:blip r:embed="rId4">
            <a:extLst>
              <a:ext uri="{28A0092B-C50C-407E-A947-70E740481C1C}">
                <a14:useLocalDpi xmlns:a14="http://schemas.microsoft.com/office/drawing/2010/main" val="0"/>
              </a:ext>
            </a:extLst>
          </a:blip>
          <a:srcRect/>
          <a:stretch>
            <a:fillRect/>
          </a:stretch>
        </p:blipFill>
        <p:spPr bwMode="auto">
          <a:xfrm>
            <a:off x="4617886" y="2508365"/>
            <a:ext cx="3582686" cy="4301119"/>
          </a:xfrm>
          <a:prstGeom prst="rect">
            <a:avLst/>
          </a:prstGeom>
          <a:noFill/>
          <a:ln>
            <a:noFill/>
          </a:ln>
        </p:spPr>
      </p:pic>
    </p:spTree>
    <p:extLst>
      <p:ext uri="{BB962C8B-B14F-4D97-AF65-F5344CB8AC3E}">
        <p14:creationId xmlns:p14="http://schemas.microsoft.com/office/powerpoint/2010/main" val="2305634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Effect transition="in" filter="fade">
                                      <p:cBhvr>
                                        <p:cTn id="9" dur="2000"/>
                                        <p:tgtEl>
                                          <p:spTgt spid="9"/>
                                        </p:tgtEl>
                                      </p:cBhvr>
                                    </p:animEffect>
                                  </p:childTnLst>
                                </p:cTn>
                              </p:par>
                            </p:childTnLst>
                          </p:cTn>
                        </p:par>
                        <p:par>
                          <p:cTn id="10" fill="hold">
                            <p:stCondLst>
                              <p:cond delay="2000"/>
                            </p:stCondLst>
                            <p:childTnLst>
                              <p:par>
                                <p:cTn id="11" presetID="16" presetClass="entr" presetSubtype="2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2000"/>
                                        <p:tgtEl>
                                          <p:spTgt spid="10"/>
                                        </p:tgtEl>
                                      </p:cBhvr>
                                    </p:animEffect>
                                  </p:childTnLst>
                                </p:cTn>
                              </p:par>
                            </p:childTnLst>
                          </p:cTn>
                        </p:par>
                        <p:par>
                          <p:cTn id="14" fill="hold">
                            <p:stCondLst>
                              <p:cond delay="4000"/>
                            </p:stCondLst>
                            <p:childTnLst>
                              <p:par>
                                <p:cTn id="15" presetID="21"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2)">
                                      <p:cBhvr>
                                        <p:cTn id="1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4"/>
          <p:cNvSpPr txBox="1"/>
          <p:nvPr/>
        </p:nvSpPr>
        <p:spPr>
          <a:xfrm>
            <a:off x="-59375" y="525703"/>
            <a:ext cx="7813962" cy="757130"/>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SEGUIMIENTO Y DIFUSIÓN DE CONDICIONES ASOCIADAS AL FENÓMENO EL NIÑO</a:t>
            </a:r>
            <a:endParaRPr lang="es-CO" dirty="0"/>
          </a:p>
        </p:txBody>
      </p:sp>
      <p:sp>
        <p:nvSpPr>
          <p:cNvPr id="5" name="Rectángulo 4"/>
          <p:cNvSpPr/>
          <p:nvPr/>
        </p:nvSpPr>
        <p:spPr>
          <a:xfrm>
            <a:off x="159081" y="2069049"/>
            <a:ext cx="3135662" cy="1938992"/>
          </a:xfrm>
          <a:prstGeom prst="rect">
            <a:avLst/>
          </a:prstGeom>
        </p:spPr>
        <p:txBody>
          <a:bodyPr wrap="square">
            <a:spAutoFit/>
          </a:bodyPr>
          <a:lstStyle/>
          <a:p>
            <a:r>
              <a:rPr lang="es-ES_tradnl" sz="2000" b="1" u="sng" dirty="0" smtClean="0">
                <a:ea typeface="Times New Roman" panose="02020603050405020304" pitchFamily="18" charset="0"/>
                <a:cs typeface="Arial" panose="020B0604020202020204" pitchFamily="34" charset="0"/>
              </a:rPr>
              <a:t>Talleres de Socialización para la Prevención</a:t>
            </a:r>
            <a:r>
              <a:rPr lang="es-ES_tradnl" sz="2000" dirty="0" smtClean="0">
                <a:ea typeface="Times New Roman" panose="02020603050405020304" pitchFamily="18" charset="0"/>
                <a:cs typeface="Arial" panose="020B0604020202020204" pitchFamily="34" charset="0"/>
              </a:rPr>
              <a:t>: </a:t>
            </a:r>
          </a:p>
          <a:p>
            <a:r>
              <a:rPr lang="es-ES" sz="2000" dirty="0"/>
              <a:t>Se realizaron 34 talleres, con un número total de 2642 asistentes y 1713 Entidades, en todo el </a:t>
            </a:r>
            <a:r>
              <a:rPr lang="es-ES" sz="2000" dirty="0" smtClean="0"/>
              <a:t>país.</a:t>
            </a:r>
            <a:endParaRPr lang="es-CO" sz="2000" dirty="0"/>
          </a:p>
        </p:txBody>
      </p:sp>
      <p:grpSp>
        <p:nvGrpSpPr>
          <p:cNvPr id="4" name="Grupo 3"/>
          <p:cNvGrpSpPr/>
          <p:nvPr/>
        </p:nvGrpSpPr>
        <p:grpSpPr>
          <a:xfrm>
            <a:off x="3830209" y="895350"/>
            <a:ext cx="5849319" cy="5772150"/>
            <a:chOff x="3830209" y="895350"/>
            <a:chExt cx="5849319" cy="5772150"/>
          </a:xfrm>
        </p:grpSpPr>
        <p:sp>
          <p:nvSpPr>
            <p:cNvPr id="3" name="Rectángulo 2"/>
            <p:cNvSpPr/>
            <p:nvPr/>
          </p:nvSpPr>
          <p:spPr>
            <a:xfrm>
              <a:off x="3830209" y="895350"/>
              <a:ext cx="5828141" cy="5772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Picture 3" descr="C:\Users\wbecerra\Desktop\Tabla11-01.jpg"/>
            <p:cNvPicPr/>
            <p:nvPr/>
          </p:nvPicPr>
          <p:blipFill rotWithShape="1">
            <a:blip r:embed="rId2" cstate="print">
              <a:clrChange>
                <a:clrFrom>
                  <a:srgbClr val="FFFFFF"/>
                </a:clrFrom>
                <a:clrTo>
                  <a:srgbClr val="FFFFFF">
                    <a:alpha val="0"/>
                  </a:srgbClr>
                </a:clrTo>
              </a:clrChange>
            </a:blip>
            <a:srcRect l="3767" t="2570" r="2338" b="6191"/>
            <a:stretch/>
          </p:blipFill>
          <p:spPr bwMode="auto">
            <a:xfrm>
              <a:off x="3830210" y="904268"/>
              <a:ext cx="5849318" cy="5763232"/>
            </a:xfrm>
            <a:prstGeom prst="rect">
              <a:avLst/>
            </a:prstGeom>
            <a:noFill/>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ext>
            </a:extLst>
          </p:spPr>
        </p:pic>
      </p:grpSp>
      <p:pic>
        <p:nvPicPr>
          <p:cNvPr id="8" name="Imagen 7" descr="C:\Users\nsoto\Desktop\Bogotá 4.jpg"/>
          <p:cNvPicPr/>
          <p:nvPr/>
        </p:nvPicPr>
        <p:blipFill>
          <a:blip r:embed="rId3">
            <a:extLst>
              <a:ext uri="{28A0092B-C50C-407E-A947-70E740481C1C}">
                <a14:useLocalDpi xmlns:a14="http://schemas.microsoft.com/office/drawing/2010/main" val="0"/>
              </a:ext>
            </a:extLst>
          </a:blip>
          <a:srcRect/>
          <a:stretch>
            <a:fillRect/>
          </a:stretch>
        </p:blipFill>
        <p:spPr bwMode="auto">
          <a:xfrm>
            <a:off x="3829528" y="905618"/>
            <a:ext cx="5850000" cy="5770800"/>
          </a:xfrm>
          <a:prstGeom prst="rect">
            <a:avLst/>
          </a:prstGeom>
          <a:noFill/>
          <a:ln>
            <a:noFill/>
          </a:ln>
        </p:spPr>
      </p:pic>
      <p:pic>
        <p:nvPicPr>
          <p:cNvPr id="9" name="Imagen 8" descr="C:\Users\nsoto\Desktop\Bogotá.jpg"/>
          <p:cNvPicPr/>
          <p:nvPr/>
        </p:nvPicPr>
        <p:blipFill>
          <a:blip r:embed="rId4">
            <a:extLst>
              <a:ext uri="{28A0092B-C50C-407E-A947-70E740481C1C}">
                <a14:useLocalDpi xmlns:a14="http://schemas.microsoft.com/office/drawing/2010/main" val="0"/>
              </a:ext>
            </a:extLst>
          </a:blip>
          <a:srcRect/>
          <a:stretch>
            <a:fillRect/>
          </a:stretch>
        </p:blipFill>
        <p:spPr bwMode="auto">
          <a:xfrm>
            <a:off x="3829528" y="886432"/>
            <a:ext cx="5850000" cy="5770800"/>
          </a:xfrm>
          <a:prstGeom prst="rect">
            <a:avLst/>
          </a:prstGeom>
          <a:noFill/>
          <a:ln>
            <a:noFill/>
          </a:ln>
        </p:spPr>
      </p:pic>
      <p:pic>
        <p:nvPicPr>
          <p:cNvPr id="10" name="Imagen 9" descr="C:\Users\nsoto\Desktop\Bogotá 2.jpg"/>
          <p:cNvPicPr/>
          <p:nvPr/>
        </p:nvPicPr>
        <p:blipFill>
          <a:blip r:embed="rId5">
            <a:extLst>
              <a:ext uri="{28A0092B-C50C-407E-A947-70E740481C1C}">
                <a14:useLocalDpi xmlns:a14="http://schemas.microsoft.com/office/drawing/2010/main" val="0"/>
              </a:ext>
            </a:extLst>
          </a:blip>
          <a:srcRect/>
          <a:stretch>
            <a:fillRect/>
          </a:stretch>
        </p:blipFill>
        <p:spPr bwMode="auto">
          <a:xfrm>
            <a:off x="3847606" y="886432"/>
            <a:ext cx="5850000" cy="5770800"/>
          </a:xfrm>
          <a:prstGeom prst="rect">
            <a:avLst/>
          </a:prstGeom>
          <a:noFill/>
          <a:ln>
            <a:noFill/>
          </a:ln>
        </p:spPr>
      </p:pic>
      <p:pic>
        <p:nvPicPr>
          <p:cNvPr id="11" name="Imagen 10" descr="C:\Users\nsoto\Desktop\PASTO1.jpg"/>
          <p:cNvPicPr/>
          <p:nvPr/>
        </p:nvPicPr>
        <p:blipFill>
          <a:blip r:embed="rId6">
            <a:extLst>
              <a:ext uri="{28A0092B-C50C-407E-A947-70E740481C1C}">
                <a14:useLocalDpi xmlns:a14="http://schemas.microsoft.com/office/drawing/2010/main" val="0"/>
              </a:ext>
            </a:extLst>
          </a:blip>
          <a:srcRect/>
          <a:stretch>
            <a:fillRect/>
          </a:stretch>
        </p:blipFill>
        <p:spPr bwMode="auto">
          <a:xfrm>
            <a:off x="3825746" y="924804"/>
            <a:ext cx="5850000" cy="5770800"/>
          </a:xfrm>
          <a:prstGeom prst="rect">
            <a:avLst/>
          </a:prstGeom>
          <a:noFill/>
          <a:ln>
            <a:noFill/>
          </a:ln>
        </p:spPr>
      </p:pic>
      <p:pic>
        <p:nvPicPr>
          <p:cNvPr id="12" name="Imagen 11" descr="C:\Users\nsoto\Desktop\PASTO 2.jpg"/>
          <p:cNvPicPr/>
          <p:nvPr/>
        </p:nvPicPr>
        <p:blipFill>
          <a:blip r:embed="rId7">
            <a:extLst>
              <a:ext uri="{28A0092B-C50C-407E-A947-70E740481C1C}">
                <a14:useLocalDpi xmlns:a14="http://schemas.microsoft.com/office/drawing/2010/main" val="0"/>
              </a:ext>
            </a:extLst>
          </a:blip>
          <a:srcRect/>
          <a:stretch>
            <a:fillRect/>
          </a:stretch>
        </p:blipFill>
        <p:spPr bwMode="auto">
          <a:xfrm>
            <a:off x="3804568" y="896025"/>
            <a:ext cx="5850000" cy="5770800"/>
          </a:xfrm>
          <a:prstGeom prst="rect">
            <a:avLst/>
          </a:prstGeom>
          <a:noFill/>
          <a:ln>
            <a:noFill/>
          </a:ln>
        </p:spPr>
      </p:pic>
      <p:grpSp>
        <p:nvGrpSpPr>
          <p:cNvPr id="13" name="Grupo 12"/>
          <p:cNvGrpSpPr/>
          <p:nvPr/>
        </p:nvGrpSpPr>
        <p:grpSpPr>
          <a:xfrm>
            <a:off x="3814288" y="848060"/>
            <a:ext cx="5971969" cy="5847544"/>
            <a:chOff x="3830209" y="895350"/>
            <a:chExt cx="5849319" cy="5772150"/>
          </a:xfrm>
        </p:grpSpPr>
        <p:sp>
          <p:nvSpPr>
            <p:cNvPr id="14" name="Rectángulo 13"/>
            <p:cNvSpPr/>
            <p:nvPr/>
          </p:nvSpPr>
          <p:spPr>
            <a:xfrm>
              <a:off x="3830209" y="895350"/>
              <a:ext cx="5828141" cy="5772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Picture 3" descr="C:\Users\wbecerra\Desktop\Tabla11-01.jpg"/>
            <p:cNvPicPr/>
            <p:nvPr/>
          </p:nvPicPr>
          <p:blipFill rotWithShape="1">
            <a:blip r:embed="rId2" cstate="print">
              <a:clrChange>
                <a:clrFrom>
                  <a:srgbClr val="FFFFFF"/>
                </a:clrFrom>
                <a:clrTo>
                  <a:srgbClr val="FFFFFF">
                    <a:alpha val="0"/>
                  </a:srgbClr>
                </a:clrTo>
              </a:clrChange>
            </a:blip>
            <a:srcRect l="3767" t="2570" r="2338" b="6191"/>
            <a:stretch/>
          </p:blipFill>
          <p:spPr bwMode="auto">
            <a:xfrm>
              <a:off x="3830210" y="904268"/>
              <a:ext cx="5849318" cy="5763232"/>
            </a:xfrm>
            <a:prstGeom prst="rect">
              <a:avLst/>
            </a:prstGeom>
            <a:noFill/>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ext>
            </a:extLst>
          </p:spPr>
        </p:pic>
      </p:grpSp>
    </p:spTree>
    <p:extLst>
      <p:ext uri="{BB962C8B-B14F-4D97-AF65-F5344CB8AC3E}">
        <p14:creationId xmlns:p14="http://schemas.microsoft.com/office/powerpoint/2010/main" val="4103326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70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par>
                          <p:cTn id="12" fill="hold">
                            <p:stCondLst>
                              <p:cond delay="10000"/>
                            </p:stCondLst>
                            <p:childTnLst>
                              <p:par>
                                <p:cTn id="13" presetID="2" presetClass="entr" presetSubtype="4" fill="hold" nodeType="after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2000" fill="hold"/>
                                        <p:tgtEl>
                                          <p:spTgt spid="10"/>
                                        </p:tgtEl>
                                        <p:attrNameLst>
                                          <p:attrName>ppt_x</p:attrName>
                                        </p:attrNameLst>
                                      </p:cBhvr>
                                      <p:tavLst>
                                        <p:tav tm="0">
                                          <p:val>
                                            <p:strVal val="#ppt_x"/>
                                          </p:val>
                                        </p:tav>
                                        <p:tav tm="100000">
                                          <p:val>
                                            <p:strVal val="#ppt_x"/>
                                          </p:val>
                                        </p:tav>
                                      </p:tavLst>
                                    </p:anim>
                                    <p:anim calcmode="lin" valueType="num">
                                      <p:cBhvr additive="base">
                                        <p:cTn id="16" dur="20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3000"/>
                            </p:stCondLst>
                            <p:childTnLst>
                              <p:par>
                                <p:cTn id="18" presetID="16" presetClass="entr" presetSubtype="21" fill="hold" nodeType="afterEffect">
                                  <p:stCondLst>
                                    <p:cond delay="100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2000"/>
                                        <p:tgtEl>
                                          <p:spTgt spid="11"/>
                                        </p:tgtEl>
                                      </p:cBhvr>
                                    </p:animEffect>
                                  </p:childTnLst>
                                </p:cTn>
                              </p:par>
                            </p:childTnLst>
                          </p:cTn>
                        </p:par>
                        <p:par>
                          <p:cTn id="21" fill="hold">
                            <p:stCondLst>
                              <p:cond delay="16000"/>
                            </p:stCondLst>
                            <p:childTnLst>
                              <p:par>
                                <p:cTn id="22" presetID="6" presetClass="entr" presetSubtype="16" fill="hold" nodeType="afterEffect">
                                  <p:stCondLst>
                                    <p:cond delay="100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childTnLst>
                          </p:cTn>
                        </p:par>
                        <p:par>
                          <p:cTn id="25" fill="hold">
                            <p:stCondLst>
                              <p:cond delay="19000"/>
                            </p:stCondLst>
                            <p:childTnLst>
                              <p:par>
                                <p:cTn id="26" presetID="14" presetClass="entr" presetSubtype="10" fill="hold" nodeType="afterEffect">
                                  <p:stCondLst>
                                    <p:cond delay="100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5629836" y="1560734"/>
            <a:ext cx="3720353" cy="27064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Rectángulo 1"/>
          <p:cNvSpPr/>
          <p:nvPr/>
        </p:nvSpPr>
        <p:spPr>
          <a:xfrm>
            <a:off x="104229" y="2099869"/>
            <a:ext cx="4347440" cy="1840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p:cNvSpPr txBox="1"/>
          <p:nvPr/>
        </p:nvSpPr>
        <p:spPr>
          <a:xfrm>
            <a:off x="5028501" y="4762109"/>
            <a:ext cx="4926007" cy="954107"/>
          </a:xfrm>
          <a:prstGeom prst="rect">
            <a:avLst/>
          </a:prstGeom>
          <a:solidFill>
            <a:schemeClr val="accent3">
              <a:lumMod val="60000"/>
              <a:lumOff val="40000"/>
            </a:schemeClr>
          </a:solidFill>
        </p:spPr>
        <p:txBody>
          <a:bodyPr wrap="square" lIns="27000" rIns="27000" rtlCol="0">
            <a:spAutoFit/>
          </a:bodyPr>
          <a:lstStyle/>
          <a:p>
            <a:pPr algn="just">
              <a:spcBef>
                <a:spcPts val="450"/>
              </a:spcBef>
            </a:pPr>
            <a:r>
              <a:rPr lang="es-CO" sz="1400" dirty="0"/>
              <a:t>El más reciente análisis de anomalías de la </a:t>
            </a:r>
            <a:r>
              <a:rPr lang="es-CO" sz="1400" b="1" dirty="0">
                <a:effectLst>
                  <a:outerShdw blurRad="38100" dist="38100" dir="2700000" algn="tl">
                    <a:srgbClr val="000000">
                      <a:alpha val="43137"/>
                    </a:srgbClr>
                  </a:outerShdw>
                </a:effectLst>
              </a:rPr>
              <a:t>temperatura </a:t>
            </a:r>
            <a:r>
              <a:rPr lang="es-CO" sz="1400" b="1" u="sng" dirty="0" err="1">
                <a:effectLst>
                  <a:outerShdw blurRad="38100" dist="38100" dir="2700000" algn="tl">
                    <a:srgbClr val="000000">
                      <a:alpha val="43137"/>
                    </a:srgbClr>
                  </a:outerShdw>
                </a:effectLst>
              </a:rPr>
              <a:t>Subsuperficial</a:t>
            </a:r>
            <a:r>
              <a:rPr lang="es-CO" sz="1400" b="1" dirty="0">
                <a:effectLst>
                  <a:outerShdw blurRad="38100" dist="38100" dir="2700000" algn="tl">
                    <a:srgbClr val="000000">
                      <a:alpha val="43137"/>
                    </a:srgbClr>
                  </a:outerShdw>
                </a:effectLst>
              </a:rPr>
              <a:t> del mar</a:t>
            </a:r>
            <a:r>
              <a:rPr lang="es-CO" sz="1400" dirty="0" smtClean="0"/>
              <a:t>, durante los últimos 2 meses,  </a:t>
            </a:r>
            <a:r>
              <a:rPr lang="es-CO" sz="1400" dirty="0"/>
              <a:t>muestra valores positivos en gran parte del océano Pacífico tropical entre la superficie y los </a:t>
            </a:r>
            <a:r>
              <a:rPr lang="es-CO" sz="1400" dirty="0" smtClean="0"/>
              <a:t>200mt </a:t>
            </a:r>
            <a:r>
              <a:rPr lang="es-CO" sz="1400" dirty="0"/>
              <a:t>de profundidad.</a:t>
            </a:r>
          </a:p>
        </p:txBody>
      </p:sp>
      <p:sp>
        <p:nvSpPr>
          <p:cNvPr id="19" name="CuadroTexto 4"/>
          <p:cNvSpPr txBox="1"/>
          <p:nvPr/>
        </p:nvSpPr>
        <p:spPr>
          <a:xfrm>
            <a:off x="0" y="526596"/>
            <a:ext cx="9971314" cy="461665"/>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809620" algn="l"/>
              </a:tabLst>
            </a:pPr>
            <a:r>
              <a:rPr lang="es-CO" sz="2400" b="1" dirty="0" smtClean="0">
                <a:effectLst>
                  <a:outerShdw blurRad="38100" dist="38100" dir="2700000" algn="tl">
                    <a:srgbClr val="000000">
                      <a:alpha val="43137"/>
                    </a:srgbClr>
                  </a:outerShdw>
                </a:effectLst>
              </a:rPr>
              <a:t>ESTADO </a:t>
            </a:r>
            <a:r>
              <a:rPr lang="es-CO" sz="2400" b="1" dirty="0">
                <a:effectLst>
                  <a:outerShdw blurRad="38100" dist="38100" dir="2700000" algn="tl">
                    <a:srgbClr val="000000">
                      <a:alpha val="43137"/>
                    </a:srgbClr>
                  </a:outerShdw>
                </a:effectLst>
              </a:rPr>
              <a:t>ACTUAL DE LOS INDICADORES ASOCIADOS AL FENÓMENO EL NIÑO</a:t>
            </a:r>
          </a:p>
        </p:txBody>
      </p:sp>
      <p:sp>
        <p:nvSpPr>
          <p:cNvPr id="26" name="CuadroTexto 25"/>
          <p:cNvSpPr txBox="1"/>
          <p:nvPr/>
        </p:nvSpPr>
        <p:spPr>
          <a:xfrm>
            <a:off x="104229" y="4762108"/>
            <a:ext cx="4782868" cy="954107"/>
          </a:xfrm>
          <a:prstGeom prst="rect">
            <a:avLst/>
          </a:prstGeom>
          <a:solidFill>
            <a:schemeClr val="accent3">
              <a:lumMod val="60000"/>
              <a:lumOff val="40000"/>
            </a:schemeClr>
          </a:solidFill>
        </p:spPr>
        <p:txBody>
          <a:bodyPr wrap="square" lIns="27000" rIns="27000" rtlCol="0">
            <a:spAutoFit/>
          </a:bodyPr>
          <a:lstStyle/>
          <a:p>
            <a:pPr algn="just">
              <a:spcBef>
                <a:spcPts val="450"/>
              </a:spcBef>
            </a:pPr>
            <a:r>
              <a:rPr lang="es-CO" sz="1400" dirty="0"/>
              <a:t>Con respecto a las anomalías de la </a:t>
            </a:r>
            <a:r>
              <a:rPr lang="es-CO" sz="1400" b="1" dirty="0">
                <a:effectLst>
                  <a:outerShdw blurRad="38100" dist="38100" dir="2700000" algn="tl">
                    <a:srgbClr val="000000">
                      <a:alpha val="43137"/>
                    </a:srgbClr>
                  </a:outerShdw>
                </a:effectLst>
              </a:rPr>
              <a:t>temperatura </a:t>
            </a:r>
            <a:r>
              <a:rPr lang="es-CO" sz="1400" b="1" u="sng" dirty="0">
                <a:effectLst>
                  <a:outerShdw blurRad="38100" dist="38100" dir="2700000" algn="tl">
                    <a:srgbClr val="000000">
                      <a:alpha val="43137"/>
                    </a:srgbClr>
                  </a:outerShdw>
                </a:effectLst>
              </a:rPr>
              <a:t>Superficial</a:t>
            </a:r>
            <a:r>
              <a:rPr lang="es-CO" sz="1400" b="1" dirty="0">
                <a:effectLst>
                  <a:outerShdw blurRad="38100" dist="38100" dir="2700000" algn="tl">
                    <a:srgbClr val="000000">
                      <a:alpha val="43137"/>
                    </a:srgbClr>
                  </a:outerShdw>
                </a:effectLst>
              </a:rPr>
              <a:t> del mar</a:t>
            </a:r>
            <a:r>
              <a:rPr lang="es-CO" sz="1400" dirty="0"/>
              <a:t>, la mayor parte del Pacífico tropical presenta anomalías superiores a 1°C; se destaca la zona oriental, en donde los valores positivos de anomalías superan los 3°C.</a:t>
            </a:r>
          </a:p>
        </p:txBody>
      </p:sp>
      <p:pic>
        <p:nvPicPr>
          <p:cNvPr id="4" name="Imagen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0389" y="1509466"/>
            <a:ext cx="5239113" cy="3143468"/>
          </a:xfrm>
          <a:prstGeom prst="rect">
            <a:avLst/>
          </a:prstGeom>
        </p:spPr>
      </p:pic>
      <p:pic>
        <p:nvPicPr>
          <p:cNvPr id="3" name="Imagen 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19755" y="1095861"/>
            <a:ext cx="5143500" cy="3857625"/>
          </a:xfrm>
          <a:prstGeom prst="rect">
            <a:avLst/>
          </a:prstGeom>
        </p:spPr>
      </p:pic>
    </p:spTree>
    <p:extLst>
      <p:ext uri="{BB962C8B-B14F-4D97-AF65-F5344CB8AC3E}">
        <p14:creationId xmlns:p14="http://schemas.microsoft.com/office/powerpoint/2010/main" val="2493957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p:cNvGraphicFramePr>
            <a:graphicFrameLocks noGrp="1"/>
          </p:cNvGraphicFramePr>
          <p:nvPr>
            <p:extLst>
              <p:ext uri="{D42A27DB-BD31-4B8C-83A1-F6EECF244321}">
                <p14:modId xmlns:p14="http://schemas.microsoft.com/office/powerpoint/2010/main" val="4153627155"/>
              </p:ext>
            </p:extLst>
          </p:nvPr>
        </p:nvGraphicFramePr>
        <p:xfrm>
          <a:off x="304799" y="1020043"/>
          <a:ext cx="9666514" cy="4874847"/>
        </p:xfrm>
        <a:graphic>
          <a:graphicData uri="http://schemas.openxmlformats.org/drawingml/2006/table">
            <a:tbl>
              <a:tblPr firstRow="1" bandRow="1">
                <a:tableStyleId>{68D230F3-CF80-4859-8CE7-A43EE81993B5}</a:tableStyleId>
              </a:tblPr>
              <a:tblGrid>
                <a:gridCol w="1222590"/>
                <a:gridCol w="2369697"/>
                <a:gridCol w="1360714"/>
                <a:gridCol w="2177143"/>
                <a:gridCol w="2536370"/>
              </a:tblGrid>
              <a:tr h="324663">
                <a:tc gridSpan="2">
                  <a:txBody>
                    <a:bodyPr/>
                    <a:lstStyle/>
                    <a:p>
                      <a:pPr algn="ctr"/>
                      <a:r>
                        <a:rPr lang="es-CO" sz="1600" dirty="0" smtClean="0"/>
                        <a:t>Entidad</a:t>
                      </a:r>
                      <a:endParaRPr lang="es-CO" sz="1600" dirty="0"/>
                    </a:p>
                  </a:txBody>
                  <a:tcPr marL="68580" marR="68580" anchor="ctr"/>
                </a:tc>
                <a:tc hMerge="1">
                  <a:txBody>
                    <a:bodyPr/>
                    <a:lstStyle/>
                    <a:p>
                      <a:endParaRPr lang="es-CO"/>
                    </a:p>
                  </a:txBody>
                  <a:tcPr/>
                </a:tc>
                <a:tc>
                  <a:txBody>
                    <a:bodyPr/>
                    <a:lstStyle/>
                    <a:p>
                      <a:pPr algn="ctr"/>
                      <a:r>
                        <a:rPr lang="es-CO" sz="1600" dirty="0" smtClean="0"/>
                        <a:t>Intensidad Declarada</a:t>
                      </a:r>
                      <a:endParaRPr lang="es-CO" sz="1600" dirty="0"/>
                    </a:p>
                  </a:txBody>
                  <a:tcPr marL="68580" marR="68580" anchor="ctr"/>
                </a:tc>
                <a:tc>
                  <a:txBody>
                    <a:bodyPr/>
                    <a:lstStyle/>
                    <a:p>
                      <a:pPr algn="ctr"/>
                      <a:r>
                        <a:rPr lang="es-CO" sz="1600" dirty="0" smtClean="0"/>
                        <a:t>Tiempo estimado de Finalización</a:t>
                      </a:r>
                      <a:endParaRPr lang="es-CO" sz="1600" dirty="0"/>
                    </a:p>
                  </a:txBody>
                  <a:tcPr marL="68580" marR="68580" anchor="ctr"/>
                </a:tc>
                <a:tc>
                  <a:txBody>
                    <a:bodyPr/>
                    <a:lstStyle/>
                    <a:p>
                      <a:pPr algn="ctr"/>
                      <a:r>
                        <a:rPr lang="es-CO" sz="1600" dirty="0" smtClean="0"/>
                        <a:t>% Probabilidad</a:t>
                      </a:r>
                      <a:endParaRPr lang="es-CO" sz="1600" dirty="0"/>
                    </a:p>
                  </a:txBody>
                  <a:tcPr marL="68580" marR="68580" anchor="ctr"/>
                </a:tc>
              </a:tr>
              <a:tr h="884061">
                <a:tc>
                  <a:txBody>
                    <a:bodyPr/>
                    <a:lstStyle/>
                    <a:p>
                      <a:pPr algn="ctr"/>
                      <a:endParaRPr lang="es-CO" sz="1600" dirty="0"/>
                    </a:p>
                  </a:txBody>
                  <a:tcPr marL="68580" marR="68580" anchor="ctr"/>
                </a:tc>
                <a:tc>
                  <a:txBody>
                    <a:bodyPr/>
                    <a:lstStyle/>
                    <a:p>
                      <a:pPr algn="l"/>
                      <a:r>
                        <a:rPr lang="es-CO" sz="1600" baseline="0" dirty="0" smtClean="0">
                          <a:effectLst>
                            <a:outerShdw blurRad="38100" dist="38100" dir="2700000" algn="tl">
                              <a:srgbClr val="000000">
                                <a:alpha val="43137"/>
                              </a:srgbClr>
                            </a:outerShdw>
                          </a:effectLst>
                        </a:rPr>
                        <a:t>N</a:t>
                      </a:r>
                      <a:r>
                        <a:rPr lang="es-CO" sz="1600" dirty="0" smtClean="0">
                          <a:effectLst>
                            <a:outerShdw blurRad="38100" dist="38100" dir="2700000" algn="tl">
                              <a:srgbClr val="000000">
                                <a:alpha val="43137"/>
                              </a:srgbClr>
                            </a:outerShdw>
                          </a:effectLst>
                        </a:rPr>
                        <a:t>OAA</a:t>
                      </a:r>
                      <a:endParaRPr lang="es-CO" sz="1600" b="1" dirty="0">
                        <a:effectLst>
                          <a:outerShdw blurRad="38100" dist="38100" dir="2700000" algn="tl">
                            <a:srgbClr val="000000">
                              <a:alpha val="43137"/>
                            </a:srgbClr>
                          </a:outerShdw>
                        </a:effectLst>
                      </a:endParaRPr>
                    </a:p>
                  </a:txBody>
                  <a:tcPr marL="68580" marR="68580" anchor="ctr"/>
                </a:tc>
                <a:tc>
                  <a:txBody>
                    <a:bodyPr/>
                    <a:lstStyle/>
                    <a:p>
                      <a:pPr algn="ctr"/>
                      <a:r>
                        <a:rPr lang="es-CO" sz="1600" dirty="0" smtClean="0"/>
                        <a:t>Moderado a Fuerte</a:t>
                      </a:r>
                      <a:endParaRPr lang="es-CO" sz="1600" b="1" dirty="0"/>
                    </a:p>
                  </a:txBody>
                  <a:tcPr marL="68580" marR="68580" anchor="ctr"/>
                </a:tc>
                <a:tc>
                  <a:txBody>
                    <a:bodyPr/>
                    <a:lstStyle/>
                    <a:p>
                      <a:pPr algn="ctr"/>
                      <a:r>
                        <a:rPr lang="es-CO" sz="1600" dirty="0" smtClean="0"/>
                        <a:t>Finales 2015</a:t>
                      </a:r>
                    </a:p>
                    <a:p>
                      <a:pPr algn="ctr"/>
                      <a:r>
                        <a:rPr lang="es-CO" sz="1600" dirty="0" smtClean="0"/>
                        <a:t>Segundo Trimestre 2016</a:t>
                      </a:r>
                      <a:endParaRPr lang="es-CO" sz="1600" dirty="0"/>
                    </a:p>
                  </a:txBody>
                  <a:tcPr marL="68580" marR="68580" anchor="ctr"/>
                </a:tc>
                <a:tc>
                  <a:txBody>
                    <a:bodyPr/>
                    <a:lstStyle/>
                    <a:p>
                      <a:pPr algn="ctr"/>
                      <a:r>
                        <a:rPr lang="es-CO" sz="1600" b="1" dirty="0" smtClean="0"/>
                        <a:t>&gt;90%</a:t>
                      </a:r>
                    </a:p>
                    <a:p>
                      <a:pPr algn="ctr"/>
                      <a:r>
                        <a:rPr lang="es-CO" sz="1600" b="1" dirty="0" smtClean="0"/>
                        <a:t>&gt;85%</a:t>
                      </a:r>
                    </a:p>
                  </a:txBody>
                  <a:tcPr marL="68580" marR="68580" anchor="ctr"/>
                </a:tc>
              </a:tr>
              <a:tr h="842682">
                <a:tc>
                  <a:txBody>
                    <a:bodyPr/>
                    <a:lstStyle/>
                    <a:p>
                      <a:pPr algn="ctr"/>
                      <a:endParaRPr lang="es-CO" sz="1600" dirty="0" smtClean="0"/>
                    </a:p>
                  </a:txBody>
                  <a:tcPr marL="68580" marR="68580" anchor="ctr"/>
                </a:tc>
                <a:tc>
                  <a:txBody>
                    <a:bodyPr/>
                    <a:lstStyle/>
                    <a:p>
                      <a:pPr algn="l"/>
                      <a:r>
                        <a:rPr lang="es-CO" sz="1600" dirty="0" smtClean="0">
                          <a:effectLst>
                            <a:outerShdw blurRad="38100" dist="38100" dir="2700000" algn="tl">
                              <a:srgbClr val="000000">
                                <a:alpha val="43137"/>
                              </a:srgbClr>
                            </a:outerShdw>
                          </a:effectLst>
                        </a:rPr>
                        <a:t>IRI</a:t>
                      </a:r>
                      <a:endParaRPr lang="es-CO" sz="1600" b="1" dirty="0" smtClean="0">
                        <a:effectLst>
                          <a:outerShdw blurRad="38100" dist="38100" dir="2700000" algn="tl">
                            <a:srgbClr val="000000">
                              <a:alpha val="43137"/>
                            </a:srgbClr>
                          </a:outerShdw>
                        </a:effectLst>
                      </a:endParaRPr>
                    </a:p>
                  </a:txBody>
                  <a:tcPr marL="68580" marR="68580" anchor="ctr"/>
                </a:tc>
                <a:tc>
                  <a:txBody>
                    <a:bodyPr/>
                    <a:lstStyle/>
                    <a:p>
                      <a:pPr algn="ctr"/>
                      <a:r>
                        <a:rPr lang="es-CO" sz="1600" dirty="0" smtClean="0"/>
                        <a:t>Moderado</a:t>
                      </a:r>
                      <a:endParaRPr lang="es-CO" sz="1600" b="1" dirty="0" smtClean="0"/>
                    </a:p>
                  </a:txBody>
                  <a:tcPr marL="68580" marR="68580" anchor="ctr"/>
                </a:tc>
                <a:tc>
                  <a:txBody>
                    <a:bodyPr/>
                    <a:lstStyle/>
                    <a:p>
                      <a:pPr algn="ctr"/>
                      <a:r>
                        <a:rPr lang="es-CO" sz="1600" dirty="0" smtClean="0"/>
                        <a:t>2016</a:t>
                      </a:r>
                      <a:endParaRPr lang="es-CO" sz="1600" dirty="0"/>
                    </a:p>
                  </a:txBody>
                  <a:tcPr marL="68580" marR="68580" anchor="ctr"/>
                </a:tc>
                <a:tc>
                  <a:txBody>
                    <a:bodyPr/>
                    <a:lstStyle/>
                    <a:p>
                      <a:pPr algn="ctr"/>
                      <a:r>
                        <a:rPr lang="es-CO" sz="1600" b="1" baseline="0" dirty="0" smtClean="0"/>
                        <a:t>97% (por consenso)</a:t>
                      </a:r>
                      <a:endParaRPr lang="es-CO" sz="1600" b="1" dirty="0"/>
                    </a:p>
                  </a:txBody>
                  <a:tcPr marL="68580" marR="68580" anchor="ctr"/>
                </a:tc>
              </a:tr>
              <a:tr h="851647">
                <a:tc>
                  <a:txBody>
                    <a:bodyPr/>
                    <a:lstStyle/>
                    <a:p>
                      <a:pPr algn="ctr"/>
                      <a:endParaRPr lang="es-CO" sz="1600" dirty="0"/>
                    </a:p>
                  </a:txBody>
                  <a:tcPr marL="68580" marR="68580" anchor="ctr"/>
                </a:tc>
                <a:tc>
                  <a:txBody>
                    <a:bodyPr/>
                    <a:lstStyle/>
                    <a:p>
                      <a:pPr algn="l"/>
                      <a:r>
                        <a:rPr lang="es-CO" sz="1600" dirty="0" smtClean="0">
                          <a:effectLst>
                            <a:outerShdw blurRad="38100" dist="38100" dir="2700000" algn="tl">
                              <a:srgbClr val="000000">
                                <a:alpha val="43137"/>
                              </a:srgbClr>
                            </a:outerShdw>
                          </a:effectLst>
                        </a:rPr>
                        <a:t>CIIFEN</a:t>
                      </a:r>
                      <a:endParaRPr lang="es-CO" sz="1600" b="1" dirty="0">
                        <a:effectLst>
                          <a:outerShdw blurRad="38100" dist="38100" dir="2700000" algn="tl">
                            <a:srgbClr val="000000">
                              <a:alpha val="43137"/>
                            </a:srgbClr>
                          </a:outerShdw>
                        </a:effectLst>
                      </a:endParaRPr>
                    </a:p>
                  </a:txBody>
                  <a:tcPr marL="68580" marR="68580" anchor="ctr"/>
                </a:tc>
                <a:tc>
                  <a:txBody>
                    <a:bodyPr/>
                    <a:lstStyle/>
                    <a:p>
                      <a:pPr algn="ctr"/>
                      <a:r>
                        <a:rPr lang="es-CO" sz="1600" dirty="0" smtClean="0"/>
                        <a:t>Moderado</a:t>
                      </a:r>
                      <a:endParaRPr lang="es-CO" sz="1600" b="1" dirty="0"/>
                    </a:p>
                  </a:txBody>
                  <a:tcPr marL="68580" marR="68580" anchor="ctr"/>
                </a:tc>
                <a:tc>
                  <a:txBody>
                    <a:bodyPr/>
                    <a:lstStyle/>
                    <a:p>
                      <a:pPr algn="ctr"/>
                      <a:r>
                        <a:rPr lang="es-CO" sz="1600" dirty="0" smtClean="0"/>
                        <a:t>2016</a:t>
                      </a:r>
                      <a:endParaRPr lang="es-CO" sz="1600" dirty="0"/>
                    </a:p>
                  </a:txBody>
                  <a:tcPr marL="68580" marR="68580" anchor="ctr"/>
                </a:tc>
                <a:tc>
                  <a:txBody>
                    <a:bodyPr/>
                    <a:lstStyle/>
                    <a:p>
                      <a:pPr algn="ctr"/>
                      <a:r>
                        <a:rPr lang="es-CO" sz="1600" b="1" dirty="0" smtClean="0"/>
                        <a:t>Sin Estimado</a:t>
                      </a:r>
                      <a:endParaRPr lang="es-CO" sz="1600" b="1" dirty="0"/>
                    </a:p>
                  </a:txBody>
                  <a:tcPr marL="68580" marR="68580" anchor="ctr"/>
                </a:tc>
              </a:tr>
              <a:tr h="869576">
                <a:tc>
                  <a:txBody>
                    <a:bodyPr/>
                    <a:lstStyle/>
                    <a:p>
                      <a:pPr algn="ctr"/>
                      <a:endParaRPr lang="es-CO" sz="1600" dirty="0"/>
                    </a:p>
                  </a:txBody>
                  <a:tcPr marL="68580" marR="6858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600" dirty="0" smtClean="0">
                          <a:effectLst>
                            <a:outerShdw blurRad="38100" dist="38100" dir="2700000" algn="tl">
                              <a:srgbClr val="000000">
                                <a:alpha val="43137"/>
                              </a:srgbClr>
                            </a:outerShdw>
                          </a:effectLst>
                        </a:rPr>
                        <a:t>OMM</a:t>
                      </a:r>
                      <a:endParaRPr lang="es-CO" sz="1600" b="1" dirty="0" smtClean="0">
                        <a:effectLst>
                          <a:outerShdw blurRad="38100" dist="38100" dir="2700000" algn="tl">
                            <a:srgbClr val="000000">
                              <a:alpha val="43137"/>
                            </a:srgbClr>
                          </a:outerShdw>
                        </a:effectLst>
                      </a:endParaRPr>
                    </a:p>
                  </a:txBody>
                  <a:tcPr marL="68580" marR="6858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CO" sz="1600" dirty="0" smtClean="0"/>
                        <a:t>Moderado</a:t>
                      </a:r>
                      <a:endParaRPr lang="es-CO" sz="1600" b="1" dirty="0" smtClean="0"/>
                    </a:p>
                  </a:txBody>
                  <a:tcPr marL="68580" marR="68580" anchor="ctr"/>
                </a:tc>
                <a:tc>
                  <a:txBody>
                    <a:bodyPr/>
                    <a:lstStyle/>
                    <a:p>
                      <a:pPr algn="ctr"/>
                      <a:r>
                        <a:rPr lang="es-CO" sz="1600" dirty="0" smtClean="0"/>
                        <a:t>2016</a:t>
                      </a:r>
                      <a:endParaRPr lang="es-CO" sz="1600" dirty="0"/>
                    </a:p>
                  </a:txBody>
                  <a:tcPr marL="68580" marR="68580" anchor="ctr"/>
                </a:tc>
                <a:tc>
                  <a:txBody>
                    <a:bodyPr/>
                    <a:lstStyle/>
                    <a:p>
                      <a:pPr algn="ctr"/>
                      <a:r>
                        <a:rPr lang="es-CO" sz="1600" b="1" dirty="0" smtClean="0"/>
                        <a:t>Sin Estimado</a:t>
                      </a:r>
                    </a:p>
                  </a:txBody>
                  <a:tcPr marL="68580" marR="68580" anchor="ctr"/>
                </a:tc>
              </a:tr>
              <a:tr h="847761">
                <a:tc>
                  <a:txBody>
                    <a:bodyPr/>
                    <a:lstStyle/>
                    <a:p>
                      <a:pPr algn="ctr"/>
                      <a:endParaRPr lang="es-CO" sz="1600" dirty="0"/>
                    </a:p>
                  </a:txBody>
                  <a:tcPr marL="68580" marR="6858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600" dirty="0" smtClean="0">
                          <a:effectLst>
                            <a:outerShdw blurRad="38100" dist="38100" dir="2700000" algn="tl">
                              <a:srgbClr val="000000">
                                <a:alpha val="43137"/>
                              </a:srgbClr>
                            </a:outerShdw>
                          </a:effectLst>
                        </a:rPr>
                        <a:t>Servicio Meteorológico Australia</a:t>
                      </a:r>
                      <a:endParaRPr lang="es-CO" sz="1600" b="1" dirty="0" smtClean="0">
                        <a:effectLst>
                          <a:outerShdw blurRad="38100" dist="38100" dir="2700000" algn="tl">
                            <a:srgbClr val="000000">
                              <a:alpha val="43137"/>
                            </a:srgbClr>
                          </a:outerShdw>
                        </a:effectLst>
                      </a:endParaRPr>
                    </a:p>
                  </a:txBody>
                  <a:tcPr marL="68580" marR="6858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CO" sz="1600" dirty="0" smtClean="0"/>
                        <a:t>Moderado</a:t>
                      </a:r>
                      <a:endParaRPr lang="es-CO" sz="1600" b="1" dirty="0" smtClean="0"/>
                    </a:p>
                  </a:txBody>
                  <a:tcPr marL="68580" marR="68580" anchor="ctr"/>
                </a:tc>
                <a:tc>
                  <a:txBody>
                    <a:bodyPr/>
                    <a:lstStyle/>
                    <a:p>
                      <a:pPr algn="ctr"/>
                      <a:r>
                        <a:rPr lang="es-CO" sz="1600" dirty="0" smtClean="0"/>
                        <a:t>2016</a:t>
                      </a:r>
                    </a:p>
                  </a:txBody>
                  <a:tcPr marL="68580" marR="68580" anchor="ctr"/>
                </a:tc>
                <a:tc>
                  <a:txBody>
                    <a:bodyPr/>
                    <a:lstStyle/>
                    <a:p>
                      <a:pPr algn="ctr"/>
                      <a:r>
                        <a:rPr lang="es-CO" sz="1600" b="1" dirty="0" smtClean="0"/>
                        <a:t>Sin Estimado</a:t>
                      </a:r>
                      <a:endParaRPr lang="es-CO" sz="1600" b="1" dirty="0"/>
                    </a:p>
                  </a:txBody>
                  <a:tcPr marL="68580" marR="68580" anchor="ctr"/>
                </a:tc>
              </a:tr>
            </a:tbl>
          </a:graphicData>
        </a:graphic>
      </p:graphicFrame>
      <p:pic>
        <p:nvPicPr>
          <p:cNvPr id="6" name="Imagen 17"/>
          <p:cNvPicPr>
            <a:picLocks noChangeAspect="1"/>
          </p:cNvPicPr>
          <p:nvPr/>
        </p:nvPicPr>
        <p:blipFill>
          <a:blip r:embed="rId3"/>
          <a:stretch>
            <a:fillRect/>
          </a:stretch>
        </p:blipFill>
        <p:spPr>
          <a:xfrm>
            <a:off x="360522" y="4215522"/>
            <a:ext cx="1139839" cy="792000"/>
          </a:xfrm>
          <a:prstGeom prst="rect">
            <a:avLst/>
          </a:prstGeom>
        </p:spPr>
      </p:pic>
      <p:pic>
        <p:nvPicPr>
          <p:cNvPr id="7" name="Imagen 12"/>
          <p:cNvPicPr>
            <a:picLocks noChangeAspect="1"/>
          </p:cNvPicPr>
          <p:nvPr/>
        </p:nvPicPr>
        <p:blipFill>
          <a:blip r:embed="rId4"/>
          <a:stretch>
            <a:fillRect/>
          </a:stretch>
        </p:blipFill>
        <p:spPr>
          <a:xfrm>
            <a:off x="516511" y="1642991"/>
            <a:ext cx="792000" cy="792000"/>
          </a:xfrm>
          <a:prstGeom prst="rect">
            <a:avLst/>
          </a:prstGeom>
        </p:spPr>
      </p:pic>
      <p:pic>
        <p:nvPicPr>
          <p:cNvPr id="8" name="Imagen 13"/>
          <p:cNvPicPr>
            <a:picLocks noChangeAspect="1"/>
          </p:cNvPicPr>
          <p:nvPr/>
        </p:nvPicPr>
        <p:blipFill>
          <a:blip r:embed="rId5"/>
          <a:stretch>
            <a:fillRect/>
          </a:stretch>
        </p:blipFill>
        <p:spPr>
          <a:xfrm>
            <a:off x="507546" y="2512135"/>
            <a:ext cx="792000" cy="792000"/>
          </a:xfrm>
          <a:prstGeom prst="rect">
            <a:avLst/>
          </a:prstGeom>
        </p:spPr>
      </p:pic>
      <p:pic>
        <p:nvPicPr>
          <p:cNvPr id="9" name="Imagen 18"/>
          <p:cNvPicPr>
            <a:picLocks noChangeAspect="1"/>
          </p:cNvPicPr>
          <p:nvPr/>
        </p:nvPicPr>
        <p:blipFill>
          <a:blip r:embed="rId6"/>
          <a:stretch>
            <a:fillRect/>
          </a:stretch>
        </p:blipFill>
        <p:spPr>
          <a:xfrm>
            <a:off x="534441" y="3360906"/>
            <a:ext cx="792000" cy="792000"/>
          </a:xfrm>
          <a:prstGeom prst="rect">
            <a:avLst/>
          </a:prstGeom>
        </p:spPr>
      </p:pic>
      <p:pic>
        <p:nvPicPr>
          <p:cNvPr id="2" name="Picture 1" descr="bom_logo_social.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266" y="5075702"/>
            <a:ext cx="792000" cy="792000"/>
          </a:xfrm>
          <a:prstGeom prst="rect">
            <a:avLst/>
          </a:prstGeom>
        </p:spPr>
      </p:pic>
      <p:sp>
        <p:nvSpPr>
          <p:cNvPr id="11" name="CuadroTexto 4"/>
          <p:cNvSpPr txBox="1"/>
          <p:nvPr/>
        </p:nvSpPr>
        <p:spPr>
          <a:xfrm>
            <a:off x="0" y="526596"/>
            <a:ext cx="9971314" cy="461665"/>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809620" algn="l"/>
              </a:tabLst>
            </a:pPr>
            <a:r>
              <a:rPr lang="es-CO" sz="2400" b="1" dirty="0" smtClean="0">
                <a:effectLst>
                  <a:outerShdw blurRad="38100" dist="38100" dir="2700000" algn="tl">
                    <a:srgbClr val="000000">
                      <a:alpha val="43137"/>
                    </a:srgbClr>
                  </a:outerShdw>
                </a:effectLst>
              </a:rPr>
              <a:t>LO QUE INFORMAN LAS AGENCIAS INTERNACIONALES</a:t>
            </a:r>
            <a:endParaRPr lang="es-CO"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837826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ri.columbia.edu/wp-content/uploads/2015/08/figure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99" y="1510999"/>
            <a:ext cx="4654177" cy="2758628"/>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ENSO status graph, stages are La Niña WATCH, La Niña ALERT, LA NIÑA, NEUTRAL, El Niño WATCH, El Niño ALERT, El NIÑ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4" name="AutoShape 4" descr="ENSO status graph, stages are La Niña WATCH, La Niña ALERT, LA NIÑA, NEUTRAL, El Niño WATCH, El Niño ALERT, El NIÑ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1028" name="Picture 4" descr="http://mw2.google.com/mw-weather/outreach/cop15tours/iri/files/iri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27" y="716980"/>
            <a:ext cx="4115403" cy="7133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ips.gov.au/Images/CoatOfArms349x6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8476" y="716980"/>
            <a:ext cx="4136011" cy="794019"/>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rotWithShape="1">
          <a:blip r:embed="rId5"/>
          <a:srcRect l="27310" t="49254" r="52938" b="25235"/>
          <a:stretch/>
        </p:blipFill>
        <p:spPr>
          <a:xfrm>
            <a:off x="6428536" y="1684065"/>
            <a:ext cx="2955889" cy="2147544"/>
          </a:xfrm>
          <a:prstGeom prst="rect">
            <a:avLst/>
          </a:prstGeom>
        </p:spPr>
      </p:pic>
      <p:pic>
        <p:nvPicPr>
          <p:cNvPr id="8" name="Imagen 7"/>
          <p:cNvPicPr>
            <a:picLocks noChangeAspect="1"/>
          </p:cNvPicPr>
          <p:nvPr/>
        </p:nvPicPr>
        <p:blipFill rotWithShape="1">
          <a:blip r:embed="rId6"/>
          <a:srcRect l="25356" t="39630" r="14922" b="14197"/>
          <a:stretch/>
        </p:blipFill>
        <p:spPr>
          <a:xfrm>
            <a:off x="4287581" y="3852276"/>
            <a:ext cx="4972959" cy="2162659"/>
          </a:xfrm>
          <a:prstGeom prst="rect">
            <a:avLst/>
          </a:prstGeom>
        </p:spPr>
      </p:pic>
      <p:pic>
        <p:nvPicPr>
          <p:cNvPr id="1032" name="Picture 8" descr="http://www.crid-la.info/admin/temp/newsletters/60/ciif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7223" y="4556914"/>
            <a:ext cx="2948965" cy="917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687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Enlace permanente de imagen incrustad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2052" name="Picture 4" descr="http://assets.climatecentral.org/images/made/7_23_15_Andrea_ElNinocomparison_720_405_s_c1_c_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488" y="1174950"/>
            <a:ext cx="7671253" cy="4315080"/>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4"/>
          <p:cNvSpPr txBox="1"/>
          <p:nvPr/>
        </p:nvSpPr>
        <p:spPr>
          <a:xfrm>
            <a:off x="0" y="526596"/>
            <a:ext cx="9971314" cy="461665"/>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809620" algn="l"/>
              </a:tabLst>
            </a:pPr>
            <a:r>
              <a:rPr lang="es-CO" sz="2400" b="1" dirty="0" smtClean="0">
                <a:effectLst>
                  <a:outerShdw blurRad="38100" dist="38100" dir="2700000" algn="tl">
                    <a:srgbClr val="000000">
                      <a:alpha val="43137"/>
                    </a:srgbClr>
                  </a:outerShdw>
                </a:effectLst>
              </a:rPr>
              <a:t>COMPARATIVO FENÓMENO </a:t>
            </a:r>
            <a:r>
              <a:rPr lang="es-CO" sz="2400" b="1" dirty="0">
                <a:effectLst>
                  <a:outerShdw blurRad="38100" dist="38100" dir="2700000" algn="tl">
                    <a:srgbClr val="000000">
                      <a:alpha val="43137"/>
                    </a:srgbClr>
                  </a:outerShdw>
                </a:effectLst>
              </a:rPr>
              <a:t>EL </a:t>
            </a:r>
            <a:r>
              <a:rPr lang="es-CO" sz="2400" b="1" dirty="0" smtClean="0">
                <a:effectLst>
                  <a:outerShdw blurRad="38100" dist="38100" dir="2700000" algn="tl">
                    <a:srgbClr val="000000">
                      <a:alpha val="43137"/>
                    </a:srgbClr>
                  </a:outerShdw>
                </a:effectLst>
              </a:rPr>
              <a:t>NIÑO 1997 vs 2015</a:t>
            </a:r>
            <a:endParaRPr lang="es-CO" sz="2400" b="1" dirty="0">
              <a:effectLst>
                <a:outerShdw blurRad="38100" dist="38100" dir="2700000" algn="tl">
                  <a:srgbClr val="000000">
                    <a:alpha val="43137"/>
                  </a:srgbClr>
                </a:outerShdw>
              </a:effectLst>
            </a:endParaRPr>
          </a:p>
        </p:txBody>
      </p:sp>
      <p:pic>
        <p:nvPicPr>
          <p:cNvPr id="2050" name="Picture 2" descr="http://bioacoustics.oregonstate.edu/sites/labs/files/NOAA-Transparent-Logo_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0265" y="672353"/>
            <a:ext cx="1591049" cy="1591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1179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COMPORTAMIENTO DEL ÍNDICE ONI</a:t>
            </a:r>
            <a:endParaRPr lang="es-CO" dirty="0"/>
          </a:p>
        </p:txBody>
      </p:sp>
      <p:sp>
        <p:nvSpPr>
          <p:cNvPr id="6" name="Text Box 3"/>
          <p:cNvSpPr txBox="1">
            <a:spLocks noChangeArrowheads="1"/>
          </p:cNvSpPr>
          <p:nvPr/>
        </p:nvSpPr>
        <p:spPr bwMode="auto">
          <a:xfrm>
            <a:off x="0" y="794491"/>
            <a:ext cx="5260769"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smtClean="0">
                <a:latin typeface="Arial Narrow" panose="020B0606020202030204" pitchFamily="34" charset="0"/>
              </a:rPr>
              <a:t>Desde </a:t>
            </a:r>
            <a:r>
              <a:rPr lang="es-CO" sz="1600" b="1" dirty="0" smtClean="0">
                <a:latin typeface="Arial Narrow" panose="020B0606020202030204" pitchFamily="34" charset="0"/>
              </a:rPr>
              <a:t>trimestre </a:t>
            </a:r>
            <a:r>
              <a:rPr lang="es-CO" sz="1600" b="1" dirty="0">
                <a:latin typeface="Arial Narrow" panose="020B0606020202030204" pitchFamily="34" charset="0"/>
              </a:rPr>
              <a:t>Septiembre-Octubre-Noviembre de 2014, hasta </a:t>
            </a:r>
            <a:r>
              <a:rPr lang="es-CO" sz="1600" b="1" dirty="0" smtClean="0">
                <a:latin typeface="Arial Narrow" panose="020B0606020202030204" pitchFamily="34" charset="0"/>
              </a:rPr>
              <a:t>trimestre Mayo-Junio-Julio </a:t>
            </a:r>
            <a:r>
              <a:rPr lang="es-CO" sz="1600" b="1" dirty="0">
                <a:latin typeface="Arial Narrow" panose="020B0606020202030204" pitchFamily="34" charset="0"/>
              </a:rPr>
              <a:t>de 2015</a:t>
            </a:r>
            <a:endParaRPr lang="es-CO" altLang="es-CO" sz="1600" b="1" dirty="0">
              <a:latin typeface="Arial Narrow" panose="020B0606020202030204" pitchFamily="34" charset="0"/>
            </a:endParaRPr>
          </a:p>
        </p:txBody>
      </p:sp>
      <p:graphicFrame>
        <p:nvGraphicFramePr>
          <p:cNvPr id="8" name="Gráfico 7"/>
          <p:cNvGraphicFramePr>
            <a:graphicFrameLocks/>
          </p:cNvGraphicFramePr>
          <p:nvPr>
            <p:extLst>
              <p:ext uri="{D42A27DB-BD31-4B8C-83A1-F6EECF244321}">
                <p14:modId xmlns:p14="http://schemas.microsoft.com/office/powerpoint/2010/main" val="449977679"/>
              </p:ext>
            </p:extLst>
          </p:nvPr>
        </p:nvGraphicFramePr>
        <p:xfrm>
          <a:off x="485775" y="1525020"/>
          <a:ext cx="9109075" cy="44294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971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1000"/>
                                        <p:tgtEl>
                                          <p:spTgt spid="8">
                                            <p:graphicEl>
                                              <a:chart seriesIdx="-3" categoryIdx="-3" bldStep="gridLegend"/>
                                            </p:graphic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fade">
                                      <p:cBhvr>
                                        <p:cTn id="11" dur="1000"/>
                                        <p:tgtEl>
                                          <p:spTgt spid="8">
                                            <p:graphicEl>
                                              <a:chart seriesIdx="0" categoryIdx="-4" bldStep="series"/>
                                            </p:graphic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fade">
                                      <p:cBhvr>
                                        <p:cTn id="15" dur="1000"/>
                                        <p:tgtEl>
                                          <p:spTgt spid="8">
                                            <p:graphicEl>
                                              <a:chart seriesIdx="1" categoryIdx="-4" bldStep="series"/>
                                            </p:graphic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fade">
                                      <p:cBhvr>
                                        <p:cTn id="19" dur="1000"/>
                                        <p:tgtEl>
                                          <p:spTgt spid="8">
                                            <p:graphicEl>
                                              <a:chart seriesIdx="2" categoryIdx="-4" bldStep="series"/>
                                            </p:graphic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8">
                                            <p:graphicEl>
                                              <a:chart seriesIdx="3" categoryIdx="-4" bldStep="series"/>
                                            </p:graphicEl>
                                          </p:spTgt>
                                        </p:tgtEl>
                                        <p:attrNameLst>
                                          <p:attrName>style.visibility</p:attrName>
                                        </p:attrNameLst>
                                      </p:cBhvr>
                                      <p:to>
                                        <p:strVal val="visible"/>
                                      </p:to>
                                    </p:set>
                                    <p:animEffect transition="in" filter="fade">
                                      <p:cBhvr>
                                        <p:cTn id="23" dur="1000"/>
                                        <p:tgtEl>
                                          <p:spTgt spid="8">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series"/>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uadroTexto 4"/>
          <p:cNvSpPr txBox="1"/>
          <p:nvPr/>
        </p:nvSpPr>
        <p:spPr>
          <a:xfrm>
            <a:off x="-59375" y="513775"/>
            <a:ext cx="9198429" cy="424732"/>
          </a:xfrm>
          <a:prstGeom prst="rect">
            <a:avLst/>
          </a:prstGeom>
          <a:noFill/>
        </p:spPr>
        <p:txBody>
          <a:bodyPr vert="horz" wrap="square" lIns="91440" tIns="45720" rIns="91440" bIns="45720" rtlCol="0" anchor="ctr">
            <a:spAutoFit/>
          </a:bodyPr>
          <a:lstStyle>
            <a:defPPr>
              <a:defRPr lang="es-CO"/>
            </a:defPPr>
            <a:lvl1pPr>
              <a:lnSpc>
                <a:spcPct val="90000"/>
              </a:lnSpc>
              <a:spcBef>
                <a:spcPct val="0"/>
              </a:spcBef>
              <a:buNone/>
              <a:tabLst>
                <a:tab pos="809620" algn="l"/>
              </a:tabLst>
              <a:defRPr sz="2400" b="1">
                <a:effectLst>
                  <a:outerShdw blurRad="38100" dist="38100" dir="2700000" algn="tl">
                    <a:srgbClr val="000000">
                      <a:alpha val="43137"/>
                    </a:srgbClr>
                  </a:outerShdw>
                </a:effectLst>
              </a:defRPr>
            </a:lvl1pPr>
          </a:lstStyle>
          <a:p>
            <a:r>
              <a:rPr lang="es-CO" dirty="0" smtClean="0"/>
              <a:t>COMPORTAMIENTO </a:t>
            </a:r>
            <a:r>
              <a:rPr lang="es-CO" dirty="0"/>
              <a:t>RECIENTE DE LA </a:t>
            </a:r>
            <a:r>
              <a:rPr lang="es-CO" dirty="0" smtClean="0"/>
              <a:t>LLUVIA</a:t>
            </a:r>
            <a:endParaRPr lang="es-CO" dirty="0"/>
          </a:p>
        </p:txBody>
      </p:sp>
      <p:sp>
        <p:nvSpPr>
          <p:cNvPr id="25" name="Text Box 3"/>
          <p:cNvSpPr txBox="1">
            <a:spLocks noChangeArrowheads="1"/>
          </p:cNvSpPr>
          <p:nvPr/>
        </p:nvSpPr>
        <p:spPr bwMode="auto">
          <a:xfrm>
            <a:off x="11927" y="794491"/>
            <a:ext cx="6413988"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s-CO" altLang="es-CO" sz="1600" b="1" dirty="0">
                <a:latin typeface="Arial Narrow" panose="020B0606020202030204" pitchFamily="34" charset="0"/>
              </a:rPr>
              <a:t>ANOMALÍAS </a:t>
            </a:r>
            <a:r>
              <a:rPr lang="es-CO" altLang="es-CO" sz="1600" b="1" dirty="0" smtClean="0">
                <a:latin typeface="Arial Narrow" panose="020B0606020202030204" pitchFamily="34" charset="0"/>
              </a:rPr>
              <a:t>DE PRECIPITACIÓN PRIMER SEMESTRE 2015</a:t>
            </a:r>
            <a:endParaRPr lang="es-CO" altLang="es-CO" sz="1600" dirty="0"/>
          </a:p>
        </p:txBody>
      </p:sp>
      <p:pic>
        <p:nvPicPr>
          <p:cNvPr id="3" name="Imagen 2">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2743" y="1082522"/>
            <a:ext cx="5064006" cy="5775477"/>
          </a:xfrm>
          <a:prstGeom prst="rect">
            <a:avLst/>
          </a:prstGeom>
        </p:spPr>
      </p:pic>
    </p:spTree>
    <p:extLst>
      <p:ext uri="{BB962C8B-B14F-4D97-AF65-F5344CB8AC3E}">
        <p14:creationId xmlns:p14="http://schemas.microsoft.com/office/powerpoint/2010/main" val="32159636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lásico de Offic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1395</TotalTime>
  <Words>1159</Words>
  <Application>Microsoft Office PowerPoint</Application>
  <PresentationFormat>Personalizado</PresentationFormat>
  <Paragraphs>155</Paragraphs>
  <Slides>34</Slides>
  <Notes>17</Notes>
  <HiddenSlides>6</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34</vt:i4>
      </vt:variant>
    </vt:vector>
  </HeadingPairs>
  <TitlesOfParts>
    <vt:vector size="40" baseType="lpstr">
      <vt:lpstr>Arial</vt:lpstr>
      <vt:lpstr>Arial Narrow</vt:lpstr>
      <vt:lpstr>Calibri</vt:lpstr>
      <vt:lpstr>Calibri Light</vt:lpstr>
      <vt:lpstr>Times New Roman</vt:lpstr>
      <vt:lpstr>Tema de Office</vt:lpstr>
      <vt:lpstr>Fenómeno El Niño 2015</vt:lpstr>
      <vt:lpstr>Generalidades sobre el Fenómeno El Niño</vt:lpstr>
      <vt:lpstr>Generalidades sobre el Fenómeno El Niño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Wilson Samuel Becerra Salamanca</dc:creator>
  <cp:lastModifiedBy>Natalia Ochoa Gomez</cp:lastModifiedBy>
  <cp:revision>117</cp:revision>
  <dcterms:created xsi:type="dcterms:W3CDTF">2015-05-27T16:00:17Z</dcterms:created>
  <dcterms:modified xsi:type="dcterms:W3CDTF">2015-08-27T13:02:53Z</dcterms:modified>
</cp:coreProperties>
</file>