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60" r:id="rId2"/>
    <p:sldId id="256" r:id="rId3"/>
    <p:sldId id="257" r:id="rId4"/>
    <p:sldId id="258" r:id="rId5"/>
    <p:sldId id="259" r:id="rId6"/>
    <p:sldId id="261" r:id="rId7"/>
  </p:sldIdLst>
  <p:sldSz cx="18288000" cy="10287000"/>
  <p:notesSz cx="6858000" cy="9144000"/>
  <p:embeddedFontLst>
    <p:embeddedFont>
      <p:font typeface="Arial Narrow" panose="020B0604020202020204" pitchFamily="3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eorgia" panose="02040502050405020303" pitchFamily="18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11" autoAdjust="0"/>
  </p:normalViewPr>
  <p:slideViewPr>
    <p:cSldViewPr>
      <p:cViewPr varScale="1">
        <p:scale>
          <a:sx n="73" d="100"/>
          <a:sy n="73" d="100"/>
        </p:scale>
        <p:origin x="72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AE6A7-29DA-4242-96BD-DDB830F6F91C}" type="datetimeFigureOut">
              <a:rPr lang="en-US" smtClean="0"/>
              <a:t>6/16/20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967DA-85D8-4944-9C21-5D4BE3A1C4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7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O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9951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0" name="Google Shape;670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1" name="Google Shape;671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O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4459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/>
          <p:nvPr/>
        </p:nvSpPr>
        <p:spPr>
          <a:xfrm>
            <a:off x="54564" y="9826053"/>
            <a:ext cx="1302885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>
              <a:buClr>
                <a:srgbClr val="000000"/>
              </a:buClr>
              <a:buSzPts val="850"/>
            </a:pPr>
            <a:r>
              <a:rPr lang="es-CO" sz="1275">
                <a:solidFill>
                  <a:schemeClr val="lt1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Esta presentación es propiedad intelectual controlada y producida por el Grupo de Recursos Genéticos del Ministerio de Ambiente y Desarrollo Sostenible</a:t>
            </a:r>
            <a:endParaRPr sz="1275">
              <a:solidFill>
                <a:schemeClr val="l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850"/>
            </a:pPr>
            <a:endParaRPr sz="1275">
              <a:solidFill>
                <a:schemeClr val="l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"/>
          <p:cNvSpPr/>
          <p:nvPr/>
        </p:nvSpPr>
        <p:spPr>
          <a:xfrm>
            <a:off x="0" y="0"/>
            <a:ext cx="12925800" cy="10287000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3600"/>
            </a:pPr>
            <a:r>
              <a:rPr lang="es-ES" sz="5400" b="1" dirty="0">
                <a:solidFill>
                  <a:srgbClr val="FFFFFF"/>
                </a:solidFill>
                <a:latin typeface="Arial Narrow" panose="020B0606020202030204" pitchFamily="34" charset="0"/>
                <a:ea typeface="Georgia"/>
                <a:cs typeface="Georgia"/>
                <a:sym typeface="Georgia"/>
              </a:rPr>
              <a:t>BIOSEGURIDAD DE LOS ORGANISMOS VIVOS MODIFICADOS – OVM-</a:t>
            </a:r>
            <a:endParaRPr sz="5400" b="1" dirty="0">
              <a:solidFill>
                <a:srgbClr val="FFFFFF"/>
              </a:solidFill>
              <a:latin typeface="Arial Narrow" panose="020B0606020202030204" pitchFamily="34" charset="0"/>
              <a:ea typeface="Georgia"/>
              <a:cs typeface="Georgia"/>
              <a:sym typeface="Georgia"/>
            </a:endParaRPr>
          </a:p>
          <a:p>
            <a:pPr algn="ctr">
              <a:buClr>
                <a:srgbClr val="000000"/>
              </a:buClr>
              <a:buSzPts val="1800"/>
            </a:pPr>
            <a:endParaRPr sz="2700" dirty="0">
              <a:solidFill>
                <a:srgbClr val="F42F63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2519" y="6404333"/>
            <a:ext cx="7936400" cy="132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"/>
          <p:cNvSpPr txBox="1"/>
          <p:nvPr/>
        </p:nvSpPr>
        <p:spPr>
          <a:xfrm>
            <a:off x="0" y="9363600"/>
            <a:ext cx="11162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algn="just">
              <a:buClr>
                <a:srgbClr val="000000"/>
              </a:buClr>
              <a:buSzPts val="850"/>
            </a:pPr>
            <a:r>
              <a:rPr lang="es-CO" sz="1275">
                <a:solidFill>
                  <a:srgbClr val="FFFFFF"/>
                </a:solidFill>
                <a:latin typeface="Arial Narrow" panose="020B0606020202030204" pitchFamily="34" charset="0"/>
                <a:ea typeface="Georgia"/>
                <a:cs typeface="Georgia"/>
                <a:sym typeface="Georgia"/>
              </a:rPr>
              <a:t>Esta presentación es propiedad intelectual controlada y producida por el Grupo de Recursos Genéticos del Ministerio de Ambiente y Desarrollo Sostenible. Se autoriza la reproducción y difusión de material contenido en ese documento para fines educativos u otros fines no comerciales sin previa autorización del titular de los derechos de autor, siempre que se cite claramente la fuente. Se prohíbe la reproducción del documento para fines comerciales.</a:t>
            </a:r>
            <a:endParaRPr sz="1275">
              <a:solidFill>
                <a:srgbClr val="FFFFFF"/>
              </a:solidFill>
              <a:latin typeface="Arial Narrow" panose="020B0606020202030204" pitchFamily="34" charset="0"/>
              <a:ea typeface="Georgia"/>
              <a:cs typeface="Georgia"/>
              <a:sym typeface="Georgia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7573291" y="114300"/>
            <a:ext cx="617102" cy="617102"/>
            <a:chOff x="0" y="0"/>
            <a:chExt cx="822802" cy="822802"/>
          </a:xfrm>
        </p:grpSpPr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0" y="0"/>
              <a:ext cx="822802" cy="822802"/>
              <a:chOff x="-2540" y="-2540"/>
              <a:chExt cx="6355080" cy="6355080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8" name="TextBox 9"/>
            <p:cNvSpPr txBox="1"/>
            <p:nvPr/>
          </p:nvSpPr>
          <p:spPr>
            <a:xfrm>
              <a:off x="82560" y="246110"/>
              <a:ext cx="657683" cy="2393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54"/>
                </a:lnSpc>
              </a:pPr>
              <a:r>
                <a:rPr lang="en-US" sz="1367" dirty="0">
                  <a:latin typeface="Arial Narrow" panose="020B0606020202030204" pitchFamily="34" charset="0"/>
                </a:rPr>
                <a:t>G|R|G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2946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utoShape 5">
            <a:extLst>
              <a:ext uri="{FF2B5EF4-FFF2-40B4-BE49-F238E27FC236}">
                <a16:creationId xmlns:a16="http://schemas.microsoft.com/office/drawing/2014/main" id="{9C7474D6-E514-4FE8-9FEF-28D9C9B64391}"/>
              </a:ext>
            </a:extLst>
          </p:cNvPr>
          <p:cNvSpPr/>
          <p:nvPr/>
        </p:nvSpPr>
        <p:spPr>
          <a:xfrm>
            <a:off x="13706802" y="5143500"/>
            <a:ext cx="4593600" cy="5162204"/>
          </a:xfrm>
          <a:prstGeom prst="rect">
            <a:avLst/>
          </a:prstGeom>
          <a:solidFill>
            <a:schemeClr val="accent6"/>
          </a:solidFill>
        </p:spPr>
      </p:sp>
      <p:sp>
        <p:nvSpPr>
          <p:cNvPr id="40" name="AutoShape 5">
            <a:extLst>
              <a:ext uri="{FF2B5EF4-FFF2-40B4-BE49-F238E27FC236}">
                <a16:creationId xmlns:a16="http://schemas.microsoft.com/office/drawing/2014/main" id="{78EEA4AD-202A-4241-9B9D-51FB5B246AB2}"/>
              </a:ext>
            </a:extLst>
          </p:cNvPr>
          <p:cNvSpPr/>
          <p:nvPr/>
        </p:nvSpPr>
        <p:spPr>
          <a:xfrm>
            <a:off x="9130627" y="0"/>
            <a:ext cx="4572000" cy="5143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220" r="4220"/>
          <a:stretch>
            <a:fillRect/>
          </a:stretch>
        </p:blipFill>
        <p:spPr>
          <a:xfrm>
            <a:off x="0" y="0"/>
            <a:ext cx="8395429" cy="51435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4519400" y="-42553"/>
            <a:ext cx="4624599" cy="5200367"/>
          </a:xfrm>
          <a:prstGeom prst="rect">
            <a:avLst/>
          </a:prstGeom>
          <a:solidFill>
            <a:srgbClr val="DF682D"/>
          </a:solidFill>
        </p:spPr>
      </p:sp>
      <p:sp>
        <p:nvSpPr>
          <p:cNvPr id="4" name="AutoShape 4"/>
          <p:cNvSpPr/>
          <p:nvPr/>
        </p:nvSpPr>
        <p:spPr>
          <a:xfrm>
            <a:off x="4546361" y="5143500"/>
            <a:ext cx="4597639" cy="5143500"/>
          </a:xfrm>
          <a:prstGeom prst="rect">
            <a:avLst/>
          </a:prstGeom>
          <a:solidFill>
            <a:srgbClr val="62A25D"/>
          </a:solidFill>
        </p:spPr>
      </p:sp>
      <p:sp>
        <p:nvSpPr>
          <p:cNvPr id="5" name="AutoShape 5"/>
          <p:cNvSpPr/>
          <p:nvPr/>
        </p:nvSpPr>
        <p:spPr>
          <a:xfrm>
            <a:off x="13702627" y="0"/>
            <a:ext cx="4591962" cy="5143500"/>
          </a:xfrm>
          <a:prstGeom prst="rect">
            <a:avLst/>
          </a:prstGeom>
          <a:solidFill>
            <a:srgbClr val="FFC924"/>
          </a:solidFill>
        </p:spPr>
      </p:sp>
      <p:grpSp>
        <p:nvGrpSpPr>
          <p:cNvPr id="6" name="Group 6"/>
          <p:cNvGrpSpPr/>
          <p:nvPr/>
        </p:nvGrpSpPr>
        <p:grpSpPr>
          <a:xfrm>
            <a:off x="17573291" y="114300"/>
            <a:ext cx="617102" cy="617102"/>
            <a:chOff x="0" y="0"/>
            <a:chExt cx="822802" cy="822802"/>
          </a:xfrm>
        </p:grpSpPr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0" y="0"/>
              <a:ext cx="822802" cy="822802"/>
              <a:chOff x="-2540" y="-2540"/>
              <a:chExt cx="6355080" cy="635508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82560" y="246111"/>
              <a:ext cx="657683" cy="245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54"/>
                </a:lnSpc>
              </a:pPr>
              <a:r>
                <a:rPr lang="en-US" sz="1367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G|R|G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72831" y="4386982"/>
            <a:ext cx="579342" cy="57934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86300" y="9604877"/>
            <a:ext cx="514350" cy="51435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057535" y="9284165"/>
            <a:ext cx="1153578" cy="599861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9538406" y="4900655"/>
            <a:ext cx="4037759" cy="78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19"/>
              </a:lnSpc>
              <a:spcBef>
                <a:spcPts val="1739"/>
              </a:spcBef>
            </a:pPr>
            <a:endParaRPr>
              <a:latin typeface="Arial Narrow" panose="020B0606020202030204" pitchFamily="34" charset="0"/>
            </a:endParaRPr>
          </a:p>
          <a:p>
            <a:pPr marL="0" lvl="0" indent="0" algn="l">
              <a:lnSpc>
                <a:spcPts val="2320"/>
              </a:lnSpc>
              <a:spcBef>
                <a:spcPts val="1740"/>
              </a:spcBef>
            </a:pPr>
            <a:r>
              <a:rPr lang="en-US" sz="1599">
                <a:solidFill>
                  <a:srgbClr val="FFFFFF"/>
                </a:solidFill>
                <a:latin typeface="Arial Narrow" panose="020B0606020202030204" pitchFamily="34" charset="0"/>
              </a:rPr>
              <a:t>-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4830378" y="998296"/>
            <a:ext cx="4073605" cy="2535396"/>
            <a:chOff x="0" y="19049"/>
            <a:chExt cx="3724432" cy="3380530"/>
          </a:xfrm>
        </p:grpSpPr>
        <p:sp>
          <p:nvSpPr>
            <p:cNvPr id="22" name="TextBox 22"/>
            <p:cNvSpPr txBox="1"/>
            <p:nvPr/>
          </p:nvSpPr>
          <p:spPr>
            <a:xfrm>
              <a:off x="0" y="19049"/>
              <a:ext cx="3724432" cy="18507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4"/>
                </a:lnSpc>
                <a:spcBef>
                  <a:spcPct val="0"/>
                </a:spcBef>
              </a:pPr>
              <a:r>
                <a:rPr lang="en-US" sz="3600" u="sng" spc="-78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Convenio</a:t>
              </a:r>
              <a:r>
                <a:rPr lang="en-US" sz="3600" u="sng" spc="-78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3600" u="sng" spc="-78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sobre</a:t>
              </a:r>
              <a:r>
                <a:rPr lang="en-US" sz="3600" u="sng" spc="-78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la </a:t>
              </a:r>
              <a:r>
                <a:rPr lang="en-US" sz="3600" u="sng" spc="-78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Diversidad</a:t>
              </a:r>
              <a:r>
                <a:rPr lang="en-US" sz="3600" u="sng" spc="-78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  </a:t>
              </a:r>
              <a:r>
                <a:rPr lang="en-US" sz="3600" u="sng" spc="-78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Biológica</a:t>
              </a:r>
              <a:r>
                <a:rPr lang="en-US" sz="3600" u="sng" spc="-78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(CDB)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2219768"/>
              <a:ext cx="3724432" cy="1179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19"/>
                </a:lnSpc>
                <a:spcBef>
                  <a:spcPts val="1739"/>
                </a:spcBef>
              </a:pPr>
              <a:r>
                <a:rPr lang="en-US" sz="2400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Es</a:t>
              </a:r>
              <a:r>
                <a:rPr lang="en-US" sz="2400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 el </a:t>
              </a:r>
              <a:r>
                <a:rPr lang="en-US" sz="2400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tratado</a:t>
              </a:r>
              <a:r>
                <a:rPr lang="en-US" sz="2400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internacional</a:t>
              </a:r>
              <a:r>
                <a:rPr lang="en-US" sz="2400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 para velar </a:t>
              </a:r>
              <a:r>
                <a:rPr lang="en-US" sz="2400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por</a:t>
              </a:r>
              <a:r>
                <a:rPr lang="en-US" sz="2400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 la </a:t>
              </a:r>
              <a:r>
                <a:rPr lang="en-US" sz="2400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conservación</a:t>
              </a:r>
              <a:r>
                <a:rPr lang="en-US" sz="2400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 y el </a:t>
              </a:r>
              <a:r>
                <a:rPr lang="en-US" sz="2400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uso</a:t>
              </a:r>
              <a:r>
                <a:rPr lang="en-US" sz="2400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sostenible</a:t>
              </a:r>
              <a:r>
                <a:rPr lang="en-US" sz="2400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 de la </a:t>
              </a:r>
              <a:r>
                <a:rPr lang="en-US" sz="2400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biodiversidad</a:t>
              </a:r>
              <a:r>
                <a:rPr lang="en-US" sz="2400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.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461338" y="6057947"/>
            <a:ext cx="3060024" cy="3565548"/>
            <a:chOff x="0" y="19049"/>
            <a:chExt cx="4080032" cy="4754065"/>
          </a:xfrm>
        </p:grpSpPr>
        <p:sp>
          <p:nvSpPr>
            <p:cNvPr id="25" name="TextBox 25"/>
            <p:cNvSpPr txBox="1"/>
            <p:nvPr/>
          </p:nvSpPr>
          <p:spPr>
            <a:xfrm>
              <a:off x="0" y="19049"/>
              <a:ext cx="4080032" cy="2408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04"/>
                </a:lnSpc>
                <a:spcBef>
                  <a:spcPct val="0"/>
                </a:spcBef>
              </a:pPr>
              <a:r>
                <a:rPr lang="en-US" sz="3200" u="sng" spc="-78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Protocolo</a:t>
              </a:r>
              <a:r>
                <a:rPr lang="en-US" sz="3200" u="sng" spc="-78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 de Cartagena </a:t>
              </a:r>
              <a:r>
                <a:rPr lang="en-US" sz="3200" u="sng" spc="-78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sobre</a:t>
              </a:r>
              <a:r>
                <a:rPr lang="en-US" sz="3200" u="sng" spc="-78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3200" u="sng" spc="-78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Seguridad</a:t>
              </a:r>
              <a:r>
                <a:rPr lang="en-US" sz="3200" u="sng" spc="-78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 de la </a:t>
              </a:r>
              <a:r>
                <a:rPr lang="en-US" sz="3200" u="sng" spc="-78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Biotecnología</a:t>
              </a:r>
              <a:endParaRPr lang="en-US" sz="3200" u="sng" spc="-78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2806763"/>
              <a:ext cx="4080032" cy="19663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320"/>
                </a:lnSpc>
                <a:spcBef>
                  <a:spcPts val="1739"/>
                </a:spcBef>
              </a:pPr>
              <a:r>
                <a:rPr lang="en-US" sz="2000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I</a:t>
              </a:r>
              <a:r>
                <a:rPr lang="en-US" sz="2000" u="none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nstrumento</a:t>
              </a:r>
              <a:r>
                <a:rPr lang="en-US" sz="2000" u="none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2000" u="none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internacional</a:t>
              </a:r>
              <a:r>
                <a:rPr lang="en-US" sz="2000" u="none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 que se </a:t>
              </a:r>
              <a:r>
                <a:rPr lang="en-US" sz="2000" u="none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derivó</a:t>
              </a:r>
              <a:r>
                <a:rPr lang="en-US" sz="2000" u="none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 del CDB y </a:t>
              </a:r>
              <a:r>
                <a:rPr lang="en-US" sz="2000" u="none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regula</a:t>
              </a:r>
              <a:r>
                <a:rPr lang="en-US" sz="2000" u="none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2000" u="none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los</a:t>
              </a:r>
              <a:r>
                <a:rPr lang="en-US" sz="2000" u="none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2000" u="none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Organismos</a:t>
              </a:r>
              <a:r>
                <a:rPr lang="en-US" sz="2000" u="none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2000" u="none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Vivos</a:t>
              </a:r>
              <a:r>
                <a:rPr lang="en-US" sz="2000" u="none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2000" u="none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Modificados</a:t>
              </a:r>
              <a:r>
                <a:rPr lang="en-US" sz="2000" u="none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 (OVM) </a:t>
              </a:r>
              <a:r>
                <a:rPr lang="en-US" sz="2000" u="none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producto</a:t>
              </a:r>
              <a:r>
                <a:rPr lang="en-US" sz="2000" u="none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 de la </a:t>
              </a:r>
              <a:r>
                <a:rPr lang="en-US" sz="2000" u="none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biotecnología</a:t>
              </a:r>
              <a:r>
                <a:rPr lang="en-US" sz="2000" u="none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2000" u="none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moderna</a:t>
              </a:r>
              <a:r>
                <a:rPr lang="en-US" sz="2000" u="none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.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0" y="5022913"/>
            <a:ext cx="457200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8"/>
              </a:lnSpc>
              <a:spcBef>
                <a:spcPct val="0"/>
              </a:spcBef>
            </a:pPr>
            <a:r>
              <a:rPr lang="en-US" sz="1050" spc="-26" dirty="0">
                <a:solidFill>
                  <a:srgbClr val="00B0F0"/>
                </a:solidFill>
                <a:latin typeface="Arial Narrow" panose="020B0606020202030204" pitchFamily="34" charset="0"/>
              </a:rPr>
              <a:t>https://encolombia.com/medio-ambiente/interes-a/conservacion-biodiversidad/</a:t>
            </a:r>
          </a:p>
        </p:txBody>
      </p:sp>
      <p:sp>
        <p:nvSpPr>
          <p:cNvPr id="30" name="TextBox 28"/>
          <p:cNvSpPr txBox="1"/>
          <p:nvPr/>
        </p:nvSpPr>
        <p:spPr>
          <a:xfrm>
            <a:off x="14197286" y="8904420"/>
            <a:ext cx="3444852" cy="53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662"/>
              </a:lnSpc>
              <a:spcBef>
                <a:spcPct val="0"/>
              </a:spcBef>
            </a:pPr>
            <a:r>
              <a:rPr lang="en-US" sz="2800" i="1" spc="-105" dirty="0" err="1">
                <a:solidFill>
                  <a:srgbClr val="191769"/>
                </a:solidFill>
                <a:latin typeface="Arial Narrow" panose="020B0606020202030204" pitchFamily="34" charset="0"/>
              </a:rPr>
              <a:t>En</a:t>
            </a:r>
            <a:r>
              <a:rPr lang="en-US" sz="2800" i="1" spc="-105" dirty="0">
                <a:solidFill>
                  <a:srgbClr val="191769"/>
                </a:solidFill>
                <a:latin typeface="Arial Narrow" panose="020B0606020202030204" pitchFamily="34" charset="0"/>
              </a:rPr>
              <a:t> Colombia</a:t>
            </a:r>
          </a:p>
        </p:txBody>
      </p:sp>
      <p:sp>
        <p:nvSpPr>
          <p:cNvPr id="31" name="TextBox 28">
            <a:extLst>
              <a:ext uri="{FF2B5EF4-FFF2-40B4-BE49-F238E27FC236}">
                <a16:creationId xmlns:a16="http://schemas.microsoft.com/office/drawing/2014/main" id="{8346139A-9AA9-4991-8B86-A3071CCE593C}"/>
              </a:ext>
            </a:extLst>
          </p:cNvPr>
          <p:cNvSpPr txBox="1"/>
          <p:nvPr/>
        </p:nvSpPr>
        <p:spPr>
          <a:xfrm>
            <a:off x="9632249" y="7048500"/>
            <a:ext cx="3444852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62"/>
              </a:lnSpc>
              <a:spcBef>
                <a:spcPct val="0"/>
              </a:spcBef>
            </a:pPr>
            <a:r>
              <a:rPr lang="en-US" sz="4200" spc="-105" dirty="0">
                <a:solidFill>
                  <a:srgbClr val="191769"/>
                </a:solidFill>
                <a:latin typeface="Arial Narrow" panose="020B0606020202030204" pitchFamily="34" charset="0"/>
              </a:rPr>
              <a:t>Ley 740 de 2002</a:t>
            </a:r>
          </a:p>
        </p:txBody>
      </p:sp>
      <p:sp>
        <p:nvSpPr>
          <p:cNvPr id="33" name="TextBox 17">
            <a:extLst>
              <a:ext uri="{FF2B5EF4-FFF2-40B4-BE49-F238E27FC236}">
                <a16:creationId xmlns:a16="http://schemas.microsoft.com/office/drawing/2014/main" id="{9031C834-1C57-48E6-BC41-B6061DED2ACE}"/>
              </a:ext>
            </a:extLst>
          </p:cNvPr>
          <p:cNvSpPr txBox="1"/>
          <p:nvPr/>
        </p:nvSpPr>
        <p:spPr>
          <a:xfrm>
            <a:off x="13969748" y="6667500"/>
            <a:ext cx="4037759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4"/>
              </a:lnSpc>
            </a:pPr>
            <a:r>
              <a:rPr lang="en-US" sz="3157" u="sng" spc="-78" dirty="0" err="1">
                <a:solidFill>
                  <a:schemeClr val="bg1"/>
                </a:solidFill>
                <a:latin typeface="Arial Narrow" panose="020B0606020202030204" pitchFamily="34" charset="0"/>
              </a:rPr>
              <a:t>Aprueba</a:t>
            </a:r>
            <a:r>
              <a:rPr lang="en-US" sz="3157" u="sng" spc="-78" dirty="0">
                <a:solidFill>
                  <a:schemeClr val="bg1"/>
                </a:solidFill>
                <a:latin typeface="Arial Narrow" panose="020B0606020202030204" pitchFamily="34" charset="0"/>
              </a:rPr>
              <a:t> el </a:t>
            </a:r>
            <a:r>
              <a:rPr lang="en-US" sz="3157" u="sng" spc="-78" dirty="0" err="1">
                <a:solidFill>
                  <a:schemeClr val="bg1"/>
                </a:solidFill>
                <a:latin typeface="Arial Narrow" panose="020B0606020202030204" pitchFamily="34" charset="0"/>
              </a:rPr>
              <a:t>Protocolo</a:t>
            </a:r>
            <a:r>
              <a:rPr lang="en-US" sz="3157" u="sng" spc="-78" dirty="0">
                <a:solidFill>
                  <a:schemeClr val="bg1"/>
                </a:solidFill>
                <a:latin typeface="Arial Narrow" panose="020B0606020202030204" pitchFamily="34" charset="0"/>
              </a:rPr>
              <a:t> de Cartagena </a:t>
            </a:r>
            <a:r>
              <a:rPr lang="en-US" sz="3157" u="sng" spc="-78" dirty="0" err="1">
                <a:solidFill>
                  <a:schemeClr val="bg1"/>
                </a:solidFill>
                <a:latin typeface="Arial Narrow" panose="020B0606020202030204" pitchFamily="34" charset="0"/>
              </a:rPr>
              <a:t>sobre</a:t>
            </a:r>
            <a:r>
              <a:rPr lang="en-US" sz="3157" u="sng" spc="-78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3157" u="sng" spc="-78" dirty="0" err="1">
                <a:solidFill>
                  <a:schemeClr val="bg1"/>
                </a:solidFill>
                <a:latin typeface="Arial Narrow" panose="020B0606020202030204" pitchFamily="34" charset="0"/>
              </a:rPr>
              <a:t>Seguridad</a:t>
            </a:r>
            <a:endParaRPr lang="en-US" sz="3157" u="sng" spc="-78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indent="0">
              <a:lnSpc>
                <a:spcPts val="3504"/>
              </a:lnSpc>
              <a:spcBef>
                <a:spcPct val="0"/>
              </a:spcBef>
            </a:pPr>
            <a:r>
              <a:rPr lang="en-US" sz="3157" u="sng" spc="-78" dirty="0">
                <a:solidFill>
                  <a:schemeClr val="bg1"/>
                </a:solidFill>
                <a:latin typeface="Arial Narrow" panose="020B0606020202030204" pitchFamily="34" charset="0"/>
              </a:rPr>
              <a:t>de la </a:t>
            </a:r>
            <a:r>
              <a:rPr lang="en-US" sz="3157" u="sng" spc="-78" dirty="0" err="1">
                <a:solidFill>
                  <a:schemeClr val="bg1"/>
                </a:solidFill>
                <a:latin typeface="Arial Narrow" panose="020B0606020202030204" pitchFamily="34" charset="0"/>
              </a:rPr>
              <a:t>Biotecnología</a:t>
            </a:r>
            <a:r>
              <a:rPr lang="en-US" sz="3157" u="sng" spc="-78" dirty="0">
                <a:solidFill>
                  <a:schemeClr val="bg1"/>
                </a:solidFill>
                <a:latin typeface="Arial Narrow" panose="020B0606020202030204" pitchFamily="34" charset="0"/>
              </a:rPr>
              <a:t> del CDB.</a:t>
            </a:r>
          </a:p>
        </p:txBody>
      </p:sp>
      <p:sp>
        <p:nvSpPr>
          <p:cNvPr id="34" name="TextBox 28">
            <a:extLst>
              <a:ext uri="{FF2B5EF4-FFF2-40B4-BE49-F238E27FC236}">
                <a16:creationId xmlns:a16="http://schemas.microsoft.com/office/drawing/2014/main" id="{006E70E2-1FC2-4E9B-9B51-90D9E2A40260}"/>
              </a:ext>
            </a:extLst>
          </p:cNvPr>
          <p:cNvSpPr txBox="1"/>
          <p:nvPr/>
        </p:nvSpPr>
        <p:spPr>
          <a:xfrm>
            <a:off x="9639952" y="1949971"/>
            <a:ext cx="3444852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62"/>
              </a:lnSpc>
              <a:spcBef>
                <a:spcPct val="0"/>
              </a:spcBef>
            </a:pPr>
            <a:r>
              <a:rPr lang="en-US" sz="4200" spc="-105" dirty="0">
                <a:solidFill>
                  <a:srgbClr val="191769"/>
                </a:solidFill>
                <a:latin typeface="Arial Narrow" panose="020B0606020202030204" pitchFamily="34" charset="0"/>
              </a:rPr>
              <a:t>Ley 165 de 1994</a:t>
            </a:r>
          </a:p>
        </p:txBody>
      </p:sp>
      <p:sp>
        <p:nvSpPr>
          <p:cNvPr id="35" name="TextBox 17">
            <a:extLst>
              <a:ext uri="{FF2B5EF4-FFF2-40B4-BE49-F238E27FC236}">
                <a16:creationId xmlns:a16="http://schemas.microsoft.com/office/drawing/2014/main" id="{F60A648B-7522-4123-B7C4-306DFA71EC77}"/>
              </a:ext>
            </a:extLst>
          </p:cNvPr>
          <p:cNvSpPr txBox="1"/>
          <p:nvPr/>
        </p:nvSpPr>
        <p:spPr>
          <a:xfrm>
            <a:off x="13969748" y="1741983"/>
            <a:ext cx="4037759" cy="906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4"/>
              </a:lnSpc>
            </a:pPr>
            <a:r>
              <a:rPr lang="en-US" sz="3157" u="sng" spc="-78" dirty="0" err="1">
                <a:solidFill>
                  <a:srgbClr val="62A25D"/>
                </a:solidFill>
                <a:latin typeface="Arial Narrow" panose="020B0606020202030204" pitchFamily="34" charset="0"/>
              </a:rPr>
              <a:t>Aprueba</a:t>
            </a:r>
            <a:r>
              <a:rPr lang="en-US" sz="3157" u="sng" spc="-78" dirty="0">
                <a:solidFill>
                  <a:srgbClr val="62A25D"/>
                </a:solidFill>
                <a:latin typeface="Arial Narrow" panose="020B0606020202030204" pitchFamily="34" charset="0"/>
              </a:rPr>
              <a:t> el </a:t>
            </a:r>
            <a:r>
              <a:rPr lang="en-US" sz="3157" u="sng" spc="-78" dirty="0" err="1">
                <a:solidFill>
                  <a:srgbClr val="62A25D"/>
                </a:solidFill>
                <a:latin typeface="Arial Narrow" panose="020B0606020202030204" pitchFamily="34" charset="0"/>
              </a:rPr>
              <a:t>Convenio</a:t>
            </a:r>
            <a:r>
              <a:rPr lang="en-US" sz="3157" u="sng" spc="-78" dirty="0">
                <a:solidFill>
                  <a:srgbClr val="62A25D"/>
                </a:solidFill>
                <a:latin typeface="Arial Narrow" panose="020B0606020202030204" pitchFamily="34" charset="0"/>
              </a:rPr>
              <a:t> de </a:t>
            </a:r>
            <a:r>
              <a:rPr lang="en-US" sz="3157" u="sng" spc="-78" dirty="0" err="1">
                <a:solidFill>
                  <a:srgbClr val="62A25D"/>
                </a:solidFill>
                <a:latin typeface="Arial Narrow" panose="020B0606020202030204" pitchFamily="34" charset="0"/>
              </a:rPr>
              <a:t>Diversidad</a:t>
            </a:r>
            <a:r>
              <a:rPr lang="en-US" sz="3157" u="sng" spc="-78" dirty="0">
                <a:solidFill>
                  <a:srgbClr val="62A25D"/>
                </a:solidFill>
                <a:latin typeface="Arial Narrow" panose="020B0606020202030204" pitchFamily="34" charset="0"/>
              </a:rPr>
              <a:t> </a:t>
            </a:r>
            <a:r>
              <a:rPr lang="en-US" sz="3157" u="sng" spc="-78" dirty="0" err="1">
                <a:solidFill>
                  <a:srgbClr val="62A25D"/>
                </a:solidFill>
                <a:latin typeface="Arial Narrow" panose="020B0606020202030204" pitchFamily="34" charset="0"/>
              </a:rPr>
              <a:t>Biológica</a:t>
            </a:r>
            <a:endParaRPr lang="en-US" sz="3157" u="sng" spc="-78" dirty="0">
              <a:solidFill>
                <a:srgbClr val="62A25D"/>
              </a:solidFill>
              <a:latin typeface="Arial Narrow" panose="020B060602020203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DB471EC-EB73-4771-BF49-2229028BF6A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4"/>
          <a:stretch/>
        </p:blipFill>
        <p:spPr>
          <a:xfrm>
            <a:off x="-25639" y="5143500"/>
            <a:ext cx="4572000" cy="5143500"/>
          </a:xfrm>
          <a:prstGeom prst="rect">
            <a:avLst/>
          </a:prstGeom>
        </p:spPr>
      </p:pic>
      <p:sp>
        <p:nvSpPr>
          <p:cNvPr id="39" name="TextBox 28">
            <a:extLst>
              <a:ext uri="{FF2B5EF4-FFF2-40B4-BE49-F238E27FC236}">
                <a16:creationId xmlns:a16="http://schemas.microsoft.com/office/drawing/2014/main" id="{C144D973-31E1-44CD-B9C1-652581FD55D4}"/>
              </a:ext>
            </a:extLst>
          </p:cNvPr>
          <p:cNvSpPr txBox="1"/>
          <p:nvPr/>
        </p:nvSpPr>
        <p:spPr>
          <a:xfrm>
            <a:off x="14349686" y="3543300"/>
            <a:ext cx="3444852" cy="53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662"/>
              </a:lnSpc>
              <a:spcBef>
                <a:spcPct val="0"/>
              </a:spcBef>
            </a:pPr>
            <a:r>
              <a:rPr lang="en-US" sz="2800" i="1" spc="-105" dirty="0" err="1">
                <a:solidFill>
                  <a:srgbClr val="191769"/>
                </a:solidFill>
                <a:latin typeface="Arial Narrow" panose="020B0606020202030204" pitchFamily="34" charset="0"/>
              </a:rPr>
              <a:t>En</a:t>
            </a:r>
            <a:r>
              <a:rPr lang="en-US" sz="2800" i="1" spc="-105" dirty="0">
                <a:solidFill>
                  <a:srgbClr val="191769"/>
                </a:solidFill>
                <a:latin typeface="Arial Narrow" panose="020B0606020202030204" pitchFamily="34" charset="0"/>
              </a:rPr>
              <a:t> Colombia</a:t>
            </a:r>
          </a:p>
        </p:txBody>
      </p:sp>
      <p:pic>
        <p:nvPicPr>
          <p:cNvPr id="32" name="Picture 15">
            <a:extLst>
              <a:ext uri="{FF2B5EF4-FFF2-40B4-BE49-F238E27FC236}">
                <a16:creationId xmlns:a16="http://schemas.microsoft.com/office/drawing/2014/main" id="{AD2AB219-28D9-479C-BBCA-6AA2D636F1B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209935" y="4229100"/>
            <a:ext cx="1153578" cy="5998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8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575113" y="0"/>
            <a:ext cx="4712887" cy="5143500"/>
          </a:xfrm>
          <a:prstGeom prst="rect">
            <a:avLst/>
          </a:prstGeom>
          <a:solidFill>
            <a:srgbClr val="FFC924"/>
          </a:solidFill>
        </p:spPr>
      </p:sp>
      <p:sp>
        <p:nvSpPr>
          <p:cNvPr id="3" name="AutoShape 3"/>
          <p:cNvSpPr/>
          <p:nvPr/>
        </p:nvSpPr>
        <p:spPr>
          <a:xfrm>
            <a:off x="8862226" y="5143500"/>
            <a:ext cx="4712887" cy="5143500"/>
          </a:xfrm>
          <a:prstGeom prst="rect">
            <a:avLst/>
          </a:prstGeom>
          <a:solidFill>
            <a:srgbClr val="DF682D"/>
          </a:solidFill>
        </p:spPr>
      </p:sp>
      <p:grpSp>
        <p:nvGrpSpPr>
          <p:cNvPr id="4" name="Group 4"/>
          <p:cNvGrpSpPr/>
          <p:nvPr/>
        </p:nvGrpSpPr>
        <p:grpSpPr>
          <a:xfrm>
            <a:off x="720149" y="571500"/>
            <a:ext cx="617102" cy="617102"/>
            <a:chOff x="0" y="0"/>
            <a:chExt cx="822802" cy="822802"/>
          </a:xfrm>
        </p:grpSpPr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0" y="0"/>
              <a:ext cx="822802" cy="822802"/>
              <a:chOff x="-2540" y="-2540"/>
              <a:chExt cx="6355080" cy="63550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82560" y="246111"/>
              <a:ext cx="657683" cy="245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54"/>
                </a:lnSpc>
              </a:pPr>
              <a:r>
                <a:rPr lang="en-US" sz="1367">
                  <a:solidFill>
                    <a:srgbClr val="FFFFFF"/>
                  </a:solidFill>
                  <a:latin typeface="Arial Narrow" panose="020B0606020202030204" pitchFamily="34" charset="0"/>
                </a:rPr>
                <a:t>G|R|G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2407161"/>
            <a:ext cx="5973904" cy="5272167"/>
            <a:chOff x="0" y="171450"/>
            <a:chExt cx="7965205" cy="7029557"/>
          </a:xfrm>
        </p:grpSpPr>
        <p:sp>
          <p:nvSpPr>
            <p:cNvPr id="9" name="TextBox 9"/>
            <p:cNvSpPr txBox="1"/>
            <p:nvPr/>
          </p:nvSpPr>
          <p:spPr>
            <a:xfrm>
              <a:off x="0" y="171450"/>
              <a:ext cx="7965205" cy="30435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8910"/>
                </a:lnSpc>
                <a:spcBef>
                  <a:spcPct val="0"/>
                </a:spcBef>
              </a:pPr>
              <a:r>
                <a:rPr lang="en-US" sz="9000">
                  <a:solidFill>
                    <a:srgbClr val="FFFFFF"/>
                  </a:solidFill>
                  <a:latin typeface="Arial Narrow" panose="020B0606020202030204" pitchFamily="34" charset="0"/>
                </a:rPr>
                <a:t>Decreto 4525 de 2005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5354347"/>
              <a:ext cx="7965205" cy="1846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51"/>
                </a:lnSpc>
                <a:spcBef>
                  <a:spcPct val="0"/>
                </a:spcBef>
              </a:pPr>
              <a:r>
                <a:rPr lang="en-US" sz="3199" u="sng" spc="-79" dirty="0" err="1">
                  <a:solidFill>
                    <a:srgbClr val="FFC924"/>
                  </a:solidFill>
                  <a:latin typeface="Arial Narrow" panose="020B0606020202030204" pitchFamily="34" charset="0"/>
                </a:rPr>
                <a:t>Reglamenta</a:t>
              </a:r>
              <a:r>
                <a:rPr lang="en-US" sz="3199" u="sng" spc="-79" dirty="0">
                  <a:solidFill>
                    <a:srgbClr val="FFC924"/>
                  </a:solidFill>
                  <a:latin typeface="Arial Narrow" panose="020B0606020202030204" pitchFamily="34" charset="0"/>
                </a:rPr>
                <a:t> la Ley 740 de 2002 y </a:t>
              </a:r>
              <a:r>
                <a:rPr lang="en-US" sz="3199" u="sng" spc="-79" dirty="0" err="1">
                  <a:solidFill>
                    <a:srgbClr val="FFC924"/>
                  </a:solidFill>
                  <a:latin typeface="Arial Narrow" panose="020B0606020202030204" pitchFamily="34" charset="0"/>
                </a:rPr>
                <a:t>establece</a:t>
              </a:r>
              <a:r>
                <a:rPr lang="en-US" sz="3199" u="sng" spc="-79" dirty="0">
                  <a:solidFill>
                    <a:srgbClr val="FFC924"/>
                  </a:solidFill>
                  <a:latin typeface="Arial Narrow" panose="020B0606020202030204" pitchFamily="34" charset="0"/>
                </a:rPr>
                <a:t> las bases para el Sistema Nacional de </a:t>
              </a:r>
              <a:r>
                <a:rPr lang="en-US" sz="3199" u="sng" spc="-79" dirty="0" err="1">
                  <a:solidFill>
                    <a:srgbClr val="FFC924"/>
                  </a:solidFill>
                  <a:latin typeface="Arial Narrow" panose="020B0606020202030204" pitchFamily="34" charset="0"/>
                </a:rPr>
                <a:t>Bioseguridad</a:t>
              </a:r>
              <a:r>
                <a:rPr lang="en-US" sz="3199" u="sng" spc="-79" dirty="0">
                  <a:solidFill>
                    <a:srgbClr val="FFC924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3199" u="sng" spc="-79" dirty="0" err="1">
                  <a:solidFill>
                    <a:srgbClr val="FFC924"/>
                  </a:solidFill>
                  <a:latin typeface="Arial Narrow" panose="020B0606020202030204" pitchFamily="34" charset="0"/>
                </a:rPr>
                <a:t>en</a:t>
              </a:r>
              <a:r>
                <a:rPr lang="en-US" sz="3199" u="sng" spc="-79" dirty="0">
                  <a:solidFill>
                    <a:srgbClr val="FFC924"/>
                  </a:solidFill>
                  <a:latin typeface="Arial Narrow" panose="020B0606020202030204" pitchFamily="34" charset="0"/>
                </a:rPr>
                <a:t> Colombia.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8862226" y="0"/>
            <a:ext cx="4712887" cy="5143500"/>
          </a:xfrm>
          <a:prstGeom prst="rect">
            <a:avLst/>
          </a:prstGeom>
          <a:solidFill>
            <a:srgbClr val="62A25D"/>
          </a:solidFill>
        </p:spPr>
      </p:sp>
      <p:grpSp>
        <p:nvGrpSpPr>
          <p:cNvPr id="12" name="Group 12"/>
          <p:cNvGrpSpPr/>
          <p:nvPr/>
        </p:nvGrpSpPr>
        <p:grpSpPr>
          <a:xfrm>
            <a:off x="9014978" y="828482"/>
            <a:ext cx="4341060" cy="2887097"/>
            <a:chOff x="0" y="28575"/>
            <a:chExt cx="5788080" cy="3849463"/>
          </a:xfrm>
        </p:grpSpPr>
        <p:sp>
          <p:nvSpPr>
            <p:cNvPr id="13" name="TextBox 13"/>
            <p:cNvSpPr txBox="1"/>
            <p:nvPr/>
          </p:nvSpPr>
          <p:spPr>
            <a:xfrm>
              <a:off x="0" y="28575"/>
              <a:ext cx="5788080" cy="740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203"/>
                </a:lnSpc>
                <a:spcBef>
                  <a:spcPct val="0"/>
                </a:spcBef>
              </a:pPr>
              <a:r>
                <a:rPr lang="en-US" sz="3787" u="sng" spc="-94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Aplicación</a:t>
              </a:r>
              <a:endParaRPr lang="en-US" sz="3787" u="sng" spc="-94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249540"/>
              <a:ext cx="5788080" cy="26284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13"/>
                </a:lnSpc>
              </a:pPr>
              <a:r>
                <a:rPr lang="en-US" sz="1893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Al </a:t>
              </a:r>
              <a:r>
                <a:rPr lang="en-US" sz="1893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tránsito</a:t>
              </a:r>
              <a:r>
                <a:rPr lang="en-US" sz="1893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, al </a:t>
              </a:r>
              <a:r>
                <a:rPr lang="en-US" sz="1893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movimiento</a:t>
              </a:r>
              <a:r>
                <a:rPr lang="en-US" sz="1893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 </a:t>
              </a:r>
              <a:r>
                <a:rPr lang="en-US" sz="1893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transfronterizo</a:t>
              </a:r>
              <a:r>
                <a:rPr lang="en-US" sz="1893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y a la </a:t>
              </a:r>
              <a:r>
                <a:rPr lang="en-US" sz="1893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manipulación</a:t>
              </a:r>
              <a:r>
                <a:rPr lang="en-US" sz="1893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y la </a:t>
              </a:r>
              <a:r>
                <a:rPr lang="en-US" sz="1893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utilización</a:t>
              </a:r>
              <a:r>
                <a:rPr lang="en-US" sz="1893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de los OVM que </a:t>
              </a:r>
              <a:r>
                <a:rPr lang="en-US" sz="1893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puedan</a:t>
              </a:r>
              <a:r>
                <a:rPr lang="en-US" sz="1893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893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tener</a:t>
              </a:r>
              <a:r>
                <a:rPr lang="en-US" sz="1893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893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efectos</a:t>
              </a:r>
              <a:r>
                <a:rPr lang="en-US" sz="1893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893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adversos</a:t>
              </a:r>
              <a:r>
                <a:rPr lang="en-US" sz="1893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para el medio </a:t>
              </a:r>
              <a:r>
                <a:rPr lang="en-US" sz="1893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ambiente</a:t>
              </a:r>
              <a:r>
                <a:rPr lang="en-US" sz="1893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y la </a:t>
              </a:r>
              <a:r>
                <a:rPr lang="en-US" sz="1893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diversidad</a:t>
              </a:r>
              <a:r>
                <a:rPr lang="en-US" sz="1893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893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biológica</a:t>
              </a:r>
              <a:r>
                <a:rPr lang="en-US" sz="1893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, </a:t>
              </a:r>
              <a:r>
                <a:rPr lang="en-US" sz="1893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teniendo</a:t>
              </a:r>
              <a:r>
                <a:rPr lang="en-US" sz="1893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893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en</a:t>
              </a:r>
              <a:r>
                <a:rPr lang="en-US" sz="1893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893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cuenta</a:t>
              </a:r>
              <a:r>
                <a:rPr lang="en-US" sz="1893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los </a:t>
              </a:r>
              <a:r>
                <a:rPr lang="en-US" sz="1893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riesgos</a:t>
              </a:r>
              <a:r>
                <a:rPr lang="en-US" sz="1893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para la </a:t>
              </a:r>
              <a:r>
                <a:rPr lang="en-US" sz="1893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salud</a:t>
              </a:r>
              <a:r>
                <a:rPr lang="en-US" sz="1893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893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humana</a:t>
              </a:r>
              <a:r>
                <a:rPr lang="en-US" sz="1893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, la </a:t>
              </a:r>
              <a:r>
                <a:rPr lang="en-US" sz="1893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productividad</a:t>
              </a:r>
              <a:r>
                <a:rPr lang="en-US" sz="1893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y la </a:t>
              </a:r>
              <a:r>
                <a:rPr lang="en-US" sz="1893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producción</a:t>
              </a:r>
              <a:r>
                <a:rPr lang="en-US" sz="1893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893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agropecuaria</a:t>
              </a:r>
              <a:r>
                <a:rPr lang="en-US" sz="1893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014978" y="6001756"/>
            <a:ext cx="4407383" cy="3357616"/>
            <a:chOff x="0" y="28575"/>
            <a:chExt cx="5876511" cy="4476821"/>
          </a:xfrm>
        </p:grpSpPr>
        <p:sp>
          <p:nvSpPr>
            <p:cNvPr id="16" name="TextBox 16"/>
            <p:cNvSpPr txBox="1"/>
            <p:nvPr/>
          </p:nvSpPr>
          <p:spPr>
            <a:xfrm>
              <a:off x="0" y="28575"/>
              <a:ext cx="5876511" cy="2154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203"/>
                </a:lnSpc>
                <a:spcBef>
                  <a:spcPct val="0"/>
                </a:spcBef>
              </a:pPr>
              <a:r>
                <a:rPr lang="en-US" sz="3787" u="sng" spc="-94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Creación</a:t>
              </a:r>
              <a:r>
                <a:rPr lang="en-US" sz="3787" u="sng" spc="-94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 de los </a:t>
              </a:r>
              <a:r>
                <a:rPr lang="en-US" sz="3787" u="sng" spc="-94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Comités</a:t>
              </a:r>
              <a:r>
                <a:rPr lang="en-US" sz="3787" u="sng" spc="-94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3787" u="sng" spc="-94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Técnicos</a:t>
              </a:r>
              <a:r>
                <a:rPr lang="en-US" sz="3787" u="sng" spc="-94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3787" u="sng" spc="-94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Nacionales</a:t>
              </a:r>
              <a:r>
                <a:rPr lang="en-US" sz="3787" u="sng" spc="-94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 de </a:t>
              </a:r>
              <a:r>
                <a:rPr lang="en-US" sz="3787" u="sng" spc="-94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Bioseguridad</a:t>
              </a:r>
              <a:r>
                <a:rPr lang="en-US" sz="3787" u="sng" spc="-94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 - CTN-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4086905"/>
              <a:ext cx="5876511" cy="4184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745"/>
                </a:lnSpc>
                <a:spcBef>
                  <a:spcPts val="2059"/>
                </a:spcBef>
              </a:pPr>
              <a:r>
                <a:rPr lang="en-US" sz="1893" u="none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Evalúan</a:t>
              </a:r>
              <a:r>
                <a:rPr lang="en-US" sz="1893" u="none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 el </a:t>
              </a:r>
              <a:r>
                <a:rPr lang="en-US" sz="1893" u="none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uso</a:t>
              </a:r>
              <a:r>
                <a:rPr lang="en-US" sz="1893" u="none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893" u="none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seguro</a:t>
              </a:r>
              <a:r>
                <a:rPr lang="en-US" sz="1893" u="none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 de los OVM </a:t>
              </a:r>
              <a:r>
                <a:rPr lang="en-US" sz="1893" u="none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en</a:t>
              </a:r>
              <a:r>
                <a:rPr lang="en-US" sz="1893" u="none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 el </a:t>
              </a:r>
              <a:r>
                <a:rPr lang="en-US" sz="1893" u="none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país</a:t>
              </a:r>
              <a:r>
                <a:rPr lang="en-US" sz="1893" u="none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.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794188" y="828482"/>
            <a:ext cx="4407383" cy="2778515"/>
            <a:chOff x="0" y="28575"/>
            <a:chExt cx="5876511" cy="3704687"/>
          </a:xfrm>
        </p:grpSpPr>
        <p:sp>
          <p:nvSpPr>
            <p:cNvPr id="19" name="TextBox 19"/>
            <p:cNvSpPr txBox="1"/>
            <p:nvPr/>
          </p:nvSpPr>
          <p:spPr>
            <a:xfrm>
              <a:off x="0" y="28575"/>
              <a:ext cx="5876511" cy="740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203"/>
                </a:lnSpc>
                <a:spcBef>
                  <a:spcPct val="0"/>
                </a:spcBef>
              </a:pPr>
              <a:r>
                <a:rPr lang="en-US" sz="3787" u="sng" spc="-94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OVM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240015"/>
              <a:ext cx="5876511" cy="2493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745"/>
                </a:lnSpc>
                <a:spcBef>
                  <a:spcPts val="2058"/>
                </a:spcBef>
              </a:pPr>
              <a:r>
                <a:rPr lang="en-US" sz="1893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"</a:t>
              </a:r>
              <a:r>
                <a:rPr lang="en-US" sz="1893" dirty="0" err="1">
                  <a:solidFill>
                    <a:srgbClr val="002060"/>
                  </a:solidFill>
                  <a:latin typeface="Arial Narrow" panose="020B0606020202030204" pitchFamily="34" charset="0"/>
                </a:rPr>
                <a:t>Cualq</a:t>
              </a:r>
              <a:r>
                <a:rPr lang="en-US" sz="1893" u="none" dirty="0" err="1">
                  <a:solidFill>
                    <a:srgbClr val="002060"/>
                  </a:solidFill>
                  <a:latin typeface="Arial Narrow" panose="020B0606020202030204" pitchFamily="34" charset="0"/>
                </a:rPr>
                <a:t>uier</a:t>
              </a:r>
              <a:r>
                <a:rPr lang="en-US" sz="1893" u="none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893" u="none" dirty="0" err="1">
                  <a:solidFill>
                    <a:srgbClr val="002060"/>
                  </a:solidFill>
                  <a:latin typeface="Arial Narrow" panose="020B0606020202030204" pitchFamily="34" charset="0"/>
                </a:rPr>
                <a:t>organismo</a:t>
              </a:r>
              <a:r>
                <a:rPr lang="en-US" sz="1893" u="none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 vivo que </a:t>
              </a:r>
              <a:r>
                <a:rPr lang="en-US" sz="1893" u="none" dirty="0" err="1">
                  <a:solidFill>
                    <a:srgbClr val="002060"/>
                  </a:solidFill>
                  <a:latin typeface="Arial Narrow" panose="020B0606020202030204" pitchFamily="34" charset="0"/>
                </a:rPr>
                <a:t>posea</a:t>
              </a:r>
              <a:r>
                <a:rPr lang="en-US" sz="1893" u="none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 una </a:t>
              </a:r>
              <a:r>
                <a:rPr lang="en-US" sz="1893" u="none" dirty="0" err="1">
                  <a:solidFill>
                    <a:srgbClr val="002060"/>
                  </a:solidFill>
                  <a:latin typeface="Arial Narrow" panose="020B0606020202030204" pitchFamily="34" charset="0"/>
                </a:rPr>
                <a:t>combinación</a:t>
              </a:r>
              <a:r>
                <a:rPr lang="en-US" sz="1893" u="none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893" u="none" dirty="0" err="1">
                  <a:solidFill>
                    <a:srgbClr val="002060"/>
                  </a:solidFill>
                  <a:latin typeface="Arial Narrow" panose="020B0606020202030204" pitchFamily="34" charset="0"/>
                </a:rPr>
                <a:t>nueva</a:t>
              </a:r>
              <a:r>
                <a:rPr lang="en-US" sz="1893" u="none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 de material </a:t>
              </a:r>
              <a:r>
                <a:rPr lang="en-US" sz="1893" u="none" dirty="0" err="1">
                  <a:solidFill>
                    <a:srgbClr val="002060"/>
                  </a:solidFill>
                  <a:latin typeface="Arial Narrow" panose="020B0606020202030204" pitchFamily="34" charset="0"/>
                </a:rPr>
                <a:t>genético</a:t>
              </a:r>
              <a:r>
                <a:rPr lang="en-US" sz="1893" u="none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 que se </a:t>
              </a:r>
              <a:r>
                <a:rPr lang="en-US" sz="1893" u="none" dirty="0" err="1">
                  <a:solidFill>
                    <a:srgbClr val="002060"/>
                  </a:solidFill>
                  <a:latin typeface="Arial Narrow" panose="020B0606020202030204" pitchFamily="34" charset="0"/>
                </a:rPr>
                <a:t>haya</a:t>
              </a:r>
              <a:r>
                <a:rPr lang="en-US" sz="1893" u="none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893" u="none" dirty="0" err="1">
                  <a:solidFill>
                    <a:srgbClr val="002060"/>
                  </a:solidFill>
                  <a:latin typeface="Arial Narrow" panose="020B0606020202030204" pitchFamily="34" charset="0"/>
                </a:rPr>
                <a:t>obtenido</a:t>
              </a:r>
              <a:r>
                <a:rPr lang="en-US" sz="1893" u="none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893" u="none" dirty="0" err="1">
                  <a:solidFill>
                    <a:srgbClr val="002060"/>
                  </a:solidFill>
                  <a:latin typeface="Arial Narrow" panose="020B0606020202030204" pitchFamily="34" charset="0"/>
                </a:rPr>
                <a:t>mediante</a:t>
              </a:r>
              <a:r>
                <a:rPr lang="en-US" sz="1893" u="none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 la </a:t>
              </a:r>
              <a:r>
                <a:rPr lang="en-US" sz="1893" u="none" dirty="0" err="1">
                  <a:solidFill>
                    <a:srgbClr val="002060"/>
                  </a:solidFill>
                  <a:latin typeface="Arial Narrow" panose="020B0606020202030204" pitchFamily="34" charset="0"/>
                </a:rPr>
                <a:t>aplicación</a:t>
              </a:r>
              <a:r>
                <a:rPr lang="en-US" sz="1893" u="none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 de la </a:t>
              </a:r>
              <a:r>
                <a:rPr lang="en-US" sz="1893" u="none" dirty="0" err="1">
                  <a:solidFill>
                    <a:srgbClr val="002060"/>
                  </a:solidFill>
                  <a:latin typeface="Arial Narrow" panose="020B0606020202030204" pitchFamily="34" charset="0"/>
                </a:rPr>
                <a:t>biotecnología</a:t>
              </a:r>
              <a:r>
                <a:rPr lang="en-US" sz="1893" u="none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893" u="none" dirty="0" err="1">
                  <a:solidFill>
                    <a:srgbClr val="002060"/>
                  </a:solidFill>
                  <a:latin typeface="Arial Narrow" panose="020B0606020202030204" pitchFamily="34" charset="0"/>
                </a:rPr>
                <a:t>moderna</a:t>
              </a:r>
              <a:r>
                <a:rPr lang="en-US" sz="1893" u="none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".</a:t>
              </a:r>
            </a:p>
            <a:p>
              <a:pPr marL="0" lvl="0" indent="0" algn="just">
                <a:lnSpc>
                  <a:spcPts val="2320"/>
                </a:lnSpc>
                <a:spcBef>
                  <a:spcPts val="1740"/>
                </a:spcBef>
              </a:pPr>
              <a:r>
                <a:rPr lang="en-US" sz="1600" u="none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                            (</a:t>
              </a:r>
              <a:r>
                <a:rPr lang="en-US" sz="1600" u="none" dirty="0" err="1">
                  <a:solidFill>
                    <a:srgbClr val="002060"/>
                  </a:solidFill>
                  <a:latin typeface="Arial Narrow" panose="020B0606020202030204" pitchFamily="34" charset="0"/>
                </a:rPr>
                <a:t>Protocolo</a:t>
              </a:r>
              <a:r>
                <a:rPr lang="en-US" sz="1600" u="none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 de Cartagena, 2000)</a:t>
              </a:r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5093356" y="6877050"/>
            <a:ext cx="1676400" cy="16764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03340" y="5657850"/>
            <a:ext cx="3456432" cy="4114800"/>
          </a:xfrm>
          <a:prstGeom prst="rect">
            <a:avLst/>
          </a:prstGeom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53F9008F-E12F-4F78-B14C-D6CF4C5BE6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0422" y="9492786"/>
            <a:ext cx="559727" cy="5597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620513">
            <a:off x="16903434" y="-691014"/>
            <a:ext cx="3634113" cy="11669029"/>
          </a:xfrm>
          <a:prstGeom prst="rect">
            <a:avLst/>
          </a:prstGeom>
          <a:solidFill>
            <a:srgbClr val="01949A"/>
          </a:solidFill>
        </p:spPr>
      </p:sp>
      <p:grpSp>
        <p:nvGrpSpPr>
          <p:cNvPr id="3" name="Group 3"/>
          <p:cNvGrpSpPr/>
          <p:nvPr/>
        </p:nvGrpSpPr>
        <p:grpSpPr>
          <a:xfrm>
            <a:off x="9511851" y="190500"/>
            <a:ext cx="5617915" cy="5004212"/>
            <a:chOff x="0" y="-38100"/>
            <a:chExt cx="7490554" cy="6672282"/>
          </a:xfrm>
        </p:grpSpPr>
        <p:sp>
          <p:nvSpPr>
            <p:cNvPr id="4" name="TextBox 4"/>
            <p:cNvSpPr txBox="1"/>
            <p:nvPr/>
          </p:nvSpPr>
          <p:spPr>
            <a:xfrm>
              <a:off x="0" y="-38100"/>
              <a:ext cx="7490554" cy="1611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40"/>
                </a:lnSpc>
              </a:pPr>
              <a:r>
                <a:rPr lang="en-US" sz="3800" spc="304" dirty="0">
                  <a:solidFill>
                    <a:srgbClr val="01949A"/>
                  </a:solidFill>
                  <a:latin typeface="Arial Narrow" panose="020B0606020202030204" pitchFamily="34" charset="0"/>
                </a:rPr>
                <a:t>CTN para OVM con fines...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756864"/>
              <a:ext cx="7490554" cy="48773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</a:pPr>
              <a:r>
                <a:rPr lang="en-US" sz="2800" spc="56" dirty="0" err="1">
                  <a:solidFill>
                    <a:srgbClr val="CD0046"/>
                  </a:solidFill>
                  <a:latin typeface="Arial Narrow" panose="020B0606020202030204" pitchFamily="34" charset="0"/>
                </a:rPr>
                <a:t>agrícolas</a:t>
              </a:r>
              <a:r>
                <a:rPr lang="en-US" sz="2800" spc="56" dirty="0">
                  <a:solidFill>
                    <a:srgbClr val="CD0046"/>
                  </a:solidFill>
                  <a:latin typeface="Arial Narrow" panose="020B0606020202030204" pitchFamily="34" charset="0"/>
                </a:rPr>
                <a:t>, </a:t>
              </a:r>
              <a:r>
                <a:rPr lang="en-US" sz="2800" spc="56" dirty="0" err="1">
                  <a:solidFill>
                    <a:srgbClr val="CD0046"/>
                  </a:solidFill>
                  <a:latin typeface="Arial Narrow" panose="020B0606020202030204" pitchFamily="34" charset="0"/>
                </a:rPr>
                <a:t>pecuarios</a:t>
              </a:r>
              <a:r>
                <a:rPr lang="en-US" sz="2800" spc="56" dirty="0">
                  <a:solidFill>
                    <a:srgbClr val="CD0046"/>
                  </a:solidFill>
                  <a:latin typeface="Arial Narrow" panose="020B0606020202030204" pitchFamily="34" charset="0"/>
                </a:rPr>
                <a:t>, </a:t>
              </a:r>
              <a:r>
                <a:rPr lang="en-US" sz="2800" spc="56" dirty="0" err="1">
                  <a:solidFill>
                    <a:srgbClr val="CD0046"/>
                  </a:solidFill>
                  <a:latin typeface="Arial Narrow" panose="020B0606020202030204" pitchFamily="34" charset="0"/>
                </a:rPr>
                <a:t>pesqueros</a:t>
              </a:r>
              <a:r>
                <a:rPr lang="en-US" sz="2800" spc="56" dirty="0">
                  <a:solidFill>
                    <a:srgbClr val="CD0046"/>
                  </a:solidFill>
                  <a:latin typeface="Arial Narrow" panose="020B0606020202030204" pitchFamily="34" charset="0"/>
                </a:rPr>
                <a:t>,</a:t>
              </a:r>
            </a:p>
            <a:p>
              <a:pPr>
                <a:lnSpc>
                  <a:spcPts val="3639"/>
                </a:lnSpc>
              </a:pPr>
              <a:r>
                <a:rPr lang="en-US" sz="2800" spc="56" dirty="0" err="1">
                  <a:solidFill>
                    <a:srgbClr val="CD0046"/>
                  </a:solidFill>
                  <a:latin typeface="Arial Narrow" panose="020B0606020202030204" pitchFamily="34" charset="0"/>
                </a:rPr>
                <a:t>plantaciones</a:t>
              </a:r>
              <a:r>
                <a:rPr lang="en-US" sz="2800" spc="56" dirty="0">
                  <a:solidFill>
                    <a:srgbClr val="CD0046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2800" spc="56" dirty="0" err="1">
                  <a:solidFill>
                    <a:srgbClr val="CD0046"/>
                  </a:solidFill>
                  <a:latin typeface="Arial Narrow" panose="020B0606020202030204" pitchFamily="34" charset="0"/>
                </a:rPr>
                <a:t>forestales</a:t>
              </a:r>
              <a:r>
                <a:rPr lang="en-US" sz="2800" spc="56" dirty="0">
                  <a:solidFill>
                    <a:srgbClr val="CD0046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2800" spc="56" dirty="0" err="1">
                  <a:solidFill>
                    <a:srgbClr val="CD0046"/>
                  </a:solidFill>
                  <a:latin typeface="Arial Narrow" panose="020B0606020202030204" pitchFamily="34" charset="0"/>
                </a:rPr>
                <a:t>comerciales</a:t>
              </a:r>
              <a:r>
                <a:rPr lang="en-US" sz="2800" spc="56" dirty="0">
                  <a:solidFill>
                    <a:srgbClr val="CD0046"/>
                  </a:solidFill>
                  <a:latin typeface="Arial Narrow" panose="020B0606020202030204" pitchFamily="34" charset="0"/>
                </a:rPr>
                <a:t> y </a:t>
              </a:r>
              <a:r>
                <a:rPr lang="en-US" sz="2800" spc="56" dirty="0" err="1">
                  <a:solidFill>
                    <a:srgbClr val="CD0046"/>
                  </a:solidFill>
                  <a:latin typeface="Arial Narrow" panose="020B0606020202030204" pitchFamily="34" charset="0"/>
                </a:rPr>
                <a:t>agroindustria</a:t>
              </a:r>
              <a:r>
                <a:rPr lang="en-US" sz="2800" spc="56" dirty="0">
                  <a:solidFill>
                    <a:srgbClr val="CD0046"/>
                  </a:solidFill>
                  <a:latin typeface="Arial Narrow" panose="020B0606020202030204" pitchFamily="34" charset="0"/>
                </a:rPr>
                <a:t>.</a:t>
              </a:r>
            </a:p>
            <a:p>
              <a:pPr>
                <a:lnSpc>
                  <a:spcPts val="3639"/>
                </a:lnSpc>
              </a:pPr>
              <a:endParaRPr lang="en-US" sz="2800" spc="56" dirty="0">
                <a:solidFill>
                  <a:srgbClr val="CD0046"/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ts val="3639"/>
                </a:lnSpc>
              </a:pPr>
              <a:r>
                <a:rPr lang="en-US" sz="2800" spc="56" dirty="0" err="1">
                  <a:solidFill>
                    <a:srgbClr val="CD0046"/>
                  </a:solidFill>
                  <a:latin typeface="Arial Narrow" panose="020B0606020202030204" pitchFamily="34" charset="0"/>
                </a:rPr>
                <a:t>CTNBio</a:t>
              </a:r>
              <a:endParaRPr lang="en-US" sz="2800" spc="56" dirty="0">
                <a:solidFill>
                  <a:srgbClr val="CD0046"/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ts val="3639"/>
                </a:lnSpc>
              </a:pPr>
              <a:endParaRPr lang="en-US" sz="2800" spc="56" dirty="0">
                <a:solidFill>
                  <a:srgbClr val="CD0046"/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ts val="3639"/>
                </a:lnSpc>
              </a:pPr>
              <a:r>
                <a:rPr lang="en-US" sz="2800" spc="56" dirty="0" err="1">
                  <a:solidFill>
                    <a:srgbClr val="191769"/>
                  </a:solidFill>
                  <a:latin typeface="Arial Narrow" panose="020B0606020202030204" pitchFamily="34" charset="0"/>
                </a:rPr>
                <a:t>Entidad</a:t>
              </a:r>
              <a:r>
                <a:rPr lang="en-US" sz="2800" spc="56" dirty="0">
                  <a:solidFill>
                    <a:srgbClr val="191769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2800" spc="56" dirty="0" err="1">
                  <a:solidFill>
                    <a:srgbClr val="191769"/>
                  </a:solidFill>
                  <a:latin typeface="Arial Narrow" panose="020B0606020202030204" pitchFamily="34" charset="0"/>
                </a:rPr>
                <a:t>encargada</a:t>
              </a:r>
              <a:r>
                <a:rPr lang="en-US" sz="2800" spc="56" dirty="0">
                  <a:solidFill>
                    <a:srgbClr val="191769"/>
                  </a:solidFill>
                  <a:latin typeface="Arial Narrow" panose="020B0606020202030204" pitchFamily="34" charset="0"/>
                </a:rPr>
                <a:t>: Instituto</a:t>
              </a:r>
            </a:p>
            <a:p>
              <a:pPr>
                <a:lnSpc>
                  <a:spcPts val="3640"/>
                </a:lnSpc>
              </a:pPr>
              <a:r>
                <a:rPr lang="en-US" sz="2800" spc="56" dirty="0" err="1">
                  <a:solidFill>
                    <a:srgbClr val="191769"/>
                  </a:solidFill>
                  <a:latin typeface="Arial Narrow" panose="020B0606020202030204" pitchFamily="34" charset="0"/>
                </a:rPr>
                <a:t>Colombiano</a:t>
              </a:r>
              <a:r>
                <a:rPr lang="en-US" sz="2800" spc="56" dirty="0">
                  <a:solidFill>
                    <a:srgbClr val="191769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2800" spc="56" dirty="0" err="1">
                  <a:solidFill>
                    <a:srgbClr val="191769"/>
                  </a:solidFill>
                  <a:latin typeface="Arial Narrow" panose="020B0606020202030204" pitchFamily="34" charset="0"/>
                </a:rPr>
                <a:t>Agropecuario</a:t>
              </a:r>
              <a:r>
                <a:rPr lang="en-US" sz="2800" spc="56" dirty="0">
                  <a:solidFill>
                    <a:srgbClr val="191769"/>
                  </a:solidFill>
                  <a:latin typeface="Arial Narrow" panose="020B0606020202030204" pitchFamily="34" charset="0"/>
                </a:rPr>
                <a:t> (ICA).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 rot="-6021489">
            <a:off x="3306542" y="8954129"/>
            <a:ext cx="11785326" cy="1396144"/>
            <a:chOff x="0" y="0"/>
            <a:chExt cx="4824225" cy="571500"/>
          </a:xfrm>
        </p:grpSpPr>
        <p:sp>
          <p:nvSpPr>
            <p:cNvPr id="7" name="Freeform 7"/>
            <p:cNvSpPr/>
            <p:nvPr/>
          </p:nvSpPr>
          <p:spPr>
            <a:xfrm>
              <a:off x="0" y="255270"/>
              <a:ext cx="4824225" cy="69850"/>
            </a:xfrm>
            <a:custGeom>
              <a:avLst/>
              <a:gdLst/>
              <a:ahLst/>
              <a:cxnLst/>
              <a:rect l="l" t="t" r="r" b="b"/>
              <a:pathLst>
                <a:path w="4824225" h="69850">
                  <a:moveTo>
                    <a:pt x="453339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824225" y="69850"/>
                  </a:lnTo>
                  <a:lnTo>
                    <a:pt x="4824225" y="0"/>
                  </a:lnTo>
                  <a:close/>
                </a:path>
              </a:pathLst>
            </a:custGeom>
            <a:solidFill>
              <a:srgbClr val="13017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000034" y="1193486"/>
            <a:ext cx="1427497" cy="1427497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0046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457200" y="1979913"/>
            <a:ext cx="6951415" cy="6821187"/>
            <a:chOff x="0" y="-57150"/>
            <a:chExt cx="9268554" cy="9094915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57150"/>
              <a:ext cx="9268554" cy="24261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80"/>
                </a:lnSpc>
              </a:pPr>
              <a:r>
                <a:rPr lang="en-US" sz="5600" spc="448" dirty="0">
                  <a:solidFill>
                    <a:srgbClr val="CD0046"/>
                  </a:solidFill>
                  <a:latin typeface="Arial Narrow" panose="020B0606020202030204" pitchFamily="34" charset="0"/>
                </a:rPr>
                <a:t>CTN para OVM con fines...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529659"/>
              <a:ext cx="9268554" cy="6508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60"/>
                </a:lnSpc>
              </a:pPr>
              <a:r>
                <a:rPr lang="en-US" sz="4200" spc="84" dirty="0" err="1">
                  <a:solidFill>
                    <a:srgbClr val="01949A"/>
                  </a:solidFill>
                  <a:latin typeface="Arial Narrow" panose="020B0606020202030204" pitchFamily="34" charset="0"/>
                </a:rPr>
                <a:t>exclusivamente</a:t>
              </a:r>
              <a:r>
                <a:rPr lang="en-US" sz="4200" spc="84" dirty="0">
                  <a:solidFill>
                    <a:srgbClr val="01949A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4200" spc="84" dirty="0" err="1">
                  <a:solidFill>
                    <a:srgbClr val="01949A"/>
                  </a:solidFill>
                  <a:latin typeface="Arial Narrow" panose="020B0606020202030204" pitchFamily="34" charset="0"/>
                </a:rPr>
                <a:t>ambientales</a:t>
              </a:r>
              <a:r>
                <a:rPr lang="en-US" sz="4200" spc="84" dirty="0">
                  <a:solidFill>
                    <a:srgbClr val="01949A"/>
                  </a:solidFill>
                  <a:latin typeface="Arial Narrow" panose="020B0606020202030204" pitchFamily="34" charset="0"/>
                </a:rPr>
                <a:t>.</a:t>
              </a:r>
            </a:p>
            <a:p>
              <a:pPr>
                <a:lnSpc>
                  <a:spcPts val="5460"/>
                </a:lnSpc>
              </a:pPr>
              <a:endParaRPr lang="en-US" sz="4200" spc="84" dirty="0">
                <a:solidFill>
                  <a:srgbClr val="01949A"/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ts val="5460"/>
                </a:lnSpc>
              </a:pPr>
              <a:r>
                <a:rPr lang="en-US" sz="4200" spc="84" dirty="0">
                  <a:solidFill>
                    <a:srgbClr val="01949A"/>
                  </a:solidFill>
                  <a:latin typeface="Arial Narrow" panose="020B0606020202030204" pitchFamily="34" charset="0"/>
                </a:rPr>
                <a:t>CTN </a:t>
              </a:r>
              <a:r>
                <a:rPr lang="en-US" sz="4200" spc="84" dirty="0" err="1">
                  <a:solidFill>
                    <a:srgbClr val="01949A"/>
                  </a:solidFill>
                  <a:latin typeface="Arial Narrow" panose="020B0606020202030204" pitchFamily="34" charset="0"/>
                </a:rPr>
                <a:t>Ambiente</a:t>
              </a:r>
              <a:endParaRPr lang="en-US" sz="4200" spc="84" dirty="0">
                <a:solidFill>
                  <a:srgbClr val="01949A"/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ts val="5460"/>
                </a:lnSpc>
              </a:pPr>
              <a:endParaRPr lang="en-US" sz="4200" spc="84" dirty="0">
                <a:solidFill>
                  <a:srgbClr val="191769"/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ts val="5460"/>
                </a:lnSpc>
              </a:pPr>
              <a:r>
                <a:rPr lang="en-US" sz="4200" spc="84" dirty="0" err="1">
                  <a:solidFill>
                    <a:srgbClr val="191769"/>
                  </a:solidFill>
                  <a:latin typeface="Arial Narrow" panose="020B0606020202030204" pitchFamily="34" charset="0"/>
                </a:rPr>
                <a:t>Entidad</a:t>
              </a:r>
              <a:r>
                <a:rPr lang="en-US" sz="4200" spc="84" dirty="0">
                  <a:solidFill>
                    <a:srgbClr val="191769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4200" spc="84" dirty="0" err="1">
                  <a:solidFill>
                    <a:srgbClr val="191769"/>
                  </a:solidFill>
                  <a:latin typeface="Arial Narrow" panose="020B0606020202030204" pitchFamily="34" charset="0"/>
                </a:rPr>
                <a:t>encargada</a:t>
              </a:r>
              <a:r>
                <a:rPr lang="en-US" sz="4200" spc="84" dirty="0">
                  <a:solidFill>
                    <a:srgbClr val="191769"/>
                  </a:solidFill>
                  <a:latin typeface="Arial Narrow" panose="020B0606020202030204" pitchFamily="34" charset="0"/>
                </a:rPr>
                <a:t>: </a:t>
              </a:r>
              <a:r>
                <a:rPr lang="en-US" sz="4200" spc="84" dirty="0" err="1">
                  <a:solidFill>
                    <a:srgbClr val="DF682D"/>
                  </a:solidFill>
                  <a:latin typeface="Arial Narrow" panose="020B0606020202030204" pitchFamily="34" charset="0"/>
                </a:rPr>
                <a:t>Ministerio</a:t>
              </a:r>
              <a:r>
                <a:rPr lang="en-US" sz="4200" spc="84" dirty="0">
                  <a:solidFill>
                    <a:srgbClr val="DF682D"/>
                  </a:solidFill>
                  <a:latin typeface="Arial Narrow" panose="020B0606020202030204" pitchFamily="34" charset="0"/>
                </a:rPr>
                <a:t> de </a:t>
              </a:r>
              <a:r>
                <a:rPr lang="en-US" sz="4200" spc="84" dirty="0" err="1">
                  <a:solidFill>
                    <a:srgbClr val="DF682D"/>
                  </a:solidFill>
                  <a:latin typeface="Arial Narrow" panose="020B0606020202030204" pitchFamily="34" charset="0"/>
                </a:rPr>
                <a:t>Ambiente</a:t>
              </a:r>
              <a:r>
                <a:rPr lang="en-US" sz="4200" spc="84" dirty="0">
                  <a:solidFill>
                    <a:srgbClr val="DF682D"/>
                  </a:solidFill>
                  <a:latin typeface="Arial Narrow" panose="020B0606020202030204" pitchFamily="34" charset="0"/>
                </a:rPr>
                <a:t> y Desarrollo</a:t>
              </a:r>
            </a:p>
            <a:p>
              <a:pPr>
                <a:lnSpc>
                  <a:spcPts val="5460"/>
                </a:lnSpc>
              </a:pPr>
              <a:r>
                <a:rPr lang="en-US" sz="4200" spc="84" dirty="0" err="1">
                  <a:solidFill>
                    <a:srgbClr val="DF682D"/>
                  </a:solidFill>
                  <a:latin typeface="Arial Narrow" panose="020B0606020202030204" pitchFamily="34" charset="0"/>
                </a:rPr>
                <a:t>Sostenible</a:t>
              </a:r>
              <a:r>
                <a:rPr lang="en-US" sz="4200" spc="84" dirty="0">
                  <a:solidFill>
                    <a:srgbClr val="DF682D"/>
                  </a:solidFill>
                  <a:latin typeface="Arial Narrow" panose="020B0606020202030204" pitchFamily="34" charset="0"/>
                </a:rPr>
                <a:t> (MADS).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25207" y="5524500"/>
            <a:ext cx="5617915" cy="4577877"/>
            <a:chOff x="0" y="-38100"/>
            <a:chExt cx="7490554" cy="6103835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38100"/>
              <a:ext cx="7490554" cy="1611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40"/>
                </a:lnSpc>
              </a:pPr>
              <a:r>
                <a:rPr lang="en-US" sz="3800" spc="304" dirty="0">
                  <a:solidFill>
                    <a:srgbClr val="01949A"/>
                  </a:solidFill>
                  <a:latin typeface="Arial Narrow" panose="020B0606020202030204" pitchFamily="34" charset="0"/>
                </a:rPr>
                <a:t>CTN para OVM con fines...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756864"/>
              <a:ext cx="7490554" cy="43088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</a:pPr>
              <a:r>
                <a:rPr lang="en-US" sz="2800" spc="56" dirty="0">
                  <a:solidFill>
                    <a:srgbClr val="CD0046"/>
                  </a:solidFill>
                  <a:latin typeface="Arial Narrow" panose="020B0606020202030204" pitchFamily="34" charset="0"/>
                </a:rPr>
                <a:t>de </a:t>
              </a:r>
              <a:r>
                <a:rPr lang="en-US" sz="2800" spc="56" dirty="0" err="1">
                  <a:solidFill>
                    <a:srgbClr val="CD0046"/>
                  </a:solidFill>
                  <a:latin typeface="Arial Narrow" panose="020B0606020202030204" pitchFamily="34" charset="0"/>
                </a:rPr>
                <a:t>uso</a:t>
              </a:r>
              <a:r>
                <a:rPr lang="en-US" sz="2800" spc="56" dirty="0">
                  <a:solidFill>
                    <a:srgbClr val="CD0046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2800" spc="56" dirty="0" err="1">
                  <a:solidFill>
                    <a:srgbClr val="CD0046"/>
                  </a:solidFill>
                  <a:latin typeface="Arial Narrow" panose="020B0606020202030204" pitchFamily="34" charset="0"/>
                </a:rPr>
                <a:t>en</a:t>
              </a:r>
              <a:r>
                <a:rPr lang="en-US" sz="2800" spc="56" dirty="0">
                  <a:solidFill>
                    <a:srgbClr val="CD0046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2800" spc="56" dirty="0" err="1">
                  <a:solidFill>
                    <a:srgbClr val="CD0046"/>
                  </a:solidFill>
                  <a:latin typeface="Arial Narrow" panose="020B0606020202030204" pitchFamily="34" charset="0"/>
                </a:rPr>
                <a:t>salud</a:t>
              </a:r>
              <a:r>
                <a:rPr lang="en-US" sz="2800" spc="56" dirty="0">
                  <a:solidFill>
                    <a:srgbClr val="CD0046"/>
                  </a:solidFill>
                  <a:latin typeface="Arial Narrow" panose="020B0606020202030204" pitchFamily="34" charset="0"/>
                </a:rPr>
                <a:t> o </a:t>
              </a:r>
              <a:r>
                <a:rPr lang="en-US" sz="2800" spc="56" dirty="0" err="1">
                  <a:solidFill>
                    <a:srgbClr val="CD0046"/>
                  </a:solidFill>
                  <a:latin typeface="Arial Narrow" panose="020B0606020202030204" pitchFamily="34" charset="0"/>
                </a:rPr>
                <a:t>alimentación</a:t>
              </a:r>
              <a:r>
                <a:rPr lang="en-US" sz="2800" spc="56" dirty="0">
                  <a:solidFill>
                    <a:srgbClr val="CD0046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2800" spc="56" dirty="0" err="1">
                  <a:solidFill>
                    <a:srgbClr val="CD0046"/>
                  </a:solidFill>
                  <a:latin typeface="Arial Narrow" panose="020B0606020202030204" pitchFamily="34" charset="0"/>
                </a:rPr>
                <a:t>humana</a:t>
              </a:r>
              <a:r>
                <a:rPr lang="en-US" sz="2800" spc="56" dirty="0">
                  <a:solidFill>
                    <a:srgbClr val="CD0046"/>
                  </a:solidFill>
                  <a:latin typeface="Arial Narrow" panose="020B0606020202030204" pitchFamily="34" charset="0"/>
                </a:rPr>
                <a:t>.</a:t>
              </a:r>
            </a:p>
            <a:p>
              <a:pPr>
                <a:lnSpc>
                  <a:spcPts val="3639"/>
                </a:lnSpc>
              </a:pPr>
              <a:endParaRPr lang="en-US" sz="2800" spc="56" dirty="0">
                <a:solidFill>
                  <a:srgbClr val="CD0046"/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ts val="3639"/>
                </a:lnSpc>
              </a:pPr>
              <a:r>
                <a:rPr lang="en-US" sz="2800" spc="56" dirty="0">
                  <a:solidFill>
                    <a:srgbClr val="CD0046"/>
                  </a:solidFill>
                  <a:latin typeface="Arial Narrow" panose="020B0606020202030204" pitchFamily="34" charset="0"/>
                </a:rPr>
                <a:t>CTN </a:t>
              </a:r>
              <a:r>
                <a:rPr lang="en-US" sz="2800" spc="56" dirty="0" err="1">
                  <a:solidFill>
                    <a:srgbClr val="CD0046"/>
                  </a:solidFill>
                  <a:latin typeface="Arial Narrow" panose="020B0606020202030204" pitchFamily="34" charset="0"/>
                </a:rPr>
                <a:t>Salud</a:t>
              </a:r>
              <a:endParaRPr lang="en-US" sz="2800" spc="56" dirty="0">
                <a:solidFill>
                  <a:srgbClr val="CD0046"/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ts val="3639"/>
                </a:lnSpc>
              </a:pPr>
              <a:endParaRPr lang="en-US" sz="2800" spc="56" dirty="0">
                <a:solidFill>
                  <a:srgbClr val="CD0046"/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ts val="3640"/>
                </a:lnSpc>
              </a:pPr>
              <a:r>
                <a:rPr lang="en-US" sz="2800" spc="56" dirty="0" err="1">
                  <a:solidFill>
                    <a:srgbClr val="191769"/>
                  </a:solidFill>
                  <a:latin typeface="Arial Narrow" panose="020B0606020202030204" pitchFamily="34" charset="0"/>
                </a:rPr>
                <a:t>Entidad</a:t>
              </a:r>
              <a:r>
                <a:rPr lang="en-US" sz="2800" spc="56" dirty="0">
                  <a:solidFill>
                    <a:srgbClr val="191769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2800" spc="56" dirty="0" err="1">
                  <a:solidFill>
                    <a:srgbClr val="191769"/>
                  </a:solidFill>
                  <a:latin typeface="Arial Narrow" panose="020B0606020202030204" pitchFamily="34" charset="0"/>
                </a:rPr>
                <a:t>encargada</a:t>
              </a:r>
              <a:r>
                <a:rPr lang="en-US" sz="2800" spc="56" dirty="0">
                  <a:solidFill>
                    <a:srgbClr val="191769"/>
                  </a:solidFill>
                  <a:latin typeface="Arial Narrow" panose="020B0606020202030204" pitchFamily="34" charset="0"/>
                </a:rPr>
                <a:t>: Instituto Nacional de </a:t>
              </a:r>
              <a:r>
                <a:rPr lang="en-US" sz="2800" spc="56" dirty="0" err="1">
                  <a:solidFill>
                    <a:srgbClr val="191769"/>
                  </a:solidFill>
                  <a:latin typeface="Arial Narrow" panose="020B0606020202030204" pitchFamily="34" charset="0"/>
                </a:rPr>
                <a:t>Vigilancia</a:t>
              </a:r>
              <a:r>
                <a:rPr lang="en-US" sz="2800" spc="56" dirty="0">
                  <a:solidFill>
                    <a:srgbClr val="191769"/>
                  </a:solidFill>
                  <a:latin typeface="Arial Narrow" panose="020B0606020202030204" pitchFamily="34" charset="0"/>
                </a:rPr>
                <a:t> de </a:t>
              </a:r>
              <a:r>
                <a:rPr lang="en-US" sz="2800" spc="56" dirty="0" err="1">
                  <a:solidFill>
                    <a:srgbClr val="191769"/>
                  </a:solidFill>
                  <a:latin typeface="Arial Narrow" panose="020B0606020202030204" pitchFamily="34" charset="0"/>
                </a:rPr>
                <a:t>Medicamentos</a:t>
              </a:r>
              <a:r>
                <a:rPr lang="en-US" sz="2800" spc="56" dirty="0">
                  <a:solidFill>
                    <a:srgbClr val="191769"/>
                  </a:solidFill>
                  <a:latin typeface="Arial Narrow" panose="020B0606020202030204" pitchFamily="34" charset="0"/>
                </a:rPr>
                <a:t> y Alimentos (INVIMA).</a:t>
              </a:r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63700" y="1907234"/>
            <a:ext cx="2895600" cy="28956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8092675">
            <a:off x="6084918" y="7671975"/>
            <a:ext cx="1751235" cy="152030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43122" y="8096340"/>
            <a:ext cx="1479700" cy="147970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6950749" y="411598"/>
            <a:ext cx="617102" cy="617102"/>
            <a:chOff x="0" y="0"/>
            <a:chExt cx="822802" cy="822802"/>
          </a:xfrm>
        </p:grpSpPr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0" y="0"/>
              <a:ext cx="822802" cy="822802"/>
              <a:chOff x="-2540" y="-2540"/>
              <a:chExt cx="6355080" cy="635508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82560" y="246111"/>
              <a:ext cx="657683" cy="245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54"/>
                </a:lnSpc>
              </a:pPr>
              <a:r>
                <a:rPr lang="en-US" sz="1367">
                  <a:solidFill>
                    <a:srgbClr val="FFFFFF"/>
                  </a:solidFill>
                  <a:latin typeface="Arial Narrow" panose="020B0606020202030204" pitchFamily="34" charset="0"/>
                </a:rPr>
                <a:t>G|R|G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038893" y="5816142"/>
            <a:ext cx="11102833" cy="2975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759"/>
              </a:lnSpc>
            </a:pPr>
            <a:r>
              <a:rPr lang="en-US" sz="4800" spc="192" dirty="0">
                <a:solidFill>
                  <a:srgbClr val="01949A"/>
                </a:solidFill>
                <a:latin typeface="Arial Narrow" panose="020B0606020202030204" pitchFamily="34" charset="0"/>
              </a:rPr>
              <a:t>El MADS </a:t>
            </a:r>
            <a:r>
              <a:rPr lang="en-US" sz="4800" spc="192" dirty="0" err="1">
                <a:solidFill>
                  <a:srgbClr val="01949A"/>
                </a:solidFill>
                <a:latin typeface="Arial Narrow" panose="020B0606020202030204" pitchFamily="34" charset="0"/>
              </a:rPr>
              <a:t>hace</a:t>
            </a:r>
            <a:r>
              <a:rPr lang="en-US" sz="4800" spc="192" dirty="0">
                <a:solidFill>
                  <a:srgbClr val="01949A"/>
                </a:solidFill>
                <a:latin typeface="Arial Narrow" panose="020B0606020202030204" pitchFamily="34" charset="0"/>
              </a:rPr>
              <a:t> parte del </a:t>
            </a:r>
            <a:r>
              <a:rPr lang="en-US" sz="4800" spc="192" dirty="0" err="1">
                <a:solidFill>
                  <a:srgbClr val="01949A"/>
                </a:solidFill>
                <a:latin typeface="Arial Narrow" panose="020B0606020202030204" pitchFamily="34" charset="0"/>
              </a:rPr>
              <a:t>CTNBio</a:t>
            </a:r>
            <a:r>
              <a:rPr lang="en-US" sz="4800" spc="192" dirty="0">
                <a:solidFill>
                  <a:srgbClr val="01949A"/>
                </a:solidFill>
                <a:latin typeface="Arial Narrow" panose="020B0606020202030204" pitchFamily="34" charset="0"/>
              </a:rPr>
              <a:t>, a </a:t>
            </a:r>
            <a:r>
              <a:rPr lang="en-US" sz="4800" spc="192" dirty="0" err="1">
                <a:solidFill>
                  <a:srgbClr val="01949A"/>
                </a:solidFill>
                <a:latin typeface="Arial Narrow" panose="020B0606020202030204" pitchFamily="34" charset="0"/>
              </a:rPr>
              <a:t>través</a:t>
            </a:r>
            <a:r>
              <a:rPr lang="en-US" sz="4800" spc="192" dirty="0">
                <a:solidFill>
                  <a:srgbClr val="01949A"/>
                </a:solidFill>
                <a:latin typeface="Arial Narrow" panose="020B0606020202030204" pitchFamily="34" charset="0"/>
              </a:rPr>
              <a:t> de la </a:t>
            </a:r>
            <a:r>
              <a:rPr lang="en-US" sz="4800" spc="192" dirty="0" err="1">
                <a:solidFill>
                  <a:srgbClr val="01949A"/>
                </a:solidFill>
                <a:latin typeface="Arial Narrow" panose="020B0606020202030204" pitchFamily="34" charset="0"/>
              </a:rPr>
              <a:t>Dirección</a:t>
            </a:r>
            <a:r>
              <a:rPr lang="en-US" sz="4800" spc="192" dirty="0">
                <a:solidFill>
                  <a:srgbClr val="01949A"/>
                </a:solidFill>
                <a:latin typeface="Arial Narrow" panose="020B0606020202030204" pitchFamily="34" charset="0"/>
              </a:rPr>
              <a:t> de Bosques, </a:t>
            </a:r>
            <a:r>
              <a:rPr lang="en-US" sz="4800" spc="192" dirty="0" err="1">
                <a:solidFill>
                  <a:srgbClr val="01949A"/>
                </a:solidFill>
                <a:latin typeface="Arial Narrow" panose="020B0606020202030204" pitchFamily="34" charset="0"/>
              </a:rPr>
              <a:t>Biodiversidad</a:t>
            </a:r>
            <a:r>
              <a:rPr lang="en-US" sz="4800" spc="192" dirty="0">
                <a:solidFill>
                  <a:srgbClr val="01949A"/>
                </a:solidFill>
                <a:latin typeface="Arial Narrow" panose="020B0606020202030204" pitchFamily="34" charset="0"/>
              </a:rPr>
              <a:t> y </a:t>
            </a:r>
            <a:r>
              <a:rPr lang="en-US" sz="4800" spc="192" dirty="0" err="1">
                <a:solidFill>
                  <a:srgbClr val="01949A"/>
                </a:solidFill>
                <a:latin typeface="Arial Narrow" panose="020B0606020202030204" pitchFamily="34" charset="0"/>
              </a:rPr>
              <a:t>Servicios</a:t>
            </a:r>
            <a:r>
              <a:rPr lang="en-US" sz="4800" spc="192" dirty="0">
                <a:solidFill>
                  <a:srgbClr val="01949A"/>
                </a:solidFill>
                <a:latin typeface="Arial Narrow" panose="020B0606020202030204" pitchFamily="34" charset="0"/>
              </a:rPr>
              <a:t> </a:t>
            </a:r>
            <a:r>
              <a:rPr lang="en-US" sz="4800" spc="192" dirty="0" err="1">
                <a:solidFill>
                  <a:srgbClr val="01949A"/>
                </a:solidFill>
                <a:latin typeface="Arial Narrow" panose="020B0606020202030204" pitchFamily="34" charset="0"/>
              </a:rPr>
              <a:t>Ecosistémicos</a:t>
            </a:r>
            <a:r>
              <a:rPr lang="en-US" sz="4800" spc="192" dirty="0">
                <a:solidFill>
                  <a:srgbClr val="01949A"/>
                </a:solidFill>
                <a:latin typeface="Arial Narrow" panose="020B0606020202030204" pitchFamily="34" charset="0"/>
              </a:rPr>
              <a:t>, la </a:t>
            </a:r>
            <a:r>
              <a:rPr lang="en-US" sz="4800" spc="192" dirty="0" err="1">
                <a:solidFill>
                  <a:srgbClr val="01949A"/>
                </a:solidFill>
                <a:latin typeface="Arial Narrow" panose="020B0606020202030204" pitchFamily="34" charset="0"/>
              </a:rPr>
              <a:t>cual</a:t>
            </a:r>
            <a:r>
              <a:rPr lang="en-US" sz="4800" spc="192" dirty="0">
                <a:solidFill>
                  <a:srgbClr val="01949A"/>
                </a:solidFill>
                <a:latin typeface="Arial Narrow" panose="020B0606020202030204" pitchFamily="34" charset="0"/>
              </a:rPr>
              <a:t> </a:t>
            </a:r>
            <a:r>
              <a:rPr lang="en-US" sz="4800" spc="192" dirty="0" err="1">
                <a:solidFill>
                  <a:srgbClr val="01949A"/>
                </a:solidFill>
                <a:latin typeface="Arial Narrow" panose="020B0606020202030204" pitchFamily="34" charset="0"/>
              </a:rPr>
              <a:t>participa</a:t>
            </a:r>
            <a:r>
              <a:rPr lang="en-US" sz="4800" spc="192" dirty="0">
                <a:solidFill>
                  <a:srgbClr val="01949A"/>
                </a:solidFill>
                <a:latin typeface="Arial Narrow" panose="020B0606020202030204" pitchFamily="34" charset="0"/>
              </a:rPr>
              <a:t> </a:t>
            </a:r>
            <a:r>
              <a:rPr lang="en-US" sz="4800" spc="192" dirty="0" err="1">
                <a:solidFill>
                  <a:srgbClr val="01949A"/>
                </a:solidFill>
                <a:latin typeface="Arial Narrow" panose="020B0606020202030204" pitchFamily="34" charset="0"/>
              </a:rPr>
              <a:t>en</a:t>
            </a:r>
            <a:r>
              <a:rPr lang="en-US" sz="4800" spc="192" dirty="0">
                <a:solidFill>
                  <a:srgbClr val="01949A"/>
                </a:solidFill>
                <a:latin typeface="Arial Narrow" panose="020B0606020202030204" pitchFamily="34" charset="0"/>
              </a:rPr>
              <a:t> las </a:t>
            </a:r>
            <a:r>
              <a:rPr lang="en-US" sz="4800" spc="192" dirty="0" err="1">
                <a:solidFill>
                  <a:srgbClr val="01949A"/>
                </a:solidFill>
                <a:latin typeface="Arial Narrow" panose="020B0606020202030204" pitchFamily="34" charset="0"/>
              </a:rPr>
              <a:t>sesiones</a:t>
            </a:r>
            <a:r>
              <a:rPr lang="en-US" sz="4800" spc="192" dirty="0">
                <a:solidFill>
                  <a:srgbClr val="01949A"/>
                </a:solidFill>
                <a:latin typeface="Arial Narrow" panose="020B0606020202030204" pitchFamily="34" charset="0"/>
              </a:rPr>
              <a:t> del </a:t>
            </a:r>
            <a:r>
              <a:rPr lang="en-US" sz="4800" spc="192" dirty="0" err="1">
                <a:solidFill>
                  <a:srgbClr val="01949A"/>
                </a:solidFill>
                <a:latin typeface="Arial Narrow" panose="020B0606020202030204" pitchFamily="34" charset="0"/>
              </a:rPr>
              <a:t>mismo</a:t>
            </a:r>
            <a:r>
              <a:rPr lang="en-US" sz="4800" spc="192" dirty="0">
                <a:solidFill>
                  <a:srgbClr val="01949A"/>
                </a:solidFill>
                <a:latin typeface="Arial Narrow" panose="020B0606020202030204" pitchFamily="34" charset="0"/>
              </a:rPr>
              <a:t>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4800600" y="2716932"/>
            <a:ext cx="8343600" cy="2584919"/>
            <a:chOff x="-25401" y="-817501"/>
            <a:chExt cx="11124799" cy="2757227"/>
          </a:xfrm>
        </p:grpSpPr>
        <p:sp>
          <p:nvSpPr>
            <p:cNvPr id="6" name="TextBox 6"/>
            <p:cNvSpPr txBox="1"/>
            <p:nvPr/>
          </p:nvSpPr>
          <p:spPr>
            <a:xfrm>
              <a:off x="-25401" y="-817501"/>
              <a:ext cx="11099398" cy="712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r>
                <a:rPr lang="en-US" sz="3199" spc="63" dirty="0" err="1">
                  <a:solidFill>
                    <a:srgbClr val="CD0046"/>
                  </a:solidFill>
                  <a:latin typeface="Arial Narrow" panose="020B0606020202030204" pitchFamily="34" charset="0"/>
                </a:rPr>
                <a:t>Evaluación</a:t>
              </a:r>
              <a:r>
                <a:rPr lang="en-US" sz="3199" spc="63" dirty="0">
                  <a:solidFill>
                    <a:srgbClr val="CD0046"/>
                  </a:solidFill>
                  <a:latin typeface="Arial Narrow" panose="020B0606020202030204" pitchFamily="34" charset="0"/>
                </a:rPr>
                <a:t> de </a:t>
              </a:r>
              <a:r>
                <a:rPr lang="en-US" sz="3199" spc="63" dirty="0" err="1">
                  <a:solidFill>
                    <a:srgbClr val="CD0046"/>
                  </a:solidFill>
                  <a:latin typeface="Arial Narrow" panose="020B0606020202030204" pitchFamily="34" charset="0"/>
                </a:rPr>
                <a:t>riesgos</a:t>
              </a:r>
              <a:r>
                <a:rPr lang="en-US" sz="3199" spc="63" dirty="0">
                  <a:solidFill>
                    <a:srgbClr val="CD0046"/>
                  </a:solidFill>
                  <a:latin typeface="Arial Narrow" panose="020B0606020202030204" pitchFamily="34" charset="0"/>
                </a:rPr>
                <a:t> del OVM.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1099398" cy="19492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s-CO" sz="3200" spc="128" dirty="0">
                  <a:solidFill>
                    <a:srgbClr val="01949A"/>
                  </a:solidFill>
                  <a:latin typeface="Arial Narrow" panose="020B0606020202030204" pitchFamily="34" charset="0"/>
                </a:rPr>
                <a:t>Emite concepto técnico a los documentos de evaluación del riesgo presentados por el Instituto Colombiano Agropecuario – ICA</a:t>
              </a:r>
              <a:r>
                <a:rPr lang="en-US" sz="3200" spc="128" dirty="0">
                  <a:solidFill>
                    <a:srgbClr val="01949A"/>
                  </a:solidFill>
                  <a:latin typeface="Arial Narrow" panose="020B0606020202030204" pitchFamily="34" charset="0"/>
                </a:rPr>
                <a:t>.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293558" y="862313"/>
            <a:ext cx="10478917" cy="170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 spc="179" dirty="0" err="1">
                <a:solidFill>
                  <a:srgbClr val="CD0046"/>
                </a:solidFill>
                <a:latin typeface="Arial Narrow" panose="020B0606020202030204" pitchFamily="34" charset="0"/>
              </a:rPr>
              <a:t>Participación</a:t>
            </a:r>
            <a:r>
              <a:rPr lang="en-US" sz="6000" spc="179" dirty="0">
                <a:solidFill>
                  <a:srgbClr val="CD0046"/>
                </a:solidFill>
                <a:latin typeface="Arial Narrow" panose="020B0606020202030204" pitchFamily="34" charset="0"/>
              </a:rPr>
              <a:t> del MADS </a:t>
            </a:r>
            <a:r>
              <a:rPr lang="en-US" sz="6000" spc="179" dirty="0" err="1">
                <a:solidFill>
                  <a:srgbClr val="CD0046"/>
                </a:solidFill>
                <a:latin typeface="Arial Narrow" panose="020B0606020202030204" pitchFamily="34" charset="0"/>
              </a:rPr>
              <a:t>en</a:t>
            </a:r>
            <a:r>
              <a:rPr lang="en-US" sz="6000" spc="179" dirty="0">
                <a:solidFill>
                  <a:srgbClr val="CD0046"/>
                </a:solidFill>
                <a:latin typeface="Arial Narrow" panose="020B0606020202030204" pitchFamily="34" charset="0"/>
              </a:rPr>
              <a:t> el </a:t>
            </a:r>
            <a:r>
              <a:rPr lang="en-US" sz="6000" spc="179" dirty="0" err="1">
                <a:solidFill>
                  <a:srgbClr val="CD0046"/>
                </a:solidFill>
                <a:latin typeface="Arial Narrow" panose="020B0606020202030204" pitchFamily="34" charset="0"/>
              </a:rPr>
              <a:t>CTNBio</a:t>
            </a:r>
            <a:endParaRPr lang="en-US" sz="6000" spc="179" dirty="0">
              <a:solidFill>
                <a:srgbClr val="CD0046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AutoShape 9"/>
          <p:cNvSpPr/>
          <p:nvPr/>
        </p:nvSpPr>
        <p:spPr>
          <a:xfrm rot="-595342">
            <a:off x="-1440285" y="-127755"/>
            <a:ext cx="3634113" cy="11469732"/>
          </a:xfrm>
          <a:prstGeom prst="rect">
            <a:avLst/>
          </a:prstGeom>
          <a:solidFill>
            <a:srgbClr val="01949A"/>
          </a:solidFill>
        </p:spPr>
      </p:sp>
      <p:sp>
        <p:nvSpPr>
          <p:cNvPr id="10" name="AutoShape 10"/>
          <p:cNvSpPr/>
          <p:nvPr/>
        </p:nvSpPr>
        <p:spPr>
          <a:xfrm rot="-6139652">
            <a:off x="1983580" y="7745050"/>
            <a:ext cx="650361" cy="2075941"/>
          </a:xfrm>
          <a:prstGeom prst="rect">
            <a:avLst/>
          </a:prstGeom>
          <a:solidFill>
            <a:srgbClr val="CD0046"/>
          </a:solidFill>
        </p:spPr>
      </p:sp>
      <p:grpSp>
        <p:nvGrpSpPr>
          <p:cNvPr id="11" name="Group 11"/>
          <p:cNvGrpSpPr/>
          <p:nvPr/>
        </p:nvGrpSpPr>
        <p:grpSpPr>
          <a:xfrm>
            <a:off x="16138335" y="637859"/>
            <a:ext cx="1519854" cy="1519854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0046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641822" y="3062588"/>
            <a:ext cx="1514557" cy="151455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984722" y="4252114"/>
            <a:ext cx="839467" cy="839467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376772" y="780684"/>
            <a:ext cx="617102" cy="617102"/>
            <a:chOff x="0" y="0"/>
            <a:chExt cx="822802" cy="822802"/>
          </a:xfrm>
        </p:grpSpPr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0" y="0"/>
              <a:ext cx="822802" cy="822802"/>
              <a:chOff x="-2540" y="-2540"/>
              <a:chExt cx="6355080" cy="635508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82560" y="246111"/>
              <a:ext cx="657683" cy="245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54"/>
                </a:lnSpc>
              </a:pPr>
              <a:r>
                <a:rPr lang="en-US" sz="1367">
                  <a:solidFill>
                    <a:srgbClr val="FFFFFF"/>
                  </a:solidFill>
                  <a:latin typeface="Arial Narrow" panose="020B0606020202030204" pitchFamily="34" charset="0"/>
                </a:rPr>
                <a:t>G|R|G</a:t>
              </a:r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993124" y="2598358"/>
            <a:ext cx="850054" cy="73795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08761" y="5348756"/>
            <a:ext cx="2730132" cy="2730132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876550" y="5103177"/>
            <a:ext cx="14706600" cy="6660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31"/>
          <p:cNvSpPr txBox="1"/>
          <p:nvPr/>
        </p:nvSpPr>
        <p:spPr>
          <a:xfrm>
            <a:off x="54564" y="9826053"/>
            <a:ext cx="1302885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>
              <a:buClr>
                <a:srgbClr val="000000"/>
              </a:buClr>
              <a:buSzPts val="850"/>
            </a:pPr>
            <a:r>
              <a:rPr lang="es-CO" sz="1275">
                <a:solidFill>
                  <a:schemeClr val="lt1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Esta presentación es propiedad intelectual controlada y producida por el Grupo de Recursos Genéticos del Ministerio de Ambiente y Desarrollo Sostenible</a:t>
            </a:r>
            <a:endParaRPr sz="1275">
              <a:solidFill>
                <a:schemeClr val="l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850"/>
            </a:pPr>
            <a:endParaRPr sz="1275">
              <a:solidFill>
                <a:schemeClr val="l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31"/>
          <p:cNvSpPr/>
          <p:nvPr/>
        </p:nvSpPr>
        <p:spPr>
          <a:xfrm>
            <a:off x="0" y="0"/>
            <a:ext cx="12925800" cy="10287000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2700">
              <a:solidFill>
                <a:srgbClr val="F42F63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675" name="Google Shape;67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7183" y="4876280"/>
            <a:ext cx="7936400" cy="1327143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31"/>
          <p:cNvSpPr txBox="1"/>
          <p:nvPr/>
        </p:nvSpPr>
        <p:spPr>
          <a:xfrm>
            <a:off x="3602700" y="2645663"/>
            <a:ext cx="57204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algn="ctr">
              <a:buClr>
                <a:srgbClr val="000000"/>
              </a:buClr>
              <a:buSzPts val="5400"/>
            </a:pPr>
            <a:r>
              <a:rPr lang="es-CO" sz="8100" b="1">
                <a:solidFill>
                  <a:srgbClr val="FFFFFF"/>
                </a:solidFill>
                <a:latin typeface="Arial Narrow" panose="020B0606020202030204" pitchFamily="34" charset="0"/>
                <a:ea typeface="Georgia"/>
                <a:cs typeface="Georgia"/>
                <a:sym typeface="Georgia"/>
              </a:rPr>
              <a:t>GRACIAS</a:t>
            </a:r>
            <a:endParaRPr sz="8100" b="1">
              <a:solidFill>
                <a:srgbClr val="FFFFFF"/>
              </a:solidFill>
              <a:latin typeface="Arial Narrow" panose="020B0606020202030204" pitchFamily="34" charset="0"/>
              <a:ea typeface="Georgia"/>
              <a:cs typeface="Georgia"/>
              <a:sym typeface="Georgia"/>
            </a:endParaRPr>
          </a:p>
        </p:txBody>
      </p:sp>
      <p:sp>
        <p:nvSpPr>
          <p:cNvPr id="677" name="Google Shape;677;p31"/>
          <p:cNvSpPr txBox="1"/>
          <p:nvPr/>
        </p:nvSpPr>
        <p:spPr>
          <a:xfrm>
            <a:off x="54564" y="9324659"/>
            <a:ext cx="11162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algn="just">
              <a:buClr>
                <a:srgbClr val="000000"/>
              </a:buClr>
              <a:buSzPts val="850"/>
            </a:pPr>
            <a:r>
              <a:rPr lang="es-CO" sz="1275">
                <a:solidFill>
                  <a:srgbClr val="FFFFFF"/>
                </a:solidFill>
                <a:latin typeface="Arial Narrow" panose="020B0606020202030204" pitchFamily="34" charset="0"/>
                <a:ea typeface="Georgia"/>
                <a:cs typeface="Georgia"/>
                <a:sym typeface="Georgia"/>
              </a:rPr>
              <a:t>Esta presentación es propiedad intelectual controlada y producida por el Grupo de Recursos Genéticos del Ministerio de Ambiente y Desarrollo Sostenible. Se autoriza la reproducción y difusión de material contenido en ese documento para fines educativos u otros fines no comerciales sin previa autorización del titular de los derechos de autor, siempre que se cite claramente la fuente. Se prohíbe la reproducción del documento para fines comerciales.</a:t>
            </a:r>
            <a:endParaRPr sz="1275">
              <a:solidFill>
                <a:srgbClr val="FFFFFF"/>
              </a:solidFill>
              <a:latin typeface="Arial Narrow" panose="020B0606020202030204" pitchFamily="34" charset="0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899810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588</Words>
  <Application>Microsoft Macintosh PowerPoint</Application>
  <PresentationFormat>Personalizado</PresentationFormat>
  <Paragraphs>61</Paragraphs>
  <Slides>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Calibri</vt:lpstr>
      <vt:lpstr>Arial</vt:lpstr>
      <vt:lpstr>Arial Narrow</vt:lpstr>
      <vt:lpstr>Georgia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Red Green and Yellow Photo Collage Modern New Hire Resources Company Presentation</dc:title>
  <dc:creator>Daniel</dc:creator>
  <cp:lastModifiedBy>Microsoft Office User</cp:lastModifiedBy>
  <cp:revision>16</cp:revision>
  <dcterms:created xsi:type="dcterms:W3CDTF">2006-08-16T00:00:00Z</dcterms:created>
  <dcterms:modified xsi:type="dcterms:W3CDTF">2020-06-16T20:50:05Z</dcterms:modified>
  <dc:identifier>DAD-EBGdpQk</dc:identifier>
</cp:coreProperties>
</file>